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726" r:id="rId3"/>
    <p:sldMasterId id="2147483732" r:id="rId4"/>
  </p:sldMasterIdLst>
  <p:notesMasterIdLst>
    <p:notesMasterId r:id="rId23"/>
  </p:notesMasterIdLst>
  <p:sldIdLst>
    <p:sldId id="2147483207" r:id="rId5"/>
    <p:sldId id="2147483474" r:id="rId6"/>
    <p:sldId id="2147481227" r:id="rId7"/>
    <p:sldId id="2147481229" r:id="rId8"/>
    <p:sldId id="2147483490" r:id="rId9"/>
    <p:sldId id="2147483475" r:id="rId10"/>
    <p:sldId id="2147483477" r:id="rId11"/>
    <p:sldId id="2147481454" r:id="rId12"/>
    <p:sldId id="2147483479" r:id="rId13"/>
    <p:sldId id="2147483480" r:id="rId14"/>
    <p:sldId id="2147482641" r:id="rId15"/>
    <p:sldId id="2147483483" r:id="rId16"/>
    <p:sldId id="2147483484" r:id="rId17"/>
    <p:sldId id="2147483485" r:id="rId18"/>
    <p:sldId id="2147483488" r:id="rId19"/>
    <p:sldId id="2147483489" r:id="rId20"/>
    <p:sldId id="2147483487" r:id="rId21"/>
    <p:sldId id="21474834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51E1D1-00D0-4039-A0B4-068A86FDEEB9}">
          <p14:sldIdLst>
            <p14:sldId id="2147483207"/>
          </p14:sldIdLst>
        </p14:section>
        <p14:section name="SRE Practice" id="{CC5D6111-8DA0-4D8F-8936-F7EB13E9A29E}">
          <p14:sldIdLst>
            <p14:sldId id="2147483474"/>
            <p14:sldId id="2147481227"/>
            <p14:sldId id="2147481229"/>
          </p14:sldIdLst>
        </p14:section>
        <p14:section name="Our SRE Journey with Leading Global Bank" id="{3AF46CAB-5A47-4E3F-827A-B9B1AE904996}">
          <p14:sldIdLst>
            <p14:sldId id="2147483490"/>
            <p14:sldId id="2147483475"/>
            <p14:sldId id="2147483477"/>
            <p14:sldId id="2147481454"/>
            <p14:sldId id="2147483479"/>
            <p14:sldId id="2147483480"/>
            <p14:sldId id="2147482641"/>
            <p14:sldId id="2147483483"/>
            <p14:sldId id="2147483484"/>
            <p14:sldId id="2147483485"/>
            <p14:sldId id="2147483488"/>
            <p14:sldId id="2147483489"/>
          </p14:sldIdLst>
        </p14:section>
        <p14:section name="Appendix" id="{B92503AD-47F1-4CEE-8A3E-8A0C198565C6}">
          <p14:sldIdLst>
            <p14:sldId id="2147483487"/>
            <p14:sldId id="21474834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B5D"/>
    <a:srgbClr val="0072BC"/>
    <a:srgbClr val="005B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B29ED-8289-4CD7-8FEE-E15A96DC0502}" v="3" dt="2025-03-19T09:58:09.580"/>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7" d="100"/>
          <a:sy n="77" d="100"/>
        </p:scale>
        <p:origin x="2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665BF-EBD8-4F43-9A4C-9AB1122C3736}"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920EA-25D3-474E-893F-E97C22E62ECD}" type="slidenum">
              <a:rPr lang="en-US" smtClean="0"/>
              <a:t>‹#›</a:t>
            </a:fld>
            <a:endParaRPr lang="en-US"/>
          </a:p>
        </p:txBody>
      </p:sp>
    </p:spTree>
    <p:extLst>
      <p:ext uri="{BB962C8B-B14F-4D97-AF65-F5344CB8AC3E}">
        <p14:creationId xmlns:p14="http://schemas.microsoft.com/office/powerpoint/2010/main" val="2600447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10000"/>
              </a:lnSpc>
              <a:spcBef>
                <a:spcPts val="600"/>
              </a:spcBef>
              <a:spcAft>
                <a:spcPts val="0"/>
              </a:spcAft>
              <a:buClrTx/>
              <a:buSzTx/>
              <a:buFontTx/>
              <a:buNone/>
              <a:tabLst/>
              <a:defRPr/>
            </a:pPr>
            <a:fld id="{2081FCD0-0B3F-4662-A1E4-AB7FCE2F39E0}" type="slidenum">
              <a:rPr kumimoji="0" lang="en-US" sz="1200" b="0" i="0" u="none" strike="noStrike" kern="1200" cap="none" spc="0" normalizeH="0" baseline="0" noProof="0" smtClean="0">
                <a:ln>
                  <a:noFill/>
                </a:ln>
                <a:solidFill>
                  <a:srgbClr val="404040"/>
                </a:solidFill>
                <a:effectLst/>
                <a:uLnTx/>
                <a:uFillTx/>
                <a:latin typeface="Roboto" panose="02000000000000000000" pitchFamily="2" charset="0"/>
                <a:ea typeface="+mn-ea"/>
                <a:cs typeface="+mn-cs"/>
              </a:rPr>
              <a:pPr marL="0" marR="0" lvl="0" indent="0" algn="r" defTabSz="914400" rtl="0" eaLnBrk="1" fontAlgn="auto" latinLnBrk="0" hangingPunct="1">
                <a:lnSpc>
                  <a:spcPct val="110000"/>
                </a:lnSpc>
                <a:spcBef>
                  <a:spcPts val="600"/>
                </a:spcBef>
                <a:spcAft>
                  <a:spcPts val="0"/>
                </a:spcAft>
                <a:buClrTx/>
                <a:buSzTx/>
                <a:buFontTx/>
                <a:buNone/>
                <a:tabLst/>
                <a:defRPr/>
              </a:pPr>
              <a:t>1</a:t>
            </a:fld>
            <a:endParaRPr kumimoji="0" lang="en-US" sz="1200" b="0" i="0" u="none" strike="noStrike" kern="1200" cap="none" spc="0" normalizeH="0" baseline="0" noProof="0">
              <a:ln>
                <a:noFill/>
              </a:ln>
              <a:solidFill>
                <a:srgbClr val="404040"/>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614601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Sharang + Vikram</a:t>
            </a:r>
            <a:endParaRPr lang="en-IN"/>
          </a:p>
          <a:p>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10</a:t>
            </a:fld>
            <a:endParaRPr lang="en-US"/>
          </a:p>
        </p:txBody>
      </p:sp>
    </p:spTree>
    <p:extLst>
      <p:ext uri="{BB962C8B-B14F-4D97-AF65-F5344CB8AC3E}">
        <p14:creationId xmlns:p14="http://schemas.microsoft.com/office/powerpoint/2010/main" val="1408498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Sharang + Vikram</a:t>
            </a:r>
            <a:endParaRPr lang="en-IN"/>
          </a:p>
          <a:p>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11</a:t>
            </a:fld>
            <a:endParaRPr lang="en-US"/>
          </a:p>
        </p:txBody>
      </p:sp>
    </p:spTree>
    <p:extLst>
      <p:ext uri="{BB962C8B-B14F-4D97-AF65-F5344CB8AC3E}">
        <p14:creationId xmlns:p14="http://schemas.microsoft.com/office/powerpoint/2010/main" val="4094239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Sharang + Vikram</a:t>
            </a:r>
            <a:endParaRPr lang="en-IN"/>
          </a:p>
          <a:p>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12</a:t>
            </a:fld>
            <a:endParaRPr lang="en-US"/>
          </a:p>
        </p:txBody>
      </p:sp>
    </p:spTree>
    <p:extLst>
      <p:ext uri="{BB962C8B-B14F-4D97-AF65-F5344CB8AC3E}">
        <p14:creationId xmlns:p14="http://schemas.microsoft.com/office/powerpoint/2010/main" val="851958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Vikram</a:t>
            </a:r>
            <a:endParaRPr lang="en-IN"/>
          </a:p>
          <a:p>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13</a:t>
            </a:fld>
            <a:endParaRPr lang="en-US"/>
          </a:p>
        </p:txBody>
      </p:sp>
    </p:spTree>
    <p:extLst>
      <p:ext uri="{BB962C8B-B14F-4D97-AF65-F5344CB8AC3E}">
        <p14:creationId xmlns:p14="http://schemas.microsoft.com/office/powerpoint/2010/main" val="115736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Sharang + Vikram</a:t>
            </a:r>
            <a:endParaRPr lang="en-IN"/>
          </a:p>
          <a:p>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14</a:t>
            </a:fld>
            <a:endParaRPr lang="en-US"/>
          </a:p>
        </p:txBody>
      </p:sp>
    </p:spTree>
    <p:extLst>
      <p:ext uri="{BB962C8B-B14F-4D97-AF65-F5344CB8AC3E}">
        <p14:creationId xmlns:p14="http://schemas.microsoft.com/office/powerpoint/2010/main" val="1102635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Sharang + Vikram</a:t>
            </a:r>
            <a:endParaRPr lang="en-IN"/>
          </a:p>
          <a:p>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15</a:t>
            </a:fld>
            <a:endParaRPr lang="en-US"/>
          </a:p>
        </p:txBody>
      </p:sp>
    </p:spTree>
    <p:extLst>
      <p:ext uri="{BB962C8B-B14F-4D97-AF65-F5344CB8AC3E}">
        <p14:creationId xmlns:p14="http://schemas.microsoft.com/office/powerpoint/2010/main" val="61192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Sharang + Vikram</a:t>
            </a:r>
            <a:endParaRPr lang="en-IN"/>
          </a:p>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8920EA-25D3-474E-893F-E97C22E62EC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096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IN"/>
              <a:t>Not needed</a:t>
            </a:r>
          </a:p>
          <a:p>
            <a:pPr rtl="0"/>
            <a:r>
              <a:rPr lang="en-IN"/>
              <a:t> </a:t>
            </a:r>
          </a:p>
          <a:p>
            <a:pPr rtl="0"/>
            <a:r>
              <a:rPr lang="en-IN"/>
              <a:t>Traditionally, monitoring has happened manually and in silos paired with a lack of end-to-end approach. For example, an incidents comes up and is being raised in ServiceNow, post which the personnel doesn’t know which component to look at, thus looks at all the components. </a:t>
            </a:r>
            <a:r>
              <a:rPr lang="en-IN" b="1"/>
              <a:t>SRE bridges this gap</a:t>
            </a:r>
            <a:r>
              <a:rPr lang="en-IN"/>
              <a:t> by providing an </a:t>
            </a:r>
            <a:r>
              <a:rPr lang="en-IN" b="1"/>
              <a:t>e2e value stream led view.</a:t>
            </a:r>
            <a:r>
              <a:rPr lang="en-IN"/>
              <a:t> </a:t>
            </a:r>
          </a:p>
          <a:p>
            <a:pPr rtl="0"/>
            <a:r>
              <a:rPr lang="en-IN"/>
              <a:t> </a:t>
            </a:r>
          </a:p>
          <a:p>
            <a:pPr rtl="0"/>
            <a:r>
              <a:rPr lang="en-IN"/>
              <a:t>By adopting an SRE mindset in the long run, the number of incidents can be optimized by </a:t>
            </a:r>
            <a:r>
              <a:rPr lang="en-IN" b="1"/>
              <a:t>leveraging AIOps and Self Healing.</a:t>
            </a:r>
            <a:endParaRPr lang="en-IN"/>
          </a:p>
          <a:p>
            <a:endParaRPr lang="en-IN"/>
          </a:p>
          <a:p>
            <a:pPr marL="171450" indent="-171450">
              <a:buFont typeface="Arial" panose="020B0604020202020204" pitchFamily="34" charset="0"/>
              <a:buChar char="•"/>
            </a:pPr>
            <a:r>
              <a:rPr lang="en-IN"/>
              <a:t>SRE is a framework, it was launched by google in 2019</a:t>
            </a:r>
          </a:p>
          <a:p>
            <a:pPr marL="171450" indent="-171450">
              <a:buFont typeface="Arial" panose="020B0604020202020204" pitchFamily="34" charset="0"/>
              <a:buChar char="•"/>
            </a:pPr>
            <a:r>
              <a:rPr lang="en-IN"/>
              <a:t>It aims at creating E2E Value Stream Led View</a:t>
            </a:r>
          </a:p>
          <a:p>
            <a:pPr marL="171450" indent="-171450">
              <a:buFont typeface="Arial" panose="020B0604020202020204" pitchFamily="34" charset="0"/>
              <a:buChar char="•"/>
            </a:pPr>
            <a:r>
              <a:rPr lang="en-IN"/>
              <a:t>Traditionally – ITSM driven </a:t>
            </a:r>
          </a:p>
          <a:p>
            <a:pPr marL="171450" indent="-171450">
              <a:buFont typeface="Arial" panose="020B0604020202020204" pitchFamily="34" charset="0"/>
              <a:buChar char="•"/>
            </a:pPr>
            <a:r>
              <a:rPr lang="en-IN"/>
              <a:t>SRE is engineering led, focus on E2E Value Stream mapping</a:t>
            </a:r>
          </a:p>
          <a:p>
            <a:pPr marL="171450" indent="-171450">
              <a:buFont typeface="Arial" panose="020B0604020202020204" pitchFamily="34" charset="0"/>
              <a:buChar char="•"/>
            </a:pPr>
            <a:r>
              <a:rPr lang="en-IN"/>
              <a:t>Example Payments – which all apps are getting impact, SLI/SLO/Error Budget…how are systems are reading telemetry, how are they being collected, analysed, presented</a:t>
            </a:r>
          </a:p>
          <a:p>
            <a:pPr marL="0" indent="0">
              <a:buFont typeface="Arial" panose="020B0604020202020204" pitchFamily="34" charset="0"/>
              <a:buNone/>
            </a:pPr>
            <a:endParaRPr lang="en-IN"/>
          </a:p>
          <a:p>
            <a:pPr marL="0" indent="0">
              <a:buFont typeface="Arial" panose="020B0604020202020204" pitchFamily="34" charset="0"/>
              <a:buNone/>
            </a:pPr>
            <a:r>
              <a:rPr lang="en-IN" b="1"/>
              <a:t>Challenges</a:t>
            </a:r>
          </a:p>
          <a:p>
            <a:pPr marL="171450" indent="-171450">
              <a:buFont typeface="Arial" panose="020B0604020202020204" pitchFamily="34" charset="0"/>
              <a:buChar char="•"/>
            </a:pPr>
            <a:r>
              <a:rPr lang="en-IN"/>
              <a:t>Lack of </a:t>
            </a:r>
            <a:r>
              <a:rPr lang="en-IN" err="1"/>
              <a:t>SPoG</a:t>
            </a:r>
            <a:r>
              <a:rPr lang="en-IN"/>
              <a:t> platform….Historical Data Correlation is missing</a:t>
            </a:r>
          </a:p>
          <a:p>
            <a:pPr marL="171450" indent="-171450">
              <a:buFont typeface="Arial" panose="020B0604020202020204" pitchFamily="34" charset="0"/>
              <a:buChar char="•"/>
            </a:pPr>
            <a:r>
              <a:rPr lang="en-IN"/>
              <a:t>Root Cause is missing</a:t>
            </a:r>
          </a:p>
          <a:p>
            <a:pPr marL="171450" indent="-171450">
              <a:buFont typeface="Arial" panose="020B0604020202020204" pitchFamily="34" charset="0"/>
              <a:buChar char="•"/>
            </a:pPr>
            <a:r>
              <a:rPr lang="en-IN"/>
              <a:t>Inconsistent tools- Splunk, Dynatrace, who owns these apps, who own the automation strategy</a:t>
            </a:r>
          </a:p>
          <a:p>
            <a:pPr marL="171450" indent="-171450">
              <a:buFont typeface="Arial" panose="020B0604020202020204" pitchFamily="34" charset="0"/>
              <a:buChar char="•"/>
            </a:pPr>
            <a:r>
              <a:rPr lang="en-IN"/>
              <a:t>More reactive support than proactive support, lack of monitoring topology</a:t>
            </a:r>
          </a:p>
          <a:p>
            <a:pPr marL="171450" indent="-171450">
              <a:buFont typeface="Arial" panose="020B0604020202020204" pitchFamily="34" charset="0"/>
              <a:buChar char="•"/>
            </a:pPr>
            <a:r>
              <a:rPr lang="en-IN"/>
              <a:t>Inefficient skill set</a:t>
            </a:r>
          </a:p>
          <a:p>
            <a:pPr marL="171450" indent="-171450">
              <a:buFont typeface="Arial" panose="020B0604020202020204" pitchFamily="34" charset="0"/>
              <a:buChar char="•"/>
            </a:pPr>
            <a:r>
              <a:rPr lang="en-IN"/>
              <a:t>Degraded customer experience</a:t>
            </a:r>
          </a:p>
          <a:p>
            <a:endParaRPr lang="en-IN"/>
          </a:p>
          <a:p>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2</a:t>
            </a:fld>
            <a:endParaRPr lang="en-US"/>
          </a:p>
        </p:txBody>
      </p:sp>
    </p:spTree>
    <p:extLst>
      <p:ext uri="{BB962C8B-B14F-4D97-AF65-F5344CB8AC3E}">
        <p14:creationId xmlns:p14="http://schemas.microsoft.com/office/powerpoint/2010/main" val="357371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400"/>
              <a:t>Vikram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NTT DATA has a </a:t>
            </a:r>
            <a:r>
              <a:rPr lang="en-IN" sz="1400" b="1"/>
              <a:t>strong SRE practice </a:t>
            </a:r>
            <a:r>
              <a:rPr lang="en-IN" sz="1400"/>
              <a:t>supporting resiliency for organizations.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effectLst/>
              </a:rPr>
              <a:t>We follow a </a:t>
            </a:r>
            <a:r>
              <a:rPr lang="en-IN" sz="1400" b="1">
                <a:effectLst/>
              </a:rPr>
              <a:t>tool-agnostic approach </a:t>
            </a:r>
            <a:r>
              <a:rPr lang="en-IN" sz="1400">
                <a:effectLst/>
              </a:rPr>
              <a:t>and can help the organization in </a:t>
            </a:r>
            <a:r>
              <a:rPr lang="en-IN" sz="1400" b="1">
                <a:effectLst/>
              </a:rPr>
              <a:t>achieving the Target Operating Model </a:t>
            </a:r>
            <a:r>
              <a:rPr lang="en-IN" sz="1400">
                <a:effectLst/>
              </a:rPr>
              <a:t>where data is collated from all monitoring sources to be used in Dashboards and AIOps.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effectLst/>
              </a:rPr>
              <a:t>We help organizations </a:t>
            </a:r>
            <a:r>
              <a:rPr lang="en-IN" sz="1400" b="1">
                <a:effectLst/>
              </a:rPr>
              <a:t>transform SRE operations </a:t>
            </a:r>
            <a:r>
              <a:rPr lang="en-IN" sz="1400">
                <a:effectLst/>
              </a:rPr>
              <a:t>through short-term, long-term initiatives and a roadmap to have a target state where SRE is provided as a service to bank consumers like business value streams and engineering.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effectLst/>
              </a:rPr>
              <a:t>Defining and curating customized dashboards related to SLOs and Error Budgets.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50"/>
              <a:t>We have been supporting various banks globally in the geographies of Europe, Ireland and US.</a:t>
            </a:r>
            <a:endParaRPr lang="en-IN" sz="140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400" b="0" i="0" u="none" strike="noStrike" kern="0" cap="none" spc="0" normalizeH="0" baseline="0" noProof="0">
              <a:ln>
                <a:noFill/>
              </a:ln>
              <a:solidFill>
                <a:srgbClr val="BC4328"/>
              </a:solidFill>
              <a:effectLst/>
              <a:uLnTx/>
              <a:uFillTx/>
              <a:latin typeface="Arial"/>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BC4328"/>
                </a:solidFill>
                <a:effectLst/>
                <a:uLnTx/>
                <a:uFillTx/>
                <a:latin typeface="Arial"/>
                <a:cs typeface="+mn-cs"/>
              </a:rPr>
              <a:t>NTT DATA’s Splunk Capabilities are being powered by our Splunk Centre of Excellence (CoE). We have a robust CoE orchestrated by our strong competency, experience, global best practices, domain and business knowledge, value added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0" cap="none" spc="0" normalizeH="0" baseline="0" noProof="0">
              <a:ln>
                <a:noFill/>
              </a:ln>
              <a:solidFill>
                <a:srgbClr val="BC4328"/>
              </a:solidFill>
              <a:effectLst/>
              <a:uLnTx/>
              <a:uFillTx/>
              <a:latin typeface="Arial"/>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a:ln>
                  <a:noFill/>
                </a:ln>
                <a:solidFill>
                  <a:srgbClr val="BC4328"/>
                </a:solidFill>
                <a:effectLst/>
                <a:uLnTx/>
                <a:uFillTx/>
                <a:latin typeface="Arial"/>
                <a:cs typeface="+mn-cs"/>
              </a:rPr>
              <a:t>Our resources possess Splunk Expertise to deliver success:</a:t>
            </a:r>
          </a:p>
          <a:p>
            <a:pPr marL="457200" lvl="1" indent="0">
              <a:buFont typeface="Arial" panose="020B0604020202020204" pitchFamily="34" charset="0"/>
              <a:buNone/>
            </a:pPr>
            <a:r>
              <a:rPr lang="en-US" b="1"/>
              <a:t>NTT DATA Splunk SMEs have been a part of </a:t>
            </a:r>
            <a:r>
              <a:rPr lang="en-US" b="1" err="1"/>
              <a:t>SplunkTrust</a:t>
            </a:r>
            <a:r>
              <a:rPr lang="en-US" b="1"/>
              <a:t> since the year 2020, which is a Global community where Splunk recognizes a handful of individuals annually. </a:t>
            </a:r>
          </a:p>
          <a:p>
            <a:pPr marL="457200" lvl="1" indent="0">
              <a:buFont typeface="Arial" panose="020B0604020202020204" pitchFamily="34" charset="0"/>
              <a:buNone/>
            </a:pPr>
            <a:endParaRPr lang="en-US" b="0"/>
          </a:p>
          <a:p>
            <a:pPr marL="171450" lvl="0" indent="-171450">
              <a:buFont typeface="Arial" panose="020B0604020202020204" pitchFamily="34" charset="0"/>
              <a:buChar char="•"/>
            </a:pPr>
            <a:r>
              <a:rPr lang="en-US" b="0"/>
              <a:t>We possess relevant experience and capabilities to navigate through Splunk’s three operational towers: Architecture, Administration and ITSI (IT Service Intelligence)</a:t>
            </a:r>
          </a:p>
          <a:p>
            <a:pPr marL="457200" lvl="1" indent="0">
              <a:buFont typeface="Arial" panose="020B0604020202020204" pitchFamily="34" charset="0"/>
              <a:buNone/>
            </a:pPr>
            <a:endParaRPr lang="en-US" b="1"/>
          </a:p>
          <a:p>
            <a:pPr marL="171450" lvl="0" indent="-171450">
              <a:buFont typeface="Arial" panose="020B0604020202020204" pitchFamily="34" charset="0"/>
              <a:buChar char="•"/>
            </a:pPr>
            <a:endParaRPr lang="en-IN"/>
          </a:p>
          <a:p>
            <a:endParaRPr lang="en-IN"/>
          </a:p>
        </p:txBody>
      </p:sp>
      <p:sp>
        <p:nvSpPr>
          <p:cNvPr id="4" name="Slide Number Placeholder 3"/>
          <p:cNvSpPr>
            <a:spLocks noGrp="1"/>
          </p:cNvSpPr>
          <p:nvPr>
            <p:ph type="sldNum" sz="quarter" idx="5"/>
          </p:nvPr>
        </p:nvSpPr>
        <p:spPr/>
        <p:txBody>
          <a:bodyPr/>
          <a:lstStyle/>
          <a:p>
            <a:fld id="{FCF61F08-E993-4212-83B5-8EC30214E318}" type="slidenum">
              <a:rPr lang="en-IN" smtClean="0"/>
              <a:t>3</a:t>
            </a:fld>
            <a:endParaRPr lang="en-IN"/>
          </a:p>
        </p:txBody>
      </p:sp>
    </p:spTree>
    <p:extLst>
      <p:ext uri="{BB962C8B-B14F-4D97-AF65-F5344CB8AC3E}">
        <p14:creationId xmlns:p14="http://schemas.microsoft.com/office/powerpoint/2010/main" val="124558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Vikram</a:t>
            </a:r>
          </a:p>
          <a:p>
            <a:pPr rtl="0"/>
            <a:endParaRPr lang="en-IN">
              <a:effectLst/>
            </a:endParaRPr>
          </a:p>
          <a:p>
            <a:pPr rtl="0"/>
            <a:r>
              <a:rPr lang="en-IN">
                <a:effectLst/>
              </a:rPr>
              <a:t>NTT DATA has an </a:t>
            </a:r>
            <a:r>
              <a:rPr lang="en-IN" b="1">
                <a:effectLst/>
              </a:rPr>
              <a:t>array of accelerator</a:t>
            </a:r>
            <a:r>
              <a:rPr lang="en-IN">
                <a:effectLst/>
              </a:rPr>
              <a:t>s such as:</a:t>
            </a:r>
          </a:p>
          <a:p>
            <a:pPr rtl="0"/>
            <a:r>
              <a:rPr lang="en-IN">
                <a:effectLst/>
              </a:rPr>
              <a:t>- Defined templates for Error Budgets and SLIs/SLOs</a:t>
            </a:r>
          </a:p>
          <a:p>
            <a:pPr rtl="0"/>
            <a:r>
              <a:rPr lang="en-IN">
                <a:effectLst/>
              </a:rPr>
              <a:t>- Reusable predefined dashboard</a:t>
            </a:r>
          </a:p>
          <a:p>
            <a:pPr rtl="0"/>
            <a:r>
              <a:rPr lang="en-IN">
                <a:effectLst/>
              </a:rPr>
              <a:t>- Tool agnostic Python scripts</a:t>
            </a:r>
            <a:endParaRPr lang="en-IN"/>
          </a:p>
          <a:p>
            <a:pPr rtl="0"/>
            <a:r>
              <a:rPr lang="en-IN"/>
              <a:t> </a:t>
            </a:r>
          </a:p>
          <a:p>
            <a:endParaRPr lang="en-IN"/>
          </a:p>
        </p:txBody>
      </p:sp>
      <p:sp>
        <p:nvSpPr>
          <p:cNvPr id="4" name="Slide Number Placeholder 3"/>
          <p:cNvSpPr>
            <a:spLocks noGrp="1"/>
          </p:cNvSpPr>
          <p:nvPr>
            <p:ph type="sldNum" sz="quarter" idx="5"/>
          </p:nvPr>
        </p:nvSpPr>
        <p:spPr/>
        <p:txBody>
          <a:bodyPr/>
          <a:lstStyle/>
          <a:p>
            <a:fld id="{FCF61F08-E993-4212-83B5-8EC30214E318}" type="slidenum">
              <a:rPr lang="en-IN" smtClean="0"/>
              <a:t>4</a:t>
            </a:fld>
            <a:endParaRPr lang="en-IN"/>
          </a:p>
        </p:txBody>
      </p:sp>
    </p:spTree>
    <p:extLst>
      <p:ext uri="{BB962C8B-B14F-4D97-AF65-F5344CB8AC3E}">
        <p14:creationId xmlns:p14="http://schemas.microsoft.com/office/powerpoint/2010/main" val="349466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Vikram</a:t>
            </a:r>
          </a:p>
          <a:p>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5</a:t>
            </a:fld>
            <a:endParaRPr lang="en-US"/>
          </a:p>
        </p:txBody>
      </p:sp>
    </p:spTree>
    <p:extLst>
      <p:ext uri="{BB962C8B-B14F-4D97-AF65-F5344CB8AC3E}">
        <p14:creationId xmlns:p14="http://schemas.microsoft.com/office/powerpoint/2010/main" val="175340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Sharang</a:t>
            </a:r>
          </a:p>
          <a:p>
            <a:pPr marL="171450" indent="-171450">
              <a:buFont typeface="Arial" panose="020B0604020202020204" pitchFamily="34" charset="0"/>
              <a:buChar char="•"/>
            </a:pPr>
            <a:r>
              <a:rPr lang="en-US"/>
              <a:t>Too many alerts</a:t>
            </a:r>
          </a:p>
          <a:p>
            <a:pPr marL="171450" indent="-171450">
              <a:buFont typeface="Arial" panose="020B0604020202020204" pitchFamily="34" charset="0"/>
              <a:buChar char="•"/>
            </a:pPr>
            <a:r>
              <a:rPr lang="en-US"/>
              <a:t>Tune max tools, get max efficiency</a:t>
            </a:r>
          </a:p>
          <a:p>
            <a:pPr marL="171450" indent="-171450">
              <a:buFont typeface="Arial" panose="020B0604020202020204" pitchFamily="34" charset="0"/>
              <a:buChar char="•"/>
            </a:pPr>
            <a:r>
              <a:rPr lang="en-US"/>
              <a:t>Payment story- brief- consulting assessment – Splunk, AppD followed by Data Correlation</a:t>
            </a:r>
          </a:p>
          <a:p>
            <a:pPr marL="171450" indent="-171450">
              <a:buFont typeface="Arial" panose="020B0604020202020204" pitchFamily="34" charset="0"/>
              <a:buChar char="•"/>
            </a:pPr>
            <a:r>
              <a:rPr lang="en-US"/>
              <a:t>Knowledge Management – Manage People dependency – Gen AI tool in Citi – give info based on incidents</a:t>
            </a:r>
          </a:p>
          <a:p>
            <a:pPr marL="171450" indent="-171450">
              <a:buFont typeface="Arial" panose="020B0604020202020204" pitchFamily="34" charset="0"/>
              <a:buChar char="•"/>
            </a:pPr>
            <a:r>
              <a:rPr lang="en-US" err="1"/>
              <a:t>Tugo</a:t>
            </a:r>
            <a:endParaRPr lang="en-US"/>
          </a:p>
          <a:p>
            <a:pPr marL="171450" indent="-171450">
              <a:buFont typeface="Arial" panose="020B0604020202020204" pitchFamily="34" charset="0"/>
              <a:buChar char="•"/>
            </a:pPr>
            <a:r>
              <a:rPr lang="en-US"/>
              <a:t>Knowler</a:t>
            </a:r>
          </a:p>
          <a:p>
            <a:pPr marL="171450" indent="-171450">
              <a:buFont typeface="Arial" panose="020B0604020202020204" pitchFamily="34" charset="0"/>
              <a:buChar char="•"/>
            </a:pPr>
            <a:r>
              <a:rPr lang="en-US"/>
              <a:t>Can we </a:t>
            </a:r>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6</a:t>
            </a:fld>
            <a:endParaRPr lang="en-US"/>
          </a:p>
        </p:txBody>
      </p:sp>
    </p:spTree>
    <p:extLst>
      <p:ext uri="{BB962C8B-B14F-4D97-AF65-F5344CB8AC3E}">
        <p14:creationId xmlns:p14="http://schemas.microsoft.com/office/powerpoint/2010/main" val="2783002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Sharang</a:t>
            </a:r>
          </a:p>
          <a:p>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7</a:t>
            </a:fld>
            <a:endParaRPr lang="en-US"/>
          </a:p>
        </p:txBody>
      </p:sp>
    </p:spTree>
    <p:extLst>
      <p:ext uri="{BB962C8B-B14F-4D97-AF65-F5344CB8AC3E}">
        <p14:creationId xmlns:p14="http://schemas.microsoft.com/office/powerpoint/2010/main" val="286814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Achieve Faster TRMF Compliance – add this point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7BE4C-744B-4E15-BEE7-4F96680814C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515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Sharang + Vikram</a:t>
            </a:r>
            <a:endParaRPr lang="en-IN"/>
          </a:p>
        </p:txBody>
      </p:sp>
      <p:sp>
        <p:nvSpPr>
          <p:cNvPr id="4" name="Slide Number Placeholder 3"/>
          <p:cNvSpPr>
            <a:spLocks noGrp="1"/>
          </p:cNvSpPr>
          <p:nvPr>
            <p:ph type="sldNum" sz="quarter" idx="5"/>
          </p:nvPr>
        </p:nvSpPr>
        <p:spPr/>
        <p:txBody>
          <a:bodyPr/>
          <a:lstStyle/>
          <a:p>
            <a:fld id="{C38920EA-25D3-474E-893F-E97C22E62ECD}" type="slidenum">
              <a:rPr lang="en-US" smtClean="0"/>
              <a:t>9</a:t>
            </a:fld>
            <a:endParaRPr lang="en-US"/>
          </a:p>
        </p:txBody>
      </p:sp>
    </p:spTree>
    <p:extLst>
      <p:ext uri="{BB962C8B-B14F-4D97-AF65-F5344CB8AC3E}">
        <p14:creationId xmlns:p14="http://schemas.microsoft.com/office/powerpoint/2010/main" val="3821269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22.w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23.w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4.svg"/><Relationship Id="rId4"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33260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398" baseline="0">
                <a:solidFill>
                  <a:schemeClr val="tx1"/>
                </a:solidFill>
                <a:latin typeface="+mj-ea"/>
                <a:ea typeface="+mj-ea"/>
              </a:defRPr>
            </a:lvl1pPr>
          </a:lstStyle>
          <a:p>
            <a:pPr marL="226332" marR="0" lvl="0" indent="-226332" algn="l" defTabSz="609189" rtl="0" eaLnBrk="1" fontAlgn="base" latinLnBrk="0" hangingPunct="1">
              <a:lnSpc>
                <a:spcPct val="100000"/>
              </a:lnSpc>
              <a:spcBef>
                <a:spcPct val="20000"/>
              </a:spcBef>
              <a:spcAft>
                <a:spcPct val="0"/>
              </a:spcAft>
              <a:buClrTx/>
              <a:buSzTx/>
              <a:tabLst/>
              <a:defRPr/>
            </a:pPr>
            <a:r>
              <a:rPr kumimoji="1" lang="en-US" altLang="ja-JP"/>
              <a:t>8 Team Slide</a:t>
            </a: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2870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2870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2935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6073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6073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7" name="Text Placeholder 10"/>
          <p:cNvSpPr>
            <a:spLocks noGrp="1"/>
          </p:cNvSpPr>
          <p:nvPr>
            <p:ph type="body" sz="quarter" idx="47" hasCustomPrompt="1"/>
          </p:nvPr>
        </p:nvSpPr>
        <p:spPr>
          <a:xfrm>
            <a:off x="2031317" y="160169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48" name="Text Placeholder 10"/>
          <p:cNvSpPr>
            <a:spLocks noGrp="1"/>
          </p:cNvSpPr>
          <p:nvPr>
            <p:ph type="body" sz="quarter" idx="48" hasCustomPrompt="1"/>
          </p:nvPr>
        </p:nvSpPr>
        <p:spPr>
          <a:xfrm>
            <a:off x="5829050" y="160169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49" name="Text Placeholder 10"/>
          <p:cNvSpPr>
            <a:spLocks noGrp="1"/>
          </p:cNvSpPr>
          <p:nvPr>
            <p:ph type="body" sz="quarter" idx="49" hasCustomPrompt="1"/>
          </p:nvPr>
        </p:nvSpPr>
        <p:spPr>
          <a:xfrm>
            <a:off x="2063363"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0" name="Text Placeholder 10"/>
          <p:cNvSpPr>
            <a:spLocks noGrp="1"/>
          </p:cNvSpPr>
          <p:nvPr>
            <p:ph type="body" sz="quarter" idx="50" hasCustomPrompt="1"/>
          </p:nvPr>
        </p:nvSpPr>
        <p:spPr>
          <a:xfrm>
            <a:off x="9573558" y="1608174"/>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1" name="Text Placeholder 10"/>
          <p:cNvSpPr>
            <a:spLocks noGrp="1"/>
          </p:cNvSpPr>
          <p:nvPr>
            <p:ph type="body" sz="quarter" idx="51" hasCustomPrompt="1"/>
          </p:nvPr>
        </p:nvSpPr>
        <p:spPr>
          <a:xfrm>
            <a:off x="5813991"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2" name="Text Placeholder 10"/>
          <p:cNvSpPr>
            <a:spLocks noGrp="1"/>
          </p:cNvSpPr>
          <p:nvPr>
            <p:ph type="body" sz="quarter" idx="52" hasCustomPrompt="1"/>
          </p:nvPr>
        </p:nvSpPr>
        <p:spPr>
          <a:xfrm>
            <a:off x="3903791" y="4921967"/>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3" name="Text Placeholder 10"/>
          <p:cNvSpPr>
            <a:spLocks noGrp="1"/>
          </p:cNvSpPr>
          <p:nvPr>
            <p:ph type="body" sz="quarter" idx="53" hasCustomPrompt="1"/>
          </p:nvPr>
        </p:nvSpPr>
        <p:spPr>
          <a:xfrm>
            <a:off x="9573558"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4" name="Text Placeholder 10"/>
          <p:cNvSpPr>
            <a:spLocks noGrp="1"/>
          </p:cNvSpPr>
          <p:nvPr>
            <p:ph type="body" sz="quarter" idx="54" hasCustomPrompt="1"/>
          </p:nvPr>
        </p:nvSpPr>
        <p:spPr>
          <a:xfrm>
            <a:off x="7672595" y="4921967"/>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Tree>
    <p:extLst>
      <p:ext uri="{BB962C8B-B14F-4D97-AF65-F5344CB8AC3E}">
        <p14:creationId xmlns:p14="http://schemas.microsoft.com/office/powerpoint/2010/main" val="368058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NTTDC Candidate Profile 2">
    <p:spTree>
      <p:nvGrpSpPr>
        <p:cNvPr id="1" name=""/>
        <p:cNvGrpSpPr/>
        <p:nvPr/>
      </p:nvGrpSpPr>
      <p:grpSpPr>
        <a:xfrm>
          <a:off x="0" y="0"/>
          <a:ext cx="0" cy="0"/>
          <a:chOff x="0" y="0"/>
          <a:chExt cx="0" cy="0"/>
        </a:xfrm>
      </p:grpSpPr>
      <p:sp>
        <p:nvSpPr>
          <p:cNvPr id="10" name="Text Placeholder 2"/>
          <p:cNvSpPr txBox="1">
            <a:spLocks/>
          </p:cNvSpPr>
          <p:nvPr userDrawn="1"/>
        </p:nvSpPr>
        <p:spPr bwMode="auto">
          <a:xfrm>
            <a:off x="9956799" y="0"/>
            <a:ext cx="2247012" cy="6441016"/>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1" name="Text Placeholder 4"/>
          <p:cNvSpPr>
            <a:spLocks noGrp="1"/>
          </p:cNvSpPr>
          <p:nvPr>
            <p:ph type="body" sz="quarter" idx="17" hasCustomPrompt="1"/>
          </p:nvPr>
        </p:nvSpPr>
        <p:spPr>
          <a:xfrm>
            <a:off x="10171813" y="416983"/>
            <a:ext cx="1789471" cy="2707217"/>
          </a:xfrm>
          <a:prstGeom prst="rect">
            <a:avLst/>
          </a:prstGeom>
        </p:spPr>
        <p:txBody>
          <a:bodyPr>
            <a:normAutofit/>
          </a:bodyPr>
          <a:lstStyle>
            <a:lvl1pPr marL="228594" marR="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sz="1067" i="1">
                <a:solidFill>
                  <a:schemeClr val="tx1"/>
                </a:solidFill>
              </a:defRPr>
            </a:lvl1pPr>
          </a:lstStyle>
          <a:p>
            <a:pPr lvl="0"/>
            <a:r>
              <a:rPr lang="en-US"/>
              <a:t>Expertise entered here</a:t>
            </a:r>
          </a:p>
          <a:p>
            <a:pPr marL="228594" marR="0" lvl="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a:pPr>
            <a:r>
              <a:rPr lang="en-US"/>
              <a:t>Expertise entered here</a:t>
            </a:r>
          </a:p>
          <a:p>
            <a:pPr lvl="0"/>
            <a:endParaRPr lang="en-US"/>
          </a:p>
          <a:p>
            <a:pPr lvl="0"/>
            <a:endParaRPr lang="en-US"/>
          </a:p>
        </p:txBody>
      </p:sp>
      <p:sp>
        <p:nvSpPr>
          <p:cNvPr id="2" name="Rectangle 1"/>
          <p:cNvSpPr/>
          <p:nvPr userDrawn="1"/>
        </p:nvSpPr>
        <p:spPr>
          <a:xfrm>
            <a:off x="9956799" y="2"/>
            <a:ext cx="2247012"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Industry Expertise </a:t>
            </a:r>
          </a:p>
        </p:txBody>
      </p:sp>
      <p:sp>
        <p:nvSpPr>
          <p:cNvPr id="14" name="Text Placeholder 4"/>
          <p:cNvSpPr>
            <a:spLocks noGrp="1"/>
          </p:cNvSpPr>
          <p:nvPr>
            <p:ph type="body" sz="quarter" idx="18" hasCustomPrompt="1"/>
          </p:nvPr>
        </p:nvSpPr>
        <p:spPr>
          <a:xfrm>
            <a:off x="10171813" y="3631642"/>
            <a:ext cx="1789471" cy="2642159"/>
          </a:xfrm>
          <a:prstGeom prst="rect">
            <a:avLst/>
          </a:prstGeom>
        </p:spPr>
        <p:txBody>
          <a:bodyPr>
            <a:normAutofit/>
          </a:bodyPr>
          <a:lstStyle>
            <a:lvl1pPr marL="228594" indent="-228594">
              <a:spcBef>
                <a:spcPts val="0"/>
              </a:spcBef>
              <a:buFont typeface="Arial" panose="020B0604020202020204" pitchFamily="34" charset="0"/>
              <a:buChar char="•"/>
              <a:defRPr sz="1067" i="1">
                <a:solidFill>
                  <a:schemeClr val="tx1"/>
                </a:solidFill>
              </a:defRPr>
            </a:lvl1pPr>
          </a:lstStyle>
          <a:p>
            <a:pPr lvl="0"/>
            <a:r>
              <a:rPr lang="en-US"/>
              <a:t>Expertise entered here</a:t>
            </a:r>
          </a:p>
          <a:p>
            <a:pPr lvl="0"/>
            <a:r>
              <a:rPr lang="en-US"/>
              <a:t>Expertise entered here</a:t>
            </a:r>
          </a:p>
        </p:txBody>
      </p:sp>
      <p:sp>
        <p:nvSpPr>
          <p:cNvPr id="15" name="Rectangle 14"/>
          <p:cNvSpPr/>
          <p:nvPr userDrawn="1"/>
        </p:nvSpPr>
        <p:spPr>
          <a:xfrm>
            <a:off x="9956799" y="2298236"/>
            <a:ext cx="2247012"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Domain Expertise </a:t>
            </a:r>
          </a:p>
        </p:txBody>
      </p:sp>
      <p:sp>
        <p:nvSpPr>
          <p:cNvPr id="20" name="Text Placeholder 14"/>
          <p:cNvSpPr>
            <a:spLocks noGrp="1"/>
          </p:cNvSpPr>
          <p:nvPr>
            <p:ph type="body" sz="quarter" idx="11" hasCustomPrompt="1"/>
          </p:nvPr>
        </p:nvSpPr>
        <p:spPr>
          <a:xfrm>
            <a:off x="369259" y="1295400"/>
            <a:ext cx="9282741" cy="764827"/>
          </a:xfrm>
          <a:prstGeom prst="rect">
            <a:avLst/>
          </a:prstGeom>
        </p:spPr>
        <p:txBody>
          <a:bodyPr rIns="45720">
            <a:noAutofit/>
          </a:bodyPr>
          <a:lstStyle>
            <a:lvl1pPr marL="0" indent="0">
              <a:buNone/>
              <a:defRPr sz="1067" b="0" i="1" baseline="0">
                <a:solidFill>
                  <a:schemeClr val="tx1"/>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NTT Black </a:t>
            </a:r>
          </a:p>
        </p:txBody>
      </p:sp>
      <p:sp>
        <p:nvSpPr>
          <p:cNvPr id="13" name="タイトル プレースホルダー 1"/>
          <p:cNvSpPr>
            <a:spLocks noGrp="1"/>
          </p:cNvSpPr>
          <p:nvPr>
            <p:ph type="title" hasCustomPrompt="1"/>
          </p:nvPr>
        </p:nvSpPr>
        <p:spPr bwMode="auto">
          <a:xfrm>
            <a:off x="304800" y="831524"/>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sz="2400" spc="0">
                <a:solidFill>
                  <a:schemeClr val="bg2"/>
                </a:solidFill>
                <a:latin typeface="+mj-lt"/>
              </a:defRPr>
            </a:lvl1pPr>
          </a:lstStyle>
          <a:p>
            <a:pPr lvl="0"/>
            <a:r>
              <a:rPr lang="en-US" altLang="ja-JP"/>
              <a:t>Click to Insert Candidate First and Last Name</a:t>
            </a:r>
            <a:endParaRPr lang="ja-JP" altLang="en-US"/>
          </a:p>
        </p:txBody>
      </p:sp>
      <p:sp>
        <p:nvSpPr>
          <p:cNvPr id="19" name="Text Placeholder 21"/>
          <p:cNvSpPr>
            <a:spLocks noGrp="1"/>
          </p:cNvSpPr>
          <p:nvPr>
            <p:ph type="body" sz="quarter" idx="13" hasCustomPrompt="1"/>
          </p:nvPr>
        </p:nvSpPr>
        <p:spPr>
          <a:xfrm>
            <a:off x="368299" y="2108200"/>
            <a:ext cx="9283700" cy="4064000"/>
          </a:xfrm>
          <a:prstGeom prst="rect">
            <a:avLst/>
          </a:prstGeom>
        </p:spPr>
        <p:txBody>
          <a:bodyPr>
            <a:norm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1067" b="1" i="0" baseline="0">
                <a:solidFill>
                  <a:schemeClr val="tx1"/>
                </a:solidFill>
              </a:defRPr>
            </a:lvl1pPr>
          </a:lstStyle>
          <a:p>
            <a:pPr lvl="0"/>
            <a:r>
              <a:rPr lang="en-US"/>
              <a:t>Insert Position in Bold:  Type in descriptive text about role in Arial Regular, 8pt.</a:t>
            </a:r>
          </a:p>
          <a:p>
            <a:pPr lvl="0"/>
            <a:r>
              <a:rPr lang="en-US"/>
              <a:t>Insert Position in Bold:  Type in descriptive text about role in Arial Regular, 8pt.</a:t>
            </a:r>
          </a:p>
          <a:p>
            <a:pPr lvl="0"/>
            <a:endParaRPr lang="en-US"/>
          </a:p>
        </p:txBody>
      </p:sp>
    </p:spTree>
    <p:extLst>
      <p:ext uri="{BB962C8B-B14F-4D97-AF65-F5344CB8AC3E}">
        <p14:creationId xmlns:p14="http://schemas.microsoft.com/office/powerpoint/2010/main" val="795336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NTTDC Candidate Profile 2">
    <p:spTree>
      <p:nvGrpSpPr>
        <p:cNvPr id="1" name=""/>
        <p:cNvGrpSpPr/>
        <p:nvPr/>
      </p:nvGrpSpPr>
      <p:grpSpPr>
        <a:xfrm>
          <a:off x="0" y="0"/>
          <a:ext cx="0" cy="0"/>
          <a:chOff x="0" y="0"/>
          <a:chExt cx="0" cy="0"/>
        </a:xfrm>
      </p:grpSpPr>
      <p:sp>
        <p:nvSpPr>
          <p:cNvPr id="10" name="Text Placeholder 2"/>
          <p:cNvSpPr txBox="1">
            <a:spLocks/>
          </p:cNvSpPr>
          <p:nvPr userDrawn="1"/>
        </p:nvSpPr>
        <p:spPr bwMode="auto">
          <a:xfrm>
            <a:off x="10294001" y="0"/>
            <a:ext cx="1909809" cy="6441016"/>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1" name="Text Placeholder 4"/>
          <p:cNvSpPr>
            <a:spLocks noGrp="1"/>
          </p:cNvSpPr>
          <p:nvPr>
            <p:ph type="body" sz="quarter" idx="17" hasCustomPrompt="1"/>
          </p:nvPr>
        </p:nvSpPr>
        <p:spPr>
          <a:xfrm>
            <a:off x="10440354" y="416983"/>
            <a:ext cx="1520930" cy="2707217"/>
          </a:xfrm>
          <a:prstGeom prst="rect">
            <a:avLst/>
          </a:prstGeom>
        </p:spPr>
        <p:txBody>
          <a:bodyPr>
            <a:normAutofit/>
          </a:bodyPr>
          <a:lstStyle>
            <a:lvl1pPr marL="228594" marR="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sz="1067" i="1">
                <a:solidFill>
                  <a:schemeClr val="tx1"/>
                </a:solidFill>
              </a:defRPr>
            </a:lvl1pPr>
          </a:lstStyle>
          <a:p>
            <a:pPr lvl="0"/>
            <a:r>
              <a:rPr lang="en-US"/>
              <a:t>Expertise entered here</a:t>
            </a:r>
          </a:p>
          <a:p>
            <a:pPr marL="228594" marR="0" lvl="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a:pPr>
            <a:r>
              <a:rPr lang="en-US"/>
              <a:t>Expertise entered here</a:t>
            </a:r>
          </a:p>
          <a:p>
            <a:pPr lvl="0"/>
            <a:endParaRPr lang="en-US"/>
          </a:p>
          <a:p>
            <a:pPr lvl="0"/>
            <a:endParaRPr lang="en-US"/>
          </a:p>
        </p:txBody>
      </p:sp>
      <p:sp>
        <p:nvSpPr>
          <p:cNvPr id="2" name="Rectangle 1"/>
          <p:cNvSpPr/>
          <p:nvPr userDrawn="1"/>
        </p:nvSpPr>
        <p:spPr>
          <a:xfrm>
            <a:off x="10294001" y="2"/>
            <a:ext cx="1909809"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Industry Expertise </a:t>
            </a:r>
          </a:p>
        </p:txBody>
      </p:sp>
      <p:sp>
        <p:nvSpPr>
          <p:cNvPr id="14" name="Text Placeholder 4"/>
          <p:cNvSpPr>
            <a:spLocks noGrp="1"/>
          </p:cNvSpPr>
          <p:nvPr>
            <p:ph type="body" sz="quarter" idx="18" hasCustomPrompt="1"/>
          </p:nvPr>
        </p:nvSpPr>
        <p:spPr>
          <a:xfrm>
            <a:off x="10440354" y="3631642"/>
            <a:ext cx="1520930" cy="2642159"/>
          </a:xfrm>
          <a:prstGeom prst="rect">
            <a:avLst/>
          </a:prstGeom>
        </p:spPr>
        <p:txBody>
          <a:bodyPr>
            <a:normAutofit/>
          </a:bodyPr>
          <a:lstStyle>
            <a:lvl1pPr marL="228594" indent="-228594">
              <a:spcBef>
                <a:spcPts val="0"/>
              </a:spcBef>
              <a:buFont typeface="Arial" panose="020B0604020202020204" pitchFamily="34" charset="0"/>
              <a:buChar char="•"/>
              <a:defRPr sz="1067" i="1">
                <a:solidFill>
                  <a:schemeClr val="tx1"/>
                </a:solidFill>
              </a:defRPr>
            </a:lvl1pPr>
          </a:lstStyle>
          <a:p>
            <a:pPr lvl="0"/>
            <a:r>
              <a:rPr lang="en-US"/>
              <a:t>Expertise entered here</a:t>
            </a:r>
          </a:p>
          <a:p>
            <a:pPr lvl="0"/>
            <a:r>
              <a:rPr lang="en-US"/>
              <a:t>Expertise entered here</a:t>
            </a:r>
          </a:p>
        </p:txBody>
      </p:sp>
      <p:sp>
        <p:nvSpPr>
          <p:cNvPr id="15" name="Rectangle 14"/>
          <p:cNvSpPr/>
          <p:nvPr userDrawn="1"/>
        </p:nvSpPr>
        <p:spPr>
          <a:xfrm>
            <a:off x="10294001" y="3214661"/>
            <a:ext cx="1909809"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Domain Expertise </a:t>
            </a:r>
          </a:p>
        </p:txBody>
      </p:sp>
      <p:sp>
        <p:nvSpPr>
          <p:cNvPr id="20" name="Text Placeholder 14"/>
          <p:cNvSpPr>
            <a:spLocks noGrp="1"/>
          </p:cNvSpPr>
          <p:nvPr>
            <p:ph type="body" sz="quarter" idx="11" hasCustomPrompt="1"/>
          </p:nvPr>
        </p:nvSpPr>
        <p:spPr>
          <a:xfrm>
            <a:off x="369259" y="1295400"/>
            <a:ext cx="9282741" cy="764827"/>
          </a:xfrm>
          <a:prstGeom prst="rect">
            <a:avLst/>
          </a:prstGeom>
        </p:spPr>
        <p:txBody>
          <a:bodyPr rIns="45720">
            <a:noAutofit/>
          </a:bodyPr>
          <a:lstStyle>
            <a:lvl1pPr marL="0" indent="0">
              <a:buNone/>
              <a:defRPr sz="1067" b="0" i="1" baseline="0">
                <a:solidFill>
                  <a:schemeClr val="tx1"/>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NTT Black </a:t>
            </a:r>
          </a:p>
        </p:txBody>
      </p:sp>
      <p:sp>
        <p:nvSpPr>
          <p:cNvPr id="13" name="タイトル プレースホルダー 1"/>
          <p:cNvSpPr>
            <a:spLocks noGrp="1"/>
          </p:cNvSpPr>
          <p:nvPr>
            <p:ph type="title" hasCustomPrompt="1"/>
          </p:nvPr>
        </p:nvSpPr>
        <p:spPr bwMode="auto">
          <a:xfrm>
            <a:off x="304800" y="831524"/>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sz="2400" spc="0">
                <a:solidFill>
                  <a:schemeClr val="bg2"/>
                </a:solidFill>
                <a:latin typeface="+mj-lt"/>
              </a:defRPr>
            </a:lvl1pPr>
          </a:lstStyle>
          <a:p>
            <a:pPr lvl="0"/>
            <a:r>
              <a:rPr lang="en-US" altLang="ja-JP"/>
              <a:t>Click to Insert Candidate First and Last Name</a:t>
            </a:r>
            <a:endParaRPr lang="ja-JP" altLang="en-US"/>
          </a:p>
        </p:txBody>
      </p:sp>
      <p:sp>
        <p:nvSpPr>
          <p:cNvPr id="19" name="Text Placeholder 21"/>
          <p:cNvSpPr>
            <a:spLocks noGrp="1"/>
          </p:cNvSpPr>
          <p:nvPr>
            <p:ph type="body" sz="quarter" idx="13" hasCustomPrompt="1"/>
          </p:nvPr>
        </p:nvSpPr>
        <p:spPr>
          <a:xfrm>
            <a:off x="368299" y="2108200"/>
            <a:ext cx="9283700" cy="4064000"/>
          </a:xfrm>
          <a:prstGeom prst="rect">
            <a:avLst/>
          </a:prstGeom>
        </p:spPr>
        <p:txBody>
          <a:bodyPr>
            <a:norm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1067" b="1" i="0" baseline="0">
                <a:solidFill>
                  <a:schemeClr val="tx1"/>
                </a:solidFill>
              </a:defRPr>
            </a:lvl1pPr>
          </a:lstStyle>
          <a:p>
            <a:pPr lvl="0"/>
            <a:r>
              <a:rPr lang="en-US"/>
              <a:t>Insert Position in Bold:  Type in descriptive text about role in Arial Regular, 8pt.</a:t>
            </a:r>
          </a:p>
          <a:p>
            <a:pPr lvl="0"/>
            <a:r>
              <a:rPr lang="en-US"/>
              <a:t>Insert Position in Bold:  Type in descriptive text about role in Arial Regular, 8pt.</a:t>
            </a:r>
          </a:p>
          <a:p>
            <a:pPr lvl="0"/>
            <a:endParaRPr lang="en-US"/>
          </a:p>
        </p:txBody>
      </p:sp>
      <p:sp>
        <p:nvSpPr>
          <p:cNvPr id="12" name="Text Placeholder 2"/>
          <p:cNvSpPr txBox="1">
            <a:spLocks/>
          </p:cNvSpPr>
          <p:nvPr userDrawn="1"/>
        </p:nvSpPr>
        <p:spPr bwMode="auto">
          <a:xfrm>
            <a:off x="9716457" y="-8626"/>
            <a:ext cx="2486971"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6" name="Text Placeholder 4"/>
          <p:cNvSpPr>
            <a:spLocks noGrp="1"/>
          </p:cNvSpPr>
          <p:nvPr>
            <p:ph type="body" sz="quarter" idx="19" hasCustomPrompt="1"/>
          </p:nvPr>
        </p:nvSpPr>
        <p:spPr>
          <a:xfrm>
            <a:off x="9888808" y="416983"/>
            <a:ext cx="2072476"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7" name="Rectangle 16"/>
          <p:cNvSpPr/>
          <p:nvPr userDrawn="1"/>
        </p:nvSpPr>
        <p:spPr>
          <a:xfrm>
            <a:off x="9716516" y="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Industry Expertise </a:t>
            </a:r>
          </a:p>
        </p:txBody>
      </p:sp>
      <p:sp>
        <p:nvSpPr>
          <p:cNvPr id="18" name="Text Placeholder 4"/>
          <p:cNvSpPr>
            <a:spLocks noGrp="1"/>
          </p:cNvSpPr>
          <p:nvPr>
            <p:ph type="body" sz="quarter" idx="20" hasCustomPrompt="1"/>
          </p:nvPr>
        </p:nvSpPr>
        <p:spPr>
          <a:xfrm>
            <a:off x="9888808" y="2133043"/>
            <a:ext cx="2072476"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1" name="Rectangle 20"/>
          <p:cNvSpPr/>
          <p:nvPr userDrawn="1"/>
        </p:nvSpPr>
        <p:spPr>
          <a:xfrm>
            <a:off x="9716516" y="171606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Domain Expertise </a:t>
            </a:r>
          </a:p>
        </p:txBody>
      </p:sp>
      <p:sp>
        <p:nvSpPr>
          <p:cNvPr id="22" name="Text Placeholder 4"/>
          <p:cNvSpPr>
            <a:spLocks noGrp="1"/>
          </p:cNvSpPr>
          <p:nvPr>
            <p:ph type="body" sz="quarter" idx="21" hasCustomPrompt="1"/>
          </p:nvPr>
        </p:nvSpPr>
        <p:spPr>
          <a:xfrm>
            <a:off x="9876996" y="5090582"/>
            <a:ext cx="2072476"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3" name="Rectangle 22"/>
          <p:cNvSpPr/>
          <p:nvPr userDrawn="1"/>
        </p:nvSpPr>
        <p:spPr>
          <a:xfrm>
            <a:off x="9716516" y="467360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Technology Expertise </a:t>
            </a:r>
          </a:p>
        </p:txBody>
      </p:sp>
    </p:spTree>
    <p:extLst>
      <p:ext uri="{BB962C8B-B14F-4D97-AF65-F5344CB8AC3E}">
        <p14:creationId xmlns:p14="http://schemas.microsoft.com/office/powerpoint/2010/main" val="839696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6_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Tree>
    <p:extLst>
      <p:ext uri="{BB962C8B-B14F-4D97-AF65-F5344CB8AC3E}">
        <p14:creationId xmlns:p14="http://schemas.microsoft.com/office/powerpoint/2010/main" val="3127483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Practice Snapshot">
    <p:spTree>
      <p:nvGrpSpPr>
        <p:cNvPr id="1" name=""/>
        <p:cNvGrpSpPr/>
        <p:nvPr/>
      </p:nvGrpSpPr>
      <p:grpSpPr>
        <a:xfrm>
          <a:off x="0" y="0"/>
          <a:ext cx="0" cy="0"/>
          <a:chOff x="0" y="0"/>
          <a:chExt cx="0" cy="0"/>
        </a:xfrm>
      </p:grpSpPr>
      <p:sp>
        <p:nvSpPr>
          <p:cNvPr id="5" name="Rectangle 4"/>
          <p:cNvSpPr/>
          <p:nvPr userDrawn="1"/>
        </p:nvSpPr>
        <p:spPr>
          <a:xfrm>
            <a:off x="1" y="1802837"/>
            <a:ext cx="12191999" cy="7117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50"/>
          </a:p>
        </p:txBody>
      </p:sp>
      <p:sp>
        <p:nvSpPr>
          <p:cNvPr id="3" name="Title Placeholder 1"/>
          <p:cNvSpPr>
            <a:spLocks noGrp="1"/>
          </p:cNvSpPr>
          <p:nvPr>
            <p:ph type="title"/>
          </p:nvPr>
        </p:nvSpPr>
        <p:spPr>
          <a:xfrm>
            <a:off x="379511" y="779318"/>
            <a:ext cx="3426346" cy="682999"/>
          </a:xfrm>
          <a:prstGeom prst="rect">
            <a:avLst/>
          </a:prstGeom>
        </p:spPr>
        <p:txBody>
          <a:bodyPr vert="horz" lIns="0" tIns="0" rIns="0" bIns="0" rtlCol="0" anchor="b">
            <a:noAutofit/>
          </a:bodyPr>
          <a:lstStyle>
            <a:lvl1pPr>
              <a:lnSpc>
                <a:spcPct val="100000"/>
              </a:lnSpc>
              <a:defRPr sz="1600">
                <a:latin typeface="+mj-lt"/>
              </a:defRPr>
            </a:lvl1pPr>
          </a:lstStyle>
          <a:p>
            <a:r>
              <a:rPr lang="en-US"/>
              <a:t>Click to edit Master title style</a:t>
            </a:r>
          </a:p>
        </p:txBody>
      </p:sp>
      <p:sp>
        <p:nvSpPr>
          <p:cNvPr id="10" name="Text Placeholder 9"/>
          <p:cNvSpPr>
            <a:spLocks noGrp="1"/>
          </p:cNvSpPr>
          <p:nvPr>
            <p:ph type="body" sz="quarter" idx="14"/>
          </p:nvPr>
        </p:nvSpPr>
        <p:spPr>
          <a:xfrm>
            <a:off x="380480" y="3130693"/>
            <a:ext cx="2500316" cy="2797478"/>
          </a:xfrm>
        </p:spPr>
        <p:txBody>
          <a:bodyPr>
            <a:noAutofit/>
          </a:bodyPr>
          <a:lstStyle>
            <a:lvl1pPr marL="155859" indent="-155859">
              <a:lnSpc>
                <a:spcPct val="100000"/>
              </a:lnSpc>
              <a:spcBef>
                <a:spcPts val="0"/>
              </a:spcBef>
              <a:buFont typeface="Arial" panose="020B0604020202020204" pitchFamily="34" charset="0"/>
              <a:buChar char="•"/>
              <a:defRPr sz="955"/>
            </a:lvl1pPr>
            <a:lvl2pPr marL="311719" indent="-124688">
              <a:lnSpc>
                <a:spcPct val="100000"/>
              </a:lnSpc>
              <a:spcBef>
                <a:spcPts val="0"/>
              </a:spcBef>
              <a:buFont typeface="Arial" panose="020B0604020202020204" pitchFamily="34" charset="0"/>
              <a:buChar char="•"/>
              <a:defRPr sz="818"/>
            </a:lvl2pPr>
            <a:lvl3pPr marL="498750" indent="-124688">
              <a:lnSpc>
                <a:spcPct val="100000"/>
              </a:lnSpc>
              <a:spcBef>
                <a:spcPts val="0"/>
              </a:spcBef>
              <a:buFont typeface="Arial" panose="020B0604020202020204" pitchFamily="34" charset="0"/>
              <a:buChar char="•"/>
              <a:defRPr sz="750"/>
            </a:lvl3pPr>
            <a:lvl4pPr marL="654610" indent="-124688">
              <a:lnSpc>
                <a:spcPct val="100000"/>
              </a:lnSpc>
              <a:spcBef>
                <a:spcPts val="0"/>
              </a:spcBef>
              <a:buFont typeface="Arial" panose="020B0604020202020204" pitchFamily="34" charset="0"/>
              <a:buChar char="•"/>
              <a:defRPr sz="716"/>
            </a:lvl4pPr>
            <a:lvl5pPr marL="810469" indent="-124688">
              <a:lnSpc>
                <a:spcPct val="100000"/>
              </a:lnSpc>
              <a:spcBef>
                <a:spcPts val="0"/>
              </a:spcBef>
              <a:buFont typeface="Arial" panose="020B0604020202020204" pitchFamily="34" charset="0"/>
              <a:buChar char="•"/>
              <a:defRPr sz="71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p:cNvSpPr>
            <a:spLocks noGrp="1"/>
          </p:cNvSpPr>
          <p:nvPr>
            <p:ph type="body" sz="quarter" idx="16" hasCustomPrompt="1"/>
          </p:nvPr>
        </p:nvSpPr>
        <p:spPr>
          <a:xfrm>
            <a:off x="379513" y="1506682"/>
            <a:ext cx="3426344" cy="280297"/>
          </a:xfrm>
        </p:spPr>
        <p:txBody>
          <a:bodyPr anchor="t">
            <a:noAutofit/>
          </a:bodyPr>
          <a:lstStyle>
            <a:lvl1pPr marL="0" indent="0">
              <a:lnSpc>
                <a:spcPct val="100000"/>
              </a:lnSpc>
              <a:spcBef>
                <a:spcPts val="0"/>
              </a:spcBef>
              <a:buNone/>
              <a:defRPr sz="750" b="1" baseline="0"/>
            </a:lvl1pPr>
            <a:lvl2pPr marL="187031" indent="0">
              <a:buNone/>
              <a:defRPr/>
            </a:lvl2pPr>
            <a:lvl3pPr marL="374063" indent="0">
              <a:buNone/>
              <a:defRPr/>
            </a:lvl3pPr>
            <a:lvl4pPr marL="529922" indent="0">
              <a:buNone/>
              <a:defRPr/>
            </a:lvl4pPr>
            <a:lvl5pPr marL="685782" indent="0">
              <a:buNone/>
              <a:defRPr/>
            </a:lvl5pPr>
          </a:lstStyle>
          <a:p>
            <a:pPr lvl="0"/>
            <a:r>
              <a:rPr lang="en-US"/>
              <a:t>Sub-title text</a:t>
            </a:r>
          </a:p>
        </p:txBody>
      </p:sp>
      <p:sp>
        <p:nvSpPr>
          <p:cNvPr id="26" name="Text Placeholder 25"/>
          <p:cNvSpPr>
            <a:spLocks noGrp="1"/>
          </p:cNvSpPr>
          <p:nvPr>
            <p:ph type="body" sz="quarter" idx="18"/>
          </p:nvPr>
        </p:nvSpPr>
        <p:spPr>
          <a:xfrm>
            <a:off x="9284068" y="3126883"/>
            <a:ext cx="2667798" cy="2794561"/>
          </a:xfrm>
        </p:spPr>
        <p:txBody>
          <a:bodyPr>
            <a:noAutofit/>
          </a:bodyPr>
          <a:lstStyle>
            <a:lvl1pPr marL="155859" indent="-155859">
              <a:lnSpc>
                <a:spcPct val="100000"/>
              </a:lnSpc>
              <a:spcBef>
                <a:spcPts val="0"/>
              </a:spcBef>
              <a:buFont typeface="Arial" panose="020B0604020202020204" pitchFamily="34" charset="0"/>
              <a:buChar char="•"/>
              <a:defRPr sz="955"/>
            </a:lvl1pPr>
          </a:lstStyle>
          <a:p>
            <a:pPr lvl="0"/>
            <a:r>
              <a:rPr lang="en-US"/>
              <a:t>Edit Master text styles</a:t>
            </a:r>
          </a:p>
        </p:txBody>
      </p:sp>
      <p:sp>
        <p:nvSpPr>
          <p:cNvPr id="25" name="Text Placeholder 25"/>
          <p:cNvSpPr>
            <a:spLocks noGrp="1"/>
          </p:cNvSpPr>
          <p:nvPr userDrawn="1">
            <p:ph type="body" sz="quarter" idx="19"/>
          </p:nvPr>
        </p:nvSpPr>
        <p:spPr>
          <a:xfrm>
            <a:off x="3267436" y="3130692"/>
            <a:ext cx="2650696" cy="2797479"/>
          </a:xfrm>
        </p:spPr>
        <p:txBody>
          <a:bodyPr>
            <a:noAutofit/>
          </a:bodyPr>
          <a:lstStyle>
            <a:lvl1pPr marL="155859" indent="-155859">
              <a:lnSpc>
                <a:spcPct val="100000"/>
              </a:lnSpc>
              <a:spcBef>
                <a:spcPts val="0"/>
              </a:spcBef>
              <a:buFont typeface="Arial" panose="020B0604020202020204" pitchFamily="34" charset="0"/>
              <a:buChar char="•"/>
              <a:defRPr sz="955"/>
            </a:lvl1pPr>
          </a:lstStyle>
          <a:p>
            <a:pPr lvl="0"/>
            <a:r>
              <a:rPr lang="en-US"/>
              <a:t>Edit Master text styles</a:t>
            </a:r>
          </a:p>
        </p:txBody>
      </p:sp>
      <p:grpSp>
        <p:nvGrpSpPr>
          <p:cNvPr id="2" name="Group 1"/>
          <p:cNvGrpSpPr/>
          <p:nvPr userDrawn="1"/>
        </p:nvGrpSpPr>
        <p:grpSpPr>
          <a:xfrm>
            <a:off x="2971800" y="2596078"/>
            <a:ext cx="6019800" cy="3430649"/>
            <a:chOff x="3789045" y="3659045"/>
            <a:chExt cx="7675245" cy="5180155"/>
          </a:xfrm>
        </p:grpSpPr>
        <p:cxnSp>
          <p:nvCxnSpPr>
            <p:cNvPr id="20" name="Straight Connector 19"/>
            <p:cNvCxnSpPr/>
            <p:nvPr userDrawn="1"/>
          </p:nvCxnSpPr>
          <p:spPr>
            <a:xfrm>
              <a:off x="3789045" y="366906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675245" y="366906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1464290" y="365904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userDrawn="1"/>
        </p:nvSpPr>
        <p:spPr>
          <a:xfrm>
            <a:off x="352785" y="6118680"/>
            <a:ext cx="2091765" cy="219775"/>
          </a:xfrm>
          <a:prstGeom prst="rect">
            <a:avLst/>
          </a:prstGeom>
          <a:noFill/>
        </p:spPr>
        <p:txBody>
          <a:bodyPr wrap="square" lIns="0" tIns="0" rIns="0" bIns="0" rtlCol="0">
            <a:noAutofit/>
          </a:bodyPr>
          <a:lstStyle/>
          <a:p>
            <a:pPr algn="l">
              <a:lnSpc>
                <a:spcPct val="90000"/>
              </a:lnSpc>
            </a:pPr>
            <a:r>
              <a:rPr lang="en-US" sz="1091" b="1">
                <a:solidFill>
                  <a:schemeClr val="accent1"/>
                </a:solidFill>
              </a:rPr>
              <a:t>NOTES</a:t>
            </a:r>
          </a:p>
        </p:txBody>
      </p:sp>
      <p:sp>
        <p:nvSpPr>
          <p:cNvPr id="30" name="Text Placeholder 9"/>
          <p:cNvSpPr>
            <a:spLocks noGrp="1"/>
          </p:cNvSpPr>
          <p:nvPr userDrawn="1">
            <p:ph type="body" sz="quarter" idx="20"/>
          </p:nvPr>
        </p:nvSpPr>
        <p:spPr>
          <a:xfrm>
            <a:off x="6304773" y="3126883"/>
            <a:ext cx="2579631" cy="2801288"/>
          </a:xfrm>
        </p:spPr>
        <p:txBody>
          <a:bodyPr>
            <a:noAutofit/>
          </a:bodyPr>
          <a:lstStyle>
            <a:lvl1pPr marL="155859" indent="-155859">
              <a:lnSpc>
                <a:spcPct val="100000"/>
              </a:lnSpc>
              <a:spcBef>
                <a:spcPts val="0"/>
              </a:spcBef>
              <a:buFont typeface="Arial" panose="020B0604020202020204" pitchFamily="34" charset="0"/>
              <a:buChar char="•"/>
              <a:defRPr sz="955"/>
            </a:lvl1pPr>
            <a:lvl2pPr marL="311719" indent="-124688">
              <a:lnSpc>
                <a:spcPct val="100000"/>
              </a:lnSpc>
              <a:spcBef>
                <a:spcPts val="0"/>
              </a:spcBef>
              <a:buFont typeface="Arial" panose="020B0604020202020204" pitchFamily="34" charset="0"/>
              <a:buChar char="•"/>
              <a:defRPr sz="818"/>
            </a:lvl2pPr>
            <a:lvl3pPr marL="498750" indent="-124688">
              <a:lnSpc>
                <a:spcPct val="100000"/>
              </a:lnSpc>
              <a:spcBef>
                <a:spcPts val="0"/>
              </a:spcBef>
              <a:buFont typeface="Arial" panose="020B0604020202020204" pitchFamily="34" charset="0"/>
              <a:buChar char="•"/>
              <a:defRPr sz="750"/>
            </a:lvl3pPr>
            <a:lvl4pPr marL="654610" indent="-124688">
              <a:lnSpc>
                <a:spcPct val="100000"/>
              </a:lnSpc>
              <a:spcBef>
                <a:spcPts val="0"/>
              </a:spcBef>
              <a:buFont typeface="Arial" panose="020B0604020202020204" pitchFamily="34" charset="0"/>
              <a:buChar char="•"/>
              <a:defRPr sz="716"/>
            </a:lvl4pPr>
            <a:lvl5pPr marL="810469" indent="-124688">
              <a:lnSpc>
                <a:spcPct val="100000"/>
              </a:lnSpc>
              <a:spcBef>
                <a:spcPts val="0"/>
              </a:spcBef>
              <a:buFont typeface="Arial" panose="020B0604020202020204" pitchFamily="34" charset="0"/>
              <a:buChar char="•"/>
              <a:defRPr sz="71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5" name="Straight Connector 34"/>
          <p:cNvCxnSpPr/>
          <p:nvPr userDrawn="1"/>
        </p:nvCxnSpPr>
        <p:spPr>
          <a:xfrm flipH="1">
            <a:off x="1" y="6096000"/>
            <a:ext cx="12191999" cy="0"/>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637231" y="2727876"/>
            <a:ext cx="2439903" cy="162316"/>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INSIGHTS</a:t>
            </a:r>
          </a:p>
        </p:txBody>
      </p:sp>
      <p:sp>
        <p:nvSpPr>
          <p:cNvPr id="31" name="TextBox 30"/>
          <p:cNvSpPr txBox="1"/>
          <p:nvPr userDrawn="1"/>
        </p:nvSpPr>
        <p:spPr>
          <a:xfrm>
            <a:off x="3588041" y="2727876"/>
            <a:ext cx="2337605" cy="162316"/>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SOLUTIONS</a:t>
            </a:r>
          </a:p>
        </p:txBody>
      </p:sp>
      <p:sp>
        <p:nvSpPr>
          <p:cNvPr id="33" name="TextBox 32"/>
          <p:cNvSpPr txBox="1"/>
          <p:nvPr userDrawn="1"/>
        </p:nvSpPr>
        <p:spPr>
          <a:xfrm>
            <a:off x="9584857" y="2727876"/>
            <a:ext cx="2266820" cy="213884"/>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AWARDS &amp; ALLIANCES</a:t>
            </a:r>
          </a:p>
        </p:txBody>
      </p:sp>
      <p:pic>
        <p:nvPicPr>
          <p:cNvPr id="38" name="Pictur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3530" y="2696347"/>
            <a:ext cx="270762" cy="225372"/>
          </a:xfrm>
          <a:prstGeom prst="rect">
            <a:avLst/>
          </a:prstGeom>
        </p:spPr>
      </p:pic>
      <p:sp>
        <p:nvSpPr>
          <p:cNvPr id="39" name="TextBox 38"/>
          <p:cNvSpPr txBox="1"/>
          <p:nvPr userDrawn="1"/>
        </p:nvSpPr>
        <p:spPr>
          <a:xfrm>
            <a:off x="6677942" y="2727876"/>
            <a:ext cx="2176733" cy="194074"/>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OUTCOMES</a:t>
            </a:r>
          </a:p>
        </p:txBody>
      </p:sp>
      <p:sp>
        <p:nvSpPr>
          <p:cNvPr id="40" name="Freeform 5"/>
          <p:cNvSpPr>
            <a:spLocks noEditPoints="1"/>
          </p:cNvSpPr>
          <p:nvPr userDrawn="1"/>
        </p:nvSpPr>
        <p:spPr bwMode="auto">
          <a:xfrm>
            <a:off x="3292490" y="2675960"/>
            <a:ext cx="295552" cy="285449"/>
          </a:xfrm>
          <a:custGeom>
            <a:avLst/>
            <a:gdLst>
              <a:gd name="T0" fmla="*/ 861 w 1153"/>
              <a:gd name="T1" fmla="*/ 371 h 1113"/>
              <a:gd name="T2" fmla="*/ 703 w 1153"/>
              <a:gd name="T3" fmla="*/ 244 h 1113"/>
              <a:gd name="T4" fmla="*/ 703 w 1153"/>
              <a:gd name="T5" fmla="*/ 332 h 1113"/>
              <a:gd name="T6" fmla="*/ 557 w 1153"/>
              <a:gd name="T7" fmla="*/ 332 h 1113"/>
              <a:gd name="T8" fmla="*/ 557 w 1153"/>
              <a:gd name="T9" fmla="*/ 410 h 1113"/>
              <a:gd name="T10" fmla="*/ 703 w 1153"/>
              <a:gd name="T11" fmla="*/ 410 h 1113"/>
              <a:gd name="T12" fmla="*/ 703 w 1153"/>
              <a:gd name="T13" fmla="*/ 502 h 1113"/>
              <a:gd name="T14" fmla="*/ 861 w 1153"/>
              <a:gd name="T15" fmla="*/ 371 h 1113"/>
              <a:gd name="T16" fmla="*/ 473 w 1153"/>
              <a:gd name="T17" fmla="*/ 506 h 1113"/>
              <a:gd name="T18" fmla="*/ 473 w 1153"/>
              <a:gd name="T19" fmla="*/ 104 h 1113"/>
              <a:gd name="T20" fmla="*/ 826 w 1153"/>
              <a:gd name="T21" fmla="*/ 104 h 1113"/>
              <a:gd name="T22" fmla="*/ 826 w 1153"/>
              <a:gd name="T23" fmla="*/ 26 h 1113"/>
              <a:gd name="T24" fmla="*/ 404 w 1153"/>
              <a:gd name="T25" fmla="*/ 26 h 1113"/>
              <a:gd name="T26" fmla="*/ 404 w 1153"/>
              <a:gd name="T27" fmla="*/ 506 h 1113"/>
              <a:gd name="T28" fmla="*/ 473 w 1153"/>
              <a:gd name="T29" fmla="*/ 506 h 1113"/>
              <a:gd name="T30" fmla="*/ 946 w 1153"/>
              <a:gd name="T31" fmla="*/ 104 h 1113"/>
              <a:gd name="T32" fmla="*/ 946 w 1153"/>
              <a:gd name="T33" fmla="*/ 642 h 1113"/>
              <a:gd name="T34" fmla="*/ 473 w 1153"/>
              <a:gd name="T35" fmla="*/ 642 h 1113"/>
              <a:gd name="T36" fmla="*/ 473 w 1153"/>
              <a:gd name="T37" fmla="*/ 532 h 1113"/>
              <a:gd name="T38" fmla="*/ 381 w 1153"/>
              <a:gd name="T39" fmla="*/ 532 h 1113"/>
              <a:gd name="T40" fmla="*/ 381 w 1153"/>
              <a:gd name="T41" fmla="*/ 0 h 1113"/>
              <a:gd name="T42" fmla="*/ 849 w 1153"/>
              <a:gd name="T43" fmla="*/ 0 h 1113"/>
              <a:gd name="T44" fmla="*/ 849 w 1153"/>
              <a:gd name="T45" fmla="*/ 104 h 1113"/>
              <a:gd name="T46" fmla="*/ 946 w 1153"/>
              <a:gd name="T47" fmla="*/ 104 h 1113"/>
              <a:gd name="T48" fmla="*/ 131 w 1153"/>
              <a:gd name="T49" fmla="*/ 755 h 1113"/>
              <a:gd name="T50" fmla="*/ 0 w 1153"/>
              <a:gd name="T51" fmla="*/ 755 h 1113"/>
              <a:gd name="T52" fmla="*/ 0 w 1153"/>
              <a:gd name="T53" fmla="*/ 1048 h 1113"/>
              <a:gd name="T54" fmla="*/ 131 w 1153"/>
              <a:gd name="T55" fmla="*/ 1048 h 1113"/>
              <a:gd name="T56" fmla="*/ 150 w 1153"/>
              <a:gd name="T57" fmla="*/ 1026 h 1113"/>
              <a:gd name="T58" fmla="*/ 150 w 1153"/>
              <a:gd name="T59" fmla="*/ 773 h 1113"/>
              <a:gd name="T60" fmla="*/ 131 w 1153"/>
              <a:gd name="T61" fmla="*/ 755 h 1113"/>
              <a:gd name="T62" fmla="*/ 1153 w 1153"/>
              <a:gd name="T63" fmla="*/ 877 h 1113"/>
              <a:gd name="T64" fmla="*/ 1107 w 1153"/>
              <a:gd name="T65" fmla="*/ 917 h 1113"/>
              <a:gd name="T66" fmla="*/ 1095 w 1153"/>
              <a:gd name="T67" fmla="*/ 934 h 1113"/>
              <a:gd name="T68" fmla="*/ 1022 w 1153"/>
              <a:gd name="T69" fmla="*/ 1004 h 1113"/>
              <a:gd name="T70" fmla="*/ 880 w 1153"/>
              <a:gd name="T71" fmla="*/ 1069 h 1113"/>
              <a:gd name="T72" fmla="*/ 650 w 1153"/>
              <a:gd name="T73" fmla="*/ 1104 h 1113"/>
              <a:gd name="T74" fmla="*/ 181 w 1153"/>
              <a:gd name="T75" fmla="*/ 1008 h 1113"/>
              <a:gd name="T76" fmla="*/ 181 w 1153"/>
              <a:gd name="T77" fmla="*/ 812 h 1113"/>
              <a:gd name="T78" fmla="*/ 342 w 1153"/>
              <a:gd name="T79" fmla="*/ 733 h 1113"/>
              <a:gd name="T80" fmla="*/ 500 w 1153"/>
              <a:gd name="T81" fmla="*/ 746 h 1113"/>
              <a:gd name="T82" fmla="*/ 627 w 1153"/>
              <a:gd name="T83" fmla="*/ 759 h 1113"/>
              <a:gd name="T84" fmla="*/ 761 w 1153"/>
              <a:gd name="T85" fmla="*/ 738 h 1113"/>
              <a:gd name="T86" fmla="*/ 842 w 1153"/>
              <a:gd name="T87" fmla="*/ 794 h 1113"/>
              <a:gd name="T88" fmla="*/ 773 w 1153"/>
              <a:gd name="T89" fmla="*/ 851 h 1113"/>
              <a:gd name="T90" fmla="*/ 669 w 1153"/>
              <a:gd name="T91" fmla="*/ 847 h 1113"/>
              <a:gd name="T92" fmla="*/ 554 w 1153"/>
              <a:gd name="T93" fmla="*/ 882 h 1113"/>
              <a:gd name="T94" fmla="*/ 680 w 1153"/>
              <a:gd name="T95" fmla="*/ 947 h 1113"/>
              <a:gd name="T96" fmla="*/ 857 w 1153"/>
              <a:gd name="T97" fmla="*/ 952 h 1113"/>
              <a:gd name="T98" fmla="*/ 980 w 1153"/>
              <a:gd name="T99" fmla="*/ 912 h 1113"/>
              <a:gd name="T100" fmla="*/ 1103 w 1153"/>
              <a:gd name="T101" fmla="*/ 842 h 1113"/>
              <a:gd name="T102" fmla="*/ 1153 w 1153"/>
              <a:gd name="T103" fmla="*/ 87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3" h="1113">
                <a:moveTo>
                  <a:pt x="861" y="371"/>
                </a:moveTo>
                <a:cubicBezTo>
                  <a:pt x="703" y="244"/>
                  <a:pt x="703" y="244"/>
                  <a:pt x="703" y="244"/>
                </a:cubicBezTo>
                <a:cubicBezTo>
                  <a:pt x="703" y="332"/>
                  <a:pt x="703" y="332"/>
                  <a:pt x="703" y="332"/>
                </a:cubicBezTo>
                <a:cubicBezTo>
                  <a:pt x="557" y="332"/>
                  <a:pt x="557" y="332"/>
                  <a:pt x="557" y="332"/>
                </a:cubicBezTo>
                <a:cubicBezTo>
                  <a:pt x="557" y="410"/>
                  <a:pt x="557" y="410"/>
                  <a:pt x="557" y="410"/>
                </a:cubicBezTo>
                <a:cubicBezTo>
                  <a:pt x="703" y="410"/>
                  <a:pt x="703" y="410"/>
                  <a:pt x="703" y="410"/>
                </a:cubicBezTo>
                <a:cubicBezTo>
                  <a:pt x="703" y="502"/>
                  <a:pt x="703" y="502"/>
                  <a:pt x="703" y="502"/>
                </a:cubicBezTo>
                <a:lnTo>
                  <a:pt x="861" y="371"/>
                </a:lnTo>
                <a:close/>
                <a:moveTo>
                  <a:pt x="473" y="506"/>
                </a:moveTo>
                <a:cubicBezTo>
                  <a:pt x="473" y="104"/>
                  <a:pt x="473" y="104"/>
                  <a:pt x="473" y="104"/>
                </a:cubicBezTo>
                <a:cubicBezTo>
                  <a:pt x="826" y="104"/>
                  <a:pt x="826" y="104"/>
                  <a:pt x="826" y="104"/>
                </a:cubicBezTo>
                <a:cubicBezTo>
                  <a:pt x="826" y="26"/>
                  <a:pt x="826" y="26"/>
                  <a:pt x="826" y="26"/>
                </a:cubicBezTo>
                <a:cubicBezTo>
                  <a:pt x="404" y="26"/>
                  <a:pt x="404" y="26"/>
                  <a:pt x="404" y="26"/>
                </a:cubicBezTo>
                <a:cubicBezTo>
                  <a:pt x="404" y="506"/>
                  <a:pt x="404" y="506"/>
                  <a:pt x="404" y="506"/>
                </a:cubicBezTo>
                <a:lnTo>
                  <a:pt x="473" y="506"/>
                </a:lnTo>
                <a:close/>
                <a:moveTo>
                  <a:pt x="946" y="104"/>
                </a:moveTo>
                <a:cubicBezTo>
                  <a:pt x="946" y="642"/>
                  <a:pt x="946" y="642"/>
                  <a:pt x="946" y="642"/>
                </a:cubicBezTo>
                <a:cubicBezTo>
                  <a:pt x="473" y="642"/>
                  <a:pt x="473" y="642"/>
                  <a:pt x="473" y="642"/>
                </a:cubicBezTo>
                <a:cubicBezTo>
                  <a:pt x="473" y="532"/>
                  <a:pt x="473" y="532"/>
                  <a:pt x="473" y="532"/>
                </a:cubicBezTo>
                <a:cubicBezTo>
                  <a:pt x="381" y="532"/>
                  <a:pt x="381" y="532"/>
                  <a:pt x="381" y="532"/>
                </a:cubicBezTo>
                <a:cubicBezTo>
                  <a:pt x="381" y="0"/>
                  <a:pt x="381" y="0"/>
                  <a:pt x="381" y="0"/>
                </a:cubicBezTo>
                <a:cubicBezTo>
                  <a:pt x="849" y="0"/>
                  <a:pt x="849" y="0"/>
                  <a:pt x="849" y="0"/>
                </a:cubicBezTo>
                <a:cubicBezTo>
                  <a:pt x="849" y="104"/>
                  <a:pt x="849" y="104"/>
                  <a:pt x="849" y="104"/>
                </a:cubicBezTo>
                <a:lnTo>
                  <a:pt x="946" y="104"/>
                </a:lnTo>
                <a:close/>
                <a:moveTo>
                  <a:pt x="131" y="755"/>
                </a:moveTo>
                <a:cubicBezTo>
                  <a:pt x="0" y="755"/>
                  <a:pt x="0" y="755"/>
                  <a:pt x="0" y="755"/>
                </a:cubicBezTo>
                <a:cubicBezTo>
                  <a:pt x="0" y="1048"/>
                  <a:pt x="0" y="1048"/>
                  <a:pt x="0" y="1048"/>
                </a:cubicBezTo>
                <a:cubicBezTo>
                  <a:pt x="131" y="1048"/>
                  <a:pt x="131" y="1048"/>
                  <a:pt x="131" y="1048"/>
                </a:cubicBezTo>
                <a:cubicBezTo>
                  <a:pt x="143" y="1048"/>
                  <a:pt x="150" y="1039"/>
                  <a:pt x="150" y="1026"/>
                </a:cubicBezTo>
                <a:cubicBezTo>
                  <a:pt x="150" y="773"/>
                  <a:pt x="150" y="773"/>
                  <a:pt x="150" y="773"/>
                </a:cubicBezTo>
                <a:cubicBezTo>
                  <a:pt x="150" y="764"/>
                  <a:pt x="143" y="755"/>
                  <a:pt x="131" y="755"/>
                </a:cubicBezTo>
                <a:moveTo>
                  <a:pt x="1153" y="877"/>
                </a:moveTo>
                <a:cubicBezTo>
                  <a:pt x="1153" y="877"/>
                  <a:pt x="1149" y="882"/>
                  <a:pt x="1107" y="917"/>
                </a:cubicBezTo>
                <a:cubicBezTo>
                  <a:pt x="1107" y="917"/>
                  <a:pt x="1099" y="934"/>
                  <a:pt x="1095" y="934"/>
                </a:cubicBezTo>
                <a:cubicBezTo>
                  <a:pt x="1076" y="952"/>
                  <a:pt x="1057" y="973"/>
                  <a:pt x="1022" y="1004"/>
                </a:cubicBezTo>
                <a:cubicBezTo>
                  <a:pt x="988" y="1008"/>
                  <a:pt x="915" y="1048"/>
                  <a:pt x="880" y="1069"/>
                </a:cubicBezTo>
                <a:cubicBezTo>
                  <a:pt x="815" y="1065"/>
                  <a:pt x="719" y="1083"/>
                  <a:pt x="650" y="1104"/>
                </a:cubicBezTo>
                <a:cubicBezTo>
                  <a:pt x="550" y="1087"/>
                  <a:pt x="538" y="1113"/>
                  <a:pt x="181" y="1008"/>
                </a:cubicBezTo>
                <a:cubicBezTo>
                  <a:pt x="181" y="812"/>
                  <a:pt x="181" y="812"/>
                  <a:pt x="181" y="812"/>
                </a:cubicBezTo>
                <a:cubicBezTo>
                  <a:pt x="246" y="794"/>
                  <a:pt x="266" y="746"/>
                  <a:pt x="342" y="733"/>
                </a:cubicBezTo>
                <a:cubicBezTo>
                  <a:pt x="396" y="724"/>
                  <a:pt x="446" y="729"/>
                  <a:pt x="500" y="746"/>
                </a:cubicBezTo>
                <a:cubicBezTo>
                  <a:pt x="534" y="759"/>
                  <a:pt x="569" y="768"/>
                  <a:pt x="627" y="759"/>
                </a:cubicBezTo>
                <a:cubicBezTo>
                  <a:pt x="677" y="755"/>
                  <a:pt x="696" y="738"/>
                  <a:pt x="761" y="738"/>
                </a:cubicBezTo>
                <a:cubicBezTo>
                  <a:pt x="803" y="738"/>
                  <a:pt x="846" y="768"/>
                  <a:pt x="842" y="794"/>
                </a:cubicBezTo>
                <a:cubicBezTo>
                  <a:pt x="842" y="821"/>
                  <a:pt x="800" y="847"/>
                  <a:pt x="773" y="851"/>
                </a:cubicBezTo>
                <a:cubicBezTo>
                  <a:pt x="711" y="851"/>
                  <a:pt x="727" y="847"/>
                  <a:pt x="669" y="847"/>
                </a:cubicBezTo>
                <a:cubicBezTo>
                  <a:pt x="600" y="847"/>
                  <a:pt x="596" y="860"/>
                  <a:pt x="554" y="882"/>
                </a:cubicBezTo>
                <a:cubicBezTo>
                  <a:pt x="596" y="895"/>
                  <a:pt x="623" y="912"/>
                  <a:pt x="680" y="947"/>
                </a:cubicBezTo>
                <a:cubicBezTo>
                  <a:pt x="742" y="938"/>
                  <a:pt x="803" y="947"/>
                  <a:pt x="857" y="952"/>
                </a:cubicBezTo>
                <a:cubicBezTo>
                  <a:pt x="903" y="938"/>
                  <a:pt x="926" y="917"/>
                  <a:pt x="980" y="912"/>
                </a:cubicBezTo>
                <a:cubicBezTo>
                  <a:pt x="1015" y="882"/>
                  <a:pt x="1061" y="834"/>
                  <a:pt x="1103" y="842"/>
                </a:cubicBezTo>
                <a:cubicBezTo>
                  <a:pt x="1126" y="847"/>
                  <a:pt x="1153" y="877"/>
                  <a:pt x="1153" y="877"/>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sp>
        <p:nvSpPr>
          <p:cNvPr id="42" name="Freeform 13"/>
          <p:cNvSpPr>
            <a:spLocks noEditPoints="1"/>
          </p:cNvSpPr>
          <p:nvPr userDrawn="1"/>
        </p:nvSpPr>
        <p:spPr bwMode="auto">
          <a:xfrm>
            <a:off x="6275294" y="2681186"/>
            <a:ext cx="358743" cy="258051"/>
          </a:xfrm>
          <a:custGeom>
            <a:avLst/>
            <a:gdLst>
              <a:gd name="T0" fmla="*/ 1151 w 1396"/>
              <a:gd name="T1" fmla="*/ 213 h 1106"/>
              <a:gd name="T2" fmla="*/ 1037 w 1396"/>
              <a:gd name="T3" fmla="*/ 532 h 1106"/>
              <a:gd name="T4" fmla="*/ 626 w 1396"/>
              <a:gd name="T5" fmla="*/ 1103 h 1106"/>
              <a:gd name="T6" fmla="*/ 1238 w 1396"/>
              <a:gd name="T7" fmla="*/ 532 h 1106"/>
              <a:gd name="T8" fmla="*/ 1151 w 1396"/>
              <a:gd name="T9" fmla="*/ 213 h 1106"/>
              <a:gd name="T10" fmla="*/ 589 w 1396"/>
              <a:gd name="T11" fmla="*/ 993 h 1106"/>
              <a:gd name="T12" fmla="*/ 696 w 1396"/>
              <a:gd name="T13" fmla="*/ 830 h 1106"/>
              <a:gd name="T14" fmla="*/ 589 w 1396"/>
              <a:gd name="T15" fmla="*/ 993 h 1106"/>
              <a:gd name="T16" fmla="*/ 589 w 1396"/>
              <a:gd name="T17" fmla="*/ 586 h 1106"/>
              <a:gd name="T18" fmla="*/ 718 w 1396"/>
              <a:gd name="T19" fmla="*/ 747 h 1106"/>
              <a:gd name="T20" fmla="*/ 589 w 1396"/>
              <a:gd name="T21" fmla="*/ 586 h 1106"/>
              <a:gd name="T22" fmla="*/ 589 w 1396"/>
              <a:gd name="T23" fmla="*/ 343 h 1106"/>
              <a:gd name="T24" fmla="*/ 738 w 1396"/>
              <a:gd name="T25" fmla="*/ 503 h 1106"/>
              <a:gd name="T26" fmla="*/ 589 w 1396"/>
              <a:gd name="T27" fmla="*/ 343 h 1106"/>
              <a:gd name="T28" fmla="*/ 589 w 1396"/>
              <a:gd name="T29" fmla="*/ 96 h 1106"/>
              <a:gd name="T30" fmla="*/ 696 w 1396"/>
              <a:gd name="T31" fmla="*/ 260 h 1106"/>
              <a:gd name="T32" fmla="*/ 589 w 1396"/>
              <a:gd name="T33" fmla="*/ 96 h 1106"/>
              <a:gd name="T34" fmla="*/ 505 w 1396"/>
              <a:gd name="T35" fmla="*/ 260 h 1106"/>
              <a:gd name="T36" fmla="*/ 420 w 1396"/>
              <a:gd name="T37" fmla="*/ 206 h 1106"/>
              <a:gd name="T38" fmla="*/ 505 w 1396"/>
              <a:gd name="T39" fmla="*/ 260 h 1106"/>
              <a:gd name="T40" fmla="*/ 505 w 1396"/>
              <a:gd name="T41" fmla="*/ 503 h 1106"/>
              <a:gd name="T42" fmla="*/ 376 w 1396"/>
              <a:gd name="T43" fmla="*/ 343 h 1106"/>
              <a:gd name="T44" fmla="*/ 505 w 1396"/>
              <a:gd name="T45" fmla="*/ 503 h 1106"/>
              <a:gd name="T46" fmla="*/ 505 w 1396"/>
              <a:gd name="T47" fmla="*/ 747 h 1106"/>
              <a:gd name="T48" fmla="*/ 356 w 1396"/>
              <a:gd name="T49" fmla="*/ 586 h 1106"/>
              <a:gd name="T50" fmla="*/ 505 w 1396"/>
              <a:gd name="T51" fmla="*/ 747 h 1106"/>
              <a:gd name="T52" fmla="*/ 505 w 1396"/>
              <a:gd name="T53" fmla="*/ 993 h 1106"/>
              <a:gd name="T54" fmla="*/ 398 w 1396"/>
              <a:gd name="T55" fmla="*/ 830 h 1106"/>
              <a:gd name="T56" fmla="*/ 505 w 1396"/>
              <a:gd name="T57" fmla="*/ 993 h 1106"/>
              <a:gd name="T58" fmla="*/ 184 w 1396"/>
              <a:gd name="T59" fmla="*/ 830 h 1106"/>
              <a:gd name="T60" fmla="*/ 344 w 1396"/>
              <a:gd name="T61" fmla="*/ 918 h 1106"/>
              <a:gd name="T62" fmla="*/ 184 w 1396"/>
              <a:gd name="T63" fmla="*/ 830 h 1106"/>
              <a:gd name="T64" fmla="*/ 131 w 1396"/>
              <a:gd name="T65" fmla="*/ 747 h 1106"/>
              <a:gd name="T66" fmla="*/ 272 w 1396"/>
              <a:gd name="T67" fmla="*/ 586 h 1106"/>
              <a:gd name="T68" fmla="*/ 131 w 1396"/>
              <a:gd name="T69" fmla="*/ 747 h 1106"/>
              <a:gd name="T70" fmla="*/ 131 w 1396"/>
              <a:gd name="T71" fmla="*/ 343 h 1106"/>
              <a:gd name="T72" fmla="*/ 272 w 1396"/>
              <a:gd name="T73" fmla="*/ 503 h 1106"/>
              <a:gd name="T74" fmla="*/ 131 w 1396"/>
              <a:gd name="T75" fmla="*/ 343 h 1106"/>
              <a:gd name="T76" fmla="*/ 374 w 1396"/>
              <a:gd name="T77" fmla="*/ 117 h 1106"/>
              <a:gd name="T78" fmla="*/ 311 w 1396"/>
              <a:gd name="T79" fmla="*/ 260 h 1106"/>
              <a:gd name="T80" fmla="*/ 374 w 1396"/>
              <a:gd name="T81" fmla="*/ 117 h 1106"/>
              <a:gd name="T82" fmla="*/ 650 w 1396"/>
              <a:gd name="T83" fmla="*/ 1052 h 1106"/>
              <a:gd name="T84" fmla="*/ 704 w 1396"/>
              <a:gd name="T85" fmla="*/ 996 h 1106"/>
              <a:gd name="T86" fmla="*/ 804 w 1396"/>
              <a:gd name="T87" fmla="*/ 747 h 1106"/>
              <a:gd name="T88" fmla="*/ 822 w 1396"/>
              <a:gd name="T89" fmla="*/ 586 h 1106"/>
              <a:gd name="T90" fmla="*/ 822 w 1396"/>
              <a:gd name="T91" fmla="*/ 503 h 1106"/>
              <a:gd name="T92" fmla="*/ 750 w 1396"/>
              <a:gd name="T93" fmla="*/ 171 h 1106"/>
              <a:gd name="T94" fmla="*/ 965 w 1396"/>
              <a:gd name="T95" fmla="*/ 348 h 1106"/>
              <a:gd name="T96" fmla="*/ 549 w 1396"/>
              <a:gd name="T97" fmla="*/ 0 h 1106"/>
              <a:gd name="T98" fmla="*/ 0 w 1396"/>
              <a:gd name="T99" fmla="*/ 545 h 1106"/>
              <a:gd name="T100" fmla="*/ 549 w 1396"/>
              <a:gd name="T101" fmla="*/ 1090 h 1106"/>
              <a:gd name="T102" fmla="*/ 550 w 1396"/>
              <a:gd name="T103" fmla="*/ 1089 h 1106"/>
              <a:gd name="T104" fmla="*/ 591 w 1396"/>
              <a:gd name="T105" fmla="*/ 1082 h 1106"/>
              <a:gd name="T106" fmla="*/ 619 w 1396"/>
              <a:gd name="T107" fmla="*/ 1071 h 1106"/>
              <a:gd name="T108" fmla="*/ 645 w 1396"/>
              <a:gd name="T109" fmla="*/ 1056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6" h="1106">
                <a:moveTo>
                  <a:pt x="1151" y="213"/>
                </a:moveTo>
                <a:cubicBezTo>
                  <a:pt x="1151" y="213"/>
                  <a:pt x="1151" y="213"/>
                  <a:pt x="1151" y="213"/>
                </a:cubicBezTo>
                <a:cubicBezTo>
                  <a:pt x="876" y="532"/>
                  <a:pt x="876" y="532"/>
                  <a:pt x="876" y="532"/>
                </a:cubicBezTo>
                <a:cubicBezTo>
                  <a:pt x="1037" y="532"/>
                  <a:pt x="1037" y="532"/>
                  <a:pt x="1037" y="532"/>
                </a:cubicBezTo>
                <a:cubicBezTo>
                  <a:pt x="1037" y="544"/>
                  <a:pt x="1038" y="555"/>
                  <a:pt x="1038" y="566"/>
                </a:cubicBezTo>
                <a:cubicBezTo>
                  <a:pt x="1038" y="828"/>
                  <a:pt x="883" y="1078"/>
                  <a:pt x="626" y="1103"/>
                </a:cubicBezTo>
                <a:cubicBezTo>
                  <a:pt x="644" y="1104"/>
                  <a:pt x="660" y="1106"/>
                  <a:pt x="678" y="1106"/>
                </a:cubicBezTo>
                <a:cubicBezTo>
                  <a:pt x="991" y="1106"/>
                  <a:pt x="1204" y="835"/>
                  <a:pt x="1238" y="532"/>
                </a:cubicBezTo>
                <a:cubicBezTo>
                  <a:pt x="1396" y="532"/>
                  <a:pt x="1396" y="532"/>
                  <a:pt x="1396" y="532"/>
                </a:cubicBezTo>
                <a:lnTo>
                  <a:pt x="1151" y="213"/>
                </a:lnTo>
                <a:close/>
                <a:moveTo>
                  <a:pt x="589" y="993"/>
                </a:moveTo>
                <a:cubicBezTo>
                  <a:pt x="589" y="993"/>
                  <a:pt x="589" y="993"/>
                  <a:pt x="589" y="993"/>
                </a:cubicBezTo>
                <a:cubicBezTo>
                  <a:pt x="589" y="830"/>
                  <a:pt x="589" y="830"/>
                  <a:pt x="589" y="830"/>
                </a:cubicBezTo>
                <a:cubicBezTo>
                  <a:pt x="696" y="830"/>
                  <a:pt x="696" y="830"/>
                  <a:pt x="696" y="830"/>
                </a:cubicBezTo>
                <a:cubicBezTo>
                  <a:pt x="689" y="849"/>
                  <a:pt x="682" y="867"/>
                  <a:pt x="675" y="883"/>
                </a:cubicBezTo>
                <a:cubicBezTo>
                  <a:pt x="648" y="940"/>
                  <a:pt x="618" y="976"/>
                  <a:pt x="589" y="993"/>
                </a:cubicBezTo>
                <a:moveTo>
                  <a:pt x="589" y="586"/>
                </a:moveTo>
                <a:cubicBezTo>
                  <a:pt x="589" y="586"/>
                  <a:pt x="589" y="586"/>
                  <a:pt x="589" y="586"/>
                </a:cubicBezTo>
                <a:cubicBezTo>
                  <a:pt x="738" y="586"/>
                  <a:pt x="738" y="586"/>
                  <a:pt x="738" y="586"/>
                </a:cubicBezTo>
                <a:cubicBezTo>
                  <a:pt x="736" y="644"/>
                  <a:pt x="729" y="698"/>
                  <a:pt x="718" y="747"/>
                </a:cubicBezTo>
                <a:cubicBezTo>
                  <a:pt x="589" y="747"/>
                  <a:pt x="589" y="747"/>
                  <a:pt x="589" y="747"/>
                </a:cubicBezTo>
                <a:lnTo>
                  <a:pt x="589" y="586"/>
                </a:lnTo>
                <a:close/>
                <a:moveTo>
                  <a:pt x="589" y="343"/>
                </a:moveTo>
                <a:cubicBezTo>
                  <a:pt x="589" y="343"/>
                  <a:pt x="589" y="343"/>
                  <a:pt x="589" y="343"/>
                </a:cubicBezTo>
                <a:cubicBezTo>
                  <a:pt x="718" y="343"/>
                  <a:pt x="718" y="343"/>
                  <a:pt x="718" y="343"/>
                </a:cubicBezTo>
                <a:cubicBezTo>
                  <a:pt x="729" y="392"/>
                  <a:pt x="736" y="446"/>
                  <a:pt x="738" y="503"/>
                </a:cubicBezTo>
                <a:cubicBezTo>
                  <a:pt x="589" y="503"/>
                  <a:pt x="589" y="503"/>
                  <a:pt x="589" y="503"/>
                </a:cubicBezTo>
                <a:lnTo>
                  <a:pt x="589" y="343"/>
                </a:lnTo>
                <a:close/>
                <a:moveTo>
                  <a:pt x="589" y="96"/>
                </a:moveTo>
                <a:cubicBezTo>
                  <a:pt x="589" y="96"/>
                  <a:pt x="589" y="96"/>
                  <a:pt x="589" y="96"/>
                </a:cubicBezTo>
                <a:cubicBezTo>
                  <a:pt x="618" y="114"/>
                  <a:pt x="648" y="150"/>
                  <a:pt x="675" y="206"/>
                </a:cubicBezTo>
                <a:cubicBezTo>
                  <a:pt x="682" y="223"/>
                  <a:pt x="689" y="241"/>
                  <a:pt x="696" y="260"/>
                </a:cubicBezTo>
                <a:cubicBezTo>
                  <a:pt x="589" y="260"/>
                  <a:pt x="589" y="260"/>
                  <a:pt x="589" y="260"/>
                </a:cubicBezTo>
                <a:lnTo>
                  <a:pt x="589" y="96"/>
                </a:lnTo>
                <a:close/>
                <a:moveTo>
                  <a:pt x="505" y="260"/>
                </a:moveTo>
                <a:cubicBezTo>
                  <a:pt x="505" y="260"/>
                  <a:pt x="505" y="260"/>
                  <a:pt x="505" y="260"/>
                </a:cubicBezTo>
                <a:cubicBezTo>
                  <a:pt x="398" y="260"/>
                  <a:pt x="398" y="260"/>
                  <a:pt x="398" y="260"/>
                </a:cubicBezTo>
                <a:cubicBezTo>
                  <a:pt x="405" y="241"/>
                  <a:pt x="412" y="223"/>
                  <a:pt x="420" y="206"/>
                </a:cubicBezTo>
                <a:cubicBezTo>
                  <a:pt x="446" y="150"/>
                  <a:pt x="476" y="114"/>
                  <a:pt x="505" y="96"/>
                </a:cubicBezTo>
                <a:lnTo>
                  <a:pt x="505" y="260"/>
                </a:lnTo>
                <a:close/>
                <a:moveTo>
                  <a:pt x="505" y="503"/>
                </a:moveTo>
                <a:cubicBezTo>
                  <a:pt x="505" y="503"/>
                  <a:pt x="505" y="503"/>
                  <a:pt x="505" y="503"/>
                </a:cubicBezTo>
                <a:cubicBezTo>
                  <a:pt x="356" y="503"/>
                  <a:pt x="356" y="503"/>
                  <a:pt x="356" y="503"/>
                </a:cubicBezTo>
                <a:cubicBezTo>
                  <a:pt x="358" y="446"/>
                  <a:pt x="365" y="392"/>
                  <a:pt x="376" y="343"/>
                </a:cubicBezTo>
                <a:cubicBezTo>
                  <a:pt x="505" y="343"/>
                  <a:pt x="505" y="343"/>
                  <a:pt x="505" y="343"/>
                </a:cubicBezTo>
                <a:lnTo>
                  <a:pt x="505" y="503"/>
                </a:lnTo>
                <a:close/>
                <a:moveTo>
                  <a:pt x="505" y="747"/>
                </a:moveTo>
                <a:cubicBezTo>
                  <a:pt x="505" y="747"/>
                  <a:pt x="505" y="747"/>
                  <a:pt x="505" y="747"/>
                </a:cubicBezTo>
                <a:cubicBezTo>
                  <a:pt x="376" y="747"/>
                  <a:pt x="376" y="747"/>
                  <a:pt x="376" y="747"/>
                </a:cubicBezTo>
                <a:cubicBezTo>
                  <a:pt x="365" y="698"/>
                  <a:pt x="358" y="644"/>
                  <a:pt x="356" y="586"/>
                </a:cubicBezTo>
                <a:cubicBezTo>
                  <a:pt x="505" y="586"/>
                  <a:pt x="505" y="586"/>
                  <a:pt x="505" y="586"/>
                </a:cubicBezTo>
                <a:lnTo>
                  <a:pt x="505" y="747"/>
                </a:lnTo>
                <a:close/>
                <a:moveTo>
                  <a:pt x="505" y="993"/>
                </a:moveTo>
                <a:cubicBezTo>
                  <a:pt x="505" y="993"/>
                  <a:pt x="505" y="993"/>
                  <a:pt x="505" y="993"/>
                </a:cubicBezTo>
                <a:cubicBezTo>
                  <a:pt x="476" y="976"/>
                  <a:pt x="446" y="940"/>
                  <a:pt x="420" y="883"/>
                </a:cubicBezTo>
                <a:cubicBezTo>
                  <a:pt x="412" y="867"/>
                  <a:pt x="405" y="849"/>
                  <a:pt x="398" y="830"/>
                </a:cubicBezTo>
                <a:cubicBezTo>
                  <a:pt x="505" y="830"/>
                  <a:pt x="505" y="830"/>
                  <a:pt x="505" y="830"/>
                </a:cubicBezTo>
                <a:lnTo>
                  <a:pt x="505" y="993"/>
                </a:lnTo>
                <a:close/>
                <a:moveTo>
                  <a:pt x="184" y="830"/>
                </a:moveTo>
                <a:cubicBezTo>
                  <a:pt x="184" y="830"/>
                  <a:pt x="184" y="830"/>
                  <a:pt x="184" y="830"/>
                </a:cubicBezTo>
                <a:cubicBezTo>
                  <a:pt x="311" y="830"/>
                  <a:pt x="311" y="830"/>
                  <a:pt x="311" y="830"/>
                </a:cubicBezTo>
                <a:cubicBezTo>
                  <a:pt x="320" y="861"/>
                  <a:pt x="331" y="891"/>
                  <a:pt x="344" y="918"/>
                </a:cubicBezTo>
                <a:cubicBezTo>
                  <a:pt x="353" y="937"/>
                  <a:pt x="363" y="955"/>
                  <a:pt x="374" y="972"/>
                </a:cubicBezTo>
                <a:cubicBezTo>
                  <a:pt x="298" y="942"/>
                  <a:pt x="233" y="893"/>
                  <a:pt x="184" y="830"/>
                </a:cubicBezTo>
                <a:moveTo>
                  <a:pt x="131" y="747"/>
                </a:moveTo>
                <a:cubicBezTo>
                  <a:pt x="131" y="747"/>
                  <a:pt x="131" y="747"/>
                  <a:pt x="131" y="747"/>
                </a:cubicBezTo>
                <a:cubicBezTo>
                  <a:pt x="107" y="698"/>
                  <a:pt x="91" y="644"/>
                  <a:pt x="86" y="586"/>
                </a:cubicBezTo>
                <a:cubicBezTo>
                  <a:pt x="272" y="586"/>
                  <a:pt x="272" y="586"/>
                  <a:pt x="272" y="586"/>
                </a:cubicBezTo>
                <a:cubicBezTo>
                  <a:pt x="274" y="643"/>
                  <a:pt x="280" y="697"/>
                  <a:pt x="290" y="747"/>
                </a:cubicBezTo>
                <a:lnTo>
                  <a:pt x="131" y="747"/>
                </a:lnTo>
                <a:close/>
                <a:moveTo>
                  <a:pt x="131" y="343"/>
                </a:moveTo>
                <a:cubicBezTo>
                  <a:pt x="131" y="343"/>
                  <a:pt x="131" y="343"/>
                  <a:pt x="131" y="343"/>
                </a:cubicBezTo>
                <a:cubicBezTo>
                  <a:pt x="290" y="343"/>
                  <a:pt x="290" y="343"/>
                  <a:pt x="290" y="343"/>
                </a:cubicBezTo>
                <a:cubicBezTo>
                  <a:pt x="280" y="393"/>
                  <a:pt x="274" y="447"/>
                  <a:pt x="272" y="503"/>
                </a:cubicBezTo>
                <a:cubicBezTo>
                  <a:pt x="86" y="503"/>
                  <a:pt x="86" y="503"/>
                  <a:pt x="86" y="503"/>
                </a:cubicBezTo>
                <a:cubicBezTo>
                  <a:pt x="91" y="446"/>
                  <a:pt x="107" y="392"/>
                  <a:pt x="131" y="343"/>
                </a:cubicBezTo>
                <a:moveTo>
                  <a:pt x="374" y="117"/>
                </a:moveTo>
                <a:cubicBezTo>
                  <a:pt x="374" y="117"/>
                  <a:pt x="374" y="117"/>
                  <a:pt x="374" y="117"/>
                </a:cubicBezTo>
                <a:cubicBezTo>
                  <a:pt x="363" y="134"/>
                  <a:pt x="353" y="152"/>
                  <a:pt x="344" y="171"/>
                </a:cubicBezTo>
                <a:cubicBezTo>
                  <a:pt x="331" y="199"/>
                  <a:pt x="320" y="228"/>
                  <a:pt x="311" y="260"/>
                </a:cubicBezTo>
                <a:cubicBezTo>
                  <a:pt x="184" y="260"/>
                  <a:pt x="184" y="260"/>
                  <a:pt x="184" y="260"/>
                </a:cubicBezTo>
                <a:cubicBezTo>
                  <a:pt x="233" y="197"/>
                  <a:pt x="298" y="147"/>
                  <a:pt x="374" y="117"/>
                </a:cubicBezTo>
                <a:moveTo>
                  <a:pt x="645" y="1056"/>
                </a:moveTo>
                <a:cubicBezTo>
                  <a:pt x="647" y="1055"/>
                  <a:pt x="648" y="1053"/>
                  <a:pt x="650" y="1052"/>
                </a:cubicBezTo>
                <a:cubicBezTo>
                  <a:pt x="669" y="1037"/>
                  <a:pt x="687" y="1019"/>
                  <a:pt x="703" y="997"/>
                </a:cubicBezTo>
                <a:cubicBezTo>
                  <a:pt x="703" y="997"/>
                  <a:pt x="704" y="997"/>
                  <a:pt x="704" y="996"/>
                </a:cubicBezTo>
                <a:cubicBezTo>
                  <a:pt x="721" y="973"/>
                  <a:pt x="737" y="947"/>
                  <a:pt x="750" y="918"/>
                </a:cubicBezTo>
                <a:cubicBezTo>
                  <a:pt x="773" y="869"/>
                  <a:pt x="792" y="811"/>
                  <a:pt x="804" y="747"/>
                </a:cubicBezTo>
                <a:cubicBezTo>
                  <a:pt x="804" y="747"/>
                  <a:pt x="804" y="747"/>
                  <a:pt x="804" y="747"/>
                </a:cubicBezTo>
                <a:cubicBezTo>
                  <a:pt x="814" y="697"/>
                  <a:pt x="819" y="643"/>
                  <a:pt x="822" y="586"/>
                </a:cubicBezTo>
                <a:cubicBezTo>
                  <a:pt x="822" y="573"/>
                  <a:pt x="823" y="559"/>
                  <a:pt x="823" y="545"/>
                </a:cubicBezTo>
                <a:cubicBezTo>
                  <a:pt x="823" y="531"/>
                  <a:pt x="822" y="517"/>
                  <a:pt x="822" y="503"/>
                </a:cubicBezTo>
                <a:cubicBezTo>
                  <a:pt x="819" y="447"/>
                  <a:pt x="814" y="393"/>
                  <a:pt x="804" y="343"/>
                </a:cubicBezTo>
                <a:cubicBezTo>
                  <a:pt x="792" y="279"/>
                  <a:pt x="773" y="221"/>
                  <a:pt x="750" y="171"/>
                </a:cubicBezTo>
                <a:cubicBezTo>
                  <a:pt x="741" y="152"/>
                  <a:pt x="731" y="134"/>
                  <a:pt x="720" y="117"/>
                </a:cubicBezTo>
                <a:cubicBezTo>
                  <a:pt x="828" y="161"/>
                  <a:pt x="915" y="244"/>
                  <a:pt x="965" y="348"/>
                </a:cubicBezTo>
                <a:cubicBezTo>
                  <a:pt x="1022" y="276"/>
                  <a:pt x="1022" y="276"/>
                  <a:pt x="1022" y="276"/>
                </a:cubicBezTo>
                <a:cubicBezTo>
                  <a:pt x="928" y="112"/>
                  <a:pt x="752" y="1"/>
                  <a:pt x="549" y="0"/>
                </a:cubicBezTo>
                <a:cubicBezTo>
                  <a:pt x="547" y="0"/>
                  <a:pt x="547" y="0"/>
                  <a:pt x="547" y="0"/>
                </a:cubicBezTo>
                <a:cubicBezTo>
                  <a:pt x="245" y="0"/>
                  <a:pt x="0" y="244"/>
                  <a:pt x="0" y="545"/>
                </a:cubicBezTo>
                <a:cubicBezTo>
                  <a:pt x="0" y="846"/>
                  <a:pt x="245" y="1090"/>
                  <a:pt x="547" y="1090"/>
                </a:cubicBezTo>
                <a:cubicBezTo>
                  <a:pt x="549" y="1090"/>
                  <a:pt x="549" y="1090"/>
                  <a:pt x="549" y="1090"/>
                </a:cubicBezTo>
                <a:cubicBezTo>
                  <a:pt x="549" y="1089"/>
                  <a:pt x="549" y="1089"/>
                  <a:pt x="549" y="1089"/>
                </a:cubicBezTo>
                <a:cubicBezTo>
                  <a:pt x="550" y="1089"/>
                  <a:pt x="550" y="1089"/>
                  <a:pt x="550" y="1089"/>
                </a:cubicBezTo>
                <a:cubicBezTo>
                  <a:pt x="559" y="1089"/>
                  <a:pt x="568" y="1088"/>
                  <a:pt x="577" y="1086"/>
                </a:cubicBezTo>
                <a:cubicBezTo>
                  <a:pt x="581" y="1085"/>
                  <a:pt x="586" y="1084"/>
                  <a:pt x="591" y="1082"/>
                </a:cubicBezTo>
                <a:cubicBezTo>
                  <a:pt x="595" y="1081"/>
                  <a:pt x="600" y="1079"/>
                  <a:pt x="604" y="1078"/>
                </a:cubicBezTo>
                <a:cubicBezTo>
                  <a:pt x="609" y="1076"/>
                  <a:pt x="614" y="1074"/>
                  <a:pt x="619" y="1071"/>
                </a:cubicBezTo>
                <a:cubicBezTo>
                  <a:pt x="623" y="1070"/>
                  <a:pt x="626" y="1067"/>
                  <a:pt x="630" y="1066"/>
                </a:cubicBezTo>
                <a:cubicBezTo>
                  <a:pt x="635" y="1063"/>
                  <a:pt x="640" y="1060"/>
                  <a:pt x="645" y="1056"/>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sp>
        <p:nvSpPr>
          <p:cNvPr id="43" name="Freeform 9"/>
          <p:cNvSpPr>
            <a:spLocks noEditPoints="1"/>
          </p:cNvSpPr>
          <p:nvPr userDrawn="1"/>
        </p:nvSpPr>
        <p:spPr bwMode="auto">
          <a:xfrm>
            <a:off x="372846" y="2681186"/>
            <a:ext cx="204544" cy="258051"/>
          </a:xfrm>
          <a:custGeom>
            <a:avLst/>
            <a:gdLst>
              <a:gd name="T0" fmla="*/ 509 w 808"/>
              <a:gd name="T1" fmla="*/ 1140 h 1214"/>
              <a:gd name="T2" fmla="*/ 509 w 808"/>
              <a:gd name="T3" fmla="*/ 1140 h 1214"/>
              <a:gd name="T4" fmla="*/ 298 w 808"/>
              <a:gd name="T5" fmla="*/ 1140 h 1214"/>
              <a:gd name="T6" fmla="*/ 260 w 808"/>
              <a:gd name="T7" fmla="*/ 1177 h 1214"/>
              <a:gd name="T8" fmla="*/ 298 w 808"/>
              <a:gd name="T9" fmla="*/ 1214 h 1214"/>
              <a:gd name="T10" fmla="*/ 509 w 808"/>
              <a:gd name="T11" fmla="*/ 1214 h 1214"/>
              <a:gd name="T12" fmla="*/ 546 w 808"/>
              <a:gd name="T13" fmla="*/ 1177 h 1214"/>
              <a:gd name="T14" fmla="*/ 509 w 808"/>
              <a:gd name="T15" fmla="*/ 1140 h 1214"/>
              <a:gd name="T16" fmla="*/ 509 w 808"/>
              <a:gd name="T17" fmla="*/ 1026 h 1214"/>
              <a:gd name="T18" fmla="*/ 509 w 808"/>
              <a:gd name="T19" fmla="*/ 1026 h 1214"/>
              <a:gd name="T20" fmla="*/ 298 w 808"/>
              <a:gd name="T21" fmla="*/ 1026 h 1214"/>
              <a:gd name="T22" fmla="*/ 260 w 808"/>
              <a:gd name="T23" fmla="*/ 1064 h 1214"/>
              <a:gd name="T24" fmla="*/ 298 w 808"/>
              <a:gd name="T25" fmla="*/ 1100 h 1214"/>
              <a:gd name="T26" fmla="*/ 509 w 808"/>
              <a:gd name="T27" fmla="*/ 1100 h 1214"/>
              <a:gd name="T28" fmla="*/ 546 w 808"/>
              <a:gd name="T29" fmla="*/ 1064 h 1214"/>
              <a:gd name="T30" fmla="*/ 509 w 808"/>
              <a:gd name="T31" fmla="*/ 1026 h 1214"/>
              <a:gd name="T32" fmla="*/ 404 w 808"/>
              <a:gd name="T33" fmla="*/ 152 h 1214"/>
              <a:gd name="T34" fmla="*/ 404 w 808"/>
              <a:gd name="T35" fmla="*/ 152 h 1214"/>
              <a:gd name="T36" fmla="*/ 386 w 808"/>
              <a:gd name="T37" fmla="*/ 153 h 1214"/>
              <a:gd name="T38" fmla="*/ 620 w 808"/>
              <a:gd name="T39" fmla="*/ 405 h 1214"/>
              <a:gd name="T40" fmla="*/ 510 w 808"/>
              <a:gd name="T41" fmla="*/ 613 h 1214"/>
              <a:gd name="T42" fmla="*/ 434 w 808"/>
              <a:gd name="T43" fmla="*/ 837 h 1214"/>
              <a:gd name="T44" fmla="*/ 434 w 808"/>
              <a:gd name="T45" fmla="*/ 825 h 1214"/>
              <a:gd name="T46" fmla="*/ 547 w 808"/>
              <a:gd name="T47" fmla="*/ 613 h 1214"/>
              <a:gd name="T48" fmla="*/ 657 w 808"/>
              <a:gd name="T49" fmla="*/ 405 h 1214"/>
              <a:gd name="T50" fmla="*/ 404 w 808"/>
              <a:gd name="T51" fmla="*/ 152 h 1214"/>
              <a:gd name="T52" fmla="*/ 589 w 808"/>
              <a:gd name="T53" fmla="*/ 675 h 1214"/>
              <a:gd name="T54" fmla="*/ 589 w 808"/>
              <a:gd name="T55" fmla="*/ 675 h 1214"/>
              <a:gd name="T56" fmla="*/ 583 w 808"/>
              <a:gd name="T57" fmla="*/ 681 h 1214"/>
              <a:gd name="T58" fmla="*/ 509 w 808"/>
              <a:gd name="T59" fmla="*/ 826 h 1214"/>
              <a:gd name="T60" fmla="*/ 509 w 808"/>
              <a:gd name="T61" fmla="*/ 874 h 1214"/>
              <a:gd name="T62" fmla="*/ 472 w 808"/>
              <a:gd name="T63" fmla="*/ 912 h 1214"/>
              <a:gd name="T64" fmla="*/ 337 w 808"/>
              <a:gd name="T65" fmla="*/ 912 h 1214"/>
              <a:gd name="T66" fmla="*/ 299 w 808"/>
              <a:gd name="T67" fmla="*/ 874 h 1214"/>
              <a:gd name="T68" fmla="*/ 299 w 808"/>
              <a:gd name="T69" fmla="*/ 820 h 1214"/>
              <a:gd name="T70" fmla="*/ 226 w 808"/>
              <a:gd name="T71" fmla="*/ 681 h 1214"/>
              <a:gd name="T72" fmla="*/ 221 w 808"/>
              <a:gd name="T73" fmla="*/ 677 h 1214"/>
              <a:gd name="T74" fmla="*/ 76 w 808"/>
              <a:gd name="T75" fmla="*/ 405 h 1214"/>
              <a:gd name="T76" fmla="*/ 404 w 808"/>
              <a:gd name="T77" fmla="*/ 77 h 1214"/>
              <a:gd name="T78" fmla="*/ 733 w 808"/>
              <a:gd name="T79" fmla="*/ 405 h 1214"/>
              <a:gd name="T80" fmla="*/ 589 w 808"/>
              <a:gd name="T81" fmla="*/ 675 h 1214"/>
              <a:gd name="T82" fmla="*/ 404 w 808"/>
              <a:gd name="T83" fmla="*/ 0 h 1214"/>
              <a:gd name="T84" fmla="*/ 0 w 808"/>
              <a:gd name="T85" fmla="*/ 405 h 1214"/>
              <a:gd name="T86" fmla="*/ 173 w 808"/>
              <a:gd name="T87" fmla="*/ 736 h 1214"/>
              <a:gd name="T88" fmla="*/ 178 w 808"/>
              <a:gd name="T89" fmla="*/ 740 h 1214"/>
              <a:gd name="T90" fmla="*/ 224 w 808"/>
              <a:gd name="T91" fmla="*/ 822 h 1214"/>
              <a:gd name="T92" fmla="*/ 224 w 808"/>
              <a:gd name="T93" fmla="*/ 874 h 1214"/>
              <a:gd name="T94" fmla="*/ 337 w 808"/>
              <a:gd name="T95" fmla="*/ 988 h 1214"/>
              <a:gd name="T96" fmla="*/ 472 w 808"/>
              <a:gd name="T97" fmla="*/ 988 h 1214"/>
              <a:gd name="T98" fmla="*/ 585 w 808"/>
              <a:gd name="T99" fmla="*/ 874 h 1214"/>
              <a:gd name="T100" fmla="*/ 585 w 808"/>
              <a:gd name="T101" fmla="*/ 826 h 1214"/>
              <a:gd name="T102" fmla="*/ 632 w 808"/>
              <a:gd name="T103" fmla="*/ 739 h 1214"/>
              <a:gd name="T104" fmla="*/ 639 w 808"/>
              <a:gd name="T105" fmla="*/ 733 h 1214"/>
              <a:gd name="T106" fmla="*/ 808 w 808"/>
              <a:gd name="T107" fmla="*/ 405 h 1214"/>
              <a:gd name="T108" fmla="*/ 404 w 808"/>
              <a:gd name="T109" fmla="*/ 0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1214">
                <a:moveTo>
                  <a:pt x="509" y="1140"/>
                </a:moveTo>
                <a:cubicBezTo>
                  <a:pt x="509" y="1140"/>
                  <a:pt x="509" y="1140"/>
                  <a:pt x="509" y="1140"/>
                </a:cubicBezTo>
                <a:cubicBezTo>
                  <a:pt x="298" y="1140"/>
                  <a:pt x="298" y="1140"/>
                  <a:pt x="298" y="1140"/>
                </a:cubicBezTo>
                <a:cubicBezTo>
                  <a:pt x="277" y="1140"/>
                  <a:pt x="260" y="1156"/>
                  <a:pt x="260" y="1177"/>
                </a:cubicBezTo>
                <a:cubicBezTo>
                  <a:pt x="260" y="1198"/>
                  <a:pt x="277" y="1214"/>
                  <a:pt x="298" y="1214"/>
                </a:cubicBezTo>
                <a:cubicBezTo>
                  <a:pt x="509" y="1214"/>
                  <a:pt x="509" y="1214"/>
                  <a:pt x="509" y="1214"/>
                </a:cubicBezTo>
                <a:cubicBezTo>
                  <a:pt x="530" y="1214"/>
                  <a:pt x="546" y="1198"/>
                  <a:pt x="546" y="1177"/>
                </a:cubicBezTo>
                <a:cubicBezTo>
                  <a:pt x="546" y="1156"/>
                  <a:pt x="530" y="1140"/>
                  <a:pt x="509" y="1140"/>
                </a:cubicBezTo>
                <a:moveTo>
                  <a:pt x="509" y="1026"/>
                </a:moveTo>
                <a:cubicBezTo>
                  <a:pt x="509" y="1026"/>
                  <a:pt x="509" y="1026"/>
                  <a:pt x="509" y="1026"/>
                </a:cubicBezTo>
                <a:cubicBezTo>
                  <a:pt x="298" y="1026"/>
                  <a:pt x="298" y="1026"/>
                  <a:pt x="298" y="1026"/>
                </a:cubicBezTo>
                <a:cubicBezTo>
                  <a:pt x="277" y="1026"/>
                  <a:pt x="260" y="1043"/>
                  <a:pt x="260" y="1064"/>
                </a:cubicBezTo>
                <a:cubicBezTo>
                  <a:pt x="260" y="1084"/>
                  <a:pt x="277" y="1100"/>
                  <a:pt x="298" y="1100"/>
                </a:cubicBezTo>
                <a:cubicBezTo>
                  <a:pt x="509" y="1100"/>
                  <a:pt x="509" y="1100"/>
                  <a:pt x="509" y="1100"/>
                </a:cubicBezTo>
                <a:cubicBezTo>
                  <a:pt x="530" y="1100"/>
                  <a:pt x="546" y="1084"/>
                  <a:pt x="546" y="1064"/>
                </a:cubicBezTo>
                <a:cubicBezTo>
                  <a:pt x="546" y="1043"/>
                  <a:pt x="530" y="1026"/>
                  <a:pt x="509" y="1026"/>
                </a:cubicBezTo>
                <a:moveTo>
                  <a:pt x="404" y="152"/>
                </a:moveTo>
                <a:cubicBezTo>
                  <a:pt x="404" y="152"/>
                  <a:pt x="404" y="152"/>
                  <a:pt x="404" y="152"/>
                </a:cubicBezTo>
                <a:cubicBezTo>
                  <a:pt x="398" y="152"/>
                  <a:pt x="392" y="153"/>
                  <a:pt x="386" y="153"/>
                </a:cubicBezTo>
                <a:cubicBezTo>
                  <a:pt x="516" y="163"/>
                  <a:pt x="620" y="271"/>
                  <a:pt x="620" y="405"/>
                </a:cubicBezTo>
                <a:cubicBezTo>
                  <a:pt x="620" y="488"/>
                  <a:pt x="577" y="564"/>
                  <a:pt x="510" y="613"/>
                </a:cubicBezTo>
                <a:cubicBezTo>
                  <a:pt x="408" y="687"/>
                  <a:pt x="434" y="837"/>
                  <a:pt x="434" y="837"/>
                </a:cubicBezTo>
                <a:cubicBezTo>
                  <a:pt x="434" y="825"/>
                  <a:pt x="434" y="825"/>
                  <a:pt x="434" y="825"/>
                </a:cubicBezTo>
                <a:cubicBezTo>
                  <a:pt x="434" y="740"/>
                  <a:pt x="477" y="661"/>
                  <a:pt x="547" y="613"/>
                </a:cubicBezTo>
                <a:cubicBezTo>
                  <a:pt x="616" y="566"/>
                  <a:pt x="657" y="488"/>
                  <a:pt x="657" y="405"/>
                </a:cubicBezTo>
                <a:cubicBezTo>
                  <a:pt x="657" y="265"/>
                  <a:pt x="543" y="152"/>
                  <a:pt x="404" y="152"/>
                </a:cubicBezTo>
                <a:moveTo>
                  <a:pt x="589" y="675"/>
                </a:moveTo>
                <a:cubicBezTo>
                  <a:pt x="589" y="675"/>
                  <a:pt x="589" y="675"/>
                  <a:pt x="589" y="675"/>
                </a:cubicBezTo>
                <a:cubicBezTo>
                  <a:pt x="587" y="677"/>
                  <a:pt x="585" y="679"/>
                  <a:pt x="583" y="681"/>
                </a:cubicBezTo>
                <a:cubicBezTo>
                  <a:pt x="539" y="714"/>
                  <a:pt x="510" y="767"/>
                  <a:pt x="509" y="826"/>
                </a:cubicBezTo>
                <a:cubicBezTo>
                  <a:pt x="509" y="874"/>
                  <a:pt x="509" y="874"/>
                  <a:pt x="509" y="874"/>
                </a:cubicBezTo>
                <a:cubicBezTo>
                  <a:pt x="509" y="895"/>
                  <a:pt x="493" y="912"/>
                  <a:pt x="472" y="912"/>
                </a:cubicBezTo>
                <a:cubicBezTo>
                  <a:pt x="337" y="912"/>
                  <a:pt x="337" y="912"/>
                  <a:pt x="337" y="912"/>
                </a:cubicBezTo>
                <a:cubicBezTo>
                  <a:pt x="316" y="912"/>
                  <a:pt x="299" y="895"/>
                  <a:pt x="299" y="874"/>
                </a:cubicBezTo>
                <a:cubicBezTo>
                  <a:pt x="299" y="820"/>
                  <a:pt x="299" y="820"/>
                  <a:pt x="299" y="820"/>
                </a:cubicBezTo>
                <a:cubicBezTo>
                  <a:pt x="296" y="762"/>
                  <a:pt x="269" y="712"/>
                  <a:pt x="226" y="681"/>
                </a:cubicBezTo>
                <a:cubicBezTo>
                  <a:pt x="224" y="679"/>
                  <a:pt x="223" y="678"/>
                  <a:pt x="221" y="677"/>
                </a:cubicBezTo>
                <a:cubicBezTo>
                  <a:pt x="134" y="617"/>
                  <a:pt x="76" y="518"/>
                  <a:pt x="76" y="405"/>
                </a:cubicBezTo>
                <a:cubicBezTo>
                  <a:pt x="77" y="224"/>
                  <a:pt x="223" y="77"/>
                  <a:pt x="404" y="77"/>
                </a:cubicBezTo>
                <a:cubicBezTo>
                  <a:pt x="586" y="77"/>
                  <a:pt x="732" y="224"/>
                  <a:pt x="733" y="405"/>
                </a:cubicBezTo>
                <a:cubicBezTo>
                  <a:pt x="733" y="517"/>
                  <a:pt x="676" y="616"/>
                  <a:pt x="589" y="675"/>
                </a:cubicBezTo>
                <a:moveTo>
                  <a:pt x="404" y="0"/>
                </a:moveTo>
                <a:cubicBezTo>
                  <a:pt x="181" y="1"/>
                  <a:pt x="0" y="181"/>
                  <a:pt x="0" y="405"/>
                </a:cubicBezTo>
                <a:cubicBezTo>
                  <a:pt x="0" y="542"/>
                  <a:pt x="68" y="663"/>
                  <a:pt x="173" y="736"/>
                </a:cubicBezTo>
                <a:cubicBezTo>
                  <a:pt x="174" y="737"/>
                  <a:pt x="176" y="738"/>
                  <a:pt x="178" y="740"/>
                </a:cubicBezTo>
                <a:cubicBezTo>
                  <a:pt x="204" y="758"/>
                  <a:pt x="222" y="787"/>
                  <a:pt x="224" y="822"/>
                </a:cubicBezTo>
                <a:cubicBezTo>
                  <a:pt x="224" y="874"/>
                  <a:pt x="224" y="874"/>
                  <a:pt x="224" y="874"/>
                </a:cubicBezTo>
                <a:cubicBezTo>
                  <a:pt x="224" y="937"/>
                  <a:pt x="274" y="988"/>
                  <a:pt x="337" y="988"/>
                </a:cubicBezTo>
                <a:cubicBezTo>
                  <a:pt x="472" y="988"/>
                  <a:pt x="472" y="988"/>
                  <a:pt x="472" y="988"/>
                </a:cubicBezTo>
                <a:cubicBezTo>
                  <a:pt x="534" y="988"/>
                  <a:pt x="585" y="937"/>
                  <a:pt x="585" y="874"/>
                </a:cubicBezTo>
                <a:cubicBezTo>
                  <a:pt x="585" y="826"/>
                  <a:pt x="585" y="826"/>
                  <a:pt x="585" y="826"/>
                </a:cubicBezTo>
                <a:cubicBezTo>
                  <a:pt x="586" y="790"/>
                  <a:pt x="604" y="758"/>
                  <a:pt x="632" y="739"/>
                </a:cubicBezTo>
                <a:cubicBezTo>
                  <a:pt x="635" y="737"/>
                  <a:pt x="637" y="736"/>
                  <a:pt x="639" y="733"/>
                </a:cubicBezTo>
                <a:cubicBezTo>
                  <a:pt x="742" y="660"/>
                  <a:pt x="808" y="540"/>
                  <a:pt x="808" y="405"/>
                </a:cubicBezTo>
                <a:cubicBezTo>
                  <a:pt x="808" y="181"/>
                  <a:pt x="627" y="1"/>
                  <a:pt x="404" y="0"/>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pic>
        <p:nvPicPr>
          <p:cNvPr id="32" name="Picture 31"/>
          <p:cNvPicPr>
            <a:picLocks noChangeAspect="1"/>
          </p:cNvPicPr>
          <p:nvPr userDrawn="1"/>
        </p:nvPicPr>
        <p:blipFill rotWithShape="1">
          <a:blip r:embed="rId3">
            <a:extLst>
              <a:ext uri="{28A0092B-C50C-407E-A947-70E740481C1C}">
                <a14:useLocalDpi xmlns:a14="http://schemas.microsoft.com/office/drawing/2010/main" val="0"/>
              </a:ext>
            </a:extLst>
          </a:blip>
          <a:srcRect b="19346"/>
          <a:stretch/>
        </p:blipFill>
        <p:spPr>
          <a:xfrm>
            <a:off x="3884706" y="155865"/>
            <a:ext cx="8307293" cy="1643780"/>
          </a:xfrm>
          <a:prstGeom prst="rect">
            <a:avLst/>
          </a:prstGeom>
        </p:spPr>
      </p:pic>
      <p:sp>
        <p:nvSpPr>
          <p:cNvPr id="24" name="Rectangle 23"/>
          <p:cNvSpPr/>
          <p:nvPr userDrawn="1"/>
        </p:nvSpPr>
        <p:spPr>
          <a:xfrm>
            <a:off x="1" y="-8004"/>
            <a:ext cx="12192000" cy="224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65">
              <a:lnSpc>
                <a:spcPct val="90000"/>
              </a:lnSpc>
            </a:pPr>
            <a:r>
              <a:rPr kumimoji="0" lang="en-US" sz="818" b="1" spc="140">
                <a:solidFill>
                  <a:prstClr val="white"/>
                </a:solidFill>
              </a:rPr>
              <a:t>CONSULTING  |  INDUSTRY SOLUTIONS  |  TECHNOLOGY &amp; DIGITAL</a:t>
            </a:r>
            <a:r>
              <a:rPr kumimoji="0" lang="en-US" sz="818" b="1" spc="140" baseline="0">
                <a:solidFill>
                  <a:prstClr val="white"/>
                </a:solidFill>
              </a:rPr>
              <a:t> SERVICES</a:t>
            </a:r>
            <a:endParaRPr kumimoji="0" lang="en-US" sz="818" b="1" spc="140">
              <a:solidFill>
                <a:prstClr val="white"/>
              </a:solidFill>
            </a:endParaRP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63" y="216343"/>
            <a:ext cx="1865337" cy="562975"/>
          </a:xfrm>
          <a:prstGeom prst="rect">
            <a:avLst/>
          </a:prstGeom>
        </p:spPr>
      </p:pic>
    </p:spTree>
    <p:extLst>
      <p:ext uri="{BB962C8B-B14F-4D97-AF65-F5344CB8AC3E}">
        <p14:creationId xmlns:p14="http://schemas.microsoft.com/office/powerpoint/2010/main" val="1343457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350514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687824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pic>
        <p:nvPicPr>
          <p:cNvPr id="13" name="Picture 12" descr="A hand holding a light bulb&#10;&#10;Description automatically generated with low confidence">
            <a:extLst>
              <a:ext uri="{FF2B5EF4-FFF2-40B4-BE49-F238E27FC236}">
                <a16:creationId xmlns:a16="http://schemas.microsoft.com/office/drawing/2014/main" id="{7E193F5C-69E8-5B67-3F29-436FABFA45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892518" cy="6858000"/>
          </a:xfrm>
          <a:prstGeom prst="rect">
            <a:avLst/>
          </a:prstGeom>
        </p:spPr>
      </p:pic>
      <p:sp>
        <p:nvSpPr>
          <p:cNvPr id="4" name="Rectangle 3">
            <a:extLst>
              <a:ext uri="{FF2B5EF4-FFF2-40B4-BE49-F238E27FC236}">
                <a16:creationId xmlns:a16="http://schemas.microsoft.com/office/drawing/2014/main" id="{B14D9168-9FC5-4C0C-9674-369D1D872AB0}"/>
              </a:ext>
            </a:extLst>
          </p:cNvPr>
          <p:cNvSpPr/>
          <p:nvPr userDrawn="1"/>
        </p:nvSpPr>
        <p:spPr>
          <a:xfrm>
            <a:off x="0" y="0"/>
            <a:ext cx="12192000" cy="6858000"/>
          </a:xfrm>
          <a:prstGeom prst="rect">
            <a:avLst/>
          </a:prstGeom>
          <a:gradFill flip="none" rotWithShape="1">
            <a:gsLst>
              <a:gs pos="80000">
                <a:schemeClr val="accent2">
                  <a:lumMod val="75000"/>
                  <a:alpha val="55000"/>
                </a:schemeClr>
              </a:gs>
              <a:gs pos="47000">
                <a:schemeClr val="accent2">
                  <a:lumMod val="50000"/>
                  <a:alpha val="96000"/>
                </a:schemeClr>
              </a:gs>
              <a:gs pos="9000">
                <a:schemeClr val="tx2"/>
              </a:gs>
              <a:gs pos="100000">
                <a:schemeClr val="accent2">
                  <a:lumMod val="75000"/>
                  <a:alpha val="56000"/>
                </a:schemeClr>
              </a:gs>
            </a:gsLst>
            <a:lin ang="108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descr="A picture containing light, night, laser, night sky&#10;&#10;Description automatically generated">
            <a:extLst>
              <a:ext uri="{FF2B5EF4-FFF2-40B4-BE49-F238E27FC236}">
                <a16:creationId xmlns:a16="http://schemas.microsoft.com/office/drawing/2014/main" id="{BD21C8DC-AE9A-49BA-A8C5-99A1C6C7F30C}"/>
              </a:ext>
            </a:extLst>
          </p:cNvPr>
          <p:cNvPicPr>
            <a:picLocks noChangeAspect="1"/>
          </p:cNvPicPr>
          <p:nvPr userDrawn="1"/>
        </p:nvPicPr>
        <p:blipFill rotWithShape="1">
          <a:blip r:embed="rId3" cstate="email">
            <a:alphaModFix amt="5000"/>
            <a:extLst>
              <a:ext uri="{28A0092B-C50C-407E-A947-70E740481C1C}">
                <a14:useLocalDpi xmlns:a14="http://schemas.microsoft.com/office/drawing/2010/main"/>
              </a:ext>
            </a:extLst>
          </a:blip>
          <a:srcRect l="-95" t="21203" r="19869" b="11104"/>
          <a:stretch/>
        </p:blipFill>
        <p:spPr>
          <a:xfrm>
            <a:off x="1" y="0"/>
            <a:ext cx="12191999" cy="6858000"/>
          </a:xfrm>
          <a:prstGeom prst="rect">
            <a:avLst/>
          </a:prstGeom>
        </p:spPr>
      </p:pic>
      <p:sp>
        <p:nvSpPr>
          <p:cNvPr id="6" name="TextBox 12">
            <a:extLst>
              <a:ext uri="{FF2B5EF4-FFF2-40B4-BE49-F238E27FC236}">
                <a16:creationId xmlns:a16="http://schemas.microsoft.com/office/drawing/2014/main" id="{5418F5E3-4845-4574-82DE-E32F9613BF9E}"/>
              </a:ext>
            </a:extLst>
          </p:cNvPr>
          <p:cNvSpPr txBox="1"/>
          <p:nvPr userDrawn="1"/>
        </p:nvSpPr>
        <p:spPr>
          <a:xfrm>
            <a:off x="9892518" y="6597352"/>
            <a:ext cx="2156361"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t>© 2023 NTT DATA, Inc. All rights reserved.</a:t>
            </a:r>
          </a:p>
        </p:txBody>
      </p:sp>
      <p:sp>
        <p:nvSpPr>
          <p:cNvPr id="7" name="TextBox 16">
            <a:extLst>
              <a:ext uri="{FF2B5EF4-FFF2-40B4-BE49-F238E27FC236}">
                <a16:creationId xmlns:a16="http://schemas.microsoft.com/office/drawing/2014/main" id="{F55C9DCD-440A-4321-8B14-89BD034D721A}"/>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endParaRPr>
          </a:p>
        </p:txBody>
      </p:sp>
      <p:sp>
        <p:nvSpPr>
          <p:cNvPr id="11" name="タイトル 1">
            <a:extLst>
              <a:ext uri="{FF2B5EF4-FFF2-40B4-BE49-F238E27FC236}">
                <a16:creationId xmlns:a16="http://schemas.microsoft.com/office/drawing/2014/main" id="{6E3FF2AC-5D67-4162-B0F8-69725DA19A2F}"/>
              </a:ext>
            </a:extLst>
          </p:cNvPr>
          <p:cNvSpPr>
            <a:spLocks noGrp="1"/>
          </p:cNvSpPr>
          <p:nvPr>
            <p:ph type="title" hasCustomPrompt="1"/>
          </p:nvPr>
        </p:nvSpPr>
        <p:spPr>
          <a:xfrm>
            <a:off x="0" y="2412500"/>
            <a:ext cx="12192000" cy="1971771"/>
          </a:xfrm>
          <a:prstGeom prst="rect">
            <a:avLst/>
          </a:prstGeom>
          <a:solidFill>
            <a:schemeClr val="tx2">
              <a:alpha val="48000"/>
            </a:schemeClr>
          </a:solidFill>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9" name="Rectangle 8">
            <a:extLst>
              <a:ext uri="{FF2B5EF4-FFF2-40B4-BE49-F238E27FC236}">
                <a16:creationId xmlns:a16="http://schemas.microsoft.com/office/drawing/2014/main" id="{70E1ED19-1F1F-44E1-B637-BD55271D8E78}"/>
              </a:ext>
            </a:extLst>
          </p:cNvPr>
          <p:cNvSpPr/>
          <p:nvPr userDrawn="1"/>
        </p:nvSpPr>
        <p:spPr>
          <a:xfrm>
            <a:off x="1" y="2243365"/>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4570059-F7CE-499D-9459-FBDE676C7446}"/>
              </a:ext>
            </a:extLst>
          </p:cNvPr>
          <p:cNvSpPr/>
          <p:nvPr userDrawn="1"/>
        </p:nvSpPr>
        <p:spPr>
          <a:xfrm>
            <a:off x="1" y="4422776"/>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図 8">
            <a:extLst>
              <a:ext uri="{FF2B5EF4-FFF2-40B4-BE49-F238E27FC236}">
                <a16:creationId xmlns:a16="http://schemas.microsoft.com/office/drawing/2014/main" id="{A66960F6-1578-46E9-A3AC-60E42FDC1B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4731"/>
            <a:ext cx="3857070" cy="6942731"/>
          </a:xfrm>
          <a:prstGeom prst="rect">
            <a:avLst/>
          </a:prstGeom>
        </p:spPr>
      </p:pic>
    </p:spTree>
    <p:extLst>
      <p:ext uri="{BB962C8B-B14F-4D97-AF65-F5344CB8AC3E}">
        <p14:creationId xmlns:p14="http://schemas.microsoft.com/office/powerpoint/2010/main" val="3416607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721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1084311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400829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4042364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4080134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38525394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5719709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6" name="Footer Placeholder 3">
            <a:extLst>
              <a:ext uri="{FF2B5EF4-FFF2-40B4-BE49-F238E27FC236}">
                <a16:creationId xmlns:a16="http://schemas.microsoft.com/office/drawing/2014/main" id="{BC059EA1-8971-4580-42B8-B421D9F72968}"/>
              </a:ext>
            </a:extLst>
          </p:cNvPr>
          <p:cNvSpPr>
            <a:spLocks noGrp="1"/>
          </p:cNvSpPr>
          <p:nvPr userDrawn="1"/>
        </p:nvSpPr>
        <p:spPr bwMode="gray">
          <a:xfrm>
            <a:off x="371475" y="6563357"/>
            <a:ext cx="4852035" cy="88901"/>
          </a:xfrm>
          <a:prstGeom prst="rect">
            <a:avLst/>
          </a:prstGeom>
          <a:ln>
            <a:noFill/>
          </a:ln>
        </p:spPr>
        <p:txBody>
          <a:bodyPr vert="horz" lIns="0" tIns="0" rIns="0" bIns="0" rtlCol="0" anchor="ctr">
            <a:noAutofit/>
          </a:bodyPr>
          <a:lstStyle>
            <a:defPPr>
              <a:defRPr lang="en-US"/>
            </a:defPPr>
            <a:lvl1pPr marL="0" indent="0" algn="l"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9852182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3311311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562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5234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985419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118248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549320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45056372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Tree>
    <p:extLst>
      <p:ext uri="{BB962C8B-B14F-4D97-AF65-F5344CB8AC3E}">
        <p14:creationId xmlns:p14="http://schemas.microsoft.com/office/powerpoint/2010/main" val="234853607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23292672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419620837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err="1">
              <a:solidFill>
                <a:srgbClr val="FFFFFF"/>
              </a:solidFill>
            </a:endParaRPr>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684229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4182400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949737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058968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38055378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42723154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430485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9E40F84-9696-EC34-FC71-B0F9C6F538A8}"/>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
        <p:nvSpPr>
          <p:cNvPr id="4" name="Slide Number Placeholder 5">
            <a:extLst>
              <a:ext uri="{FF2B5EF4-FFF2-40B4-BE49-F238E27FC236}">
                <a16:creationId xmlns:a16="http://schemas.microsoft.com/office/drawing/2014/main" id="{80BE7D31-FAE6-0E78-85E1-56E858F962A4}"/>
              </a:ext>
            </a:extLst>
          </p:cNvPr>
          <p:cNvSpPr>
            <a:spLocks noGrp="1"/>
          </p:cNvSpPr>
          <p:nvPr userDrawn="1"/>
        </p:nvSpPr>
        <p:spPr bwMode="gray">
          <a:xfrm>
            <a:off x="5909849" y="6629347"/>
            <a:ext cx="304800" cy="88901"/>
          </a:xfrm>
          <a:prstGeom prst="rect">
            <a:avLst/>
          </a:prstGeom>
          <a:ln>
            <a:noFill/>
          </a:ln>
        </p:spPr>
        <p:txBody>
          <a:bodyPr vert="horz" lIns="0" tIns="0" rIns="0" bIns="0" rtlCol="0" anchor="ctr">
            <a:noAutofit/>
          </a:bodyPr>
          <a:lstStyle>
            <a:defPPr>
              <a:defRPr lang="en-US"/>
            </a:defPPr>
            <a:lvl1pPr marL="0" indent="0" algn="ctr"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fld id="{13CE6DAF-806F-404B-BC68-339BFCB57E5C}" type="slidenum">
              <a:rPr lang="en-US" smtClean="0"/>
              <a:pPr/>
              <a:t>‹#›</a:t>
            </a:fld>
            <a:endParaRPr lang="en-US"/>
          </a:p>
        </p:txBody>
      </p:sp>
      <p:sp>
        <p:nvSpPr>
          <p:cNvPr id="5" name="Footer Placeholder 3">
            <a:extLst>
              <a:ext uri="{FF2B5EF4-FFF2-40B4-BE49-F238E27FC236}">
                <a16:creationId xmlns:a16="http://schemas.microsoft.com/office/drawing/2014/main" id="{E5A43D90-6F14-AD08-A268-F4B2975ED5E1}"/>
              </a:ext>
            </a:extLst>
          </p:cNvPr>
          <p:cNvSpPr>
            <a:spLocks noGrp="1"/>
          </p:cNvSpPr>
          <p:nvPr userDrawn="1"/>
        </p:nvSpPr>
        <p:spPr bwMode="gray">
          <a:xfrm>
            <a:off x="337724" y="6629347"/>
            <a:ext cx="4852035" cy="88901"/>
          </a:xfrm>
          <a:prstGeom prst="rect">
            <a:avLst/>
          </a:prstGeom>
          <a:ln>
            <a:noFill/>
          </a:ln>
        </p:spPr>
        <p:txBody>
          <a:bodyPr vert="horz" lIns="0" tIns="0" rIns="0" bIns="0" rtlCol="0" anchor="ctr">
            <a:noAutofit/>
          </a:bodyPr>
          <a:lstStyle>
            <a:defPPr>
              <a:defRPr lang="en-US"/>
            </a:defPPr>
            <a:lvl1pPr marL="0" indent="0" algn="l"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4969956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
        <p:nvSpPr>
          <p:cNvPr id="2" name="Slide Number Placeholder 5">
            <a:extLst>
              <a:ext uri="{FF2B5EF4-FFF2-40B4-BE49-F238E27FC236}">
                <a16:creationId xmlns:a16="http://schemas.microsoft.com/office/drawing/2014/main" id="{2402DB6B-FF55-465B-B685-8CA4B3C195D5}"/>
              </a:ext>
            </a:extLst>
          </p:cNvPr>
          <p:cNvSpPr>
            <a:spLocks noGrp="1"/>
          </p:cNvSpPr>
          <p:nvPr userDrawn="1"/>
        </p:nvSpPr>
        <p:spPr bwMode="gray">
          <a:xfrm>
            <a:off x="5909849" y="6629347"/>
            <a:ext cx="304800" cy="88901"/>
          </a:xfrm>
          <a:prstGeom prst="rect">
            <a:avLst/>
          </a:prstGeom>
          <a:ln>
            <a:noFill/>
          </a:ln>
        </p:spPr>
        <p:txBody>
          <a:bodyPr vert="horz" lIns="0" tIns="0" rIns="0" bIns="0" rtlCol="0" anchor="ctr">
            <a:noAutofit/>
          </a:bodyPr>
          <a:lstStyle>
            <a:defPPr>
              <a:defRPr lang="en-US"/>
            </a:defPPr>
            <a:lvl1pPr marL="0" indent="0" algn="ctr"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fld id="{13CE6DAF-806F-404B-BC68-339BFCB57E5C}" type="slidenum">
              <a:rPr lang="en-US" smtClean="0"/>
              <a:pPr/>
              <a:t>‹#›</a:t>
            </a:fld>
            <a:endParaRPr lang="en-US"/>
          </a:p>
        </p:txBody>
      </p:sp>
      <p:sp>
        <p:nvSpPr>
          <p:cNvPr id="3" name="Footer Placeholder 3">
            <a:extLst>
              <a:ext uri="{FF2B5EF4-FFF2-40B4-BE49-F238E27FC236}">
                <a16:creationId xmlns:a16="http://schemas.microsoft.com/office/drawing/2014/main" id="{665A43E9-EEF5-E594-BC6C-07A9134744EE}"/>
              </a:ext>
            </a:extLst>
          </p:cNvPr>
          <p:cNvSpPr>
            <a:spLocks noGrp="1"/>
          </p:cNvSpPr>
          <p:nvPr userDrawn="1"/>
        </p:nvSpPr>
        <p:spPr bwMode="gray">
          <a:xfrm>
            <a:off x="337724" y="6629347"/>
            <a:ext cx="4852035" cy="88901"/>
          </a:xfrm>
          <a:prstGeom prst="rect">
            <a:avLst/>
          </a:prstGeom>
          <a:ln>
            <a:noFill/>
          </a:ln>
        </p:spPr>
        <p:txBody>
          <a:bodyPr vert="horz" lIns="0" tIns="0" rIns="0" bIns="0" rtlCol="0" anchor="ctr">
            <a:noAutofit/>
          </a:bodyPr>
          <a:lstStyle>
            <a:defPPr>
              <a:defRPr lang="en-US"/>
            </a:defPPr>
            <a:lvl1pPr marL="0" indent="0" algn="l"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7011659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Ful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noProof="0"/>
              <a:t> </a:t>
            </a:r>
          </a:p>
        </p:txBody>
      </p:sp>
      <p:sp>
        <p:nvSpPr>
          <p:cNvPr id="8" name="Footer Placeholder 4">
            <a:extLst>
              <a:ext uri="{FF2B5EF4-FFF2-40B4-BE49-F238E27FC236}">
                <a16:creationId xmlns:a16="http://schemas.microsoft.com/office/drawing/2014/main" id="{5E9A5FE8-62E3-0D2E-834A-D1F1B8269B75}"/>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pt-BR" noProof="0"/>
              <a:t>© 2023 NTT DATA Americas, Inc.</a:t>
            </a:r>
            <a:endParaRPr lang="en-US" noProof="0"/>
          </a:p>
        </p:txBody>
      </p:sp>
      <p:sp>
        <p:nvSpPr>
          <p:cNvPr id="3" name="Innovation Curve">
            <a:extLst>
              <a:ext uri="{FF2B5EF4-FFF2-40B4-BE49-F238E27FC236}">
                <a16:creationId xmlns:a16="http://schemas.microsoft.com/office/drawing/2014/main" id="{18332D96-F8AA-AD1E-863A-6EA58DA26D4A}"/>
              </a:ext>
            </a:extLst>
          </p:cNvPr>
          <p:cNvSpPr>
            <a:spLocks noGrp="1"/>
          </p:cNvSpPr>
          <p:nvPr>
            <p:ph type="body" sz="quarter" idx="21" hasCustomPrompt="1"/>
          </p:nvPr>
        </p:nvSpPr>
        <p:spPr>
          <a:xfrm>
            <a:off x="5376672" y="0"/>
            <a:ext cx="6835842" cy="6858000"/>
          </a:xfrm>
          <a:blipFill>
            <a:blip r:embed="rId2">
              <a:extLst>
                <a:ext uri="{28A0092B-C50C-407E-A947-70E740481C1C}">
                  <a14:useLocalDpi xmlns:a14="http://schemas.microsoft.com/office/drawing/2010/main" val="0"/>
                </a:ext>
              </a:extLst>
            </a:blip>
            <a:stretch>
              <a:fillRect/>
            </a:stretch>
          </a:blipFill>
        </p:spPr>
        <p:txBody>
          <a:bodyPr/>
          <a:lstStyle>
            <a:lvl1pPr>
              <a:defRPr sz="200"/>
            </a:lvl1pPr>
          </a:lstStyle>
          <a:p>
            <a:pPr lvl="0"/>
            <a:r>
              <a:rPr lang="de-DE"/>
              <a:t>.</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noProof="0"/>
              <a:t>Click to add image. Then Reorder: Send to back</a:t>
            </a:r>
          </a:p>
        </p:txBody>
      </p:sp>
      <p:sp>
        <p:nvSpPr>
          <p:cNvPr id="2" name="Info box">
            <a:extLst>
              <a:ext uri="{FF2B5EF4-FFF2-40B4-BE49-F238E27FC236}">
                <a16:creationId xmlns:a16="http://schemas.microsoft.com/office/drawing/2014/main" id="{CDC6CD3E-31EA-EA2F-BE3B-37D4E6526A11}"/>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4" name="Date Placeholder 3">
            <a:extLst>
              <a:ext uri="{FF2B5EF4-FFF2-40B4-BE49-F238E27FC236}">
                <a16:creationId xmlns:a16="http://schemas.microsoft.com/office/drawing/2014/main" id="{C81BBD22-02FF-5EAB-ABA3-3C0BB396027D}"/>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8" name="Title 1">
            <a:extLst>
              <a:ext uri="{FF2B5EF4-FFF2-40B4-BE49-F238E27FC236}">
                <a16:creationId xmlns:a16="http://schemas.microsoft.com/office/drawing/2014/main" id="{6566C0A6-4FFE-882A-7F2D-B9B9A23AB5FB}"/>
              </a:ext>
            </a:extLst>
          </p:cNvPr>
          <p:cNvSpPr>
            <a:spLocks noGrp="1"/>
          </p:cNvSpPr>
          <p:nvPr>
            <p:ph type="ctrTitle" hasCustomPrompt="1"/>
          </p:nvPr>
        </p:nvSpPr>
        <p:spPr bwMode="gray">
          <a:xfrm>
            <a:off x="380048" y="2438400"/>
            <a:ext cx="479393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noProof="0"/>
              <a:t>Click to edit Master title Style</a:t>
            </a:r>
          </a:p>
        </p:txBody>
      </p:sp>
      <p:sp>
        <p:nvSpPr>
          <p:cNvPr id="19" name="Subtitle 2">
            <a:extLst>
              <a:ext uri="{FF2B5EF4-FFF2-40B4-BE49-F238E27FC236}">
                <a16:creationId xmlns:a16="http://schemas.microsoft.com/office/drawing/2014/main" id="{4FACCEEE-5469-CC54-C90B-C9C1BF3F2B90}"/>
              </a:ext>
            </a:extLst>
          </p:cNvPr>
          <p:cNvSpPr>
            <a:spLocks noGrp="1"/>
          </p:cNvSpPr>
          <p:nvPr>
            <p:ph type="subTitle" idx="1" hasCustomPrompt="1"/>
          </p:nvPr>
        </p:nvSpPr>
        <p:spPr bwMode="gray">
          <a:xfrm>
            <a:off x="380048" y="3810000"/>
            <a:ext cx="479393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noProof="0"/>
              <a:t>Click to edit Master subtitle style</a:t>
            </a:r>
          </a:p>
        </p:txBody>
      </p:sp>
      <p:sp>
        <p:nvSpPr>
          <p:cNvPr id="13" name="NTT DATA Global Logo" descr="NTT DATA Global Logo">
            <a:extLst>
              <a:ext uri="{FF2B5EF4-FFF2-40B4-BE49-F238E27FC236}">
                <a16:creationId xmlns:a16="http://schemas.microsoft.com/office/drawing/2014/main" id="{A6808F4F-EA69-F71A-723C-E607F8187929}"/>
              </a:ext>
            </a:extLst>
          </p:cNvPr>
          <p:cNvSpPr>
            <a:spLocks noGrp="1"/>
          </p:cNvSpPr>
          <p:nvPr>
            <p:ph type="body" sz="quarter" idx="15" hasCustomPrompt="1"/>
          </p:nvPr>
        </p:nvSpPr>
        <p:spPr bwMode="gray">
          <a:xfrm>
            <a:off x="371475" y="320040"/>
            <a:ext cx="1959724" cy="400077"/>
          </a:xfrm>
          <a:prstGeom prst="rect">
            <a:avLst/>
          </a:prstGeom>
          <a:blipFill dpi="0" rotWithShape="1">
            <a:blip r:embed="rId3" cstate="screen">
              <a:extLst>
                <a:ext uri="{28A0092B-C50C-407E-A947-70E740481C1C}">
                  <a14:useLocalDpi xmlns:a14="http://schemas.microsoft.com/office/drawing/2010/main" val="0"/>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607591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Partia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2" name="Footer Placeholder 4">
            <a:extLst>
              <a:ext uri="{FF2B5EF4-FFF2-40B4-BE49-F238E27FC236}">
                <a16:creationId xmlns:a16="http://schemas.microsoft.com/office/drawing/2014/main" id="{EB69904B-F3B0-9924-1277-D5E10CC8F93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pt-BR"/>
              <a:t>© 2023 NTT DATA Americas, Inc.</a:t>
            </a:r>
            <a:endParaRPr lang="en-US"/>
          </a:p>
        </p:txBody>
      </p:sp>
      <p:sp>
        <p:nvSpPr>
          <p:cNvPr id="8" name="Innovation Curve">
            <a:extLst>
              <a:ext uri="{FF2B5EF4-FFF2-40B4-BE49-F238E27FC236}">
                <a16:creationId xmlns:a16="http://schemas.microsoft.com/office/drawing/2014/main" id="{F707DE12-3594-93EB-F056-2B2C43B24781}"/>
              </a:ext>
            </a:extLst>
          </p:cNvPr>
          <p:cNvSpPr>
            <a:spLocks noGrp="1"/>
          </p:cNvSpPr>
          <p:nvPr>
            <p:ph type="body" sz="quarter" idx="22" hasCustomPrompt="1"/>
          </p:nvPr>
        </p:nvSpPr>
        <p:spPr>
          <a:xfrm>
            <a:off x="7637463" y="3175"/>
            <a:ext cx="4554537" cy="6856413"/>
          </a:xfrm>
          <a:blipFill>
            <a:blip r:embed="rId2">
              <a:extLst>
                <a:ext uri="{28A0092B-C50C-407E-A947-70E740481C1C}">
                  <a14:useLocalDpi xmlns:a14="http://schemas.microsoft.com/office/drawing/2010/main" val="0"/>
                </a:ext>
              </a:extLst>
            </a:blip>
            <a:stretch>
              <a:fillRect/>
            </a:stretch>
          </a:blipFill>
        </p:spPr>
        <p:txBody>
          <a:bodyPr/>
          <a:lstStyle>
            <a:lvl1pPr>
              <a:defRPr sz="200"/>
            </a:lvl1pPr>
          </a:lstStyle>
          <a:p>
            <a:pPr lvl="0"/>
            <a:r>
              <a:rPr lang="de-DE"/>
              <a:t>.</a:t>
            </a:r>
          </a:p>
        </p:txBody>
      </p:sp>
      <p:sp>
        <p:nvSpPr>
          <p:cNvPr id="11" name="Date Placeholder 3">
            <a:extLst>
              <a:ext uri="{FF2B5EF4-FFF2-40B4-BE49-F238E27FC236}">
                <a16:creationId xmlns:a16="http://schemas.microsoft.com/office/drawing/2014/main" id="{612179AF-A82A-2C38-AA6E-ADD8AE770B1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8" y="2438400"/>
            <a:ext cx="679799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8" y="3810000"/>
            <a:ext cx="679799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13" name="NTT DATA Global Logo" descr="NTT DATA Global Logo">
            <a:extLst>
              <a:ext uri="{FF2B5EF4-FFF2-40B4-BE49-F238E27FC236}">
                <a16:creationId xmlns:a16="http://schemas.microsoft.com/office/drawing/2014/main" id="{F1A70F1C-0C1D-4983-5A07-15932C342795}"/>
              </a:ext>
            </a:extLst>
          </p:cNvPr>
          <p:cNvSpPr>
            <a:spLocks noGrp="1"/>
          </p:cNvSpPr>
          <p:nvPr>
            <p:ph type="body" sz="quarter" idx="15" hasCustomPrompt="1"/>
          </p:nvPr>
        </p:nvSpPr>
        <p:spPr bwMode="gray">
          <a:xfrm>
            <a:off x="371475" y="320040"/>
            <a:ext cx="1959724" cy="400077"/>
          </a:xfrm>
          <a:prstGeom prst="rect">
            <a:avLst/>
          </a:prstGeom>
          <a:blipFill dpi="0" rotWithShape="1">
            <a:blip r:embed="rId3" cstate="screen">
              <a:extLst>
                <a:ext uri="{28A0092B-C50C-407E-A947-70E740481C1C}">
                  <a14:useLocalDpi xmlns:a14="http://schemas.microsoft.com/office/drawing/2010/main" val="0"/>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Info box">
            <a:extLst>
              <a:ext uri="{FF2B5EF4-FFF2-40B4-BE49-F238E27FC236}">
                <a16:creationId xmlns:a16="http://schemas.microsoft.com/office/drawing/2014/main" id="{3CEDB687-72D7-CB65-F36A-20FAF24C2355}"/>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lang="en-US" sz="700" kern="1200" noProof="0" dirty="0">
                <a:solidFill>
                  <a:schemeClr val="accent6">
                    <a:lumMod val="40000"/>
                    <a:lumOff val="60000"/>
                  </a:schemeClr>
                </a:solidFill>
                <a:latin typeface="+mn-lt"/>
                <a:ea typeface="+mn-ea"/>
                <a:cs typeface="+mn-cs"/>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5776706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87ED33-6A4E-4B88-9978-60E9E0EBFC9F}"/>
              </a:ext>
            </a:extLst>
          </p:cNvPr>
          <p:cNvSpPr/>
          <p:nvPr/>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NTT DATA Global Logo">
            <a:extLst>
              <a:ext uri="{FF2B5EF4-FFF2-40B4-BE49-F238E27FC236}">
                <a16:creationId xmlns:a16="http://schemas.microsoft.com/office/drawing/2014/main" id="{3F03F05C-59F6-715B-5A33-907AD87C66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2212761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_Divider_Image Left Dark">
    <p:bg bwMode="gray">
      <p:bgPr>
        <a:solidFill>
          <a:schemeClr val="accent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bg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bg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
        <p:nvSpPr>
          <p:cNvPr id="2" name="Slide Number Placeholder 5">
            <a:extLst>
              <a:ext uri="{FF2B5EF4-FFF2-40B4-BE49-F238E27FC236}">
                <a16:creationId xmlns:a16="http://schemas.microsoft.com/office/drawing/2014/main" id="{0E3EC910-66B9-7290-6910-39097643AEA8}"/>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7" name="Footer Placeholder 4">
            <a:extLst>
              <a:ext uri="{FF2B5EF4-FFF2-40B4-BE49-F238E27FC236}">
                <a16:creationId xmlns:a16="http://schemas.microsoft.com/office/drawing/2014/main" id="{E28FF710-A250-66BE-1682-899EBECEAA90}"/>
              </a:ext>
            </a:extLst>
          </p:cNvPr>
          <p:cNvSpPr>
            <a:spLocks noGrp="1"/>
          </p:cNvSpPr>
          <p:nvPr>
            <p:ph type="ftr" sz="quarter" idx="3"/>
          </p:nvPr>
        </p:nvSpPr>
        <p:spPr bwMode="gray">
          <a:xfrm>
            <a:off x="4495800" y="6563358"/>
            <a:ext cx="324421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Tree>
    <p:extLst>
      <p:ext uri="{BB962C8B-B14F-4D97-AF65-F5344CB8AC3E}">
        <p14:creationId xmlns:p14="http://schemas.microsoft.com/office/powerpoint/2010/main" val="36767644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4227414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4856755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40406680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3500556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2019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5749675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42095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9367010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7060598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7873959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45454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5687544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0969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7150824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14720527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281158407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681017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6" y="6563358"/>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Tree>
    <p:extLst>
      <p:ext uri="{BB962C8B-B14F-4D97-AF65-F5344CB8AC3E}">
        <p14:creationId xmlns:p14="http://schemas.microsoft.com/office/powerpoint/2010/main" val="2883062049"/>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9633145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24077234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0401713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12185781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15615143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8"/>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0078683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10743342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3644732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w/Subtitle and Contents - BF-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228601" y="822702"/>
            <a:ext cx="11734800" cy="381000"/>
          </a:xfrm>
          <a:prstGeom prst="rect">
            <a:avLst/>
          </a:prstGeom>
        </p:spPr>
        <p:txBody>
          <a:bodyPr anchor="t" anchorCtr="0"/>
          <a:lstStyle>
            <a:lvl1pPr marL="0" indent="0">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228601" y="1447800"/>
            <a:ext cx="11734798" cy="4648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84DCE89E-B0BB-4DB0-B64E-C47E9E11292A}"/>
              </a:ext>
            </a:extLst>
          </p:cNvPr>
          <p:cNvSpPr>
            <a:spLocks noGrp="1"/>
          </p:cNvSpPr>
          <p:nvPr>
            <p:ph type="ftr" sz="quarter" idx="13"/>
          </p:nvPr>
        </p:nvSpPr>
        <p:spPr/>
        <p:txBody>
          <a:bodyPr/>
          <a:lstStyle/>
          <a:p>
            <a:pPr defTabSz="609555"/>
            <a:r>
              <a:rPr lang="en-US"/>
              <a:t>© 2021 NTT DATA, Inc. All rights reserved.</a:t>
            </a:r>
          </a:p>
        </p:txBody>
      </p:sp>
      <p:sp>
        <p:nvSpPr>
          <p:cNvPr id="4" name="Slide Number Placeholder 3">
            <a:extLst>
              <a:ext uri="{FF2B5EF4-FFF2-40B4-BE49-F238E27FC236}">
                <a16:creationId xmlns:a16="http://schemas.microsoft.com/office/drawing/2014/main" id="{C5866104-F1BE-4312-8D6F-A1C9DCFA9D9B}"/>
              </a:ext>
            </a:extLst>
          </p:cNvPr>
          <p:cNvSpPr>
            <a:spLocks noGrp="1"/>
          </p:cNvSpPr>
          <p:nvPr>
            <p:ph type="sldNum" sz="quarter" idx="14"/>
          </p:nvPr>
        </p:nvSpPr>
        <p:spPr/>
        <p:txBody>
          <a:bodyPr/>
          <a:lstStyle/>
          <a:p>
            <a:pPr algn="ctr"/>
            <a:fld id="{92EA2340-BE12-4138-BE15-7C339B03EB4B}" type="slidenum">
              <a:rPr lang="en-US" smtClean="0"/>
              <a:pPr algn="ctr"/>
              <a:t>‹#›</a:t>
            </a:fld>
            <a:endParaRPr lang="en-US"/>
          </a:p>
        </p:txBody>
      </p:sp>
      <p:sp>
        <p:nvSpPr>
          <p:cNvPr id="11" name="タイトル 1">
            <a:extLst>
              <a:ext uri="{FF2B5EF4-FFF2-40B4-BE49-F238E27FC236}">
                <a16:creationId xmlns:a16="http://schemas.microsoft.com/office/drawing/2014/main" id="{3372FC32-76FC-4A0B-BE6A-7BF0D18AE9B3}"/>
              </a:ext>
            </a:extLst>
          </p:cNvPr>
          <p:cNvSpPr>
            <a:spLocks noGrp="1"/>
          </p:cNvSpPr>
          <p:nvPr>
            <p:ph type="title" hasCustomPrompt="1"/>
          </p:nvPr>
        </p:nvSpPr>
        <p:spPr>
          <a:xfrm>
            <a:off x="228601" y="238125"/>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1987364286"/>
      </p:ext>
    </p:extLst>
  </p:cSld>
  <p:clrMapOvr>
    <a:masterClrMapping/>
  </p:clrMapOvr>
  <p:extLst>
    <p:ext uri="{DCECCB84-F9BA-43D5-87BE-67443E8EF086}">
      <p15:sldGuideLst xmlns:p15="http://schemas.microsoft.com/office/powerpoint/2012/main">
        <p15:guide id="1" pos="3840">
          <p15:clr>
            <a:srgbClr val="FBAE40"/>
          </p15:clr>
        </p15:guide>
        <p15:guide id="2" orient="horz" pos="480">
          <p15:clr>
            <a:srgbClr val="FBAE40"/>
          </p15:clr>
        </p15:guide>
        <p15:guide id="3" pos="144">
          <p15:clr>
            <a:srgbClr val="FBAE40"/>
          </p15:clr>
        </p15:guide>
        <p15:guide id="4" pos="7536">
          <p15:clr>
            <a:srgbClr val="FBAE40"/>
          </p15:clr>
        </p15:guide>
        <p15:guide id="5" orient="horz" pos="912">
          <p15:clr>
            <a:srgbClr val="FBAE40"/>
          </p15:clr>
        </p15:guide>
        <p15:guide id="6" orient="horz" pos="2352">
          <p15:clr>
            <a:srgbClr val="FBAE40"/>
          </p15:clr>
        </p15:guide>
        <p15:guide id="7" orient="horz"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  (Head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EFD94-DCE4-4BBE-91EA-0D272A57E781}"/>
              </a:ext>
            </a:extLst>
          </p:cNvPr>
          <p:cNvPicPr preferRelativeResize="0">
            <a:picLocks/>
          </p:cNvPicPr>
          <p:nvPr userDrawn="1"/>
        </p:nvPicPr>
        <p:blipFill rotWithShape="1">
          <a:blip r:embed="rId2" cstate="email">
            <a:extLst>
              <a:ext uri="{28A0092B-C50C-407E-A947-70E740481C1C}">
                <a14:useLocalDpi xmlns:a14="http://schemas.microsoft.com/office/drawing/2010/main"/>
              </a:ext>
            </a:extLst>
          </a:blip>
          <a:srcRect r="1710"/>
          <a:stretch/>
        </p:blipFill>
        <p:spPr>
          <a:xfrm>
            <a:off x="-1" y="2795"/>
            <a:ext cx="12188952" cy="4709160"/>
          </a:xfrm>
          <a:prstGeom prst="rect">
            <a:avLst/>
          </a:prstGeom>
        </p:spPr>
      </p:pic>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 Inc. All rights reserved.</a:t>
            </a:r>
          </a:p>
        </p:txBody>
      </p:sp>
      <p:sp>
        <p:nvSpPr>
          <p:cNvPr id="28" name="Text Placeholder 2"/>
          <p:cNvSpPr>
            <a:spLocks noGrp="1"/>
          </p:cNvSpPr>
          <p:nvPr>
            <p:ph type="body" idx="16" hasCustomPrompt="1"/>
          </p:nvPr>
        </p:nvSpPr>
        <p:spPr>
          <a:xfrm>
            <a:off x="3886200" y="4863641"/>
            <a:ext cx="7696200" cy="997200"/>
          </a:xfrm>
          <a:prstGeom prst="rect">
            <a:avLst/>
          </a:prstGeom>
          <a:effectLst/>
        </p:spPr>
        <p:txBody>
          <a:bodyPr anchor="t">
            <a:normAutofit/>
          </a:bodyPr>
          <a:lstStyle>
            <a:lvl1pPr marL="0" indent="0" fontAlgn="ctr">
              <a:spcBef>
                <a:spcPts val="0"/>
              </a:spcBef>
              <a:buNone/>
              <a:defRPr sz="36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9" name="Text Placeholder 2"/>
          <p:cNvSpPr>
            <a:spLocks noGrp="1"/>
          </p:cNvSpPr>
          <p:nvPr>
            <p:ph type="body" idx="17" hasCustomPrompt="1"/>
          </p:nvPr>
        </p:nvSpPr>
        <p:spPr>
          <a:xfrm>
            <a:off x="3886200" y="5932849"/>
            <a:ext cx="7696200" cy="792088"/>
          </a:xfrm>
          <a:prstGeom prst="rect">
            <a:avLst/>
          </a:prstGeom>
          <a:effectLst/>
        </p:spPr>
        <p:txBody>
          <a:bodyPr anchor="t">
            <a:noAutofit/>
          </a:bodyPr>
          <a:lstStyle>
            <a:lvl1pPr marL="0" indent="0" fontAlgn="ctr">
              <a:spcBef>
                <a:spcPts val="0"/>
              </a:spcBef>
              <a:buNone/>
              <a:defRPr sz="24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[Sub title]</a:t>
            </a:r>
          </a:p>
          <a:p>
            <a:r>
              <a:rPr lang="en-US" altLang="ja-JP"/>
              <a:t>[Date]</a:t>
            </a:r>
          </a:p>
        </p:txBody>
      </p:sp>
      <p:pic>
        <p:nvPicPr>
          <p:cNvPr id="32" name="Picture 31">
            <a:extLst>
              <a:ext uri="{FF2B5EF4-FFF2-40B4-BE49-F238E27FC236}">
                <a16:creationId xmlns:a16="http://schemas.microsoft.com/office/drawing/2014/main" id="{782106A9-8DCE-4B86-B5FD-0B82377FDD90}"/>
              </a:ext>
            </a:extLst>
          </p:cNvPr>
          <p:cNvPicPr>
            <a:picLocks noChangeAspect="1"/>
          </p:cNvPicPr>
          <p:nvPr userDrawn="1"/>
        </p:nvPicPr>
        <p:blipFill>
          <a:blip r:embed="rId4" cstate="print">
            <a:biLevel thresh="50000"/>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9372600" y="304800"/>
            <a:ext cx="2620580" cy="899978"/>
          </a:xfrm>
          <a:prstGeom prst="rect">
            <a:avLst/>
          </a:prstGeom>
        </p:spPr>
      </p:pic>
    </p:spTree>
    <p:extLst>
      <p:ext uri="{BB962C8B-B14F-4D97-AF65-F5344CB8AC3E}">
        <p14:creationId xmlns:p14="http://schemas.microsoft.com/office/powerpoint/2010/main" val="20228448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318093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602766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3" name="Picture Placeholder 2"/>
          <p:cNvSpPr>
            <a:spLocks noGrp="1"/>
          </p:cNvSpPr>
          <p:nvPr>
            <p:ph type="pic" sz="quarter" idx="10"/>
          </p:nvPr>
        </p:nvSpPr>
        <p:spPr>
          <a:xfrm>
            <a:off x="0" y="0"/>
            <a:ext cx="3352800" cy="6503988"/>
          </a:xfrm>
          <a:prstGeom prst="rect">
            <a:avLst/>
          </a:prstGeom>
        </p:spPr>
        <p:txBody>
          <a:bodyPr/>
          <a:lstStyle/>
          <a:p>
            <a:endParaRPr lang="en-US"/>
          </a:p>
        </p:txBody>
      </p:sp>
    </p:spTree>
    <p:extLst>
      <p:ext uri="{BB962C8B-B14F-4D97-AF65-F5344CB8AC3E}">
        <p14:creationId xmlns:p14="http://schemas.microsoft.com/office/powerpoint/2010/main" val="142319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4pPr>
            <a:lvl5pPr algn="l" defTabSz="914400" rtl="0" eaLnBrk="1" latinLnBrk="0" hangingPunct="1">
              <a:lnSpc>
                <a:spcPct val="100000"/>
              </a:lnSpc>
              <a:buClr>
                <a:schemeClr val="bg2"/>
              </a:buClr>
              <a:buSzPct val="100000"/>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61481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image" Target="../media/image12.svg"/><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image" Target="../media/image11.pn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44.xml"/><Relationship Id="rId7" Type="http://schemas.openxmlformats.org/officeDocument/2006/relationships/image" Target="../media/image20.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theme" Target="../theme/theme3.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heme" Target="../theme/theme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image" Target="../media/image12.svg"/><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2023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3543307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25">
            <a:extLst>
              <a:ext uri="{96DAC541-7B7A-43D3-8B79-37D633B846F1}">
                <asvg:svgBlip xmlns:asvg="http://schemas.microsoft.com/office/drawing/2016/SVG/main" r:embed="rId26"/>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61483593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1" name="Text Placeholder 2">
            <a:extLst>
              <a:ext uri="{FF2B5EF4-FFF2-40B4-BE49-F238E27FC236}">
                <a16:creationId xmlns:a16="http://schemas.microsoft.com/office/drawing/2014/main" id="{DB22E3CC-1B88-CF67-AD2F-D65E37E3716E}"/>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NTT DATA Global Logo">
            <a:extLst>
              <a:ext uri="{FF2B5EF4-FFF2-40B4-BE49-F238E27FC236}">
                <a16:creationId xmlns:a16="http://schemas.microsoft.com/office/drawing/2014/main" id="{D3B22713-AB91-EF03-7CF0-CCF486815A38}"/>
              </a:ext>
            </a:extLst>
          </p:cNvPr>
          <p:cNvPicPr>
            <a:picLocks noChangeAspect="1"/>
          </p:cNvPicPr>
          <p:nvPr userDrawn="1"/>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bwMode="gray">
          <a:xfrm>
            <a:off x="10531554" y="6449745"/>
            <a:ext cx="1288971" cy="262800"/>
          </a:xfrm>
          <a:prstGeom prst="rect">
            <a:avLst/>
          </a:prstGeom>
        </p:spPr>
      </p:pic>
    </p:spTree>
    <p:extLst>
      <p:ext uri="{BB962C8B-B14F-4D97-AF65-F5344CB8AC3E}">
        <p14:creationId xmlns:p14="http://schemas.microsoft.com/office/powerpoint/2010/main" val="281862717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hf hdr="0"/>
  <p:txStyles>
    <p:titleStyle>
      <a:lvl1pPr algn="l" defTabSz="914400" rtl="0" eaLnBrk="1" latinLnBrk="0" hangingPunct="1">
        <a:lnSpc>
          <a:spcPct val="90000"/>
        </a:lnSpc>
        <a:spcBef>
          <a:spcPct val="0"/>
        </a:spcBef>
        <a:buNone/>
        <a:defRPr sz="2400" b="0" kern="1200">
          <a:solidFill>
            <a:schemeClr val="bg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bg1"/>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dirty="0">
          <a:solidFill>
            <a:schemeClr val="bg1"/>
          </a:solid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411072862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70.xml"/><Relationship Id="rId5" Type="http://schemas.openxmlformats.org/officeDocument/2006/relationships/image" Target="../media/image85.pn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7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70.xml"/><Relationship Id="rId5" Type="http://schemas.openxmlformats.org/officeDocument/2006/relationships/image" Target="../media/image95.svg"/><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96.png"/><Relationship Id="rId1" Type="http://schemas.openxmlformats.org/officeDocument/2006/relationships/slideLayout" Target="../slideLayouts/slideLayout70.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svg"/></Relationships>
</file>

<file path=ppt/slides/_rels/slide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2.xml"/><Relationship Id="rId1" Type="http://schemas.openxmlformats.org/officeDocument/2006/relationships/slideLayout" Target="../slideLayouts/slideLayout70.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_rels/slide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1.xml"/><Relationship Id="rId5" Type="http://schemas.openxmlformats.org/officeDocument/2006/relationships/image" Target="../media/image51.sv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0.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 Id="rId9" Type="http://schemas.openxmlformats.org/officeDocument/2006/relationships/image" Target="../media/image62.svg"/></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70.xml"/><Relationship Id="rId4" Type="http://schemas.openxmlformats.org/officeDocument/2006/relationships/image" Target="../media/image64.sv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64.svg"/></Relationships>
</file>

<file path=ppt/slides/_rels/slide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9.xml"/><Relationship Id="rId16" Type="http://schemas.openxmlformats.org/officeDocument/2006/relationships/image" Target="../media/image78.svg"/><Relationship Id="rId20" Type="http://schemas.openxmlformats.org/officeDocument/2006/relationships/image" Target="../media/image82.png"/><Relationship Id="rId1" Type="http://schemas.openxmlformats.org/officeDocument/2006/relationships/slideLayout" Target="../slideLayouts/slideLayout70.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kyscrapers reflected on glass facade">
            <a:extLst>
              <a:ext uri="{FF2B5EF4-FFF2-40B4-BE49-F238E27FC236}">
                <a16:creationId xmlns:a16="http://schemas.microsoft.com/office/drawing/2014/main" id="{5E42F5B4-4F2A-B0C5-99BB-128237DBA9F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03" b="7803"/>
          <a:stretch>
            <a:fillRect/>
          </a:stretch>
        </p:blipFill>
        <p:spPr/>
      </p:pic>
      <p:sp>
        <p:nvSpPr>
          <p:cNvPr id="9" name="Transparent Image Cover">
            <a:extLst>
              <a:ext uri="{FF2B5EF4-FFF2-40B4-BE49-F238E27FC236}">
                <a16:creationId xmlns:a16="http://schemas.microsoft.com/office/drawing/2014/main" id="{64731DD8-83D7-1EA3-07F9-07B2491FD420}"/>
              </a:ext>
            </a:extLst>
          </p:cNvPr>
          <p:cNvSpPr>
            <a:spLocks noGrp="1"/>
          </p:cNvSpPr>
          <p:nvPr>
            <p:ph type="body" sz="quarter" idx="16"/>
          </p:nvPr>
        </p:nvSpPr>
        <p:spPr>
          <a:xfrm>
            <a:off x="0" y="11430"/>
            <a:ext cx="12192000" cy="6857999"/>
          </a:xfrm>
          <a:solidFill>
            <a:schemeClr val="tx2">
              <a:lumMod val="50000"/>
              <a:alpha val="65000"/>
            </a:schemeClr>
          </a:solidFill>
        </p:spPr>
        <p:txBody>
          <a:bodyPr/>
          <a:lstStyle/>
          <a:p>
            <a:endParaRPr lang="en-US" dirty="0"/>
          </a:p>
        </p:txBody>
      </p:sp>
      <p:sp>
        <p:nvSpPr>
          <p:cNvPr id="145" name="Copyright">
            <a:extLst>
              <a:ext uri="{FF2B5EF4-FFF2-40B4-BE49-F238E27FC236}">
                <a16:creationId xmlns:a16="http://schemas.microsoft.com/office/drawing/2014/main" id="{8D2050B6-3884-65E4-4827-AFFA91FF1097}"/>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pt-BR" sz="1000" b="0" i="0" u="none" strike="noStrike" kern="1200" cap="none" spc="0" normalizeH="0" baseline="0" noProof="0" dirty="0">
                <a:ln>
                  <a:noFill/>
                </a:ln>
                <a:solidFill>
                  <a:srgbClr val="FFFFFF"/>
                </a:solidFill>
                <a:effectLst/>
                <a:uLnTx/>
                <a:uFillTx/>
                <a:latin typeface="Arial"/>
                <a:ea typeface="+mn-ea"/>
                <a:cs typeface="+mn-cs"/>
              </a:rPr>
              <a:t>© 2025 NTT DATA Americas, Inc.</a:t>
            </a:r>
            <a:endParaRPr kumimoji="0" lang="en-US" sz="10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Innovation Curve">
            <a:extLst>
              <a:ext uri="{FF2B5EF4-FFF2-40B4-BE49-F238E27FC236}">
                <a16:creationId xmlns:a16="http://schemas.microsoft.com/office/drawing/2014/main" id="{E0C65A48-3B0B-6B43-AA25-9F7A753944BB}"/>
              </a:ext>
            </a:extLst>
          </p:cNvPr>
          <p:cNvSpPr>
            <a:spLocks noGrp="1"/>
          </p:cNvSpPr>
          <p:nvPr>
            <p:ph type="body" sz="quarter" idx="21"/>
          </p:nvPr>
        </p:nvSpPr>
        <p:spPr>
          <a:xfrm>
            <a:off x="5356158" y="11430"/>
            <a:ext cx="6835842" cy="6858000"/>
          </a:xfrm>
        </p:spPr>
        <p:txBody>
          <a:bodyPr/>
          <a:lstStyle/>
          <a:p>
            <a:endParaRPr lang="en-US"/>
          </a:p>
        </p:txBody>
      </p:sp>
      <p:sp>
        <p:nvSpPr>
          <p:cNvPr id="31" name="Date">
            <a:extLst>
              <a:ext uri="{FF2B5EF4-FFF2-40B4-BE49-F238E27FC236}">
                <a16:creationId xmlns:a16="http://schemas.microsoft.com/office/drawing/2014/main" id="{CD53B7D7-6373-31BE-3F23-89F1BBDF3DC4}"/>
              </a:ext>
            </a:extLst>
          </p:cNvPr>
          <p:cNvSpPr>
            <a:spLocks noGrp="1"/>
          </p:cNvSpPr>
          <p:nvPr>
            <p:ph type="dt" sz="half" idx="2"/>
          </p:nvPr>
        </p:nvSpPr>
        <p:spPr>
          <a:xfrm>
            <a:off x="10627401" y="6563358"/>
            <a:ext cx="1349929" cy="88901"/>
          </a:xfrm>
        </p:spPr>
        <p:txBody>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May 2025</a:t>
            </a:r>
          </a:p>
        </p:txBody>
      </p:sp>
      <p:sp>
        <p:nvSpPr>
          <p:cNvPr id="8" name="Text Placeholder 7">
            <a:extLst>
              <a:ext uri="{FF2B5EF4-FFF2-40B4-BE49-F238E27FC236}">
                <a16:creationId xmlns:a16="http://schemas.microsoft.com/office/drawing/2014/main" id="{6E5AFBE1-DDB8-D774-F237-6FE14DCB0B83}"/>
              </a:ext>
            </a:extLst>
          </p:cNvPr>
          <p:cNvSpPr>
            <a:spLocks noGrp="1"/>
          </p:cNvSpPr>
          <p:nvPr>
            <p:ph type="body" sz="quarter" idx="15"/>
          </p:nvPr>
        </p:nvSpPr>
        <p:spPr/>
        <p:txBody>
          <a:bodyPr/>
          <a:lstStyle/>
          <a:p>
            <a:endParaRPr lang="en-US"/>
          </a:p>
        </p:txBody>
      </p:sp>
      <p:sp>
        <p:nvSpPr>
          <p:cNvPr id="37" name="Title">
            <a:extLst>
              <a:ext uri="{FF2B5EF4-FFF2-40B4-BE49-F238E27FC236}">
                <a16:creationId xmlns:a16="http://schemas.microsoft.com/office/drawing/2014/main" id="{AC1994AA-CB19-824C-CBCD-5A58B9CE6D14}"/>
              </a:ext>
            </a:extLst>
          </p:cNvPr>
          <p:cNvSpPr>
            <a:spLocks noGrp="1"/>
          </p:cNvSpPr>
          <p:nvPr>
            <p:ph type="ctrTitle"/>
          </p:nvPr>
        </p:nvSpPr>
        <p:spPr>
          <a:xfrm>
            <a:off x="494635" y="2475694"/>
            <a:ext cx="4356039" cy="2332086"/>
          </a:xfrm>
        </p:spPr>
        <p:txBody>
          <a:bodyPr/>
          <a:lstStyle/>
          <a:p>
            <a:br>
              <a:rPr kumimoji="0" lang="en-IN" sz="4000" b="0" i="0" u="none" strike="noStrike" kern="1200" cap="none" spc="0" normalizeH="0" baseline="0" noProof="0" dirty="0">
                <a:ln>
                  <a:noFill/>
                </a:ln>
                <a:solidFill>
                  <a:srgbClr val="F8F8F8"/>
                </a:solidFill>
                <a:effectLst/>
                <a:uLnTx/>
                <a:uFillTx/>
                <a:latin typeface="Georgia"/>
                <a:ea typeface="+mj-ea"/>
                <a:cs typeface="Times New Roman" panose="02020603050405020304" pitchFamily="18" charset="0"/>
              </a:rPr>
            </a:br>
            <a:r>
              <a:rPr kumimoji="0" lang="en-IN" sz="4000" b="0" i="0" u="none" strike="noStrike" kern="1200" cap="none" spc="0" normalizeH="0" baseline="0" noProof="0" dirty="0">
                <a:ln>
                  <a:noFill/>
                </a:ln>
                <a:solidFill>
                  <a:srgbClr val="F8F8F8"/>
                </a:solidFill>
                <a:effectLst/>
                <a:uLnTx/>
                <a:uFillTx/>
                <a:latin typeface="Georgia"/>
                <a:ea typeface="+mj-ea"/>
                <a:cs typeface="Times New Roman" panose="02020603050405020304" pitchFamily="18" charset="0"/>
              </a:rPr>
              <a:t>Site Reliability Engineering (SRE) Capabilities</a:t>
            </a:r>
            <a:endParaRPr lang="en-US" dirty="0"/>
          </a:p>
        </p:txBody>
      </p:sp>
    </p:spTree>
    <p:extLst>
      <p:ext uri="{BB962C8B-B14F-4D97-AF65-F5344CB8AC3E}">
        <p14:creationId xmlns:p14="http://schemas.microsoft.com/office/powerpoint/2010/main" val="2737720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US"/>
              <a:t>Key Challenges, Proposed Solution &amp; Expected Benefits</a:t>
            </a:r>
          </a:p>
        </p:txBody>
      </p:sp>
      <p:cxnSp>
        <p:nvCxnSpPr>
          <p:cNvPr id="2" name="Straight Connector 1">
            <a:extLst>
              <a:ext uri="{FF2B5EF4-FFF2-40B4-BE49-F238E27FC236}">
                <a16:creationId xmlns:a16="http://schemas.microsoft.com/office/drawing/2014/main" id="{14575731-3BEF-04DE-B0B7-C7EEE31426EF}"/>
              </a:ext>
            </a:extLst>
          </p:cNvPr>
          <p:cNvCxnSpPr>
            <a:cxnSpLocks/>
          </p:cNvCxnSpPr>
          <p:nvPr/>
        </p:nvCxnSpPr>
        <p:spPr>
          <a:xfrm>
            <a:off x="245017" y="3040321"/>
            <a:ext cx="11600699" cy="0"/>
          </a:xfrm>
          <a:prstGeom prst="line">
            <a:avLst/>
          </a:prstGeom>
          <a:ln>
            <a:solidFill>
              <a:schemeClr val="accent6">
                <a:lumMod val="20000"/>
                <a:lumOff val="80000"/>
              </a:schemeClr>
            </a:solidFill>
          </a:ln>
        </p:spPr>
        <p:style>
          <a:lnRef idx="3">
            <a:schemeClr val="accent5"/>
          </a:lnRef>
          <a:fillRef idx="0">
            <a:schemeClr val="accent5"/>
          </a:fillRef>
          <a:effectRef idx="2">
            <a:schemeClr val="accent5"/>
          </a:effectRef>
          <a:fontRef idx="minor">
            <a:schemeClr val="tx1"/>
          </a:fontRef>
        </p:style>
      </p:cxnSp>
      <p:sp>
        <p:nvSpPr>
          <p:cNvPr id="3" name="Rectangle 2">
            <a:extLst>
              <a:ext uri="{FF2B5EF4-FFF2-40B4-BE49-F238E27FC236}">
                <a16:creationId xmlns:a16="http://schemas.microsoft.com/office/drawing/2014/main" id="{62A94B70-AD29-D3A7-1E9A-BE6FC655696B}"/>
              </a:ext>
            </a:extLst>
          </p:cNvPr>
          <p:cNvSpPr/>
          <p:nvPr/>
        </p:nvSpPr>
        <p:spPr>
          <a:xfrm>
            <a:off x="260840" y="2971856"/>
            <a:ext cx="248797" cy="1223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4CCD240C-1D8D-A3EE-1A85-39CEF5829ABB}"/>
              </a:ext>
            </a:extLst>
          </p:cNvPr>
          <p:cNvSpPr/>
          <p:nvPr/>
        </p:nvSpPr>
        <p:spPr>
          <a:xfrm>
            <a:off x="2702831"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 name="Rectangle 4">
            <a:extLst>
              <a:ext uri="{FF2B5EF4-FFF2-40B4-BE49-F238E27FC236}">
                <a16:creationId xmlns:a16="http://schemas.microsoft.com/office/drawing/2014/main" id="{ECEB95B1-347C-B3F1-D087-D22CCACC48C3}"/>
              </a:ext>
            </a:extLst>
          </p:cNvPr>
          <p:cNvSpPr/>
          <p:nvPr/>
        </p:nvSpPr>
        <p:spPr>
          <a:xfrm>
            <a:off x="371475" y="1752659"/>
            <a:ext cx="3291840" cy="46023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IN" sz="1050" b="1" i="0" u="none" strike="noStrike" kern="1200" cap="none" spc="0" normalizeH="0" baseline="0" noProof="0">
                <a:ln>
                  <a:noFill/>
                </a:ln>
                <a:solidFill>
                  <a:srgbClr val="000000"/>
                </a:solidFill>
                <a:effectLst/>
                <a:uLnTx/>
                <a:uFillTx/>
                <a:latin typeface="Arial"/>
                <a:ea typeface="+mn-ea"/>
                <a:cs typeface="+mn-cs"/>
              </a:rPr>
              <a:t>Inconsistent views </a:t>
            </a:r>
            <a:r>
              <a:rPr kumimoji="0" lang="en-IN" sz="1050" b="0" i="0" u="none" strike="noStrike" kern="1200" cap="none" spc="0" normalizeH="0" baseline="0" noProof="0">
                <a:ln>
                  <a:noFill/>
                </a:ln>
                <a:solidFill>
                  <a:srgbClr val="000000"/>
                </a:solidFill>
                <a:effectLst/>
                <a:uLnTx/>
                <a:uFillTx/>
                <a:latin typeface="Arial"/>
                <a:ea typeface="+mn-ea"/>
                <a:cs typeface="+mn-cs"/>
              </a:rPr>
              <a:t>across apps due to unstandardised monitoring config. &amp; multiple tools.</a:t>
            </a:r>
          </a:p>
        </p:txBody>
      </p:sp>
      <p:sp>
        <p:nvSpPr>
          <p:cNvPr id="6" name="Rectangle 5">
            <a:extLst>
              <a:ext uri="{FF2B5EF4-FFF2-40B4-BE49-F238E27FC236}">
                <a16:creationId xmlns:a16="http://schemas.microsoft.com/office/drawing/2014/main" id="{9791FA00-9A3B-B18C-5353-33DDEB7E0B9F}"/>
              </a:ext>
            </a:extLst>
          </p:cNvPr>
          <p:cNvSpPr/>
          <p:nvPr/>
        </p:nvSpPr>
        <p:spPr>
          <a:xfrm>
            <a:off x="369240" y="2266290"/>
            <a:ext cx="3291840" cy="57000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IN" sz="1050" b="1" i="0" u="none" strike="noStrike" kern="1200" cap="none" spc="0" normalizeH="0" baseline="0" noProof="0">
                <a:ln>
                  <a:noFill/>
                </a:ln>
                <a:solidFill>
                  <a:srgbClr val="000000"/>
                </a:solidFill>
                <a:effectLst/>
                <a:uLnTx/>
                <a:uFillTx/>
                <a:latin typeface="Arial"/>
                <a:ea typeface="+mn-ea"/>
                <a:cs typeface="+mn-cs"/>
              </a:rPr>
              <a:t>No event predictability &amp; trend analysis </a:t>
            </a:r>
            <a:r>
              <a:rPr kumimoji="0" lang="en-IN" sz="1050" b="0" i="0" u="none" strike="noStrike" kern="1200" cap="none" spc="0" normalizeH="0" baseline="0" noProof="0">
                <a:ln>
                  <a:noFill/>
                </a:ln>
                <a:solidFill>
                  <a:srgbClr val="000000"/>
                </a:solidFill>
                <a:effectLst/>
                <a:uLnTx/>
                <a:uFillTx/>
                <a:latin typeface="Arial"/>
                <a:ea typeface="+mn-ea"/>
                <a:cs typeface="+mn-cs"/>
              </a:rPr>
              <a:t>due to unavailability of historical &amp; consolidated alerts data</a:t>
            </a:r>
          </a:p>
        </p:txBody>
      </p:sp>
      <p:sp>
        <p:nvSpPr>
          <p:cNvPr id="7" name="Rectangle 6">
            <a:extLst>
              <a:ext uri="{FF2B5EF4-FFF2-40B4-BE49-F238E27FC236}">
                <a16:creationId xmlns:a16="http://schemas.microsoft.com/office/drawing/2014/main" id="{D26CB58B-AE30-7AFD-4727-64F88FBC7CEE}"/>
              </a:ext>
            </a:extLst>
          </p:cNvPr>
          <p:cNvSpPr/>
          <p:nvPr/>
        </p:nvSpPr>
        <p:spPr>
          <a:xfrm>
            <a:off x="371475" y="1245935"/>
            <a:ext cx="3294292" cy="446156"/>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1" i="0" u="none" strike="noStrike" kern="1200" cap="none" spc="0" normalizeH="0" baseline="0" noProof="0">
                <a:ln>
                  <a:noFill/>
                </a:ln>
                <a:solidFill>
                  <a:srgbClr val="002060"/>
                </a:solidFill>
                <a:effectLst/>
                <a:uLnTx/>
                <a:uFillTx/>
                <a:latin typeface="Arial"/>
                <a:ea typeface="+mn-ea"/>
                <a:cs typeface="+mn-cs"/>
              </a:rPr>
              <a:t>Alerting &amp; Monitoring</a:t>
            </a:r>
          </a:p>
        </p:txBody>
      </p:sp>
      <p:sp>
        <p:nvSpPr>
          <p:cNvPr id="10" name="Rectangle 9">
            <a:extLst>
              <a:ext uri="{FF2B5EF4-FFF2-40B4-BE49-F238E27FC236}">
                <a16:creationId xmlns:a16="http://schemas.microsoft.com/office/drawing/2014/main" id="{EC98D378-5B13-7C77-70AB-14307A08F881}"/>
              </a:ext>
            </a:extLst>
          </p:cNvPr>
          <p:cNvSpPr/>
          <p:nvPr/>
        </p:nvSpPr>
        <p:spPr>
          <a:xfrm>
            <a:off x="3880783" y="1752657"/>
            <a:ext cx="1828800" cy="108000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IN" sz="1050" b="1" i="0" u="none" strike="noStrike" kern="1200" cap="none" spc="0" normalizeH="0" baseline="0" noProof="0">
                <a:ln>
                  <a:noFill/>
                </a:ln>
                <a:solidFill>
                  <a:srgbClr val="000000"/>
                </a:solidFill>
                <a:effectLst/>
                <a:uLnTx/>
                <a:uFillTx/>
                <a:latin typeface="Arial"/>
                <a:ea typeface="+mn-ea"/>
                <a:cs typeface="+mn-cs"/>
              </a:rPr>
              <a:t>Slower incident analysis </a:t>
            </a:r>
            <a:r>
              <a:rPr kumimoji="0" lang="en-IN" sz="1050" b="0" i="0" u="none" strike="noStrike" kern="1200" cap="none" spc="0" normalizeH="0" baseline="0" noProof="0">
                <a:ln>
                  <a:noFill/>
                </a:ln>
                <a:solidFill>
                  <a:srgbClr val="000000"/>
                </a:solidFill>
                <a:effectLst/>
                <a:uLnTx/>
                <a:uFillTx/>
                <a:latin typeface="Arial"/>
                <a:ea typeface="+mn-ea"/>
                <a:cs typeface="+mn-cs"/>
              </a:rPr>
              <a:t>due to lack of data correlation between tools and applications</a:t>
            </a:r>
          </a:p>
        </p:txBody>
      </p:sp>
      <p:sp>
        <p:nvSpPr>
          <p:cNvPr id="11" name="Rectangle 10">
            <a:extLst>
              <a:ext uri="{FF2B5EF4-FFF2-40B4-BE49-F238E27FC236}">
                <a16:creationId xmlns:a16="http://schemas.microsoft.com/office/drawing/2014/main" id="{6537FE2A-64F8-85D9-BC98-6907ADCFCF61}"/>
              </a:ext>
            </a:extLst>
          </p:cNvPr>
          <p:cNvSpPr/>
          <p:nvPr/>
        </p:nvSpPr>
        <p:spPr>
          <a:xfrm>
            <a:off x="3887429" y="1245935"/>
            <a:ext cx="1828800" cy="446157"/>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1" i="0" u="none" strike="noStrike" kern="1200" cap="none" spc="0" normalizeH="0" baseline="0" noProof="0">
                <a:ln>
                  <a:noFill/>
                </a:ln>
                <a:solidFill>
                  <a:srgbClr val="002060"/>
                </a:solidFill>
                <a:effectLst/>
                <a:uLnTx/>
                <a:uFillTx/>
                <a:latin typeface="Arial"/>
                <a:ea typeface="+mn-ea"/>
                <a:cs typeface="+mn-cs"/>
              </a:rPr>
              <a:t>Time to Resolve</a:t>
            </a:r>
          </a:p>
        </p:txBody>
      </p:sp>
      <p:sp>
        <p:nvSpPr>
          <p:cNvPr id="12" name="Rectangle 11">
            <a:extLst>
              <a:ext uri="{FF2B5EF4-FFF2-40B4-BE49-F238E27FC236}">
                <a16:creationId xmlns:a16="http://schemas.microsoft.com/office/drawing/2014/main" id="{28666251-D0A6-918B-6B22-83C0997DE45E}"/>
              </a:ext>
            </a:extLst>
          </p:cNvPr>
          <p:cNvSpPr/>
          <p:nvPr/>
        </p:nvSpPr>
        <p:spPr>
          <a:xfrm>
            <a:off x="5924598" y="1753181"/>
            <a:ext cx="1828800" cy="108000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IN" sz="1050" b="1" i="0" u="none" strike="noStrike" kern="1200" cap="none" spc="0" normalizeH="0" baseline="0" noProof="0">
                <a:ln>
                  <a:noFill/>
                </a:ln>
                <a:solidFill>
                  <a:srgbClr val="000000"/>
                </a:solidFill>
                <a:effectLst/>
                <a:uLnTx/>
                <a:uFillTx/>
                <a:latin typeface="Arial"/>
                <a:ea typeface="+mn-ea"/>
                <a:cs typeface="+mn-cs"/>
              </a:rPr>
              <a:t>Siloed automation initiatives </a:t>
            </a:r>
            <a:r>
              <a:rPr kumimoji="0" lang="en-IN" sz="1050" b="0" i="0" u="none" strike="noStrike" kern="1200" cap="none" spc="0" normalizeH="0" baseline="0" noProof="0">
                <a:ln>
                  <a:noFill/>
                </a:ln>
                <a:solidFill>
                  <a:srgbClr val="000000"/>
                </a:solidFill>
                <a:effectLst/>
                <a:uLnTx/>
                <a:uFillTx/>
                <a:latin typeface="Arial"/>
                <a:ea typeface="+mn-ea"/>
                <a:cs typeface="+mn-cs"/>
              </a:rPr>
              <a:t>driven by support groups at regional level with a </a:t>
            </a:r>
            <a:r>
              <a:rPr kumimoji="0" lang="en-IN" sz="1050" b="1" i="0" u="none" strike="noStrike" kern="1200" cap="none" spc="0" normalizeH="0" baseline="0" noProof="0">
                <a:ln>
                  <a:noFill/>
                </a:ln>
                <a:solidFill>
                  <a:srgbClr val="000000"/>
                </a:solidFill>
                <a:effectLst/>
                <a:uLnTx/>
                <a:uFillTx/>
                <a:latin typeface="Arial"/>
                <a:ea typeface="+mn-ea"/>
                <a:cs typeface="+mn-cs"/>
              </a:rPr>
              <a:t>lack of</a:t>
            </a:r>
            <a:r>
              <a:rPr kumimoji="0" lang="en-US" sz="1050" b="1" i="0" u="none" strike="noStrike" kern="1200" cap="none" spc="0" normalizeH="0" baseline="0" noProof="0">
                <a:ln>
                  <a:noFill/>
                </a:ln>
                <a:solidFill>
                  <a:srgbClr val="000000">
                    <a:lumMod val="95000"/>
                    <a:lumOff val="5000"/>
                  </a:srgbClr>
                </a:solidFill>
                <a:effectLst/>
                <a:uLnTx/>
                <a:uFillTx/>
                <a:latin typeface="Arial"/>
                <a:ea typeface="+mn-ea"/>
                <a:cs typeface="+mn-cs"/>
              </a:rPr>
              <a:t> coherent GPS strategy</a:t>
            </a:r>
            <a:endParaRPr kumimoji="0" lang="en-US" sz="1050" b="0" i="0" u="none" strike="noStrike" kern="1200" cap="none" spc="0" normalizeH="0" baseline="0" noProof="0">
              <a:ln>
                <a:noFill/>
              </a:ln>
              <a:solidFill>
                <a:srgbClr val="000000">
                  <a:lumMod val="95000"/>
                  <a:lumOff val="5000"/>
                </a:srgbClr>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44B3C00D-0596-7CA8-52E5-ABFED94DF0D6}"/>
              </a:ext>
            </a:extLst>
          </p:cNvPr>
          <p:cNvSpPr/>
          <p:nvPr/>
        </p:nvSpPr>
        <p:spPr>
          <a:xfrm>
            <a:off x="7968413" y="1756296"/>
            <a:ext cx="1828800" cy="108000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95000"/>
                    <a:lumOff val="5000"/>
                  </a:srgbClr>
                </a:solidFill>
                <a:effectLst/>
                <a:uLnTx/>
                <a:uFillTx/>
                <a:latin typeface="Arial"/>
                <a:ea typeface="+mn-ea"/>
                <a:cs typeface="+mn-cs"/>
              </a:rPr>
              <a:t>Absence of E2E monitoring </a:t>
            </a:r>
            <a:r>
              <a:rPr kumimoji="0" lang="en-US" sz="1050" b="0" i="0" u="none" strike="noStrike" kern="1200" cap="none" spc="0" normalizeH="0" baseline="0" noProof="0">
                <a:ln>
                  <a:noFill/>
                </a:ln>
                <a:solidFill>
                  <a:srgbClr val="000000">
                    <a:lumMod val="95000"/>
                    <a:lumOff val="5000"/>
                  </a:srgbClr>
                </a:solidFill>
                <a:effectLst/>
                <a:uLnTx/>
                <a:uFillTx/>
                <a:latin typeface="Arial"/>
                <a:ea typeface="+mn-ea"/>
                <a:cs typeface="+mn-cs"/>
              </a:rPr>
              <a:t>and </a:t>
            </a:r>
            <a:r>
              <a:rPr kumimoji="0" lang="en-US" sz="1050" b="0" i="0" u="none" strike="noStrike" kern="1200" cap="none" spc="0" normalizeH="0" baseline="0" noProof="0" err="1">
                <a:ln>
                  <a:noFill/>
                </a:ln>
                <a:solidFill>
                  <a:srgbClr val="000000">
                    <a:lumMod val="95000"/>
                    <a:lumOff val="5000"/>
                  </a:srgbClr>
                </a:solidFill>
                <a:effectLst/>
                <a:uLnTx/>
                <a:uFillTx/>
                <a:latin typeface="Arial"/>
                <a:ea typeface="+mn-ea"/>
                <a:cs typeface="+mn-cs"/>
              </a:rPr>
              <a:t>SPoG</a:t>
            </a:r>
            <a:r>
              <a:rPr kumimoji="0" lang="en-US" sz="1050" b="0" i="0" u="none" strike="noStrike" kern="1200" cap="none" spc="0" normalizeH="0" baseline="0" noProof="0">
                <a:ln>
                  <a:noFill/>
                </a:ln>
                <a:solidFill>
                  <a:srgbClr val="000000">
                    <a:lumMod val="95000"/>
                    <a:lumOff val="5000"/>
                  </a:srgbClr>
                </a:solidFill>
                <a:effectLst/>
                <a:uLnTx/>
                <a:uFillTx/>
                <a:latin typeface="Arial"/>
                <a:ea typeface="+mn-ea"/>
                <a:cs typeface="+mn-cs"/>
              </a:rPr>
              <a:t> view of apps</a:t>
            </a:r>
          </a:p>
        </p:txBody>
      </p:sp>
      <p:sp>
        <p:nvSpPr>
          <p:cNvPr id="14" name="Rectangle 13">
            <a:extLst>
              <a:ext uri="{FF2B5EF4-FFF2-40B4-BE49-F238E27FC236}">
                <a16:creationId xmlns:a16="http://schemas.microsoft.com/office/drawing/2014/main" id="{EE2C823C-A4E8-EF2F-1657-C8B8E011C4BF}"/>
              </a:ext>
            </a:extLst>
          </p:cNvPr>
          <p:cNvSpPr/>
          <p:nvPr/>
        </p:nvSpPr>
        <p:spPr>
          <a:xfrm>
            <a:off x="5931244" y="1245935"/>
            <a:ext cx="1828800" cy="446157"/>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1" i="0" u="none" strike="noStrike" kern="1200" cap="none" spc="0" normalizeH="0" baseline="0" noProof="0">
                <a:ln>
                  <a:noFill/>
                </a:ln>
                <a:solidFill>
                  <a:srgbClr val="002060"/>
                </a:solidFill>
                <a:effectLst/>
                <a:uLnTx/>
                <a:uFillTx/>
                <a:latin typeface="Arial"/>
                <a:ea typeface="+mn-ea"/>
                <a:cs typeface="+mn-cs"/>
              </a:rPr>
              <a:t>Automation Strategy &amp; Initiatives</a:t>
            </a:r>
          </a:p>
        </p:txBody>
      </p:sp>
      <p:sp>
        <p:nvSpPr>
          <p:cNvPr id="15" name="Rectangle 14">
            <a:extLst>
              <a:ext uri="{FF2B5EF4-FFF2-40B4-BE49-F238E27FC236}">
                <a16:creationId xmlns:a16="http://schemas.microsoft.com/office/drawing/2014/main" id="{F3850438-7959-58E1-FF77-59CD181CDFFF}"/>
              </a:ext>
            </a:extLst>
          </p:cNvPr>
          <p:cNvSpPr/>
          <p:nvPr/>
        </p:nvSpPr>
        <p:spPr>
          <a:xfrm>
            <a:off x="7975059" y="1245935"/>
            <a:ext cx="1828800" cy="446157"/>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1" i="0" u="none" strike="noStrike" kern="1200" cap="none" spc="0" normalizeH="0" baseline="0" noProof="0">
                <a:ln>
                  <a:noFill/>
                </a:ln>
                <a:solidFill>
                  <a:srgbClr val="002060"/>
                </a:solidFill>
                <a:effectLst/>
                <a:uLnTx/>
                <a:uFillTx/>
                <a:latin typeface="Arial"/>
                <a:ea typeface="+mn-ea"/>
                <a:cs typeface="+mn-cs"/>
              </a:rPr>
              <a:t>Real-time View</a:t>
            </a:r>
          </a:p>
        </p:txBody>
      </p:sp>
      <p:sp>
        <p:nvSpPr>
          <p:cNvPr id="16" name="Rectangle 15">
            <a:extLst>
              <a:ext uri="{FF2B5EF4-FFF2-40B4-BE49-F238E27FC236}">
                <a16:creationId xmlns:a16="http://schemas.microsoft.com/office/drawing/2014/main" id="{693EFB54-9369-C8A5-101C-04BF4A8A142B}"/>
              </a:ext>
            </a:extLst>
          </p:cNvPr>
          <p:cNvSpPr/>
          <p:nvPr/>
        </p:nvSpPr>
        <p:spPr>
          <a:xfrm>
            <a:off x="10016916" y="1753181"/>
            <a:ext cx="1828800" cy="108000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95000"/>
                    <a:lumOff val="5000"/>
                  </a:srgbClr>
                </a:solidFill>
                <a:effectLst/>
                <a:uLnTx/>
                <a:uFillTx/>
                <a:latin typeface="Arial"/>
                <a:ea typeface="+mn-ea"/>
                <a:cs typeface="+mn-cs"/>
              </a:rPr>
              <a:t>Lack of framework </a:t>
            </a:r>
            <a:r>
              <a:rPr kumimoji="0" lang="en-US" sz="1050" b="0" i="0" u="none" strike="noStrike" kern="1200" cap="none" spc="0" normalizeH="0" baseline="0" noProof="0">
                <a:ln>
                  <a:noFill/>
                </a:ln>
                <a:solidFill>
                  <a:srgbClr val="000000">
                    <a:lumMod val="95000"/>
                    <a:lumOff val="5000"/>
                  </a:srgbClr>
                </a:solidFill>
                <a:effectLst/>
                <a:uLnTx/>
                <a:uFillTx/>
                <a:latin typeface="Arial"/>
                <a:ea typeface="+mn-ea"/>
                <a:cs typeface="+mn-cs"/>
              </a:rPr>
              <a:t>to manage, measure ROI &amp; implement automation.</a:t>
            </a:r>
            <a:endParaRPr kumimoji="0" lang="en-US" sz="1100" b="0" i="0" u="none" strike="noStrike" kern="1200" cap="none" spc="0" normalizeH="0" baseline="0" noProof="0">
              <a:ln>
                <a:noFill/>
              </a:ln>
              <a:solidFill>
                <a:srgbClr val="000000">
                  <a:lumMod val="95000"/>
                  <a:lumOff val="5000"/>
                </a:srgbClr>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9B085335-504E-5537-A7AD-10E8C91BBFF3}"/>
              </a:ext>
            </a:extLst>
          </p:cNvPr>
          <p:cNvSpPr/>
          <p:nvPr/>
        </p:nvSpPr>
        <p:spPr>
          <a:xfrm>
            <a:off x="10018875" y="1245935"/>
            <a:ext cx="1828800" cy="446157"/>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1" i="0" u="none" strike="noStrike" kern="1200" cap="none" spc="0" normalizeH="0" baseline="0" noProof="0">
                <a:ln>
                  <a:noFill/>
                </a:ln>
                <a:solidFill>
                  <a:srgbClr val="002060"/>
                </a:solidFill>
                <a:effectLst/>
                <a:uLnTx/>
                <a:uFillTx/>
                <a:latin typeface="Arial"/>
                <a:ea typeface="+mn-ea"/>
                <a:cs typeface="+mn-cs"/>
              </a:rPr>
              <a:t>Ways Of Working</a:t>
            </a:r>
          </a:p>
        </p:txBody>
      </p:sp>
      <p:sp>
        <p:nvSpPr>
          <p:cNvPr id="18" name="Textfeld 24">
            <a:extLst>
              <a:ext uri="{FF2B5EF4-FFF2-40B4-BE49-F238E27FC236}">
                <a16:creationId xmlns:a16="http://schemas.microsoft.com/office/drawing/2014/main" id="{F063DD8E-2315-0E68-26AF-DCD7A6216095}"/>
              </a:ext>
            </a:extLst>
          </p:cNvPr>
          <p:cNvSpPr txBox="1"/>
          <p:nvPr/>
        </p:nvSpPr>
        <p:spPr>
          <a:xfrm>
            <a:off x="369415" y="4668730"/>
            <a:ext cx="11472614" cy="238363"/>
          </a:xfrm>
          <a:prstGeom prst="roundRect">
            <a:avLst/>
          </a:prstGeom>
          <a:solidFill>
            <a:schemeClr val="accent4">
              <a:lumMod val="20000"/>
              <a:lumOff val="80000"/>
            </a:schemeClr>
          </a:solidFill>
        </p:spPr>
        <p:txBody>
          <a:bodyPr wrap="square" lIns="0" tIns="0" rIns="0" bIns="0" rtlCol="0" anchor="ctr" anchorCtr="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srgbClr val="005B96"/>
                </a:solidFill>
                <a:effectLst/>
                <a:uLnTx/>
                <a:uFillTx/>
                <a:latin typeface="Arial"/>
                <a:ea typeface="ＭＳ Ｐゴシック" charset="0"/>
                <a:cs typeface="+mn-cs"/>
              </a:rPr>
              <a:t>Expected Benefits in 2025</a:t>
            </a:r>
          </a:p>
        </p:txBody>
      </p:sp>
      <p:sp>
        <p:nvSpPr>
          <p:cNvPr id="19" name="Textfeld 24">
            <a:extLst>
              <a:ext uri="{FF2B5EF4-FFF2-40B4-BE49-F238E27FC236}">
                <a16:creationId xmlns:a16="http://schemas.microsoft.com/office/drawing/2014/main" id="{62A59C28-1A77-8DA4-FD56-C746CD393B1A}"/>
              </a:ext>
            </a:extLst>
          </p:cNvPr>
          <p:cNvSpPr txBox="1"/>
          <p:nvPr/>
        </p:nvSpPr>
        <p:spPr>
          <a:xfrm>
            <a:off x="373855" y="3245064"/>
            <a:ext cx="11472615" cy="310896"/>
          </a:xfrm>
          <a:prstGeom prst="roundRect">
            <a:avLst/>
          </a:prstGeom>
          <a:solidFill>
            <a:schemeClr val="accent5">
              <a:lumMod val="20000"/>
              <a:lumOff val="80000"/>
            </a:schemeClr>
          </a:solid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CB5D">
                    <a:lumMod val="50000"/>
                  </a:srgbClr>
                </a:solidFill>
                <a:effectLst/>
                <a:uLnTx/>
                <a:uFillTx/>
                <a:latin typeface="Arial"/>
                <a:ea typeface="ＭＳ Ｐゴシック" charset="0"/>
                <a:cs typeface="+mn-cs"/>
              </a:rPr>
              <a:t>Solution Tenets</a:t>
            </a:r>
          </a:p>
        </p:txBody>
      </p:sp>
      <p:sp>
        <p:nvSpPr>
          <p:cNvPr id="20" name="Textfeld 24">
            <a:extLst>
              <a:ext uri="{FF2B5EF4-FFF2-40B4-BE49-F238E27FC236}">
                <a16:creationId xmlns:a16="http://schemas.microsoft.com/office/drawing/2014/main" id="{DD0107BC-4F09-D3D1-B0F9-0060014B353B}"/>
              </a:ext>
            </a:extLst>
          </p:cNvPr>
          <p:cNvSpPr txBox="1"/>
          <p:nvPr/>
        </p:nvSpPr>
        <p:spPr>
          <a:xfrm>
            <a:off x="371548" y="862842"/>
            <a:ext cx="11475720" cy="307777"/>
          </a:xfrm>
          <a:prstGeom prst="rect">
            <a:avLst/>
          </a:prstGeom>
          <a:solidFill>
            <a:srgbClr val="D1EDFE"/>
          </a:solidFill>
        </p:spPr>
        <p:txBody>
          <a:bodyPr wrap="square" rtlCol="0">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2060"/>
                </a:solidFill>
                <a:effectLst/>
                <a:uLnTx/>
                <a:uFillTx/>
                <a:latin typeface="Arial"/>
                <a:ea typeface="ＭＳ Ｐゴシック" charset="0"/>
                <a:cs typeface="+mn-cs"/>
              </a:rPr>
              <a:t>Key Challenges</a:t>
            </a:r>
          </a:p>
        </p:txBody>
      </p:sp>
      <p:sp>
        <p:nvSpPr>
          <p:cNvPr id="21" name="Rectangle 20">
            <a:extLst>
              <a:ext uri="{FF2B5EF4-FFF2-40B4-BE49-F238E27FC236}">
                <a16:creationId xmlns:a16="http://schemas.microsoft.com/office/drawing/2014/main" id="{A8FCBE94-24FB-344D-9C3D-AF7567737359}"/>
              </a:ext>
            </a:extLst>
          </p:cNvPr>
          <p:cNvSpPr/>
          <p:nvPr/>
        </p:nvSpPr>
        <p:spPr>
          <a:xfrm>
            <a:off x="431656"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16E4AB34-B8C2-DF79-C9FE-1BC4FEDE442D}"/>
              </a:ext>
            </a:extLst>
          </p:cNvPr>
          <p:cNvSpPr/>
          <p:nvPr/>
        </p:nvSpPr>
        <p:spPr>
          <a:xfrm>
            <a:off x="4974006"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63B3C4D5-8B40-56B9-D67A-32CBD28977DA}"/>
              </a:ext>
            </a:extLst>
          </p:cNvPr>
          <p:cNvSpPr/>
          <p:nvPr/>
        </p:nvSpPr>
        <p:spPr>
          <a:xfrm>
            <a:off x="7245181"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1A9C2CB2-5B21-943E-7B22-305C40A3663B}"/>
              </a:ext>
            </a:extLst>
          </p:cNvPr>
          <p:cNvSpPr/>
          <p:nvPr/>
        </p:nvSpPr>
        <p:spPr>
          <a:xfrm>
            <a:off x="9516355"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5" name="Oval 24">
            <a:extLst>
              <a:ext uri="{FF2B5EF4-FFF2-40B4-BE49-F238E27FC236}">
                <a16:creationId xmlns:a16="http://schemas.microsoft.com/office/drawing/2014/main" id="{B9891769-C0E7-E000-F839-13CCD22E3D30}"/>
              </a:ext>
            </a:extLst>
          </p:cNvPr>
          <p:cNvSpPr/>
          <p:nvPr/>
        </p:nvSpPr>
        <p:spPr>
          <a:xfrm>
            <a:off x="2730107" y="3634943"/>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2</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26" name="Oval 25">
            <a:extLst>
              <a:ext uri="{FF2B5EF4-FFF2-40B4-BE49-F238E27FC236}">
                <a16:creationId xmlns:a16="http://schemas.microsoft.com/office/drawing/2014/main" id="{9B1DFB74-82D6-3A2B-4D63-ECC756F2DA1A}"/>
              </a:ext>
            </a:extLst>
          </p:cNvPr>
          <p:cNvSpPr/>
          <p:nvPr/>
        </p:nvSpPr>
        <p:spPr>
          <a:xfrm>
            <a:off x="5003379" y="3617820"/>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3</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566A611B-20A5-73B8-4E46-F1BBB560CC30}"/>
              </a:ext>
            </a:extLst>
          </p:cNvPr>
          <p:cNvSpPr/>
          <p:nvPr/>
        </p:nvSpPr>
        <p:spPr>
          <a:xfrm>
            <a:off x="7278948" y="3627935"/>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4</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59CB0D72-A548-92BF-1F72-4A49AAEEC81D}"/>
              </a:ext>
            </a:extLst>
          </p:cNvPr>
          <p:cNvSpPr/>
          <p:nvPr/>
        </p:nvSpPr>
        <p:spPr>
          <a:xfrm>
            <a:off x="9552925" y="3627934"/>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5</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A843940A-E294-CF2E-B1A6-D7959F02CF32}"/>
              </a:ext>
            </a:extLst>
          </p:cNvPr>
          <p:cNvSpPr txBox="1"/>
          <p:nvPr/>
        </p:nvSpPr>
        <p:spPr>
          <a:xfrm>
            <a:off x="2766442" y="3620676"/>
            <a:ext cx="2121872" cy="430887"/>
          </a:xfrm>
          <a:prstGeom prst="rect">
            <a:avLst/>
          </a:prstGeom>
          <a:noFill/>
        </p:spPr>
        <p:txBody>
          <a:bodyPr wrap="square">
            <a:spAutoFit/>
          </a:bodyPr>
          <a:lstStyle/>
          <a:p>
            <a:pPr marL="104775" marR="0" lvl="1"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2E404D"/>
                </a:solidFill>
                <a:effectLst/>
                <a:uLnTx/>
                <a:uFillTx/>
                <a:latin typeface="Arial"/>
                <a:ea typeface="+mn-ea"/>
                <a:cs typeface="+mn-cs"/>
              </a:rPr>
              <a:t>Standardization of Monitoring Tools</a:t>
            </a:r>
          </a:p>
        </p:txBody>
      </p:sp>
      <p:sp>
        <p:nvSpPr>
          <p:cNvPr id="30" name="TextBox 29">
            <a:extLst>
              <a:ext uri="{FF2B5EF4-FFF2-40B4-BE49-F238E27FC236}">
                <a16:creationId xmlns:a16="http://schemas.microsoft.com/office/drawing/2014/main" id="{8A15BA83-7059-3D73-C65A-A597AA0BBAFC}"/>
              </a:ext>
            </a:extLst>
          </p:cNvPr>
          <p:cNvSpPr txBox="1"/>
          <p:nvPr/>
        </p:nvSpPr>
        <p:spPr>
          <a:xfrm>
            <a:off x="2777548" y="4025152"/>
            <a:ext cx="2049738" cy="400110"/>
          </a:xfrm>
          <a:prstGeom prst="rect">
            <a:avLst/>
          </a:prstGeom>
          <a:noFill/>
        </p:spPr>
        <p:txBody>
          <a:bodyPr wrap="square">
            <a:spAutoFit/>
          </a:bodyPr>
          <a:lstStyle/>
          <a:p>
            <a:pPr marL="0" marR="0" lvl="0" indent="0" algn="ctr" defTabSz="914354" rtl="0" eaLnBrk="1" fontAlgn="base" latinLnBrk="0" hangingPunct="1">
              <a:lnSpc>
                <a:spcPct val="100000"/>
              </a:lnSpc>
              <a:spcBef>
                <a:spcPts val="300"/>
              </a:spcBef>
              <a:spcAft>
                <a:spcPts val="300"/>
              </a:spcAft>
              <a:buClrTx/>
              <a:buSzTx/>
              <a:buFontTx/>
              <a:buNone/>
              <a:tabLst/>
              <a:defRPr/>
            </a:pPr>
            <a:r>
              <a:rPr kumimoji="0" lang="en-US" sz="1000" b="0" i="0" u="none" strike="noStrike" kern="0" cap="none" spc="0" normalizeH="0" baseline="0" noProof="0">
                <a:ln>
                  <a:noFill/>
                </a:ln>
                <a:solidFill>
                  <a:srgbClr val="00CB5D">
                    <a:lumMod val="75000"/>
                  </a:srgbClr>
                </a:solidFill>
                <a:effectLst/>
                <a:uLnTx/>
                <a:uFillTx/>
                <a:latin typeface="Arial" panose="020B0604020202020204" pitchFamily="34" charset="0"/>
                <a:ea typeface="+mn-ea"/>
                <a:cs typeface="Arial" panose="020B0604020202020204" pitchFamily="34" charset="0"/>
              </a:rPr>
              <a:t>Set up standardized frameworks in Splunk &amp; AppD</a:t>
            </a:r>
          </a:p>
        </p:txBody>
      </p:sp>
      <p:sp>
        <p:nvSpPr>
          <p:cNvPr id="31" name="TextBox 30">
            <a:extLst>
              <a:ext uri="{FF2B5EF4-FFF2-40B4-BE49-F238E27FC236}">
                <a16:creationId xmlns:a16="http://schemas.microsoft.com/office/drawing/2014/main" id="{25807444-76F8-B645-4984-1E9AEF504EE9}"/>
              </a:ext>
            </a:extLst>
          </p:cNvPr>
          <p:cNvSpPr txBox="1"/>
          <p:nvPr/>
        </p:nvSpPr>
        <p:spPr>
          <a:xfrm>
            <a:off x="5204136" y="3605651"/>
            <a:ext cx="1802833" cy="430887"/>
          </a:xfrm>
          <a:prstGeom prst="rect">
            <a:avLst/>
          </a:prstGeom>
          <a:noFill/>
        </p:spPr>
        <p:txBody>
          <a:bodyPr wrap="square">
            <a:spAutoFit/>
          </a:bodyPr>
          <a:lstStyle/>
          <a:p>
            <a:pPr marL="104775" marR="0" lvl="1"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2E404D"/>
                </a:solidFill>
                <a:effectLst/>
                <a:uLnTx/>
                <a:uFillTx/>
                <a:latin typeface="Arial"/>
                <a:ea typeface="+mn-ea"/>
                <a:cs typeface="+mn-cs"/>
              </a:rPr>
              <a:t>Designing of Service Catalogue</a:t>
            </a:r>
          </a:p>
        </p:txBody>
      </p:sp>
      <p:sp>
        <p:nvSpPr>
          <p:cNvPr id="32" name="TextBox 31">
            <a:extLst>
              <a:ext uri="{FF2B5EF4-FFF2-40B4-BE49-F238E27FC236}">
                <a16:creationId xmlns:a16="http://schemas.microsoft.com/office/drawing/2014/main" id="{E8F071E8-9985-4FF9-0C00-F036DEE9002B}"/>
              </a:ext>
            </a:extLst>
          </p:cNvPr>
          <p:cNvSpPr txBox="1"/>
          <p:nvPr/>
        </p:nvSpPr>
        <p:spPr>
          <a:xfrm>
            <a:off x="4982020" y="3970603"/>
            <a:ext cx="2194560" cy="553998"/>
          </a:xfrm>
          <a:prstGeom prst="rect">
            <a:avLst/>
          </a:prstGeom>
          <a:noFill/>
        </p:spPr>
        <p:txBody>
          <a:bodyPr wrap="square">
            <a:spAutoFit/>
          </a:bodyPr>
          <a:lstStyle/>
          <a:p>
            <a:pPr marL="0" marR="0" lvl="0" indent="0" algn="ctr" defTabSz="914354" rtl="0" eaLnBrk="1" fontAlgn="base" latinLnBrk="0" hangingPunct="1">
              <a:lnSpc>
                <a:spcPct val="100000"/>
              </a:lnSpc>
              <a:spcBef>
                <a:spcPts val="300"/>
              </a:spcBef>
              <a:spcAft>
                <a:spcPts val="300"/>
              </a:spcAft>
              <a:buClrTx/>
              <a:buSzTx/>
              <a:buFontTx/>
              <a:buNone/>
              <a:tabLst/>
              <a:defRPr/>
            </a:pPr>
            <a:r>
              <a:rPr kumimoji="0" lang="en-IN" sz="1000" b="0" i="0" u="none" strike="noStrike" kern="0" cap="none" spc="0" normalizeH="0" baseline="0" noProof="0">
                <a:ln>
                  <a:noFill/>
                </a:ln>
                <a:solidFill>
                  <a:srgbClr val="00CB5D">
                    <a:lumMod val="75000"/>
                  </a:srgbClr>
                </a:solidFill>
                <a:effectLst/>
                <a:uLnTx/>
                <a:uFillTx/>
                <a:latin typeface="Arial" panose="020B0604020202020204" pitchFamily="34" charset="0"/>
                <a:ea typeface="+mn-ea"/>
                <a:cs typeface="Arial" panose="020B0604020202020204" pitchFamily="34" charset="0"/>
              </a:rPr>
              <a:t>A core document connecting Region-&gt; P</a:t>
            </a:r>
            <a:r>
              <a:rPr kumimoji="0" lang="en-IN" sz="1000" b="0" i="0" u="none" strike="noStrike" kern="0" cap="none" spc="0" normalizeH="0" baseline="0" noProof="0" err="1">
                <a:ln>
                  <a:noFill/>
                </a:ln>
                <a:solidFill>
                  <a:srgbClr val="00CB5D">
                    <a:lumMod val="75000"/>
                  </a:srgbClr>
                </a:solidFill>
                <a:effectLst/>
                <a:uLnTx/>
                <a:uFillTx/>
                <a:latin typeface="Arial" panose="020B0604020202020204" pitchFamily="34" charset="0"/>
                <a:ea typeface="+mn-ea"/>
                <a:cs typeface="Arial" panose="020B0604020202020204" pitchFamily="34" charset="0"/>
              </a:rPr>
              <a:t>ayment</a:t>
            </a:r>
            <a:r>
              <a:rPr kumimoji="0" lang="en-IN" sz="1000" b="0" i="0" u="none" strike="noStrike" kern="0" cap="none" spc="0" normalizeH="0" baseline="0" noProof="0">
                <a:ln>
                  <a:noFill/>
                </a:ln>
                <a:solidFill>
                  <a:srgbClr val="00CB5D">
                    <a:lumMod val="75000"/>
                  </a:srgbClr>
                </a:solidFill>
                <a:effectLst/>
                <a:uLnTx/>
                <a:uFillTx/>
                <a:latin typeface="Arial" panose="020B0604020202020204" pitchFamily="34" charset="0"/>
                <a:ea typeface="+mn-ea"/>
                <a:cs typeface="Arial" panose="020B0604020202020204" pitchFamily="34" charset="0"/>
              </a:rPr>
              <a:t> Flow-&gt; Application -&gt; C</a:t>
            </a:r>
            <a:r>
              <a:rPr kumimoji="0" lang="en-IN" sz="1000" b="0" i="0" u="none" strike="noStrike" kern="0" cap="none" spc="0" normalizeH="0" baseline="0" noProof="0" err="1">
                <a:ln>
                  <a:noFill/>
                </a:ln>
                <a:solidFill>
                  <a:srgbClr val="00CB5D">
                    <a:lumMod val="75000"/>
                  </a:srgbClr>
                </a:solidFill>
                <a:effectLst/>
                <a:uLnTx/>
                <a:uFillTx/>
                <a:latin typeface="Arial" panose="020B0604020202020204" pitchFamily="34" charset="0"/>
                <a:ea typeface="+mn-ea"/>
                <a:cs typeface="Arial" panose="020B0604020202020204" pitchFamily="34" charset="0"/>
              </a:rPr>
              <a:t>omponents</a:t>
            </a:r>
            <a:endParaRPr kumimoji="0" lang="en-IN" sz="1000" b="0" i="0" u="none" strike="noStrike" kern="0" cap="none" spc="0" normalizeH="0" baseline="0" noProof="0">
              <a:ln>
                <a:noFill/>
              </a:ln>
              <a:solidFill>
                <a:srgbClr val="00CB5D">
                  <a:lumMod val="75000"/>
                </a:srgbClr>
              </a:solidFill>
              <a:effectLst/>
              <a:uLnTx/>
              <a:uFillTx/>
              <a:latin typeface="Arial" panose="020B0604020202020204" pitchFamily="34" charset="0"/>
              <a:ea typeface="+mn-ea"/>
              <a:cs typeface="Arial" panose="020B0604020202020204" pitchFamily="34" charset="0"/>
            </a:endParaRPr>
          </a:p>
        </p:txBody>
      </p:sp>
      <p:sp>
        <p:nvSpPr>
          <p:cNvPr id="33" name="TextBox 32">
            <a:extLst>
              <a:ext uri="{FF2B5EF4-FFF2-40B4-BE49-F238E27FC236}">
                <a16:creationId xmlns:a16="http://schemas.microsoft.com/office/drawing/2014/main" id="{39AAD343-1279-A56A-E4F3-B0F7A12EC1C9}"/>
              </a:ext>
            </a:extLst>
          </p:cNvPr>
          <p:cNvSpPr txBox="1"/>
          <p:nvPr/>
        </p:nvSpPr>
        <p:spPr>
          <a:xfrm>
            <a:off x="7590200" y="3722479"/>
            <a:ext cx="1750795" cy="261610"/>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2E404D"/>
                </a:solidFill>
                <a:effectLst/>
                <a:uLnTx/>
                <a:uFillTx/>
                <a:latin typeface="Arial"/>
                <a:ea typeface="+mn-ea"/>
                <a:cs typeface="+mn-cs"/>
              </a:rPr>
              <a:t>Define Key Metrics</a:t>
            </a:r>
          </a:p>
        </p:txBody>
      </p:sp>
      <p:sp>
        <p:nvSpPr>
          <p:cNvPr id="34" name="TextBox 33">
            <a:extLst>
              <a:ext uri="{FF2B5EF4-FFF2-40B4-BE49-F238E27FC236}">
                <a16:creationId xmlns:a16="http://schemas.microsoft.com/office/drawing/2014/main" id="{47F66096-1862-E689-CD93-0C00DCC6E8F8}"/>
              </a:ext>
            </a:extLst>
          </p:cNvPr>
          <p:cNvSpPr txBox="1"/>
          <p:nvPr/>
        </p:nvSpPr>
        <p:spPr>
          <a:xfrm>
            <a:off x="7266260" y="4074192"/>
            <a:ext cx="2172276" cy="400110"/>
          </a:xfrm>
          <a:prstGeom prst="rect">
            <a:avLst/>
          </a:prstGeom>
          <a:noFill/>
        </p:spPr>
        <p:txBody>
          <a:bodyPr wrap="square">
            <a:spAutoFit/>
          </a:bodyPr>
          <a:lstStyle/>
          <a:p>
            <a:pPr marL="0" marR="0" lvl="0" indent="0" algn="ctr" defTabSz="914354" rtl="0" eaLnBrk="1" fontAlgn="base" latinLnBrk="0" hangingPunct="1">
              <a:lnSpc>
                <a:spcPct val="100000"/>
              </a:lnSpc>
              <a:spcBef>
                <a:spcPts val="300"/>
              </a:spcBef>
              <a:spcAft>
                <a:spcPts val="300"/>
              </a:spcAft>
              <a:buClrTx/>
              <a:buSzTx/>
              <a:buFontTx/>
              <a:buNone/>
              <a:tabLst/>
              <a:defRPr/>
            </a:pPr>
            <a:r>
              <a:rPr kumimoji="0" lang="en-IN" sz="1000" b="0" i="0" u="none" strike="noStrike" kern="0" cap="none" spc="0" normalizeH="0" baseline="0" noProof="0">
                <a:ln>
                  <a:noFill/>
                </a:ln>
                <a:solidFill>
                  <a:srgbClr val="00CB5D">
                    <a:lumMod val="75000"/>
                  </a:srgbClr>
                </a:solidFill>
                <a:effectLst/>
                <a:uLnTx/>
                <a:uFillTx/>
                <a:latin typeface="Arial" panose="020B0604020202020204" pitchFamily="34" charset="0"/>
                <a:ea typeface="+mn-ea"/>
                <a:cs typeface="Arial" panose="020B0604020202020204" pitchFamily="34" charset="0"/>
              </a:rPr>
              <a:t>Determine thresholds to gauge the component &amp; app health</a:t>
            </a:r>
          </a:p>
        </p:txBody>
      </p:sp>
      <p:sp>
        <p:nvSpPr>
          <p:cNvPr id="35" name="TextBox 34">
            <a:extLst>
              <a:ext uri="{FF2B5EF4-FFF2-40B4-BE49-F238E27FC236}">
                <a16:creationId xmlns:a16="http://schemas.microsoft.com/office/drawing/2014/main" id="{E47A907D-F15B-034B-C5DD-314BAD521852}"/>
              </a:ext>
            </a:extLst>
          </p:cNvPr>
          <p:cNvSpPr txBox="1"/>
          <p:nvPr/>
        </p:nvSpPr>
        <p:spPr>
          <a:xfrm>
            <a:off x="9774135" y="3659343"/>
            <a:ext cx="1834058" cy="430887"/>
          </a:xfrm>
          <a:prstGeom prst="rect">
            <a:avLst/>
          </a:prstGeom>
          <a:noFill/>
        </p:spPr>
        <p:txBody>
          <a:bodyPr wrap="square">
            <a:spAutoFit/>
          </a:bodyPr>
          <a:lstStyle/>
          <a:p>
            <a:pPr marL="104775" marR="0" lvl="1"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2E404D"/>
                </a:solidFill>
                <a:effectLst/>
                <a:uLnTx/>
                <a:uFillTx/>
                <a:latin typeface="Arial"/>
                <a:ea typeface="+mn-ea"/>
                <a:cs typeface="+mn-cs"/>
              </a:rPr>
              <a:t>Implementation of Automation Use-Cases</a:t>
            </a:r>
          </a:p>
        </p:txBody>
      </p:sp>
      <p:sp>
        <p:nvSpPr>
          <p:cNvPr id="36" name="TextBox 35">
            <a:extLst>
              <a:ext uri="{FF2B5EF4-FFF2-40B4-BE49-F238E27FC236}">
                <a16:creationId xmlns:a16="http://schemas.microsoft.com/office/drawing/2014/main" id="{6DE8FD65-9A5B-A2D8-5079-0FC3AC1E8D3E}"/>
              </a:ext>
            </a:extLst>
          </p:cNvPr>
          <p:cNvSpPr txBox="1"/>
          <p:nvPr/>
        </p:nvSpPr>
        <p:spPr>
          <a:xfrm>
            <a:off x="9515150" y="4059173"/>
            <a:ext cx="2194560" cy="400110"/>
          </a:xfrm>
          <a:prstGeom prst="rect">
            <a:avLst/>
          </a:prstGeom>
          <a:noFill/>
        </p:spPr>
        <p:txBody>
          <a:bodyPr wrap="square">
            <a:spAutoFit/>
          </a:bodyPr>
          <a:lstStyle/>
          <a:p>
            <a:pPr marL="0" marR="0" lvl="0" indent="0" algn="ctr" defTabSz="914354" rtl="0" eaLnBrk="1" fontAlgn="base" latinLnBrk="0" hangingPunct="1">
              <a:lnSpc>
                <a:spcPct val="100000"/>
              </a:lnSpc>
              <a:spcBef>
                <a:spcPts val="300"/>
              </a:spcBef>
              <a:spcAft>
                <a:spcPts val="300"/>
              </a:spcAft>
              <a:buClrTx/>
              <a:buSzTx/>
              <a:buFontTx/>
              <a:buNone/>
              <a:tabLst/>
              <a:defRPr/>
            </a:pPr>
            <a:r>
              <a:rPr kumimoji="0" lang="en-IN" sz="1000" b="0" i="0" u="none" strike="noStrike" kern="0" cap="none" spc="0" normalizeH="0" baseline="0" noProof="0">
                <a:ln>
                  <a:noFill/>
                </a:ln>
                <a:solidFill>
                  <a:srgbClr val="00CB5D">
                    <a:lumMod val="75000"/>
                  </a:srgbClr>
                </a:solidFill>
                <a:effectLst/>
                <a:uLnTx/>
                <a:uFillTx/>
                <a:latin typeface="Arial" panose="020B0604020202020204" pitchFamily="34" charset="0"/>
                <a:ea typeface="+mn-ea"/>
                <a:cs typeface="Arial" panose="020B0604020202020204" pitchFamily="34" charset="0"/>
              </a:rPr>
              <a:t>Defined processes to generate book of work and qualify for ROI</a:t>
            </a:r>
          </a:p>
        </p:txBody>
      </p:sp>
      <p:sp>
        <p:nvSpPr>
          <p:cNvPr id="37" name="Oval 36">
            <a:extLst>
              <a:ext uri="{FF2B5EF4-FFF2-40B4-BE49-F238E27FC236}">
                <a16:creationId xmlns:a16="http://schemas.microsoft.com/office/drawing/2014/main" id="{38948E52-DBE2-4D13-AA1E-7DB90C60E31A}"/>
              </a:ext>
            </a:extLst>
          </p:cNvPr>
          <p:cNvSpPr/>
          <p:nvPr/>
        </p:nvSpPr>
        <p:spPr>
          <a:xfrm>
            <a:off x="479083" y="3634942"/>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1</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38" name="TextBox 37">
            <a:extLst>
              <a:ext uri="{FF2B5EF4-FFF2-40B4-BE49-F238E27FC236}">
                <a16:creationId xmlns:a16="http://schemas.microsoft.com/office/drawing/2014/main" id="{8376C3C7-91C5-C778-CB57-9E6E844C99FC}"/>
              </a:ext>
            </a:extLst>
          </p:cNvPr>
          <p:cNvSpPr txBox="1"/>
          <p:nvPr/>
        </p:nvSpPr>
        <p:spPr>
          <a:xfrm>
            <a:off x="664899" y="3652751"/>
            <a:ext cx="1986502" cy="261610"/>
          </a:xfrm>
          <a:prstGeom prst="rect">
            <a:avLst/>
          </a:prstGeom>
          <a:noFill/>
        </p:spPr>
        <p:txBody>
          <a:bodyPr wrap="square">
            <a:spAutoFit/>
          </a:bodyPr>
          <a:lstStyle/>
          <a:p>
            <a:pPr marL="104775" marR="0" lvl="1"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2E404D"/>
                </a:solidFill>
                <a:effectLst/>
                <a:uLnTx/>
                <a:uFillTx/>
                <a:latin typeface="Arial"/>
                <a:ea typeface="+mn-ea"/>
                <a:cs typeface="+mn-cs"/>
              </a:rPr>
              <a:t>Set up Operating Model</a:t>
            </a:r>
          </a:p>
        </p:txBody>
      </p:sp>
      <p:sp>
        <p:nvSpPr>
          <p:cNvPr id="39" name="TextBox 38">
            <a:extLst>
              <a:ext uri="{FF2B5EF4-FFF2-40B4-BE49-F238E27FC236}">
                <a16:creationId xmlns:a16="http://schemas.microsoft.com/office/drawing/2014/main" id="{CCECCCDF-21CB-756D-1533-0D7C20442A8C}"/>
              </a:ext>
            </a:extLst>
          </p:cNvPr>
          <p:cNvSpPr txBox="1"/>
          <p:nvPr/>
        </p:nvSpPr>
        <p:spPr>
          <a:xfrm>
            <a:off x="429042" y="3917012"/>
            <a:ext cx="2186909" cy="553998"/>
          </a:xfrm>
          <a:prstGeom prst="rect">
            <a:avLst/>
          </a:prstGeom>
          <a:noFill/>
        </p:spPr>
        <p:txBody>
          <a:bodyPr wrap="square">
            <a:spAutoFit/>
          </a:bodyPr>
          <a:lstStyle/>
          <a:p>
            <a:pPr marL="0" marR="0" lvl="0" indent="0" algn="ctr" defTabSz="914354" rtl="0" eaLnBrk="1" fontAlgn="base" latinLnBrk="0" hangingPunct="1">
              <a:lnSpc>
                <a:spcPct val="100000"/>
              </a:lnSpc>
              <a:spcBef>
                <a:spcPts val="300"/>
              </a:spcBef>
              <a:spcAft>
                <a:spcPts val="300"/>
              </a:spcAft>
              <a:buClrTx/>
              <a:buSzTx/>
              <a:buFontTx/>
              <a:buNone/>
              <a:tabLst/>
              <a:defRPr/>
            </a:pPr>
            <a:r>
              <a:rPr kumimoji="0" lang="en-IN" sz="1000" b="0" i="0" u="none" strike="noStrike" kern="0" cap="none" spc="0" normalizeH="0" baseline="0" noProof="0">
                <a:ln>
                  <a:noFill/>
                </a:ln>
                <a:solidFill>
                  <a:srgbClr val="00CB5D">
                    <a:lumMod val="75000"/>
                  </a:srgbClr>
                </a:solidFill>
                <a:effectLst/>
                <a:uLnTx/>
                <a:uFillTx/>
                <a:latin typeface="Arial" panose="020B0604020202020204" pitchFamily="34" charset="0"/>
                <a:ea typeface="+mn-ea"/>
                <a:cs typeface="Arial" panose="020B0604020202020204" pitchFamily="34" charset="0"/>
              </a:rPr>
              <a:t>To operationalize automation, upskill, cross skill and train resources in tools and technology</a:t>
            </a:r>
          </a:p>
        </p:txBody>
      </p:sp>
      <p:grpSp>
        <p:nvGrpSpPr>
          <p:cNvPr id="40" name="Group 39">
            <a:extLst>
              <a:ext uri="{FF2B5EF4-FFF2-40B4-BE49-F238E27FC236}">
                <a16:creationId xmlns:a16="http://schemas.microsoft.com/office/drawing/2014/main" id="{CD7C2A94-31F7-306F-0F19-EEFF1FF44087}"/>
              </a:ext>
            </a:extLst>
          </p:cNvPr>
          <p:cNvGrpSpPr/>
          <p:nvPr/>
        </p:nvGrpSpPr>
        <p:grpSpPr>
          <a:xfrm>
            <a:off x="1221527" y="2920251"/>
            <a:ext cx="1380243" cy="237744"/>
            <a:chOff x="1400257" y="2904365"/>
            <a:chExt cx="1380243" cy="237744"/>
          </a:xfrm>
        </p:grpSpPr>
        <p:sp>
          <p:nvSpPr>
            <p:cNvPr id="41" name="Oval 40">
              <a:extLst>
                <a:ext uri="{FF2B5EF4-FFF2-40B4-BE49-F238E27FC236}">
                  <a16:creationId xmlns:a16="http://schemas.microsoft.com/office/drawing/2014/main" id="{F08D8E00-71C9-FB40-FE66-06C616C9FA0F}"/>
                </a:ext>
              </a:extLst>
            </p:cNvPr>
            <p:cNvSpPr/>
            <p:nvPr/>
          </p:nvSpPr>
          <p:spPr>
            <a:xfrm>
              <a:off x="1400257"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1</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42" name="Oval 41">
              <a:extLst>
                <a:ext uri="{FF2B5EF4-FFF2-40B4-BE49-F238E27FC236}">
                  <a16:creationId xmlns:a16="http://schemas.microsoft.com/office/drawing/2014/main" id="{F8822143-BFB9-3BBE-5987-D858C6AB0EE8}"/>
                </a:ext>
              </a:extLst>
            </p:cNvPr>
            <p:cNvSpPr/>
            <p:nvPr/>
          </p:nvSpPr>
          <p:spPr>
            <a:xfrm>
              <a:off x="1686659"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2</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43" name="Oval 42">
              <a:extLst>
                <a:ext uri="{FF2B5EF4-FFF2-40B4-BE49-F238E27FC236}">
                  <a16:creationId xmlns:a16="http://schemas.microsoft.com/office/drawing/2014/main" id="{15F7A5D6-5465-E143-D696-8C8EC8A4A54C}"/>
                </a:ext>
              </a:extLst>
            </p:cNvPr>
            <p:cNvSpPr/>
            <p:nvPr/>
          </p:nvSpPr>
          <p:spPr>
            <a:xfrm>
              <a:off x="1973060"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3</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44" name="Oval 43">
              <a:extLst>
                <a:ext uri="{FF2B5EF4-FFF2-40B4-BE49-F238E27FC236}">
                  <a16:creationId xmlns:a16="http://schemas.microsoft.com/office/drawing/2014/main" id="{0884E6B5-0DC1-05F3-5913-B0E93DB02E58}"/>
                </a:ext>
              </a:extLst>
            </p:cNvPr>
            <p:cNvSpPr/>
            <p:nvPr/>
          </p:nvSpPr>
          <p:spPr>
            <a:xfrm>
              <a:off x="2259461"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4</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45" name="Oval 44">
              <a:extLst>
                <a:ext uri="{FF2B5EF4-FFF2-40B4-BE49-F238E27FC236}">
                  <a16:creationId xmlns:a16="http://schemas.microsoft.com/office/drawing/2014/main" id="{B913B313-1B4D-0012-E81C-5AC475053F97}"/>
                </a:ext>
              </a:extLst>
            </p:cNvPr>
            <p:cNvSpPr/>
            <p:nvPr/>
          </p:nvSpPr>
          <p:spPr>
            <a:xfrm>
              <a:off x="2545863"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5</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46" name="Group 45">
            <a:extLst>
              <a:ext uri="{FF2B5EF4-FFF2-40B4-BE49-F238E27FC236}">
                <a16:creationId xmlns:a16="http://schemas.microsoft.com/office/drawing/2014/main" id="{7A05A14E-91CA-8054-4F41-428036CE442A}"/>
              </a:ext>
            </a:extLst>
          </p:cNvPr>
          <p:cNvGrpSpPr/>
          <p:nvPr/>
        </p:nvGrpSpPr>
        <p:grpSpPr>
          <a:xfrm>
            <a:off x="4114906" y="2904365"/>
            <a:ext cx="1380243" cy="237744"/>
            <a:chOff x="4140306" y="2904365"/>
            <a:chExt cx="1380243" cy="237744"/>
          </a:xfrm>
        </p:grpSpPr>
        <p:sp>
          <p:nvSpPr>
            <p:cNvPr id="47" name="Oval 46">
              <a:extLst>
                <a:ext uri="{FF2B5EF4-FFF2-40B4-BE49-F238E27FC236}">
                  <a16:creationId xmlns:a16="http://schemas.microsoft.com/office/drawing/2014/main" id="{1CFD151D-79F7-68FB-6E95-B40A4F0DCABF}"/>
                </a:ext>
              </a:extLst>
            </p:cNvPr>
            <p:cNvSpPr/>
            <p:nvPr/>
          </p:nvSpPr>
          <p:spPr>
            <a:xfrm>
              <a:off x="4140306"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1</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F1190136-5D2B-88B4-6CA7-A136934CAD26}"/>
                </a:ext>
              </a:extLst>
            </p:cNvPr>
            <p:cNvSpPr/>
            <p:nvPr/>
          </p:nvSpPr>
          <p:spPr>
            <a:xfrm>
              <a:off x="4426708"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2</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49" name="Oval 48">
              <a:extLst>
                <a:ext uri="{FF2B5EF4-FFF2-40B4-BE49-F238E27FC236}">
                  <a16:creationId xmlns:a16="http://schemas.microsoft.com/office/drawing/2014/main" id="{1CC2452B-17CE-C803-9B9D-6F297C5082B1}"/>
                </a:ext>
              </a:extLst>
            </p:cNvPr>
            <p:cNvSpPr/>
            <p:nvPr/>
          </p:nvSpPr>
          <p:spPr>
            <a:xfrm>
              <a:off x="4713109"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3</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50" name="Oval 49">
              <a:extLst>
                <a:ext uri="{FF2B5EF4-FFF2-40B4-BE49-F238E27FC236}">
                  <a16:creationId xmlns:a16="http://schemas.microsoft.com/office/drawing/2014/main" id="{DDC2DAB1-9F4C-0D60-159F-BE703887AE5F}"/>
                </a:ext>
              </a:extLst>
            </p:cNvPr>
            <p:cNvSpPr/>
            <p:nvPr/>
          </p:nvSpPr>
          <p:spPr>
            <a:xfrm>
              <a:off x="4999510"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4</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51" name="Oval 50">
              <a:extLst>
                <a:ext uri="{FF2B5EF4-FFF2-40B4-BE49-F238E27FC236}">
                  <a16:creationId xmlns:a16="http://schemas.microsoft.com/office/drawing/2014/main" id="{BF033FC8-AE03-9310-57EE-E5AB3E350F5B}"/>
                </a:ext>
              </a:extLst>
            </p:cNvPr>
            <p:cNvSpPr/>
            <p:nvPr/>
          </p:nvSpPr>
          <p:spPr>
            <a:xfrm>
              <a:off x="5285912"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5</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52" name="Group 51">
            <a:extLst>
              <a:ext uri="{FF2B5EF4-FFF2-40B4-BE49-F238E27FC236}">
                <a16:creationId xmlns:a16="http://schemas.microsoft.com/office/drawing/2014/main" id="{ABFA1DEB-D40D-5AA8-A2BF-EE5E78329B17}"/>
              </a:ext>
            </a:extLst>
          </p:cNvPr>
          <p:cNvGrpSpPr/>
          <p:nvPr/>
        </p:nvGrpSpPr>
        <p:grpSpPr>
          <a:xfrm>
            <a:off x="6172419" y="2904365"/>
            <a:ext cx="1380243" cy="237744"/>
            <a:chOff x="6235350" y="2904365"/>
            <a:chExt cx="1380243" cy="237744"/>
          </a:xfrm>
        </p:grpSpPr>
        <p:sp>
          <p:nvSpPr>
            <p:cNvPr id="53" name="Oval 52">
              <a:extLst>
                <a:ext uri="{FF2B5EF4-FFF2-40B4-BE49-F238E27FC236}">
                  <a16:creationId xmlns:a16="http://schemas.microsoft.com/office/drawing/2014/main" id="{0D80D687-DC39-A414-0E44-0FA53836548B}"/>
                </a:ext>
              </a:extLst>
            </p:cNvPr>
            <p:cNvSpPr/>
            <p:nvPr/>
          </p:nvSpPr>
          <p:spPr>
            <a:xfrm>
              <a:off x="6235350"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1</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54" name="Oval 53">
              <a:extLst>
                <a:ext uri="{FF2B5EF4-FFF2-40B4-BE49-F238E27FC236}">
                  <a16:creationId xmlns:a16="http://schemas.microsoft.com/office/drawing/2014/main" id="{7435A037-0A40-77E5-4640-DF80B2D6533E}"/>
                </a:ext>
              </a:extLst>
            </p:cNvPr>
            <p:cNvSpPr/>
            <p:nvPr/>
          </p:nvSpPr>
          <p:spPr>
            <a:xfrm>
              <a:off x="6521752"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2</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55" name="Oval 54">
              <a:extLst>
                <a:ext uri="{FF2B5EF4-FFF2-40B4-BE49-F238E27FC236}">
                  <a16:creationId xmlns:a16="http://schemas.microsoft.com/office/drawing/2014/main" id="{546FA531-E45B-BB4E-EDED-4AE300FE7146}"/>
                </a:ext>
              </a:extLst>
            </p:cNvPr>
            <p:cNvSpPr/>
            <p:nvPr/>
          </p:nvSpPr>
          <p:spPr>
            <a:xfrm>
              <a:off x="6808153" y="2904365"/>
              <a:ext cx="234637" cy="237744"/>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3</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56" name="Oval 55">
              <a:extLst>
                <a:ext uri="{FF2B5EF4-FFF2-40B4-BE49-F238E27FC236}">
                  <a16:creationId xmlns:a16="http://schemas.microsoft.com/office/drawing/2014/main" id="{81407656-E0F8-DE68-7A59-57089B2BCD5D}"/>
                </a:ext>
              </a:extLst>
            </p:cNvPr>
            <p:cNvSpPr/>
            <p:nvPr/>
          </p:nvSpPr>
          <p:spPr>
            <a:xfrm>
              <a:off x="7094554" y="2904365"/>
              <a:ext cx="234637" cy="237744"/>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4</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57" name="Oval 56">
              <a:extLst>
                <a:ext uri="{FF2B5EF4-FFF2-40B4-BE49-F238E27FC236}">
                  <a16:creationId xmlns:a16="http://schemas.microsoft.com/office/drawing/2014/main" id="{FA4EE0F2-E549-F0EC-57FE-4E473A3F2A41}"/>
                </a:ext>
              </a:extLst>
            </p:cNvPr>
            <p:cNvSpPr/>
            <p:nvPr/>
          </p:nvSpPr>
          <p:spPr>
            <a:xfrm>
              <a:off x="7380956"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5</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58" name="Group 57">
            <a:extLst>
              <a:ext uri="{FF2B5EF4-FFF2-40B4-BE49-F238E27FC236}">
                <a16:creationId xmlns:a16="http://schemas.microsoft.com/office/drawing/2014/main" id="{A3ACA32D-B8F2-9861-70AF-44E7B8A8F8FD}"/>
              </a:ext>
            </a:extLst>
          </p:cNvPr>
          <p:cNvGrpSpPr/>
          <p:nvPr/>
        </p:nvGrpSpPr>
        <p:grpSpPr>
          <a:xfrm>
            <a:off x="8229932" y="2904365"/>
            <a:ext cx="1380243" cy="237744"/>
            <a:chOff x="8253431" y="2904365"/>
            <a:chExt cx="1380243" cy="237744"/>
          </a:xfrm>
        </p:grpSpPr>
        <p:sp>
          <p:nvSpPr>
            <p:cNvPr id="59" name="Oval 58">
              <a:extLst>
                <a:ext uri="{FF2B5EF4-FFF2-40B4-BE49-F238E27FC236}">
                  <a16:creationId xmlns:a16="http://schemas.microsoft.com/office/drawing/2014/main" id="{F97DADF7-2827-C871-5021-7CF0F5DDD7F3}"/>
                </a:ext>
              </a:extLst>
            </p:cNvPr>
            <p:cNvSpPr/>
            <p:nvPr/>
          </p:nvSpPr>
          <p:spPr>
            <a:xfrm>
              <a:off x="8253431"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1</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0" name="Oval 59">
              <a:extLst>
                <a:ext uri="{FF2B5EF4-FFF2-40B4-BE49-F238E27FC236}">
                  <a16:creationId xmlns:a16="http://schemas.microsoft.com/office/drawing/2014/main" id="{7812621F-026E-9AF9-4142-649BB60590B9}"/>
                </a:ext>
              </a:extLst>
            </p:cNvPr>
            <p:cNvSpPr/>
            <p:nvPr/>
          </p:nvSpPr>
          <p:spPr>
            <a:xfrm>
              <a:off x="8539833"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2</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1" name="Oval 60">
              <a:extLst>
                <a:ext uri="{FF2B5EF4-FFF2-40B4-BE49-F238E27FC236}">
                  <a16:creationId xmlns:a16="http://schemas.microsoft.com/office/drawing/2014/main" id="{AE045F57-13BB-CE24-0A7F-A29E86ECE457}"/>
                </a:ext>
              </a:extLst>
            </p:cNvPr>
            <p:cNvSpPr/>
            <p:nvPr/>
          </p:nvSpPr>
          <p:spPr>
            <a:xfrm>
              <a:off x="8826234"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3</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2" name="Oval 61">
              <a:extLst>
                <a:ext uri="{FF2B5EF4-FFF2-40B4-BE49-F238E27FC236}">
                  <a16:creationId xmlns:a16="http://schemas.microsoft.com/office/drawing/2014/main" id="{737905E8-E837-BF36-A9BB-F58932D9CD36}"/>
                </a:ext>
              </a:extLst>
            </p:cNvPr>
            <p:cNvSpPr/>
            <p:nvPr/>
          </p:nvSpPr>
          <p:spPr>
            <a:xfrm>
              <a:off x="9112635"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4</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3" name="Oval 62">
              <a:extLst>
                <a:ext uri="{FF2B5EF4-FFF2-40B4-BE49-F238E27FC236}">
                  <a16:creationId xmlns:a16="http://schemas.microsoft.com/office/drawing/2014/main" id="{4B4D6700-4B84-C4D3-C8F8-3D6EF3BB4F9E}"/>
                </a:ext>
              </a:extLst>
            </p:cNvPr>
            <p:cNvSpPr/>
            <p:nvPr/>
          </p:nvSpPr>
          <p:spPr>
            <a:xfrm>
              <a:off x="9399037"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5</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64" name="Group 63">
            <a:extLst>
              <a:ext uri="{FF2B5EF4-FFF2-40B4-BE49-F238E27FC236}">
                <a16:creationId xmlns:a16="http://schemas.microsoft.com/office/drawing/2014/main" id="{0A4966F6-6EAB-FEB9-EA72-3117A333F95A}"/>
              </a:ext>
            </a:extLst>
          </p:cNvPr>
          <p:cNvGrpSpPr/>
          <p:nvPr/>
        </p:nvGrpSpPr>
        <p:grpSpPr>
          <a:xfrm>
            <a:off x="10287444" y="2904365"/>
            <a:ext cx="1380243" cy="237744"/>
            <a:chOff x="10312844" y="2904365"/>
            <a:chExt cx="1380243" cy="237744"/>
          </a:xfrm>
        </p:grpSpPr>
        <p:sp>
          <p:nvSpPr>
            <p:cNvPr id="65" name="Oval 64">
              <a:extLst>
                <a:ext uri="{FF2B5EF4-FFF2-40B4-BE49-F238E27FC236}">
                  <a16:creationId xmlns:a16="http://schemas.microsoft.com/office/drawing/2014/main" id="{CD56716D-6098-BD83-9135-175C396B89FE}"/>
                </a:ext>
              </a:extLst>
            </p:cNvPr>
            <p:cNvSpPr/>
            <p:nvPr/>
          </p:nvSpPr>
          <p:spPr>
            <a:xfrm>
              <a:off x="10312844"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1</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6" name="Oval 65">
              <a:extLst>
                <a:ext uri="{FF2B5EF4-FFF2-40B4-BE49-F238E27FC236}">
                  <a16:creationId xmlns:a16="http://schemas.microsoft.com/office/drawing/2014/main" id="{616E231B-93B8-D218-8E7F-1D77CCCB32E0}"/>
                </a:ext>
              </a:extLst>
            </p:cNvPr>
            <p:cNvSpPr/>
            <p:nvPr/>
          </p:nvSpPr>
          <p:spPr>
            <a:xfrm>
              <a:off x="10599246"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2</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7" name="Oval 66">
              <a:extLst>
                <a:ext uri="{FF2B5EF4-FFF2-40B4-BE49-F238E27FC236}">
                  <a16:creationId xmlns:a16="http://schemas.microsoft.com/office/drawing/2014/main" id="{B1959D7F-8545-6D60-6FCB-996D9B296C95}"/>
                </a:ext>
              </a:extLst>
            </p:cNvPr>
            <p:cNvSpPr/>
            <p:nvPr/>
          </p:nvSpPr>
          <p:spPr>
            <a:xfrm>
              <a:off x="10885647"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3</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8" name="Oval 67">
              <a:extLst>
                <a:ext uri="{FF2B5EF4-FFF2-40B4-BE49-F238E27FC236}">
                  <a16:creationId xmlns:a16="http://schemas.microsoft.com/office/drawing/2014/main" id="{7EC41D83-AA08-3555-5292-F36C7759DB05}"/>
                </a:ext>
              </a:extLst>
            </p:cNvPr>
            <p:cNvSpPr/>
            <p:nvPr/>
          </p:nvSpPr>
          <p:spPr>
            <a:xfrm>
              <a:off x="11172048"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4</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69" name="Oval 68">
              <a:extLst>
                <a:ext uri="{FF2B5EF4-FFF2-40B4-BE49-F238E27FC236}">
                  <a16:creationId xmlns:a16="http://schemas.microsoft.com/office/drawing/2014/main" id="{EE5808D6-74C0-AF0E-20FD-5ED6A8A2225F}"/>
                </a:ext>
              </a:extLst>
            </p:cNvPr>
            <p:cNvSpPr/>
            <p:nvPr/>
          </p:nvSpPr>
          <p:spPr>
            <a:xfrm>
              <a:off x="11458450"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5</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grpSp>
      <p:sp>
        <p:nvSpPr>
          <p:cNvPr id="70" name="Arrow: Bent 69">
            <a:extLst>
              <a:ext uri="{FF2B5EF4-FFF2-40B4-BE49-F238E27FC236}">
                <a16:creationId xmlns:a16="http://schemas.microsoft.com/office/drawing/2014/main" id="{2BA7A278-10CD-0350-D032-6F597915FBED}"/>
              </a:ext>
            </a:extLst>
          </p:cNvPr>
          <p:cNvSpPr/>
          <p:nvPr/>
        </p:nvSpPr>
        <p:spPr>
          <a:xfrm>
            <a:off x="120618" y="854181"/>
            <a:ext cx="576532" cy="2240038"/>
          </a:xfrm>
          <a:prstGeom prst="ben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Arial"/>
              <a:ea typeface="+mn-ea"/>
              <a:cs typeface="+mn-cs"/>
            </a:endParaRPr>
          </a:p>
        </p:txBody>
      </p:sp>
      <p:sp>
        <p:nvSpPr>
          <p:cNvPr id="71" name="Rectangle 70">
            <a:extLst>
              <a:ext uri="{FF2B5EF4-FFF2-40B4-BE49-F238E27FC236}">
                <a16:creationId xmlns:a16="http://schemas.microsoft.com/office/drawing/2014/main" id="{1445AA2D-7700-1E41-B9EE-CE1A48FBA13F}"/>
              </a:ext>
            </a:extLst>
          </p:cNvPr>
          <p:cNvSpPr/>
          <p:nvPr/>
        </p:nvSpPr>
        <p:spPr>
          <a:xfrm>
            <a:off x="431656" y="4988589"/>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2" name="TextBox 71">
            <a:extLst>
              <a:ext uri="{FF2B5EF4-FFF2-40B4-BE49-F238E27FC236}">
                <a16:creationId xmlns:a16="http://schemas.microsoft.com/office/drawing/2014/main" id="{92F3B9E3-CD53-E656-C80D-7A03B7DD9B8D}"/>
              </a:ext>
            </a:extLst>
          </p:cNvPr>
          <p:cNvSpPr txBox="1"/>
          <p:nvPr/>
        </p:nvSpPr>
        <p:spPr>
          <a:xfrm>
            <a:off x="427838" y="5374793"/>
            <a:ext cx="2188114" cy="861774"/>
          </a:xfrm>
          <a:prstGeom prst="rect">
            <a:avLst/>
          </a:prstGeom>
          <a:noFill/>
        </p:spPr>
        <p:txBody>
          <a:bodyPr wrap="square">
            <a:spAutoFit/>
          </a:bodyPr>
          <a:lstStyle/>
          <a:p>
            <a:pPr marL="0" marR="0" lvl="0" indent="0" algn="ctr" defTabSz="914354" rtl="0" eaLnBrk="1" fontAlgn="base" latinLnBrk="0" hangingPunct="1">
              <a:lnSpc>
                <a:spcPct val="100000"/>
              </a:lnSpc>
              <a:spcBef>
                <a:spcPts val="300"/>
              </a:spcBef>
              <a:spcAft>
                <a:spcPts val="300"/>
              </a:spcAft>
              <a:buClrTx/>
              <a:buSzTx/>
              <a:buFontTx/>
              <a:buNone/>
              <a:tabLst/>
              <a:defRPr/>
            </a:pPr>
            <a:r>
              <a:rPr kumimoji="0" lang="en-IN" sz="1000" b="0"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Reduced risk through </a:t>
            </a:r>
            <a:r>
              <a:rPr kumimoji="0" lang="en-IN" sz="1000" b="1"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reduction of ~550 TPAM requests</a:t>
            </a:r>
            <a:r>
              <a:rPr kumimoji="0" lang="en-IN" sz="1000" b="0"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 Faster identification of hotspots and prioritized resolution will improve uptime. </a:t>
            </a:r>
          </a:p>
        </p:txBody>
      </p:sp>
      <p:sp>
        <p:nvSpPr>
          <p:cNvPr id="73" name="Textfeld 24">
            <a:extLst>
              <a:ext uri="{FF2B5EF4-FFF2-40B4-BE49-F238E27FC236}">
                <a16:creationId xmlns:a16="http://schemas.microsoft.com/office/drawing/2014/main" id="{65E5FE39-67AE-92C3-EFF7-EBF1184A87CE}"/>
              </a:ext>
            </a:extLst>
          </p:cNvPr>
          <p:cNvSpPr txBox="1"/>
          <p:nvPr/>
        </p:nvSpPr>
        <p:spPr>
          <a:xfrm>
            <a:off x="713720" y="5051222"/>
            <a:ext cx="160472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5B96"/>
                </a:solidFill>
                <a:effectLst/>
                <a:uLnTx/>
                <a:uFillTx/>
                <a:latin typeface="Arial"/>
                <a:ea typeface="+mn-ea"/>
                <a:cs typeface="+mn-cs"/>
              </a:rPr>
              <a:t>Resilience</a:t>
            </a:r>
          </a:p>
        </p:txBody>
      </p:sp>
      <p:sp>
        <p:nvSpPr>
          <p:cNvPr id="74" name="Rectangle 73">
            <a:extLst>
              <a:ext uri="{FF2B5EF4-FFF2-40B4-BE49-F238E27FC236}">
                <a16:creationId xmlns:a16="http://schemas.microsoft.com/office/drawing/2014/main" id="{93349BCC-C58F-E134-F998-D2BFECD63BD5}"/>
              </a:ext>
            </a:extLst>
          </p:cNvPr>
          <p:cNvSpPr/>
          <p:nvPr/>
        </p:nvSpPr>
        <p:spPr>
          <a:xfrm>
            <a:off x="2706649" y="4988589"/>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5" name="TextBox 74">
            <a:extLst>
              <a:ext uri="{FF2B5EF4-FFF2-40B4-BE49-F238E27FC236}">
                <a16:creationId xmlns:a16="http://schemas.microsoft.com/office/drawing/2014/main" id="{759465C0-FE86-611D-AE9D-724382D2A238}"/>
              </a:ext>
            </a:extLst>
          </p:cNvPr>
          <p:cNvSpPr txBox="1"/>
          <p:nvPr/>
        </p:nvSpPr>
        <p:spPr>
          <a:xfrm>
            <a:off x="2702831" y="5374793"/>
            <a:ext cx="2188114" cy="707886"/>
          </a:xfrm>
          <a:prstGeom prst="rect">
            <a:avLst/>
          </a:prstGeom>
          <a:noFill/>
        </p:spPr>
        <p:txBody>
          <a:bodyPr wrap="square">
            <a:spAutoFit/>
          </a:bodyPr>
          <a:lstStyle/>
          <a:p>
            <a:pPr marL="0" marR="0" lvl="0" indent="0" algn="ctr" defTabSz="914354" rtl="0" eaLnBrk="1" fontAlgn="base" latinLnBrk="0" hangingPunct="1">
              <a:lnSpc>
                <a:spcPct val="100000"/>
              </a:lnSpc>
              <a:spcBef>
                <a:spcPts val="300"/>
              </a:spcBef>
              <a:spcAft>
                <a:spcPts val="300"/>
              </a:spcAft>
              <a:buClrTx/>
              <a:buSzTx/>
              <a:buFontTx/>
              <a:buNone/>
              <a:tabLst/>
              <a:defRPr/>
            </a:pPr>
            <a:r>
              <a:rPr kumimoji="0" lang="en-IN" sz="1000" b="1" i="0" u="none" strike="noStrike" kern="0" cap="none" spc="0" normalizeH="0" baseline="0" noProof="0" dirty="0">
                <a:ln>
                  <a:noFill/>
                </a:ln>
                <a:solidFill>
                  <a:srgbClr val="005B96"/>
                </a:solidFill>
                <a:effectLst/>
                <a:uLnTx/>
                <a:uFillTx/>
                <a:latin typeface="Arial" panose="020B0604020202020204" pitchFamily="34" charset="0"/>
                <a:ea typeface="+mn-ea"/>
                <a:cs typeface="Arial" panose="020B0604020202020204" pitchFamily="34" charset="0"/>
              </a:rPr>
              <a:t>~20% MTTR Reduction </a:t>
            </a:r>
            <a:r>
              <a:rPr kumimoji="0" lang="en-IN" sz="1000" b="0" i="0" u="none" strike="noStrike" kern="0" cap="none" spc="0" normalizeH="0" baseline="0" noProof="0" dirty="0">
                <a:ln>
                  <a:noFill/>
                </a:ln>
                <a:solidFill>
                  <a:srgbClr val="005B96"/>
                </a:solidFill>
                <a:effectLst/>
                <a:uLnTx/>
                <a:uFillTx/>
                <a:latin typeface="Arial" panose="020B0604020202020204" pitchFamily="34" charset="0"/>
                <a:ea typeface="+mn-ea"/>
                <a:cs typeface="Arial" panose="020B0604020202020204" pitchFamily="34" charset="0"/>
              </a:rPr>
              <a:t>and leveraging </a:t>
            </a:r>
            <a:r>
              <a:rPr kumimoji="0" lang="en-IN" sz="1000" b="1" i="0" u="none" strike="noStrike" kern="0" cap="none" spc="0" normalizeH="0" baseline="0" noProof="0" dirty="0">
                <a:ln>
                  <a:noFill/>
                </a:ln>
                <a:solidFill>
                  <a:srgbClr val="005B96"/>
                </a:solidFill>
                <a:effectLst/>
                <a:uLnTx/>
                <a:uFillTx/>
                <a:latin typeface="Arial" panose="020B0604020202020204" pitchFamily="34" charset="0"/>
                <a:ea typeface="+mn-ea"/>
                <a:cs typeface="Arial" panose="020B0604020202020204" pitchFamily="34" charset="0"/>
              </a:rPr>
              <a:t>Gen AI for KM. </a:t>
            </a:r>
            <a:r>
              <a:rPr kumimoji="0" lang="en-IN" sz="1000" b="0" i="0" u="none" strike="noStrike" kern="0" cap="none" spc="0" normalizeH="0" baseline="0" noProof="0" dirty="0">
                <a:ln>
                  <a:noFill/>
                </a:ln>
                <a:solidFill>
                  <a:srgbClr val="005B96"/>
                </a:solidFill>
                <a:effectLst/>
                <a:uLnTx/>
                <a:uFillTx/>
                <a:latin typeface="Arial" panose="020B0604020202020204" pitchFamily="34" charset="0"/>
                <a:ea typeface="+mn-ea"/>
                <a:cs typeface="Arial" panose="020B0604020202020204" pitchFamily="34" charset="0"/>
              </a:rPr>
              <a:t>Access to alert data through correlation of tools integrated with incidents</a:t>
            </a:r>
          </a:p>
        </p:txBody>
      </p:sp>
      <p:sp>
        <p:nvSpPr>
          <p:cNvPr id="76" name="Textfeld 24">
            <a:extLst>
              <a:ext uri="{FF2B5EF4-FFF2-40B4-BE49-F238E27FC236}">
                <a16:creationId xmlns:a16="http://schemas.microsoft.com/office/drawing/2014/main" id="{AC61CA92-A701-163F-93E3-85B4A9AEB1E9}"/>
              </a:ext>
            </a:extLst>
          </p:cNvPr>
          <p:cNvSpPr txBox="1"/>
          <p:nvPr/>
        </p:nvSpPr>
        <p:spPr>
          <a:xfrm>
            <a:off x="2988713" y="5051222"/>
            <a:ext cx="160472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5B96"/>
                </a:solidFill>
                <a:effectLst/>
                <a:uLnTx/>
                <a:uFillTx/>
                <a:latin typeface="Arial"/>
                <a:ea typeface="+mn-ea"/>
                <a:cs typeface="+mn-cs"/>
              </a:rPr>
              <a:t>Efficiency</a:t>
            </a:r>
          </a:p>
        </p:txBody>
      </p:sp>
      <p:sp>
        <p:nvSpPr>
          <p:cNvPr id="77" name="Rectangle 76">
            <a:extLst>
              <a:ext uri="{FF2B5EF4-FFF2-40B4-BE49-F238E27FC236}">
                <a16:creationId xmlns:a16="http://schemas.microsoft.com/office/drawing/2014/main" id="{D2B307AE-4FD6-46D9-9126-F5446A5DA2F2}"/>
              </a:ext>
            </a:extLst>
          </p:cNvPr>
          <p:cNvSpPr/>
          <p:nvPr/>
        </p:nvSpPr>
        <p:spPr>
          <a:xfrm>
            <a:off x="4985460" y="4988589"/>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8" name="Textfeld 24">
            <a:extLst>
              <a:ext uri="{FF2B5EF4-FFF2-40B4-BE49-F238E27FC236}">
                <a16:creationId xmlns:a16="http://schemas.microsoft.com/office/drawing/2014/main" id="{32C6B0C9-C00D-53E7-072E-BA1AD55A9B6A}"/>
              </a:ext>
            </a:extLst>
          </p:cNvPr>
          <p:cNvSpPr txBox="1"/>
          <p:nvPr/>
        </p:nvSpPr>
        <p:spPr>
          <a:xfrm>
            <a:off x="5267524" y="5051222"/>
            <a:ext cx="160472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5B96"/>
                </a:solidFill>
                <a:effectLst/>
                <a:uLnTx/>
                <a:uFillTx/>
                <a:latin typeface="Arial"/>
                <a:ea typeface="+mn-ea"/>
                <a:cs typeface="+mn-cs"/>
              </a:rPr>
              <a:t>Speed of work </a:t>
            </a:r>
          </a:p>
        </p:txBody>
      </p:sp>
      <p:sp>
        <p:nvSpPr>
          <p:cNvPr id="79" name="Rectangle 78">
            <a:extLst>
              <a:ext uri="{FF2B5EF4-FFF2-40B4-BE49-F238E27FC236}">
                <a16:creationId xmlns:a16="http://schemas.microsoft.com/office/drawing/2014/main" id="{935D0220-33F7-4E27-8F8E-7B18C57068F1}"/>
              </a:ext>
            </a:extLst>
          </p:cNvPr>
          <p:cNvSpPr/>
          <p:nvPr/>
        </p:nvSpPr>
        <p:spPr>
          <a:xfrm>
            <a:off x="7260453" y="4988589"/>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0" name="TextBox 79">
            <a:extLst>
              <a:ext uri="{FF2B5EF4-FFF2-40B4-BE49-F238E27FC236}">
                <a16:creationId xmlns:a16="http://schemas.microsoft.com/office/drawing/2014/main" id="{BB543A0C-3AE7-26D1-7710-888837E44EE7}"/>
              </a:ext>
            </a:extLst>
          </p:cNvPr>
          <p:cNvSpPr txBox="1"/>
          <p:nvPr/>
        </p:nvSpPr>
        <p:spPr>
          <a:xfrm>
            <a:off x="7256635" y="5374793"/>
            <a:ext cx="2188114" cy="86177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~$500k </a:t>
            </a:r>
            <a:r>
              <a:rPr kumimoji="0" lang="en-IN" sz="1000" b="0"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of effort through</a:t>
            </a:r>
            <a:r>
              <a:rPr kumimoji="0" lang="en-IN" sz="1000" b="1"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 </a:t>
            </a:r>
            <a:r>
              <a:rPr kumimoji="0" lang="en-IN" sz="1000" b="0"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freeing up of 5.05 FTE time because of  reduction in </a:t>
            </a:r>
            <a:r>
              <a:rPr kumimoji="0" lang="en-IN" sz="1000" b="1"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1265 incidents </a:t>
            </a:r>
            <a:r>
              <a:rPr kumimoji="0" lang="en-IN" sz="1000" b="0"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&amp; TPAM requests due to automation of routine/repeat tasks.</a:t>
            </a:r>
          </a:p>
        </p:txBody>
      </p:sp>
      <p:sp>
        <p:nvSpPr>
          <p:cNvPr id="81" name="Textfeld 24">
            <a:extLst>
              <a:ext uri="{FF2B5EF4-FFF2-40B4-BE49-F238E27FC236}">
                <a16:creationId xmlns:a16="http://schemas.microsoft.com/office/drawing/2014/main" id="{D94BC20B-769F-B4D2-653E-BB6538FA192E}"/>
              </a:ext>
            </a:extLst>
          </p:cNvPr>
          <p:cNvSpPr txBox="1"/>
          <p:nvPr/>
        </p:nvSpPr>
        <p:spPr>
          <a:xfrm>
            <a:off x="7542517" y="5051222"/>
            <a:ext cx="160472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5B96"/>
                </a:solidFill>
                <a:effectLst/>
                <a:uLnTx/>
                <a:uFillTx/>
                <a:latin typeface="Arial"/>
                <a:ea typeface="+mn-ea"/>
                <a:cs typeface="+mn-cs"/>
              </a:rPr>
              <a:t>Scale</a:t>
            </a:r>
          </a:p>
        </p:txBody>
      </p:sp>
      <p:sp>
        <p:nvSpPr>
          <p:cNvPr id="82" name="Rectangle 81">
            <a:extLst>
              <a:ext uri="{FF2B5EF4-FFF2-40B4-BE49-F238E27FC236}">
                <a16:creationId xmlns:a16="http://schemas.microsoft.com/office/drawing/2014/main" id="{6B2112B3-4794-8EC8-DF3B-8121B1C710EB}"/>
              </a:ext>
            </a:extLst>
          </p:cNvPr>
          <p:cNvSpPr/>
          <p:nvPr/>
        </p:nvSpPr>
        <p:spPr>
          <a:xfrm>
            <a:off x="9535446" y="4979234"/>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 name="TextBox 82">
            <a:extLst>
              <a:ext uri="{FF2B5EF4-FFF2-40B4-BE49-F238E27FC236}">
                <a16:creationId xmlns:a16="http://schemas.microsoft.com/office/drawing/2014/main" id="{F46F69E4-A68F-ECF7-0955-3D3FB6C84AF0}"/>
              </a:ext>
            </a:extLst>
          </p:cNvPr>
          <p:cNvSpPr txBox="1"/>
          <p:nvPr/>
        </p:nvSpPr>
        <p:spPr>
          <a:xfrm>
            <a:off x="9531628" y="5365438"/>
            <a:ext cx="2188114" cy="86177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Reduced outage </a:t>
            </a:r>
            <a:r>
              <a:rPr kumimoji="0" lang="en-IN" sz="1000" b="0"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due to preventative failure because of predictions from historical data, and better/</a:t>
            </a:r>
            <a:r>
              <a:rPr kumimoji="0" lang="en-IN" sz="1000" b="1" i="0" u="none" strike="noStrike" kern="0" cap="none" spc="0" normalizeH="0" baseline="0" noProof="0">
                <a:ln>
                  <a:noFill/>
                </a:ln>
                <a:solidFill>
                  <a:srgbClr val="005B96"/>
                </a:solidFill>
                <a:effectLst/>
                <a:uLnTx/>
                <a:uFillTx/>
                <a:latin typeface="Arial" panose="020B0604020202020204" pitchFamily="34" charset="0"/>
                <a:ea typeface="+mn-ea"/>
                <a:cs typeface="Arial" panose="020B0604020202020204" pitchFamily="34" charset="0"/>
              </a:rPr>
              <a:t>faster customer impact identification </a:t>
            </a:r>
          </a:p>
        </p:txBody>
      </p:sp>
      <p:sp>
        <p:nvSpPr>
          <p:cNvPr id="84" name="Textfeld 24">
            <a:extLst>
              <a:ext uri="{FF2B5EF4-FFF2-40B4-BE49-F238E27FC236}">
                <a16:creationId xmlns:a16="http://schemas.microsoft.com/office/drawing/2014/main" id="{0D8D0E09-E494-32C2-4E24-82258CF54E5B}"/>
              </a:ext>
            </a:extLst>
          </p:cNvPr>
          <p:cNvSpPr txBox="1"/>
          <p:nvPr/>
        </p:nvSpPr>
        <p:spPr>
          <a:xfrm>
            <a:off x="9661501" y="5041867"/>
            <a:ext cx="194087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5B96"/>
                </a:solidFill>
                <a:effectLst/>
                <a:uLnTx/>
                <a:uFillTx/>
                <a:latin typeface="Arial"/>
                <a:ea typeface="+mn-ea"/>
                <a:cs typeface="+mn-cs"/>
              </a:rPr>
              <a:t>CX Improvement</a:t>
            </a:r>
          </a:p>
        </p:txBody>
      </p:sp>
      <p:sp>
        <p:nvSpPr>
          <p:cNvPr id="85" name="TextBox 84">
            <a:extLst>
              <a:ext uri="{FF2B5EF4-FFF2-40B4-BE49-F238E27FC236}">
                <a16:creationId xmlns:a16="http://schemas.microsoft.com/office/drawing/2014/main" id="{90BCE12C-BB65-F4B5-F4F1-CD77A8FE9935}"/>
              </a:ext>
            </a:extLst>
          </p:cNvPr>
          <p:cNvSpPr txBox="1"/>
          <p:nvPr/>
        </p:nvSpPr>
        <p:spPr>
          <a:xfrm>
            <a:off x="4975829" y="5545114"/>
            <a:ext cx="2188114" cy="553998"/>
          </a:xfrm>
          <a:prstGeom prst="rect">
            <a:avLst/>
          </a:prstGeom>
          <a:noFill/>
        </p:spPr>
        <p:txBody>
          <a:bodyPr wrap="square">
            <a:spAutoFit/>
          </a:bodyPr>
          <a:lstStyle/>
          <a:p>
            <a:pPr marL="0" marR="0" lvl="0" indent="0" algn="ctr" defTabSz="914354" rtl="0" eaLnBrk="1" fontAlgn="base" latinLnBrk="0" hangingPunct="1">
              <a:lnSpc>
                <a:spcPct val="100000"/>
              </a:lnSpc>
              <a:spcBef>
                <a:spcPts val="300"/>
              </a:spcBef>
              <a:spcAft>
                <a:spcPts val="300"/>
              </a:spcAft>
              <a:buClrTx/>
              <a:buSzTx/>
              <a:buFontTx/>
              <a:buNone/>
              <a:tabLst/>
              <a:defRPr/>
            </a:pPr>
            <a:r>
              <a:rPr kumimoji="0" lang="en-IN" sz="1000" b="1" i="0" u="none" strike="noStrike" kern="0" cap="none" spc="0" normalizeH="0" baseline="0" noProof="0" dirty="0">
                <a:ln>
                  <a:noFill/>
                </a:ln>
                <a:solidFill>
                  <a:srgbClr val="005B96"/>
                </a:solidFill>
                <a:effectLst/>
                <a:uLnTx/>
                <a:uFillTx/>
                <a:latin typeface="Arial" panose="020B0604020202020204" pitchFamily="34" charset="0"/>
                <a:ea typeface="+mn-ea"/>
                <a:cs typeface="Arial" panose="020B0604020202020204" pitchFamily="34" charset="0"/>
              </a:rPr>
              <a:t>~25% Faster time to market </a:t>
            </a:r>
            <a:r>
              <a:rPr kumimoji="0" lang="en-IN" sz="1000" b="0" i="0" u="none" strike="noStrike" kern="0" cap="none" spc="0" normalizeH="0" baseline="0" noProof="0" dirty="0">
                <a:ln>
                  <a:noFill/>
                </a:ln>
                <a:solidFill>
                  <a:srgbClr val="005B96"/>
                </a:solidFill>
                <a:effectLst/>
                <a:uLnTx/>
                <a:uFillTx/>
                <a:latin typeface="Arial" panose="020B0604020202020204" pitchFamily="34" charset="0"/>
                <a:ea typeface="+mn-ea"/>
                <a:cs typeface="Arial" panose="020B0604020202020204" pitchFamily="34" charset="0"/>
              </a:rPr>
              <a:t>as we move away from being reactive to being proactive</a:t>
            </a:r>
          </a:p>
        </p:txBody>
      </p:sp>
    </p:spTree>
    <p:extLst>
      <p:ext uri="{BB962C8B-B14F-4D97-AF65-F5344CB8AC3E}">
        <p14:creationId xmlns:p14="http://schemas.microsoft.com/office/powerpoint/2010/main" val="3811424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0" name="Straight Connector 849">
            <a:extLst>
              <a:ext uri="{FF2B5EF4-FFF2-40B4-BE49-F238E27FC236}">
                <a16:creationId xmlns:a16="http://schemas.microsoft.com/office/drawing/2014/main" id="{3C7E825D-0C67-9F4C-CBE0-E93E120D4797}"/>
              </a:ext>
            </a:extLst>
          </p:cNvPr>
          <p:cNvCxnSpPr>
            <a:cxnSpLocks/>
          </p:cNvCxnSpPr>
          <p:nvPr/>
        </p:nvCxnSpPr>
        <p:spPr>
          <a:xfrm flipH="1">
            <a:off x="751727" y="3445902"/>
            <a:ext cx="91864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9" name="Straight Connector 848">
            <a:extLst>
              <a:ext uri="{FF2B5EF4-FFF2-40B4-BE49-F238E27FC236}">
                <a16:creationId xmlns:a16="http://schemas.microsoft.com/office/drawing/2014/main" id="{4A1794F9-350D-3047-0128-4A651C722656}"/>
              </a:ext>
            </a:extLst>
          </p:cNvPr>
          <p:cNvCxnSpPr>
            <a:cxnSpLocks/>
          </p:cNvCxnSpPr>
          <p:nvPr/>
        </p:nvCxnSpPr>
        <p:spPr>
          <a:xfrm flipH="1">
            <a:off x="5344500" y="1467107"/>
            <a:ext cx="9487" cy="4075848"/>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3D20891-A802-CC92-6061-E514A217794F}"/>
              </a:ext>
            </a:extLst>
          </p:cNvPr>
          <p:cNvSpPr>
            <a:spLocks noGrp="1"/>
          </p:cNvSpPr>
          <p:nvPr>
            <p:ph type="title"/>
          </p:nvPr>
        </p:nvSpPr>
        <p:spPr>
          <a:xfrm>
            <a:off x="381749" y="282005"/>
            <a:ext cx="6451758" cy="440752"/>
          </a:xfrm>
        </p:spPr>
        <p:txBody>
          <a:bodyPr/>
          <a:lstStyle/>
          <a:p>
            <a:r>
              <a:rPr lang="en-IN"/>
              <a:t>Risk Impact Ranking with Benefit(s) Mapping</a:t>
            </a:r>
          </a:p>
        </p:txBody>
      </p:sp>
      <p:sp>
        <p:nvSpPr>
          <p:cNvPr id="5" name="Slide Number Placeholder 4">
            <a:extLst>
              <a:ext uri="{FF2B5EF4-FFF2-40B4-BE49-F238E27FC236}">
                <a16:creationId xmlns:a16="http://schemas.microsoft.com/office/drawing/2014/main" id="{E5836E85-575F-7E9B-560C-FD1DAC3E92F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ECF6A7F3-9E0C-0F84-C664-113F81414B21}"/>
              </a:ext>
            </a:extLst>
          </p:cNvPr>
          <p:cNvSpPr/>
          <p:nvPr/>
        </p:nvSpPr>
        <p:spPr>
          <a:xfrm>
            <a:off x="697324" y="5964532"/>
            <a:ext cx="9362128" cy="276956"/>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Impact</a:t>
            </a:r>
          </a:p>
        </p:txBody>
      </p:sp>
      <p:sp>
        <p:nvSpPr>
          <p:cNvPr id="27" name="Rectangle 26">
            <a:extLst>
              <a:ext uri="{FF2B5EF4-FFF2-40B4-BE49-F238E27FC236}">
                <a16:creationId xmlns:a16="http://schemas.microsoft.com/office/drawing/2014/main" id="{258C16F7-0764-EB8A-EB0B-53115E8B582D}"/>
              </a:ext>
            </a:extLst>
          </p:cNvPr>
          <p:cNvSpPr/>
          <p:nvPr/>
        </p:nvSpPr>
        <p:spPr>
          <a:xfrm rot="16200000">
            <a:off x="-1805145" y="3548463"/>
            <a:ext cx="4654421" cy="350513"/>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Risk</a:t>
            </a:r>
            <a:endParaRPr kumimoji="0" lang="en-US" sz="1600" b="1" i="0" u="none" strike="noStrike" kern="1200" cap="none" spc="0" normalizeH="0" baseline="0" noProof="0">
              <a:ln>
                <a:noFill/>
              </a:ln>
              <a:solidFill>
                <a:srgbClr val="000000"/>
              </a:solidFill>
              <a:effectLst/>
              <a:uLnTx/>
              <a:uFillTx/>
              <a:latin typeface="Arial"/>
              <a:ea typeface="+mn-ea"/>
              <a:cs typeface="+mn-cs"/>
            </a:endParaRPr>
          </a:p>
        </p:txBody>
      </p:sp>
      <p:sp>
        <p:nvSpPr>
          <p:cNvPr id="11" name="TextBox 10">
            <a:extLst>
              <a:ext uri="{FF2B5EF4-FFF2-40B4-BE49-F238E27FC236}">
                <a16:creationId xmlns:a16="http://schemas.microsoft.com/office/drawing/2014/main" id="{786C493A-A844-F554-2A78-5CC6931E917D}"/>
              </a:ext>
            </a:extLst>
          </p:cNvPr>
          <p:cNvSpPr txBox="1"/>
          <p:nvPr/>
        </p:nvSpPr>
        <p:spPr>
          <a:xfrm>
            <a:off x="381749" y="689589"/>
            <a:ext cx="11428502" cy="396021"/>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Risk Impact matrix framework is developed by NTT to identify and prioritize implementation of initiatives in roadmap inline with required actions</a:t>
            </a:r>
          </a:p>
        </p:txBody>
      </p:sp>
      <p:sp>
        <p:nvSpPr>
          <p:cNvPr id="9" name="TextBox 8">
            <a:extLst>
              <a:ext uri="{FF2B5EF4-FFF2-40B4-BE49-F238E27FC236}">
                <a16:creationId xmlns:a16="http://schemas.microsoft.com/office/drawing/2014/main" id="{0C814E75-06D5-4145-8910-106E47C05F71}"/>
              </a:ext>
            </a:extLst>
          </p:cNvPr>
          <p:cNvSpPr txBox="1"/>
          <p:nvPr/>
        </p:nvSpPr>
        <p:spPr>
          <a:xfrm>
            <a:off x="151327" y="6021990"/>
            <a:ext cx="741476" cy="276999"/>
          </a:xfrm>
          <a:prstGeom prst="rect">
            <a:avLst/>
          </a:prstGeom>
          <a:noFill/>
        </p:spPr>
        <p:txBody>
          <a:bodyPr wrap="square" anchor="ctr">
            <a:spAutoFit/>
          </a:bodyPr>
          <a:lstStyle>
            <a:defPPr>
              <a:defRPr lang="en-US"/>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Low</a:t>
            </a:r>
            <a:endParaRPr kumimoji="0" lang="en-GB" sz="1200" b="1" i="0" u="none" strike="noStrike" kern="1200" cap="none" spc="0" normalizeH="0" baseline="0" noProof="0">
              <a:ln>
                <a:noFill/>
              </a:ln>
              <a:solidFill>
                <a:srgbClr val="000000"/>
              </a:solidFill>
              <a:effectLst/>
              <a:uLnTx/>
              <a:uFillTx/>
              <a:latin typeface="Arial"/>
              <a:ea typeface="+mn-ea"/>
              <a:cs typeface="+mn-cs"/>
            </a:endParaRPr>
          </a:p>
        </p:txBody>
      </p:sp>
      <p:sp>
        <p:nvSpPr>
          <p:cNvPr id="10" name="TextBox 9">
            <a:extLst>
              <a:ext uri="{FF2B5EF4-FFF2-40B4-BE49-F238E27FC236}">
                <a16:creationId xmlns:a16="http://schemas.microsoft.com/office/drawing/2014/main" id="{E087434C-8A71-4210-FCF2-48AAE8F57E4C}"/>
              </a:ext>
            </a:extLst>
          </p:cNvPr>
          <p:cNvSpPr txBox="1"/>
          <p:nvPr/>
        </p:nvSpPr>
        <p:spPr>
          <a:xfrm>
            <a:off x="151327" y="1105324"/>
            <a:ext cx="741476"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High</a:t>
            </a:r>
            <a:endParaRPr kumimoji="0" lang="en-GB" sz="1200" b="1" i="0" u="none" strike="noStrike" kern="1200" cap="none" spc="0" normalizeH="0" baseline="0" noProof="0">
              <a:ln>
                <a:noFill/>
              </a:ln>
              <a:solidFill>
                <a:srgbClr val="000000"/>
              </a:solidFill>
              <a:effectLst/>
              <a:uLnTx/>
              <a:uFillTx/>
              <a:latin typeface="Arial"/>
              <a:ea typeface="+mn-ea"/>
              <a:cs typeface="+mn-cs"/>
            </a:endParaRPr>
          </a:p>
        </p:txBody>
      </p:sp>
      <p:sp>
        <p:nvSpPr>
          <p:cNvPr id="117" name="TextBox 116">
            <a:extLst>
              <a:ext uri="{FF2B5EF4-FFF2-40B4-BE49-F238E27FC236}">
                <a16:creationId xmlns:a16="http://schemas.microsoft.com/office/drawing/2014/main" id="{F77E4A63-74C2-A8E7-8F13-94EB02ECF551}"/>
              </a:ext>
            </a:extLst>
          </p:cNvPr>
          <p:cNvSpPr txBox="1"/>
          <p:nvPr/>
        </p:nvSpPr>
        <p:spPr>
          <a:xfrm>
            <a:off x="9383914" y="5959114"/>
            <a:ext cx="741476" cy="276999"/>
          </a:xfrm>
          <a:prstGeom prst="rect">
            <a:avLst/>
          </a:prstGeom>
          <a:noFill/>
        </p:spPr>
        <p:txBody>
          <a:bodyPr wrap="square" anchor="ctr">
            <a:spAutoFit/>
          </a:bodyPr>
          <a:lstStyle>
            <a:defPPr>
              <a:defRPr lang="en-US"/>
            </a:defPPr>
            <a:lvl1pPr algn="ct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High</a:t>
            </a:r>
            <a:endParaRPr kumimoji="0" lang="en-GB" sz="1200" b="1" i="0" u="none" strike="noStrike" kern="1200" cap="none" spc="0" normalizeH="0" baseline="0" noProof="0">
              <a:ln>
                <a:noFill/>
              </a:ln>
              <a:solidFill>
                <a:srgbClr val="000000"/>
              </a:solidFill>
              <a:effectLst/>
              <a:uLnTx/>
              <a:uFillTx/>
              <a:latin typeface="Arial"/>
              <a:ea typeface="+mn-ea"/>
              <a:cs typeface="+mn-cs"/>
            </a:endParaRPr>
          </a:p>
        </p:txBody>
      </p:sp>
      <p:sp>
        <p:nvSpPr>
          <p:cNvPr id="4" name="Rectangle 3">
            <a:extLst>
              <a:ext uri="{FF2B5EF4-FFF2-40B4-BE49-F238E27FC236}">
                <a16:creationId xmlns:a16="http://schemas.microsoft.com/office/drawing/2014/main" id="{6C99A16B-DDCD-C20B-EF26-C029384E4C59}"/>
              </a:ext>
            </a:extLst>
          </p:cNvPr>
          <p:cNvSpPr/>
          <p:nvPr/>
        </p:nvSpPr>
        <p:spPr>
          <a:xfrm>
            <a:off x="10371871" y="1207918"/>
            <a:ext cx="1476086" cy="1919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Timeline to implement</a:t>
            </a:r>
          </a:p>
        </p:txBody>
      </p:sp>
      <p:sp>
        <p:nvSpPr>
          <p:cNvPr id="90" name="Rectangle 89">
            <a:extLst>
              <a:ext uri="{FF2B5EF4-FFF2-40B4-BE49-F238E27FC236}">
                <a16:creationId xmlns:a16="http://schemas.microsoft.com/office/drawing/2014/main" id="{B9178732-1ABA-2E7F-1ABA-11673850D879}"/>
              </a:ext>
            </a:extLst>
          </p:cNvPr>
          <p:cNvSpPr/>
          <p:nvPr/>
        </p:nvSpPr>
        <p:spPr>
          <a:xfrm>
            <a:off x="10329570" y="2605832"/>
            <a:ext cx="1559218" cy="64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Initiatives outside of this program to be addressed by Bank’s Payments team in parallel</a:t>
            </a:r>
          </a:p>
        </p:txBody>
      </p:sp>
      <p:sp>
        <p:nvSpPr>
          <p:cNvPr id="129" name="Rectangle: Rounded Corners 128">
            <a:extLst>
              <a:ext uri="{FF2B5EF4-FFF2-40B4-BE49-F238E27FC236}">
                <a16:creationId xmlns:a16="http://schemas.microsoft.com/office/drawing/2014/main" id="{B73B97EA-055F-562D-9EBC-B553F3553E6D}"/>
              </a:ext>
            </a:extLst>
          </p:cNvPr>
          <p:cNvSpPr/>
          <p:nvPr/>
        </p:nvSpPr>
        <p:spPr>
          <a:xfrm>
            <a:off x="10437849" y="4472639"/>
            <a:ext cx="180000" cy="14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Arial"/>
              <a:ea typeface="+mn-ea"/>
              <a:cs typeface="+mn-cs"/>
            </a:endParaRPr>
          </a:p>
        </p:txBody>
      </p:sp>
      <p:sp>
        <p:nvSpPr>
          <p:cNvPr id="130" name="Rectangle: Rounded Corners 129">
            <a:extLst>
              <a:ext uri="{FF2B5EF4-FFF2-40B4-BE49-F238E27FC236}">
                <a16:creationId xmlns:a16="http://schemas.microsoft.com/office/drawing/2014/main" id="{BE5EE22A-5D24-46EB-FB84-208FF6077173}"/>
              </a:ext>
            </a:extLst>
          </p:cNvPr>
          <p:cNvSpPr/>
          <p:nvPr/>
        </p:nvSpPr>
        <p:spPr>
          <a:xfrm>
            <a:off x="10437849" y="4766955"/>
            <a:ext cx="180000" cy="14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Arial"/>
              <a:ea typeface="+mn-ea"/>
              <a:cs typeface="+mn-cs"/>
            </a:endParaRPr>
          </a:p>
        </p:txBody>
      </p:sp>
      <p:sp>
        <p:nvSpPr>
          <p:cNvPr id="131" name="Rectangle: Rounded Corners 130">
            <a:extLst>
              <a:ext uri="{FF2B5EF4-FFF2-40B4-BE49-F238E27FC236}">
                <a16:creationId xmlns:a16="http://schemas.microsoft.com/office/drawing/2014/main" id="{262D3268-26CD-B1A1-084B-1F89D1EBF961}"/>
              </a:ext>
            </a:extLst>
          </p:cNvPr>
          <p:cNvSpPr/>
          <p:nvPr/>
        </p:nvSpPr>
        <p:spPr>
          <a:xfrm>
            <a:off x="10437849" y="5061271"/>
            <a:ext cx="180000" cy="14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Arial"/>
              <a:ea typeface="+mn-ea"/>
              <a:cs typeface="+mn-cs"/>
            </a:endParaRPr>
          </a:p>
        </p:txBody>
      </p:sp>
      <p:sp>
        <p:nvSpPr>
          <p:cNvPr id="132" name="Rectangle: Rounded Corners 131">
            <a:extLst>
              <a:ext uri="{FF2B5EF4-FFF2-40B4-BE49-F238E27FC236}">
                <a16:creationId xmlns:a16="http://schemas.microsoft.com/office/drawing/2014/main" id="{332D1D58-D90C-ACBF-4F73-CFE9C04BD568}"/>
              </a:ext>
            </a:extLst>
          </p:cNvPr>
          <p:cNvSpPr/>
          <p:nvPr/>
        </p:nvSpPr>
        <p:spPr>
          <a:xfrm>
            <a:off x="10437849" y="5355587"/>
            <a:ext cx="180000" cy="14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Arial"/>
              <a:ea typeface="+mn-ea"/>
              <a:cs typeface="+mn-cs"/>
            </a:endParaRPr>
          </a:p>
        </p:txBody>
      </p:sp>
      <p:sp>
        <p:nvSpPr>
          <p:cNvPr id="133" name="Rectangle: Rounded Corners 132">
            <a:extLst>
              <a:ext uri="{FF2B5EF4-FFF2-40B4-BE49-F238E27FC236}">
                <a16:creationId xmlns:a16="http://schemas.microsoft.com/office/drawing/2014/main" id="{2F249F2D-D090-1384-2F62-9E70DDF236B4}"/>
              </a:ext>
            </a:extLst>
          </p:cNvPr>
          <p:cNvSpPr/>
          <p:nvPr/>
        </p:nvSpPr>
        <p:spPr>
          <a:xfrm>
            <a:off x="10437849" y="5649903"/>
            <a:ext cx="180000" cy="14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Arial"/>
              <a:ea typeface="+mn-ea"/>
              <a:cs typeface="+mn-cs"/>
            </a:endParaRPr>
          </a:p>
        </p:txBody>
      </p:sp>
      <p:sp>
        <p:nvSpPr>
          <p:cNvPr id="135" name="TextBox 134">
            <a:extLst>
              <a:ext uri="{FF2B5EF4-FFF2-40B4-BE49-F238E27FC236}">
                <a16:creationId xmlns:a16="http://schemas.microsoft.com/office/drawing/2014/main" id="{72DD04A0-8556-9254-F539-3516A5C9B97A}"/>
              </a:ext>
            </a:extLst>
          </p:cNvPr>
          <p:cNvSpPr txBox="1"/>
          <p:nvPr/>
        </p:nvSpPr>
        <p:spPr>
          <a:xfrm>
            <a:off x="10672394" y="4438940"/>
            <a:ext cx="1060276" cy="226475"/>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Speed of Work</a:t>
            </a:r>
            <a:endParaRPr kumimoji="0" lang="en-IN" sz="1100" b="0" i="0" u="none" strike="noStrike" kern="1200" cap="none" spc="0" normalizeH="0" baseline="0" noProof="0">
              <a:ln>
                <a:noFill/>
              </a:ln>
              <a:solidFill>
                <a:srgbClr val="000000"/>
              </a:solidFill>
              <a:effectLst/>
              <a:uLnTx/>
              <a:uFillTx/>
              <a:latin typeface="Arial"/>
              <a:ea typeface="+mn-ea"/>
              <a:cs typeface="+mn-cs"/>
            </a:endParaRPr>
          </a:p>
        </p:txBody>
      </p:sp>
      <p:sp>
        <p:nvSpPr>
          <p:cNvPr id="136" name="TextBox 135">
            <a:extLst>
              <a:ext uri="{FF2B5EF4-FFF2-40B4-BE49-F238E27FC236}">
                <a16:creationId xmlns:a16="http://schemas.microsoft.com/office/drawing/2014/main" id="{785360F5-33FA-BA51-1B3A-3F45C9F9D655}"/>
              </a:ext>
            </a:extLst>
          </p:cNvPr>
          <p:cNvSpPr txBox="1"/>
          <p:nvPr/>
        </p:nvSpPr>
        <p:spPr>
          <a:xfrm>
            <a:off x="10672394" y="4726244"/>
            <a:ext cx="1060276" cy="226475"/>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Scale</a:t>
            </a:r>
            <a:endParaRPr kumimoji="0" lang="en-IN" sz="1100" b="0" i="0" u="none" strike="noStrike" kern="1200" cap="none" spc="0" normalizeH="0" baseline="0" noProof="0">
              <a:ln>
                <a:noFill/>
              </a:ln>
              <a:solidFill>
                <a:srgbClr val="000000"/>
              </a:solidFill>
              <a:effectLst/>
              <a:uLnTx/>
              <a:uFillTx/>
              <a:latin typeface="Arial"/>
              <a:ea typeface="+mn-ea"/>
              <a:cs typeface="+mn-cs"/>
            </a:endParaRPr>
          </a:p>
        </p:txBody>
      </p:sp>
      <p:sp>
        <p:nvSpPr>
          <p:cNvPr id="137" name="TextBox 136">
            <a:extLst>
              <a:ext uri="{FF2B5EF4-FFF2-40B4-BE49-F238E27FC236}">
                <a16:creationId xmlns:a16="http://schemas.microsoft.com/office/drawing/2014/main" id="{7A2C3780-3859-E197-B97E-C86A423006AB}"/>
              </a:ext>
            </a:extLst>
          </p:cNvPr>
          <p:cNvSpPr txBox="1"/>
          <p:nvPr/>
        </p:nvSpPr>
        <p:spPr>
          <a:xfrm>
            <a:off x="10672394" y="5013548"/>
            <a:ext cx="1060276" cy="226475"/>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Resilience</a:t>
            </a:r>
            <a:endParaRPr kumimoji="0" lang="en-IN" sz="1100" b="0" i="0" u="none" strike="noStrike" kern="1200" cap="none" spc="0" normalizeH="0" baseline="0" noProof="0">
              <a:ln>
                <a:noFill/>
              </a:ln>
              <a:solidFill>
                <a:srgbClr val="000000"/>
              </a:solidFill>
              <a:effectLst/>
              <a:uLnTx/>
              <a:uFillTx/>
              <a:latin typeface="Arial"/>
              <a:ea typeface="+mn-ea"/>
              <a:cs typeface="+mn-cs"/>
            </a:endParaRPr>
          </a:p>
        </p:txBody>
      </p:sp>
      <p:sp>
        <p:nvSpPr>
          <p:cNvPr id="138" name="TextBox 137">
            <a:extLst>
              <a:ext uri="{FF2B5EF4-FFF2-40B4-BE49-F238E27FC236}">
                <a16:creationId xmlns:a16="http://schemas.microsoft.com/office/drawing/2014/main" id="{041EBE15-C821-4BAD-91C8-BD2464574450}"/>
              </a:ext>
            </a:extLst>
          </p:cNvPr>
          <p:cNvSpPr txBox="1"/>
          <p:nvPr/>
        </p:nvSpPr>
        <p:spPr>
          <a:xfrm>
            <a:off x="10672394" y="5300852"/>
            <a:ext cx="1060276" cy="226475"/>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Efficiency</a:t>
            </a:r>
            <a:endParaRPr kumimoji="0" lang="en-IN" sz="1100" b="0" i="0" u="none" strike="noStrike" kern="1200" cap="none" spc="0" normalizeH="0" baseline="0" noProof="0">
              <a:ln>
                <a:noFill/>
              </a:ln>
              <a:solidFill>
                <a:srgbClr val="000000"/>
              </a:solidFill>
              <a:effectLst/>
              <a:uLnTx/>
              <a:uFillTx/>
              <a:latin typeface="Arial"/>
              <a:ea typeface="+mn-ea"/>
              <a:cs typeface="+mn-cs"/>
            </a:endParaRPr>
          </a:p>
        </p:txBody>
      </p:sp>
      <p:sp>
        <p:nvSpPr>
          <p:cNvPr id="139" name="TextBox 138">
            <a:extLst>
              <a:ext uri="{FF2B5EF4-FFF2-40B4-BE49-F238E27FC236}">
                <a16:creationId xmlns:a16="http://schemas.microsoft.com/office/drawing/2014/main" id="{17932BE0-23B3-C327-CC2B-B2D97D329A77}"/>
              </a:ext>
            </a:extLst>
          </p:cNvPr>
          <p:cNvSpPr txBox="1"/>
          <p:nvPr/>
        </p:nvSpPr>
        <p:spPr>
          <a:xfrm>
            <a:off x="10672394" y="5588156"/>
            <a:ext cx="1060276" cy="226475"/>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Stability</a:t>
            </a:r>
            <a:endParaRPr kumimoji="0" lang="en-IN" sz="1100" b="0" i="0" u="none" strike="noStrike" kern="1200" cap="none" spc="0" normalizeH="0" baseline="0" noProof="0">
              <a:ln>
                <a:noFill/>
              </a:ln>
              <a:solidFill>
                <a:srgbClr val="000000"/>
              </a:solidFill>
              <a:effectLst/>
              <a:uLnTx/>
              <a:uFillTx/>
              <a:latin typeface="Arial"/>
              <a:ea typeface="+mn-ea"/>
              <a:cs typeface="+mn-cs"/>
            </a:endParaRPr>
          </a:p>
        </p:txBody>
      </p:sp>
      <p:sp>
        <p:nvSpPr>
          <p:cNvPr id="160" name="Rectangle: Rounded Corners 159">
            <a:extLst>
              <a:ext uri="{FF2B5EF4-FFF2-40B4-BE49-F238E27FC236}">
                <a16:creationId xmlns:a16="http://schemas.microsoft.com/office/drawing/2014/main" id="{D2F5C399-6980-96D1-7774-67E722E89B13}"/>
              </a:ext>
            </a:extLst>
          </p:cNvPr>
          <p:cNvSpPr/>
          <p:nvPr/>
        </p:nvSpPr>
        <p:spPr>
          <a:xfrm>
            <a:off x="10437849" y="5944219"/>
            <a:ext cx="180000" cy="144000"/>
          </a:xfrm>
          <a:prstGeom prst="roundRect">
            <a:avLst/>
          </a:prstGeom>
          <a:solidFill>
            <a:srgbClr val="F1E45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Arial"/>
              <a:ea typeface="+mn-ea"/>
              <a:cs typeface="+mn-cs"/>
            </a:endParaRPr>
          </a:p>
        </p:txBody>
      </p:sp>
      <p:sp>
        <p:nvSpPr>
          <p:cNvPr id="161" name="TextBox 160">
            <a:extLst>
              <a:ext uri="{FF2B5EF4-FFF2-40B4-BE49-F238E27FC236}">
                <a16:creationId xmlns:a16="http://schemas.microsoft.com/office/drawing/2014/main" id="{335A66F8-A9EA-4498-0F09-44F561CDFC52}"/>
              </a:ext>
            </a:extLst>
          </p:cNvPr>
          <p:cNvSpPr txBox="1"/>
          <p:nvPr/>
        </p:nvSpPr>
        <p:spPr>
          <a:xfrm>
            <a:off x="10657661" y="5933744"/>
            <a:ext cx="1398299" cy="226475"/>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Volume Reduction</a:t>
            </a:r>
            <a:endParaRPr kumimoji="0" lang="en-IN" sz="1100" b="0" i="0" u="none" strike="noStrike" kern="1200" cap="none" spc="0" normalizeH="0" baseline="0" noProof="0">
              <a:ln>
                <a:noFill/>
              </a:ln>
              <a:solidFill>
                <a:srgbClr val="000000"/>
              </a:solidFill>
              <a:effectLst/>
              <a:uLnTx/>
              <a:uFillTx/>
              <a:latin typeface="Arial"/>
              <a:ea typeface="+mn-ea"/>
              <a:cs typeface="+mn-cs"/>
            </a:endParaRPr>
          </a:p>
        </p:txBody>
      </p:sp>
      <p:sp>
        <p:nvSpPr>
          <p:cNvPr id="451" name="Rectangle 450">
            <a:extLst>
              <a:ext uri="{FF2B5EF4-FFF2-40B4-BE49-F238E27FC236}">
                <a16:creationId xmlns:a16="http://schemas.microsoft.com/office/drawing/2014/main" id="{6953582B-A2A0-F6AA-28B3-DC517A5D1E42}"/>
              </a:ext>
            </a:extLst>
          </p:cNvPr>
          <p:cNvSpPr/>
          <p:nvPr/>
        </p:nvSpPr>
        <p:spPr>
          <a:xfrm>
            <a:off x="10504141" y="4182010"/>
            <a:ext cx="1476086" cy="19194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Benefits </a:t>
            </a:r>
          </a:p>
        </p:txBody>
      </p:sp>
      <p:grpSp>
        <p:nvGrpSpPr>
          <p:cNvPr id="700" name="Group 699">
            <a:extLst>
              <a:ext uri="{FF2B5EF4-FFF2-40B4-BE49-F238E27FC236}">
                <a16:creationId xmlns:a16="http://schemas.microsoft.com/office/drawing/2014/main" id="{1582DBB0-9049-5BC5-9FF2-1D1C8A9E7515}"/>
              </a:ext>
            </a:extLst>
          </p:cNvPr>
          <p:cNvGrpSpPr/>
          <p:nvPr/>
        </p:nvGrpSpPr>
        <p:grpSpPr>
          <a:xfrm>
            <a:off x="764442" y="1505379"/>
            <a:ext cx="10253261" cy="4201882"/>
            <a:chOff x="764442" y="1505379"/>
            <a:chExt cx="10253261" cy="4201882"/>
          </a:xfrm>
        </p:grpSpPr>
        <p:sp>
          <p:nvSpPr>
            <p:cNvPr id="3" name="Oval 2">
              <a:extLst>
                <a:ext uri="{FF2B5EF4-FFF2-40B4-BE49-F238E27FC236}">
                  <a16:creationId xmlns:a16="http://schemas.microsoft.com/office/drawing/2014/main" id="{859050B4-D23C-52DC-BB3B-8C515F662132}"/>
                </a:ext>
              </a:extLst>
            </p:cNvPr>
            <p:cNvSpPr/>
            <p:nvPr/>
          </p:nvSpPr>
          <p:spPr>
            <a:xfrm>
              <a:off x="10329570" y="1505379"/>
              <a:ext cx="328091" cy="31810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 name="Rectangle 45">
              <a:extLst>
                <a:ext uri="{FF2B5EF4-FFF2-40B4-BE49-F238E27FC236}">
                  <a16:creationId xmlns:a16="http://schemas.microsoft.com/office/drawing/2014/main" id="{A02E5819-A2A1-B182-53A6-1D9A21CDBDB0}"/>
                </a:ext>
              </a:extLst>
            </p:cNvPr>
            <p:cNvSpPr>
              <a:spLocks/>
            </p:cNvSpPr>
            <p:nvPr/>
          </p:nvSpPr>
          <p:spPr>
            <a:xfrm>
              <a:off x="764442" y="3509417"/>
              <a:ext cx="4535623" cy="2188713"/>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86" name="TextBox 85">
              <a:extLst>
                <a:ext uri="{FF2B5EF4-FFF2-40B4-BE49-F238E27FC236}">
                  <a16:creationId xmlns:a16="http://schemas.microsoft.com/office/drawing/2014/main" id="{DB34BF44-43B5-781B-059A-5887EF5ED5B7}"/>
                </a:ext>
              </a:extLst>
            </p:cNvPr>
            <p:cNvSpPr txBox="1"/>
            <p:nvPr/>
          </p:nvSpPr>
          <p:spPr>
            <a:xfrm>
              <a:off x="10397217" y="1564042"/>
              <a:ext cx="620486" cy="213006"/>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Q1</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686" name="Group 685">
              <a:extLst>
                <a:ext uri="{FF2B5EF4-FFF2-40B4-BE49-F238E27FC236}">
                  <a16:creationId xmlns:a16="http://schemas.microsoft.com/office/drawing/2014/main" id="{B07FAE3E-45C6-A380-E6EE-9C004597BD07}"/>
                </a:ext>
              </a:extLst>
            </p:cNvPr>
            <p:cNvGrpSpPr/>
            <p:nvPr/>
          </p:nvGrpSpPr>
          <p:grpSpPr>
            <a:xfrm>
              <a:off x="789235" y="1932384"/>
              <a:ext cx="9292919" cy="3774877"/>
              <a:chOff x="789235" y="1932384"/>
              <a:chExt cx="9292919" cy="3774877"/>
            </a:xfrm>
          </p:grpSpPr>
          <p:grpSp>
            <p:nvGrpSpPr>
              <p:cNvPr id="658" name="Group 657">
                <a:extLst>
                  <a:ext uri="{FF2B5EF4-FFF2-40B4-BE49-F238E27FC236}">
                    <a16:creationId xmlns:a16="http://schemas.microsoft.com/office/drawing/2014/main" id="{26B82FE8-D5C5-EA11-8D43-A674E439A6EC}"/>
                  </a:ext>
                </a:extLst>
              </p:cNvPr>
              <p:cNvGrpSpPr/>
              <p:nvPr/>
            </p:nvGrpSpPr>
            <p:grpSpPr>
              <a:xfrm>
                <a:off x="789235" y="1932384"/>
                <a:ext cx="9292919" cy="3774877"/>
                <a:chOff x="789235" y="1932384"/>
                <a:chExt cx="9292919" cy="3774877"/>
              </a:xfrm>
            </p:grpSpPr>
            <p:grpSp>
              <p:nvGrpSpPr>
                <p:cNvPr id="6" name="Group 5">
                  <a:extLst>
                    <a:ext uri="{FF2B5EF4-FFF2-40B4-BE49-F238E27FC236}">
                      <a16:creationId xmlns:a16="http://schemas.microsoft.com/office/drawing/2014/main" id="{60B0944A-E0B0-5ED5-1566-148F36477D79}"/>
                    </a:ext>
                  </a:extLst>
                </p:cNvPr>
                <p:cNvGrpSpPr/>
                <p:nvPr/>
              </p:nvGrpSpPr>
              <p:grpSpPr>
                <a:xfrm>
                  <a:off x="789235" y="1932384"/>
                  <a:ext cx="6658177" cy="3774877"/>
                  <a:chOff x="789235" y="1932384"/>
                  <a:chExt cx="6658177" cy="3774877"/>
                </a:xfrm>
              </p:grpSpPr>
              <p:grpSp>
                <p:nvGrpSpPr>
                  <p:cNvPr id="7" name="Group 6">
                    <a:extLst>
                      <a:ext uri="{FF2B5EF4-FFF2-40B4-BE49-F238E27FC236}">
                        <a16:creationId xmlns:a16="http://schemas.microsoft.com/office/drawing/2014/main" id="{D7492055-CAF1-FC66-3229-6923308D6905}"/>
                      </a:ext>
                    </a:extLst>
                  </p:cNvPr>
                  <p:cNvGrpSpPr/>
                  <p:nvPr/>
                </p:nvGrpSpPr>
                <p:grpSpPr>
                  <a:xfrm>
                    <a:off x="1723408" y="3917984"/>
                    <a:ext cx="379602" cy="370749"/>
                    <a:chOff x="1723408" y="3917984"/>
                    <a:chExt cx="379602" cy="370749"/>
                  </a:xfrm>
                </p:grpSpPr>
                <p:sp>
                  <p:nvSpPr>
                    <p:cNvPr id="73" name="Oval 72">
                      <a:extLst>
                        <a:ext uri="{FF2B5EF4-FFF2-40B4-BE49-F238E27FC236}">
                          <a16:creationId xmlns:a16="http://schemas.microsoft.com/office/drawing/2014/main" id="{76D6B8AB-1318-318E-28A1-681F3D1791EC}"/>
                        </a:ext>
                      </a:extLst>
                    </p:cNvPr>
                    <p:cNvSpPr/>
                    <p:nvPr/>
                  </p:nvSpPr>
                  <p:spPr>
                    <a:xfrm>
                      <a:off x="1743010" y="3928733"/>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74" name="Rectangle: Rounded Corners 73">
                      <a:extLst>
                        <a:ext uri="{FF2B5EF4-FFF2-40B4-BE49-F238E27FC236}">
                          <a16:creationId xmlns:a16="http://schemas.microsoft.com/office/drawing/2014/main" id="{3BCEEBBE-62BD-C2B0-3D6A-18296B907E25}"/>
                        </a:ext>
                      </a:extLst>
                    </p:cNvPr>
                    <p:cNvSpPr>
                      <a:spLocks/>
                    </p:cNvSpPr>
                    <p:nvPr/>
                  </p:nvSpPr>
                  <p:spPr>
                    <a:xfrm>
                      <a:off x="1723408" y="391798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12</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8" name="Group 7">
                    <a:extLst>
                      <a:ext uri="{FF2B5EF4-FFF2-40B4-BE49-F238E27FC236}">
                        <a16:creationId xmlns:a16="http://schemas.microsoft.com/office/drawing/2014/main" id="{DCE68C16-77F2-ABA0-A498-0500AF42E4DA}"/>
                      </a:ext>
                    </a:extLst>
                  </p:cNvPr>
                  <p:cNvGrpSpPr/>
                  <p:nvPr/>
                </p:nvGrpSpPr>
                <p:grpSpPr>
                  <a:xfrm>
                    <a:off x="1862350" y="4077596"/>
                    <a:ext cx="372306" cy="360000"/>
                    <a:chOff x="1862350" y="4077596"/>
                    <a:chExt cx="372306" cy="360000"/>
                  </a:xfrm>
                </p:grpSpPr>
                <p:sp>
                  <p:nvSpPr>
                    <p:cNvPr id="71" name="Oval 70">
                      <a:extLst>
                        <a:ext uri="{FF2B5EF4-FFF2-40B4-BE49-F238E27FC236}">
                          <a16:creationId xmlns:a16="http://schemas.microsoft.com/office/drawing/2014/main" id="{3DAB5206-F8EE-C26F-FD37-EC2F0646259C}"/>
                        </a:ext>
                      </a:extLst>
                    </p:cNvPr>
                    <p:cNvSpPr/>
                    <p:nvPr/>
                  </p:nvSpPr>
                  <p:spPr>
                    <a:xfrm>
                      <a:off x="1874656" y="4077596"/>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2" name="Rectangle: Rounded Corners 71">
                      <a:extLst>
                        <a:ext uri="{FF2B5EF4-FFF2-40B4-BE49-F238E27FC236}">
                          <a16:creationId xmlns:a16="http://schemas.microsoft.com/office/drawing/2014/main" id="{FBA2B8C1-B73F-3D76-DD62-4FA24D676D02}"/>
                        </a:ext>
                      </a:extLst>
                    </p:cNvPr>
                    <p:cNvSpPr>
                      <a:spLocks/>
                    </p:cNvSpPr>
                    <p:nvPr/>
                  </p:nvSpPr>
                  <p:spPr>
                    <a:xfrm>
                      <a:off x="1862350" y="4077596"/>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14</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12" name="Group 11">
                    <a:extLst>
                      <a:ext uri="{FF2B5EF4-FFF2-40B4-BE49-F238E27FC236}">
                        <a16:creationId xmlns:a16="http://schemas.microsoft.com/office/drawing/2014/main" id="{4B0D3EE9-6B16-C31F-1A6C-569EE71BA8BF}"/>
                      </a:ext>
                    </a:extLst>
                  </p:cNvPr>
                  <p:cNvGrpSpPr/>
                  <p:nvPr/>
                </p:nvGrpSpPr>
                <p:grpSpPr>
                  <a:xfrm>
                    <a:off x="2372430" y="4409210"/>
                    <a:ext cx="368499" cy="377098"/>
                    <a:chOff x="2372430" y="4409210"/>
                    <a:chExt cx="368499" cy="377098"/>
                  </a:xfrm>
                </p:grpSpPr>
                <p:sp>
                  <p:nvSpPr>
                    <p:cNvPr id="69" name="Oval 68">
                      <a:extLst>
                        <a:ext uri="{FF2B5EF4-FFF2-40B4-BE49-F238E27FC236}">
                          <a16:creationId xmlns:a16="http://schemas.microsoft.com/office/drawing/2014/main" id="{FDEC722B-0891-AE98-55A7-E9E3EF0162A0}"/>
                        </a:ext>
                      </a:extLst>
                    </p:cNvPr>
                    <p:cNvSpPr/>
                    <p:nvPr/>
                  </p:nvSpPr>
                  <p:spPr>
                    <a:xfrm>
                      <a:off x="2380929" y="4426308"/>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0" name="Rectangle: Rounded Corners 69">
                      <a:extLst>
                        <a:ext uri="{FF2B5EF4-FFF2-40B4-BE49-F238E27FC236}">
                          <a16:creationId xmlns:a16="http://schemas.microsoft.com/office/drawing/2014/main" id="{FAEAB407-1B86-9181-481D-311A13A678FA}"/>
                        </a:ext>
                      </a:extLst>
                    </p:cNvPr>
                    <p:cNvSpPr>
                      <a:spLocks/>
                    </p:cNvSpPr>
                    <p:nvPr/>
                  </p:nvSpPr>
                  <p:spPr>
                    <a:xfrm>
                      <a:off x="2372430" y="4409210"/>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13</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16" name="Group 15">
                    <a:extLst>
                      <a:ext uri="{FF2B5EF4-FFF2-40B4-BE49-F238E27FC236}">
                        <a16:creationId xmlns:a16="http://schemas.microsoft.com/office/drawing/2014/main" id="{F781EB18-940F-61AE-4AEC-99E5853FEA6A}"/>
                      </a:ext>
                    </a:extLst>
                  </p:cNvPr>
                  <p:cNvGrpSpPr/>
                  <p:nvPr/>
                </p:nvGrpSpPr>
                <p:grpSpPr>
                  <a:xfrm>
                    <a:off x="3129116" y="4538573"/>
                    <a:ext cx="373039" cy="362075"/>
                    <a:chOff x="3123053" y="4542471"/>
                    <a:chExt cx="373039" cy="362075"/>
                  </a:xfrm>
                </p:grpSpPr>
                <p:sp>
                  <p:nvSpPr>
                    <p:cNvPr id="67" name="Oval 66">
                      <a:extLst>
                        <a:ext uri="{FF2B5EF4-FFF2-40B4-BE49-F238E27FC236}">
                          <a16:creationId xmlns:a16="http://schemas.microsoft.com/office/drawing/2014/main" id="{EAB7A5B2-5187-8C75-C171-689F3796BEFA}"/>
                        </a:ext>
                      </a:extLst>
                    </p:cNvPr>
                    <p:cNvSpPr/>
                    <p:nvPr/>
                  </p:nvSpPr>
                  <p:spPr>
                    <a:xfrm>
                      <a:off x="3136092" y="4544546"/>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8" name="Rectangle: Rounded Corners 67">
                      <a:extLst>
                        <a:ext uri="{FF2B5EF4-FFF2-40B4-BE49-F238E27FC236}">
                          <a16:creationId xmlns:a16="http://schemas.microsoft.com/office/drawing/2014/main" id="{61A8E62B-0743-F981-AED2-0131CA3DA844}"/>
                        </a:ext>
                      </a:extLst>
                    </p:cNvPr>
                    <p:cNvSpPr>
                      <a:spLocks/>
                    </p:cNvSpPr>
                    <p:nvPr/>
                  </p:nvSpPr>
                  <p:spPr>
                    <a:xfrm>
                      <a:off x="3123053" y="4542471"/>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16</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17" name="Group 16">
                    <a:extLst>
                      <a:ext uri="{FF2B5EF4-FFF2-40B4-BE49-F238E27FC236}">
                        <a16:creationId xmlns:a16="http://schemas.microsoft.com/office/drawing/2014/main" id="{0E5D6F9C-9855-4817-1C97-EAD3A69A5A9E}"/>
                      </a:ext>
                    </a:extLst>
                  </p:cNvPr>
                  <p:cNvGrpSpPr/>
                  <p:nvPr/>
                </p:nvGrpSpPr>
                <p:grpSpPr>
                  <a:xfrm>
                    <a:off x="5925417" y="4817712"/>
                    <a:ext cx="374047" cy="377291"/>
                    <a:chOff x="5925417" y="4817712"/>
                    <a:chExt cx="374047" cy="377291"/>
                  </a:xfrm>
                </p:grpSpPr>
                <p:sp>
                  <p:nvSpPr>
                    <p:cNvPr id="65" name="Oval 64">
                      <a:extLst>
                        <a:ext uri="{FF2B5EF4-FFF2-40B4-BE49-F238E27FC236}">
                          <a16:creationId xmlns:a16="http://schemas.microsoft.com/office/drawing/2014/main" id="{0CAA77EC-6700-1C10-8914-310FCE580067}"/>
                        </a:ext>
                      </a:extLst>
                    </p:cNvPr>
                    <p:cNvSpPr/>
                    <p:nvPr/>
                  </p:nvSpPr>
                  <p:spPr>
                    <a:xfrm>
                      <a:off x="5939464" y="4835003"/>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6" name="Rectangle: Rounded Corners 65">
                      <a:extLst>
                        <a:ext uri="{FF2B5EF4-FFF2-40B4-BE49-F238E27FC236}">
                          <a16:creationId xmlns:a16="http://schemas.microsoft.com/office/drawing/2014/main" id="{69F8259D-F862-873E-CB3D-1ACB47E78348}"/>
                        </a:ext>
                      </a:extLst>
                    </p:cNvPr>
                    <p:cNvSpPr>
                      <a:spLocks/>
                    </p:cNvSpPr>
                    <p:nvPr/>
                  </p:nvSpPr>
                  <p:spPr>
                    <a:xfrm>
                      <a:off x="5925417" y="4817712"/>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19</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18" name="Group 17">
                    <a:extLst>
                      <a:ext uri="{FF2B5EF4-FFF2-40B4-BE49-F238E27FC236}">
                        <a16:creationId xmlns:a16="http://schemas.microsoft.com/office/drawing/2014/main" id="{219F61CF-9C4B-2597-CCEB-8A29BC91D56F}"/>
                      </a:ext>
                    </a:extLst>
                  </p:cNvPr>
                  <p:cNvGrpSpPr/>
                  <p:nvPr/>
                </p:nvGrpSpPr>
                <p:grpSpPr>
                  <a:xfrm>
                    <a:off x="5658079" y="4571740"/>
                    <a:ext cx="374047" cy="377291"/>
                    <a:chOff x="5658079" y="4571740"/>
                    <a:chExt cx="374047" cy="377291"/>
                  </a:xfrm>
                </p:grpSpPr>
                <p:sp>
                  <p:nvSpPr>
                    <p:cNvPr id="511" name="Oval 510">
                      <a:extLst>
                        <a:ext uri="{FF2B5EF4-FFF2-40B4-BE49-F238E27FC236}">
                          <a16:creationId xmlns:a16="http://schemas.microsoft.com/office/drawing/2014/main" id="{46A1A672-254F-FCC7-E18E-CACADFE61391}"/>
                        </a:ext>
                      </a:extLst>
                    </p:cNvPr>
                    <p:cNvSpPr/>
                    <p:nvPr/>
                  </p:nvSpPr>
                  <p:spPr>
                    <a:xfrm>
                      <a:off x="5672126" y="4589031"/>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4" name="Rectangle: Rounded Corners 63">
                      <a:extLst>
                        <a:ext uri="{FF2B5EF4-FFF2-40B4-BE49-F238E27FC236}">
                          <a16:creationId xmlns:a16="http://schemas.microsoft.com/office/drawing/2014/main" id="{CCE2D0C0-7F91-5AA2-76AB-2E47798B8D00}"/>
                        </a:ext>
                      </a:extLst>
                    </p:cNvPr>
                    <p:cNvSpPr>
                      <a:spLocks/>
                    </p:cNvSpPr>
                    <p:nvPr/>
                  </p:nvSpPr>
                  <p:spPr>
                    <a:xfrm>
                      <a:off x="5658079" y="4571740"/>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29</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3FDEC875-A013-62B6-57B3-C4FA25FFFCE9}"/>
                      </a:ext>
                    </a:extLst>
                  </p:cNvPr>
                  <p:cNvGrpSpPr/>
                  <p:nvPr/>
                </p:nvGrpSpPr>
                <p:grpSpPr>
                  <a:xfrm>
                    <a:off x="6458943" y="3937805"/>
                    <a:ext cx="374047" cy="377291"/>
                    <a:chOff x="6458943" y="3937805"/>
                    <a:chExt cx="374047" cy="377291"/>
                  </a:xfrm>
                </p:grpSpPr>
                <p:sp>
                  <p:nvSpPr>
                    <p:cNvPr id="509" name="Oval 508">
                      <a:extLst>
                        <a:ext uri="{FF2B5EF4-FFF2-40B4-BE49-F238E27FC236}">
                          <a16:creationId xmlns:a16="http://schemas.microsoft.com/office/drawing/2014/main" id="{CDE8A004-4E9E-0BA0-6149-5B62B94E758A}"/>
                        </a:ext>
                      </a:extLst>
                    </p:cNvPr>
                    <p:cNvSpPr/>
                    <p:nvPr/>
                  </p:nvSpPr>
                  <p:spPr>
                    <a:xfrm>
                      <a:off x="6472990" y="3955096"/>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10" name="Rectangle: Rounded Corners 509">
                      <a:extLst>
                        <a:ext uri="{FF2B5EF4-FFF2-40B4-BE49-F238E27FC236}">
                          <a16:creationId xmlns:a16="http://schemas.microsoft.com/office/drawing/2014/main" id="{0B7C9CA6-8754-35BC-84C3-15C81E83416F}"/>
                        </a:ext>
                      </a:extLst>
                    </p:cNvPr>
                    <p:cNvSpPr>
                      <a:spLocks/>
                    </p:cNvSpPr>
                    <p:nvPr/>
                  </p:nvSpPr>
                  <p:spPr>
                    <a:xfrm>
                      <a:off x="6458943" y="3937805"/>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23</a:t>
                      </a:r>
                      <a:endParaRPr kumimoji="0" lang="en-IN" sz="12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grpSp>
                <p:nvGrpSpPr>
                  <p:cNvPr id="20" name="Group 19">
                    <a:extLst>
                      <a:ext uri="{FF2B5EF4-FFF2-40B4-BE49-F238E27FC236}">
                        <a16:creationId xmlns:a16="http://schemas.microsoft.com/office/drawing/2014/main" id="{2BE12D0F-6AE7-91D3-56C7-CC5D6037FB43}"/>
                      </a:ext>
                    </a:extLst>
                  </p:cNvPr>
                  <p:cNvGrpSpPr/>
                  <p:nvPr/>
                </p:nvGrpSpPr>
                <p:grpSpPr>
                  <a:xfrm>
                    <a:off x="5151381" y="3505566"/>
                    <a:ext cx="361347" cy="377291"/>
                    <a:chOff x="5151381" y="3505566"/>
                    <a:chExt cx="361347" cy="377291"/>
                  </a:xfrm>
                </p:grpSpPr>
                <p:sp>
                  <p:nvSpPr>
                    <p:cNvPr id="507" name="Oval 506">
                      <a:extLst>
                        <a:ext uri="{FF2B5EF4-FFF2-40B4-BE49-F238E27FC236}">
                          <a16:creationId xmlns:a16="http://schemas.microsoft.com/office/drawing/2014/main" id="{4F8C064F-F4C2-4934-20AA-FB1C3B644F06}"/>
                        </a:ext>
                      </a:extLst>
                    </p:cNvPr>
                    <p:cNvSpPr/>
                    <p:nvPr/>
                  </p:nvSpPr>
                  <p:spPr>
                    <a:xfrm>
                      <a:off x="5152728" y="3522857"/>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08" name="Rectangle: Rounded Corners 507">
                      <a:extLst>
                        <a:ext uri="{FF2B5EF4-FFF2-40B4-BE49-F238E27FC236}">
                          <a16:creationId xmlns:a16="http://schemas.microsoft.com/office/drawing/2014/main" id="{DBD4A814-E4BC-38FA-7F21-07A80671A5D8}"/>
                        </a:ext>
                      </a:extLst>
                    </p:cNvPr>
                    <p:cNvSpPr>
                      <a:spLocks/>
                    </p:cNvSpPr>
                    <p:nvPr/>
                  </p:nvSpPr>
                  <p:spPr>
                    <a:xfrm>
                      <a:off x="5151381" y="3505566"/>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01</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21" name="Group 20">
                    <a:extLst>
                      <a:ext uri="{FF2B5EF4-FFF2-40B4-BE49-F238E27FC236}">
                        <a16:creationId xmlns:a16="http://schemas.microsoft.com/office/drawing/2014/main" id="{237BDD27-F001-94A9-DC1B-9E205D13FC17}"/>
                      </a:ext>
                    </a:extLst>
                  </p:cNvPr>
                  <p:cNvGrpSpPr/>
                  <p:nvPr/>
                </p:nvGrpSpPr>
                <p:grpSpPr>
                  <a:xfrm>
                    <a:off x="6269599" y="4234094"/>
                    <a:ext cx="374047" cy="377291"/>
                    <a:chOff x="6269599" y="4234094"/>
                    <a:chExt cx="374047" cy="377291"/>
                  </a:xfrm>
                </p:grpSpPr>
                <p:sp>
                  <p:nvSpPr>
                    <p:cNvPr id="505" name="Oval 504">
                      <a:extLst>
                        <a:ext uri="{FF2B5EF4-FFF2-40B4-BE49-F238E27FC236}">
                          <a16:creationId xmlns:a16="http://schemas.microsoft.com/office/drawing/2014/main" id="{811E31E4-4949-8D83-C8F8-57FFD36B9995}"/>
                        </a:ext>
                      </a:extLst>
                    </p:cNvPr>
                    <p:cNvSpPr/>
                    <p:nvPr/>
                  </p:nvSpPr>
                  <p:spPr>
                    <a:xfrm>
                      <a:off x="6283646" y="425138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06" name="Rectangle: Rounded Corners 505">
                      <a:extLst>
                        <a:ext uri="{FF2B5EF4-FFF2-40B4-BE49-F238E27FC236}">
                          <a16:creationId xmlns:a16="http://schemas.microsoft.com/office/drawing/2014/main" id="{D2770B10-3F52-0A80-2666-5D2B7D719834}"/>
                        </a:ext>
                      </a:extLst>
                    </p:cNvPr>
                    <p:cNvSpPr>
                      <a:spLocks/>
                    </p:cNvSpPr>
                    <p:nvPr/>
                  </p:nvSpPr>
                  <p:spPr>
                    <a:xfrm>
                      <a:off x="6269599" y="423409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15</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22" name="Speech Bubble: Rectangle with Corners Rounded 21">
                    <a:extLst>
                      <a:ext uri="{FF2B5EF4-FFF2-40B4-BE49-F238E27FC236}">
                        <a16:creationId xmlns:a16="http://schemas.microsoft.com/office/drawing/2014/main" id="{AEB25709-212C-D244-709D-DC6F3BAC6C97}"/>
                      </a:ext>
                    </a:extLst>
                  </p:cNvPr>
                  <p:cNvSpPr/>
                  <p:nvPr/>
                </p:nvSpPr>
                <p:spPr>
                  <a:xfrm>
                    <a:off x="4209778" y="2973261"/>
                    <a:ext cx="822848" cy="432457"/>
                  </a:xfrm>
                  <a:prstGeom prst="wedgeRoundRectCallout">
                    <a:avLst>
                      <a:gd name="adj1" fmla="val 67975"/>
                      <a:gd name="adj2" fmla="val 9907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Monitoring Tools Drift Prevention</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24" name="Speech Bubble: Rectangle with Corners Rounded 23">
                    <a:extLst>
                      <a:ext uri="{FF2B5EF4-FFF2-40B4-BE49-F238E27FC236}">
                        <a16:creationId xmlns:a16="http://schemas.microsoft.com/office/drawing/2014/main" id="{55AD9F2E-CFDD-184A-BB4C-DC9AD0DE6B9A}"/>
                      </a:ext>
                    </a:extLst>
                  </p:cNvPr>
                  <p:cNvSpPr/>
                  <p:nvPr/>
                </p:nvSpPr>
                <p:spPr>
                  <a:xfrm>
                    <a:off x="1426592" y="3499271"/>
                    <a:ext cx="1035330" cy="337739"/>
                  </a:xfrm>
                  <a:prstGeom prst="wedgeRoundRectCallout">
                    <a:avLst>
                      <a:gd name="adj1" fmla="val -8841"/>
                      <a:gd name="adj2" fmla="val 8130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Avoid Alert testing in Prod</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25" name="Speech Bubble: Rectangle with Corners Rounded 24">
                    <a:extLst>
                      <a:ext uri="{FF2B5EF4-FFF2-40B4-BE49-F238E27FC236}">
                        <a16:creationId xmlns:a16="http://schemas.microsoft.com/office/drawing/2014/main" id="{2FF0AE2E-6BCA-1F3E-C220-8DD333C5BF9E}"/>
                      </a:ext>
                    </a:extLst>
                  </p:cNvPr>
                  <p:cNvSpPr/>
                  <p:nvPr/>
                </p:nvSpPr>
                <p:spPr>
                  <a:xfrm>
                    <a:off x="993335" y="4478442"/>
                    <a:ext cx="998562" cy="337739"/>
                  </a:xfrm>
                  <a:prstGeom prst="wedgeRoundRectCallout">
                    <a:avLst>
                      <a:gd name="adj1" fmla="val 40226"/>
                      <a:gd name="adj2" fmla="val -9355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Avoid Debug logs ingestion</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26" name="Speech Bubble: Rectangle with Corners Rounded 25">
                    <a:extLst>
                      <a:ext uri="{FF2B5EF4-FFF2-40B4-BE49-F238E27FC236}">
                        <a16:creationId xmlns:a16="http://schemas.microsoft.com/office/drawing/2014/main" id="{4432A2C9-72F5-FE11-1A35-0417DF0CB37E}"/>
                      </a:ext>
                    </a:extLst>
                  </p:cNvPr>
                  <p:cNvSpPr/>
                  <p:nvPr/>
                </p:nvSpPr>
                <p:spPr>
                  <a:xfrm>
                    <a:off x="1395150" y="4979050"/>
                    <a:ext cx="938538" cy="337739"/>
                  </a:xfrm>
                  <a:prstGeom prst="wedgeRoundRectCallout">
                    <a:avLst>
                      <a:gd name="adj1" fmla="val 44226"/>
                      <a:gd name="adj2" fmla="val -114234"/>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Alert housekeeping in Splunk</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28" name="Speech Bubble: Rectangle with Corners Rounded 27">
                    <a:extLst>
                      <a:ext uri="{FF2B5EF4-FFF2-40B4-BE49-F238E27FC236}">
                        <a16:creationId xmlns:a16="http://schemas.microsoft.com/office/drawing/2014/main" id="{8864AF6C-73CD-30BA-7152-B42E658D2873}"/>
                      </a:ext>
                    </a:extLst>
                  </p:cNvPr>
                  <p:cNvSpPr/>
                  <p:nvPr/>
                </p:nvSpPr>
                <p:spPr>
                  <a:xfrm>
                    <a:off x="3445304" y="5142305"/>
                    <a:ext cx="610210" cy="435565"/>
                  </a:xfrm>
                  <a:prstGeom prst="wedgeRoundRectCallout">
                    <a:avLst>
                      <a:gd name="adj1" fmla="val -36192"/>
                      <a:gd name="adj2" fmla="val -130186"/>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Alert suppression in </a:t>
                    </a:r>
                    <a:r>
                      <a:rPr kumimoji="0" lang="en-US" sz="800" b="0" i="0" u="none" strike="noStrike" kern="1200" cap="none" spc="0" normalizeH="0" baseline="0" noProof="0" err="1">
                        <a:ln>
                          <a:noFill/>
                        </a:ln>
                        <a:solidFill>
                          <a:srgbClr val="000000"/>
                        </a:solidFill>
                        <a:effectLst/>
                        <a:uLnTx/>
                        <a:uFillTx/>
                        <a:latin typeface="Arial"/>
                        <a:ea typeface="+mn-ea"/>
                        <a:cs typeface="+mn-cs"/>
                      </a:rPr>
                      <a:t>AppD</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grpSp>
                <p:nvGrpSpPr>
                  <p:cNvPr id="29" name="Group 28">
                    <a:extLst>
                      <a:ext uri="{FF2B5EF4-FFF2-40B4-BE49-F238E27FC236}">
                        <a16:creationId xmlns:a16="http://schemas.microsoft.com/office/drawing/2014/main" id="{39283401-1EF0-535A-CDDF-F3344B25AE5B}"/>
                      </a:ext>
                    </a:extLst>
                  </p:cNvPr>
                  <p:cNvGrpSpPr/>
                  <p:nvPr/>
                </p:nvGrpSpPr>
                <p:grpSpPr>
                  <a:xfrm>
                    <a:off x="5322052" y="3710593"/>
                    <a:ext cx="363135" cy="380568"/>
                    <a:chOff x="5322052" y="3710593"/>
                    <a:chExt cx="363135" cy="380568"/>
                  </a:xfrm>
                </p:grpSpPr>
                <p:sp>
                  <p:nvSpPr>
                    <p:cNvPr id="503" name="Oval 502">
                      <a:extLst>
                        <a:ext uri="{FF2B5EF4-FFF2-40B4-BE49-F238E27FC236}">
                          <a16:creationId xmlns:a16="http://schemas.microsoft.com/office/drawing/2014/main" id="{23A901EF-3518-3574-AAFC-EA4494C9FA5F}"/>
                        </a:ext>
                      </a:extLst>
                    </p:cNvPr>
                    <p:cNvSpPr>
                      <a:spLocks/>
                    </p:cNvSpPr>
                    <p:nvPr/>
                  </p:nvSpPr>
                  <p:spPr>
                    <a:xfrm>
                      <a:off x="5325187" y="3731161"/>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04" name="Rectangle: Rounded Corners 503">
                      <a:extLst>
                        <a:ext uri="{FF2B5EF4-FFF2-40B4-BE49-F238E27FC236}">
                          <a16:creationId xmlns:a16="http://schemas.microsoft.com/office/drawing/2014/main" id="{12B0F685-3D1D-61C6-9D4F-8868098995F2}"/>
                        </a:ext>
                      </a:extLst>
                    </p:cNvPr>
                    <p:cNvSpPr>
                      <a:spLocks/>
                    </p:cNvSpPr>
                    <p:nvPr/>
                  </p:nvSpPr>
                  <p:spPr>
                    <a:xfrm>
                      <a:off x="5322052" y="3710593"/>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21</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30" name="Speech Bubble: Rectangle with Corners Rounded 29">
                    <a:extLst>
                      <a:ext uri="{FF2B5EF4-FFF2-40B4-BE49-F238E27FC236}">
                        <a16:creationId xmlns:a16="http://schemas.microsoft.com/office/drawing/2014/main" id="{53AEBDF9-348E-844E-B51C-57EB4F84FEBF}"/>
                      </a:ext>
                    </a:extLst>
                  </p:cNvPr>
                  <p:cNvSpPr/>
                  <p:nvPr/>
                </p:nvSpPr>
                <p:spPr>
                  <a:xfrm>
                    <a:off x="6331020" y="5214285"/>
                    <a:ext cx="1116392" cy="292556"/>
                  </a:xfrm>
                  <a:prstGeom prst="wedgeRoundRectCallout">
                    <a:avLst>
                      <a:gd name="adj1" fmla="val -63601"/>
                      <a:gd name="adj2" fmla="val -5515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Splunk URL in </a:t>
                    </a:r>
                    <a:r>
                      <a:rPr kumimoji="0" lang="en-US" sz="800" b="0" i="0" u="none" strike="noStrike" kern="1200" cap="none" spc="0" normalizeH="0" baseline="0" noProof="0" err="1">
                        <a:ln>
                          <a:noFill/>
                        </a:ln>
                        <a:solidFill>
                          <a:srgbClr val="000000"/>
                        </a:solidFill>
                        <a:effectLst/>
                        <a:uLnTx/>
                        <a:uFillTx/>
                        <a:latin typeface="Arial"/>
                        <a:ea typeface="+mn-ea"/>
                        <a:cs typeface="+mn-cs"/>
                      </a:rPr>
                      <a:t>xMatters</a:t>
                    </a:r>
                    <a:r>
                      <a:rPr kumimoji="0" lang="en-US" sz="800" b="0" i="0" u="none" strike="noStrike" kern="1200" cap="none" spc="0" normalizeH="0" baseline="0" noProof="0">
                        <a:ln>
                          <a:noFill/>
                        </a:ln>
                        <a:solidFill>
                          <a:srgbClr val="000000"/>
                        </a:solidFill>
                        <a:effectLst/>
                        <a:uLnTx/>
                        <a:uFillTx/>
                        <a:latin typeface="Arial"/>
                        <a:ea typeface="+mn-ea"/>
                        <a:cs typeface="+mn-cs"/>
                      </a:rPr>
                      <a:t> emails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31" name="Speech Bubble: Rectangle with Corners Rounded 30">
                    <a:extLst>
                      <a:ext uri="{FF2B5EF4-FFF2-40B4-BE49-F238E27FC236}">
                        <a16:creationId xmlns:a16="http://schemas.microsoft.com/office/drawing/2014/main" id="{BF105141-8816-EF83-DE5F-1523285B8000}"/>
                      </a:ext>
                    </a:extLst>
                  </p:cNvPr>
                  <p:cNvSpPr/>
                  <p:nvPr/>
                </p:nvSpPr>
                <p:spPr>
                  <a:xfrm>
                    <a:off x="6521336" y="4700553"/>
                    <a:ext cx="693467" cy="292556"/>
                  </a:xfrm>
                  <a:prstGeom prst="wedgeRoundRectCallout">
                    <a:avLst>
                      <a:gd name="adj1" fmla="val -38877"/>
                      <a:gd name="adj2" fmla="val -9422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CICD for Splunk</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sp>
                <p:nvSpPr>
                  <p:cNvPr id="32" name="Speech Bubble: Rectangle with Corners Rounded 31">
                    <a:extLst>
                      <a:ext uri="{FF2B5EF4-FFF2-40B4-BE49-F238E27FC236}">
                        <a16:creationId xmlns:a16="http://schemas.microsoft.com/office/drawing/2014/main" id="{00247AB4-E9B1-625B-7CB7-7334E6AC3472}"/>
                      </a:ext>
                    </a:extLst>
                  </p:cNvPr>
                  <p:cNvSpPr/>
                  <p:nvPr/>
                </p:nvSpPr>
                <p:spPr>
                  <a:xfrm>
                    <a:off x="6654112" y="3502825"/>
                    <a:ext cx="688486" cy="381528"/>
                  </a:xfrm>
                  <a:prstGeom prst="wedgeRoundRectCallout">
                    <a:avLst>
                      <a:gd name="adj1" fmla="val -31334"/>
                      <a:gd name="adj2" fmla="val 77819"/>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Backout Queue cleaning</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sp>
                <p:nvSpPr>
                  <p:cNvPr id="33" name="Speech Bubble: Rectangle with Corners Rounded 32">
                    <a:extLst>
                      <a:ext uri="{FF2B5EF4-FFF2-40B4-BE49-F238E27FC236}">
                        <a16:creationId xmlns:a16="http://schemas.microsoft.com/office/drawing/2014/main" id="{B45B2BA5-6C48-CD47-6567-18930CC74721}"/>
                      </a:ext>
                    </a:extLst>
                  </p:cNvPr>
                  <p:cNvSpPr/>
                  <p:nvPr/>
                </p:nvSpPr>
                <p:spPr>
                  <a:xfrm>
                    <a:off x="5183293" y="5309038"/>
                    <a:ext cx="709080" cy="300792"/>
                  </a:xfrm>
                  <a:prstGeom prst="wedgeRoundRectCallout">
                    <a:avLst>
                      <a:gd name="adj1" fmla="val 32941"/>
                      <a:gd name="adj2" fmla="val -174044"/>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Auto Cert </a:t>
                    </a:r>
                    <a:br>
                      <a:rPr kumimoji="0" lang="en-US" sz="800" b="0" i="0" u="none" strike="noStrike" kern="1200" cap="none" spc="0" normalizeH="0" baseline="0" noProof="0">
                        <a:ln>
                          <a:noFill/>
                        </a:ln>
                        <a:solidFill>
                          <a:srgbClr val="000000"/>
                        </a:solidFill>
                        <a:effectLst/>
                        <a:uLnTx/>
                        <a:uFillTx/>
                        <a:latin typeface="Arial"/>
                        <a:ea typeface="+mn-ea"/>
                        <a:cs typeface="+mn-cs"/>
                      </a:rPr>
                    </a:br>
                    <a:r>
                      <a:rPr kumimoji="0" lang="en-US" sz="800" b="0" i="0" u="none" strike="noStrike" kern="1200" cap="none" spc="0" normalizeH="0" baseline="0" noProof="0">
                        <a:ln>
                          <a:noFill/>
                        </a:ln>
                        <a:solidFill>
                          <a:srgbClr val="000000"/>
                        </a:solidFill>
                        <a:effectLst/>
                        <a:uLnTx/>
                        <a:uFillTx/>
                        <a:latin typeface="Arial"/>
                        <a:ea typeface="+mn-ea"/>
                        <a:cs typeface="+mn-cs"/>
                      </a:rPr>
                      <a:t>renewal</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34" name="Speech Bubble: Rectangle with Corners Rounded 33">
                    <a:extLst>
                      <a:ext uri="{FF2B5EF4-FFF2-40B4-BE49-F238E27FC236}">
                        <a16:creationId xmlns:a16="http://schemas.microsoft.com/office/drawing/2014/main" id="{7D02CE51-3F7B-47C4-8C42-F5B1A50A707D}"/>
                      </a:ext>
                    </a:extLst>
                  </p:cNvPr>
                  <p:cNvSpPr/>
                  <p:nvPr/>
                </p:nvSpPr>
                <p:spPr>
                  <a:xfrm>
                    <a:off x="4749827" y="3737106"/>
                    <a:ext cx="507965" cy="408158"/>
                  </a:xfrm>
                  <a:prstGeom prst="wedgeRoundRectCallout">
                    <a:avLst>
                      <a:gd name="adj1" fmla="val 71426"/>
                      <a:gd name="adj2" fmla="val 23139"/>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Auto VM/POD restart</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35" name="Speech Bubble: Rectangle with Corners Rounded 34">
                    <a:extLst>
                      <a:ext uri="{FF2B5EF4-FFF2-40B4-BE49-F238E27FC236}">
                        <a16:creationId xmlns:a16="http://schemas.microsoft.com/office/drawing/2014/main" id="{63225512-DB24-2189-8587-9EBC88377504}"/>
                      </a:ext>
                    </a:extLst>
                  </p:cNvPr>
                  <p:cNvSpPr/>
                  <p:nvPr/>
                </p:nvSpPr>
                <p:spPr>
                  <a:xfrm>
                    <a:off x="5151381" y="2108740"/>
                    <a:ext cx="1151571" cy="282483"/>
                  </a:xfrm>
                  <a:prstGeom prst="wedgeRoundRectCallout">
                    <a:avLst>
                      <a:gd name="adj1" fmla="val 8029"/>
                      <a:gd name="adj2" fmla="val 81707"/>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Automation for Space Exhaustion</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grpSp>
                <p:nvGrpSpPr>
                  <p:cNvPr id="36" name="Group 35">
                    <a:extLst>
                      <a:ext uri="{FF2B5EF4-FFF2-40B4-BE49-F238E27FC236}">
                        <a16:creationId xmlns:a16="http://schemas.microsoft.com/office/drawing/2014/main" id="{529E6E77-B7A5-4A5B-5092-FCFA92082023}"/>
                      </a:ext>
                    </a:extLst>
                  </p:cNvPr>
                  <p:cNvGrpSpPr/>
                  <p:nvPr/>
                </p:nvGrpSpPr>
                <p:grpSpPr>
                  <a:xfrm>
                    <a:off x="5637635" y="2447598"/>
                    <a:ext cx="374047" cy="377291"/>
                    <a:chOff x="5637635" y="2447598"/>
                    <a:chExt cx="374047" cy="377291"/>
                  </a:xfrm>
                </p:grpSpPr>
                <p:sp>
                  <p:nvSpPr>
                    <p:cNvPr id="501" name="Oval 500">
                      <a:extLst>
                        <a:ext uri="{FF2B5EF4-FFF2-40B4-BE49-F238E27FC236}">
                          <a16:creationId xmlns:a16="http://schemas.microsoft.com/office/drawing/2014/main" id="{EF2418E8-DD86-6F24-FC83-1F9602641E8C}"/>
                        </a:ext>
                      </a:extLst>
                    </p:cNvPr>
                    <p:cNvSpPr/>
                    <p:nvPr/>
                  </p:nvSpPr>
                  <p:spPr>
                    <a:xfrm>
                      <a:off x="5651682" y="2464889"/>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02" name="Rectangle: Rounded Corners 501">
                      <a:extLst>
                        <a:ext uri="{FF2B5EF4-FFF2-40B4-BE49-F238E27FC236}">
                          <a16:creationId xmlns:a16="http://schemas.microsoft.com/office/drawing/2014/main" id="{DF7D2176-AB1B-55C5-142A-CF0EF283D139}"/>
                        </a:ext>
                      </a:extLst>
                    </p:cNvPr>
                    <p:cNvSpPr>
                      <a:spLocks/>
                    </p:cNvSpPr>
                    <p:nvPr/>
                  </p:nvSpPr>
                  <p:spPr>
                    <a:xfrm>
                      <a:off x="5637635" y="2447598"/>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20</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37" name="Group 36">
                    <a:extLst>
                      <a:ext uri="{FF2B5EF4-FFF2-40B4-BE49-F238E27FC236}">
                        <a16:creationId xmlns:a16="http://schemas.microsoft.com/office/drawing/2014/main" id="{A1CDF6A9-A5CD-5593-1ACC-735EB34060BB}"/>
                      </a:ext>
                    </a:extLst>
                  </p:cNvPr>
                  <p:cNvGrpSpPr/>
                  <p:nvPr/>
                </p:nvGrpSpPr>
                <p:grpSpPr>
                  <a:xfrm>
                    <a:off x="4021542" y="2987246"/>
                    <a:ext cx="144000" cy="430955"/>
                    <a:chOff x="10421427" y="1610371"/>
                    <a:chExt cx="144000" cy="430955"/>
                  </a:xfrm>
                </p:grpSpPr>
                <p:sp>
                  <p:nvSpPr>
                    <p:cNvPr id="495" name="Rectangle: Rounded Corners 494">
                      <a:extLst>
                        <a:ext uri="{FF2B5EF4-FFF2-40B4-BE49-F238E27FC236}">
                          <a16:creationId xmlns:a16="http://schemas.microsoft.com/office/drawing/2014/main" id="{F10FAD3D-F02E-7E66-EC5C-ED0CE4107072}"/>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96" name="Rectangle: Rounded Corners 495">
                      <a:extLst>
                        <a:ext uri="{FF2B5EF4-FFF2-40B4-BE49-F238E27FC236}">
                          <a16:creationId xmlns:a16="http://schemas.microsoft.com/office/drawing/2014/main" id="{45D21BAA-C25F-DBB7-BEA4-6C8902C8A658}"/>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97" name="Rectangle: Rounded Corners 496">
                      <a:extLst>
                        <a:ext uri="{FF2B5EF4-FFF2-40B4-BE49-F238E27FC236}">
                          <a16:creationId xmlns:a16="http://schemas.microsoft.com/office/drawing/2014/main" id="{F9CF8EA5-3627-CA69-A742-18D8777FF4BA}"/>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98" name="Rectangle: Rounded Corners 497">
                      <a:extLst>
                        <a:ext uri="{FF2B5EF4-FFF2-40B4-BE49-F238E27FC236}">
                          <a16:creationId xmlns:a16="http://schemas.microsoft.com/office/drawing/2014/main" id="{4E15D548-3106-618C-6913-6628ACCEE0D1}"/>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99" name="Rectangle: Rounded Corners 498">
                      <a:extLst>
                        <a:ext uri="{FF2B5EF4-FFF2-40B4-BE49-F238E27FC236}">
                          <a16:creationId xmlns:a16="http://schemas.microsoft.com/office/drawing/2014/main" id="{A33F2212-A1C5-2E0F-9C4C-5B60576A512E}"/>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00" name="Rectangle: Rounded Corners 499">
                      <a:extLst>
                        <a:ext uri="{FF2B5EF4-FFF2-40B4-BE49-F238E27FC236}">
                          <a16:creationId xmlns:a16="http://schemas.microsoft.com/office/drawing/2014/main" id="{3AAED9AE-A46E-E8FF-A208-F2E7B72F22A5}"/>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38" name="Group 37">
                    <a:extLst>
                      <a:ext uri="{FF2B5EF4-FFF2-40B4-BE49-F238E27FC236}">
                        <a16:creationId xmlns:a16="http://schemas.microsoft.com/office/drawing/2014/main" id="{E9CC8850-8A76-98F8-D288-C054271F2754}"/>
                      </a:ext>
                    </a:extLst>
                  </p:cNvPr>
                  <p:cNvGrpSpPr/>
                  <p:nvPr/>
                </p:nvGrpSpPr>
                <p:grpSpPr>
                  <a:xfrm>
                    <a:off x="1253059" y="3360625"/>
                    <a:ext cx="144000" cy="430955"/>
                    <a:chOff x="10421427" y="1610371"/>
                    <a:chExt cx="144000" cy="430955"/>
                  </a:xfrm>
                </p:grpSpPr>
                <p:sp>
                  <p:nvSpPr>
                    <p:cNvPr id="489" name="Rectangle: Rounded Corners 488">
                      <a:extLst>
                        <a:ext uri="{FF2B5EF4-FFF2-40B4-BE49-F238E27FC236}">
                          <a16:creationId xmlns:a16="http://schemas.microsoft.com/office/drawing/2014/main" id="{1A311616-69E3-4669-7894-CB7939BA3C39}"/>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90" name="Rectangle: Rounded Corners 489">
                      <a:extLst>
                        <a:ext uri="{FF2B5EF4-FFF2-40B4-BE49-F238E27FC236}">
                          <a16:creationId xmlns:a16="http://schemas.microsoft.com/office/drawing/2014/main" id="{BDBA455A-2B06-C61B-F50D-601D1554D20A}"/>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91" name="Rectangle: Rounded Corners 490">
                      <a:extLst>
                        <a:ext uri="{FF2B5EF4-FFF2-40B4-BE49-F238E27FC236}">
                          <a16:creationId xmlns:a16="http://schemas.microsoft.com/office/drawing/2014/main" id="{64876CE4-0907-C511-43FC-98224D7B736A}"/>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92" name="Rectangle: Rounded Corners 491">
                      <a:extLst>
                        <a:ext uri="{FF2B5EF4-FFF2-40B4-BE49-F238E27FC236}">
                          <a16:creationId xmlns:a16="http://schemas.microsoft.com/office/drawing/2014/main" id="{9F2331AD-DD36-651F-C56C-6E24A3169016}"/>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93" name="Rectangle: Rounded Corners 492">
                      <a:extLst>
                        <a:ext uri="{FF2B5EF4-FFF2-40B4-BE49-F238E27FC236}">
                          <a16:creationId xmlns:a16="http://schemas.microsoft.com/office/drawing/2014/main" id="{7B474544-27B1-8DA4-ACAE-BB59687F83B7}"/>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94" name="Rectangle: Rounded Corners 493">
                      <a:extLst>
                        <a:ext uri="{FF2B5EF4-FFF2-40B4-BE49-F238E27FC236}">
                          <a16:creationId xmlns:a16="http://schemas.microsoft.com/office/drawing/2014/main" id="{E06783A8-815C-92DA-C1C7-9178D1901107}"/>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39" name="Group 38">
                    <a:extLst>
                      <a:ext uri="{FF2B5EF4-FFF2-40B4-BE49-F238E27FC236}">
                        <a16:creationId xmlns:a16="http://schemas.microsoft.com/office/drawing/2014/main" id="{1A94538F-E835-C447-63BA-B38522CE21D6}"/>
                      </a:ext>
                    </a:extLst>
                  </p:cNvPr>
                  <p:cNvGrpSpPr/>
                  <p:nvPr/>
                </p:nvGrpSpPr>
                <p:grpSpPr>
                  <a:xfrm>
                    <a:off x="4993049" y="5133395"/>
                    <a:ext cx="144000" cy="430955"/>
                    <a:chOff x="10421427" y="1610371"/>
                    <a:chExt cx="144000" cy="430955"/>
                  </a:xfrm>
                </p:grpSpPr>
                <p:sp>
                  <p:nvSpPr>
                    <p:cNvPr id="483" name="Rectangle: Rounded Corners 482">
                      <a:extLst>
                        <a:ext uri="{FF2B5EF4-FFF2-40B4-BE49-F238E27FC236}">
                          <a16:creationId xmlns:a16="http://schemas.microsoft.com/office/drawing/2014/main" id="{88A50BF5-DF3C-C356-FAD4-A45AA0DEE16D}"/>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4" name="Rectangle: Rounded Corners 483">
                      <a:extLst>
                        <a:ext uri="{FF2B5EF4-FFF2-40B4-BE49-F238E27FC236}">
                          <a16:creationId xmlns:a16="http://schemas.microsoft.com/office/drawing/2014/main" id="{B1F74DCB-0AE8-032B-6406-8B352B612FF1}"/>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5" name="Rectangle: Rounded Corners 484">
                      <a:extLst>
                        <a:ext uri="{FF2B5EF4-FFF2-40B4-BE49-F238E27FC236}">
                          <a16:creationId xmlns:a16="http://schemas.microsoft.com/office/drawing/2014/main" id="{56328D67-674B-50F8-570E-1DA80DED7540}"/>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6" name="Rectangle: Rounded Corners 485">
                      <a:extLst>
                        <a:ext uri="{FF2B5EF4-FFF2-40B4-BE49-F238E27FC236}">
                          <a16:creationId xmlns:a16="http://schemas.microsoft.com/office/drawing/2014/main" id="{97C65179-22E7-83AE-0E81-68FD449209B1}"/>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7" name="Rectangle: Rounded Corners 486">
                      <a:extLst>
                        <a:ext uri="{FF2B5EF4-FFF2-40B4-BE49-F238E27FC236}">
                          <a16:creationId xmlns:a16="http://schemas.microsoft.com/office/drawing/2014/main" id="{741D6EC6-1A41-AA1E-9E5B-1DD2747FA01B}"/>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8" name="Rectangle: Rounded Corners 487">
                      <a:extLst>
                        <a:ext uri="{FF2B5EF4-FFF2-40B4-BE49-F238E27FC236}">
                          <a16:creationId xmlns:a16="http://schemas.microsoft.com/office/drawing/2014/main" id="{87D381B6-B6B5-01BD-1CC7-350CA85C0E3B}"/>
                        </a:ext>
                      </a:extLst>
                    </p:cNvPr>
                    <p:cNvSpPr/>
                    <p:nvPr/>
                  </p:nvSpPr>
                  <p:spPr>
                    <a:xfrm>
                      <a:off x="10421427" y="1987326"/>
                      <a:ext cx="144000" cy="54000"/>
                    </a:xfrm>
                    <a:prstGeom prst="roundRect">
                      <a:avLst/>
                    </a:prstGeom>
                    <a:solidFill>
                      <a:srgbClr val="F1E45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0" name="Group 39">
                    <a:extLst>
                      <a:ext uri="{FF2B5EF4-FFF2-40B4-BE49-F238E27FC236}">
                        <a16:creationId xmlns:a16="http://schemas.microsoft.com/office/drawing/2014/main" id="{558D74D7-4FF0-66CD-4215-312C7F463749}"/>
                      </a:ext>
                    </a:extLst>
                  </p:cNvPr>
                  <p:cNvGrpSpPr/>
                  <p:nvPr/>
                </p:nvGrpSpPr>
                <p:grpSpPr>
                  <a:xfrm>
                    <a:off x="6139646" y="5276306"/>
                    <a:ext cx="144000" cy="430955"/>
                    <a:chOff x="10421427" y="1610371"/>
                    <a:chExt cx="144000" cy="430955"/>
                  </a:xfrm>
                </p:grpSpPr>
                <p:sp>
                  <p:nvSpPr>
                    <p:cNvPr id="477" name="Rectangle: Rounded Corners 476">
                      <a:extLst>
                        <a:ext uri="{FF2B5EF4-FFF2-40B4-BE49-F238E27FC236}">
                          <a16:creationId xmlns:a16="http://schemas.microsoft.com/office/drawing/2014/main" id="{50EE1351-DFA8-E7E8-0020-469BEA9F216F}"/>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8" name="Rectangle: Rounded Corners 477">
                      <a:extLst>
                        <a:ext uri="{FF2B5EF4-FFF2-40B4-BE49-F238E27FC236}">
                          <a16:creationId xmlns:a16="http://schemas.microsoft.com/office/drawing/2014/main" id="{7A25CCFF-A3C2-2AA2-204F-BD6CC4B2E6BC}"/>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9" name="Rectangle: Rounded Corners 478">
                      <a:extLst>
                        <a:ext uri="{FF2B5EF4-FFF2-40B4-BE49-F238E27FC236}">
                          <a16:creationId xmlns:a16="http://schemas.microsoft.com/office/drawing/2014/main" id="{0EECDCAF-4797-B977-FBCB-13543F7F2418}"/>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0" name="Rectangle: Rounded Corners 479">
                      <a:extLst>
                        <a:ext uri="{FF2B5EF4-FFF2-40B4-BE49-F238E27FC236}">
                          <a16:creationId xmlns:a16="http://schemas.microsoft.com/office/drawing/2014/main" id="{E0D1F4BF-AC46-D6FD-EA71-B7805F159A23}"/>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1" name="Rectangle: Rounded Corners 480">
                      <a:extLst>
                        <a:ext uri="{FF2B5EF4-FFF2-40B4-BE49-F238E27FC236}">
                          <a16:creationId xmlns:a16="http://schemas.microsoft.com/office/drawing/2014/main" id="{74370CA0-9A85-4BDA-7D5D-EACBFF5E0E3B}"/>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482" name="Rectangle: Rounded Corners 481">
                      <a:extLst>
                        <a:ext uri="{FF2B5EF4-FFF2-40B4-BE49-F238E27FC236}">
                          <a16:creationId xmlns:a16="http://schemas.microsoft.com/office/drawing/2014/main" id="{309F15B0-EC05-8D58-848E-70C52B337B05}"/>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1" name="Group 40">
                    <a:extLst>
                      <a:ext uri="{FF2B5EF4-FFF2-40B4-BE49-F238E27FC236}">
                        <a16:creationId xmlns:a16="http://schemas.microsoft.com/office/drawing/2014/main" id="{2D147DD9-5199-B087-EC1B-B535051C8449}"/>
                      </a:ext>
                    </a:extLst>
                  </p:cNvPr>
                  <p:cNvGrpSpPr/>
                  <p:nvPr/>
                </p:nvGrpSpPr>
                <p:grpSpPr>
                  <a:xfrm>
                    <a:off x="4597156" y="3696390"/>
                    <a:ext cx="144000" cy="430955"/>
                    <a:chOff x="10421427" y="1610371"/>
                    <a:chExt cx="144000" cy="430955"/>
                  </a:xfrm>
                </p:grpSpPr>
                <p:sp>
                  <p:nvSpPr>
                    <p:cNvPr id="471" name="Rectangle: Rounded Corners 470">
                      <a:extLst>
                        <a:ext uri="{FF2B5EF4-FFF2-40B4-BE49-F238E27FC236}">
                          <a16:creationId xmlns:a16="http://schemas.microsoft.com/office/drawing/2014/main" id="{A8A786C9-1D85-3CC5-661B-86E9598FDEC7}"/>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2" name="Rectangle: Rounded Corners 471">
                      <a:extLst>
                        <a:ext uri="{FF2B5EF4-FFF2-40B4-BE49-F238E27FC236}">
                          <a16:creationId xmlns:a16="http://schemas.microsoft.com/office/drawing/2014/main" id="{C4626EE8-AD0C-1425-9AF0-B3B6AF58C33F}"/>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3" name="Rectangle: Rounded Corners 472">
                      <a:extLst>
                        <a:ext uri="{FF2B5EF4-FFF2-40B4-BE49-F238E27FC236}">
                          <a16:creationId xmlns:a16="http://schemas.microsoft.com/office/drawing/2014/main" id="{0182C4C9-3BCC-202B-BC0B-DD5360D26810}"/>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4" name="Rectangle: Rounded Corners 473">
                      <a:extLst>
                        <a:ext uri="{FF2B5EF4-FFF2-40B4-BE49-F238E27FC236}">
                          <a16:creationId xmlns:a16="http://schemas.microsoft.com/office/drawing/2014/main" id="{9247544E-475D-6C83-EFC0-F0860FB801CB}"/>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5" name="Rectangle: Rounded Corners 474">
                      <a:extLst>
                        <a:ext uri="{FF2B5EF4-FFF2-40B4-BE49-F238E27FC236}">
                          <a16:creationId xmlns:a16="http://schemas.microsoft.com/office/drawing/2014/main" id="{E98AE59A-F378-C0F1-CBA6-2936CEDA5327}"/>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6" name="Rectangle: Rounded Corners 475">
                      <a:extLst>
                        <a:ext uri="{FF2B5EF4-FFF2-40B4-BE49-F238E27FC236}">
                          <a16:creationId xmlns:a16="http://schemas.microsoft.com/office/drawing/2014/main" id="{D8E4E2CE-8A30-9E20-514C-B6B6710C039D}"/>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2" name="Group 41">
                    <a:extLst>
                      <a:ext uri="{FF2B5EF4-FFF2-40B4-BE49-F238E27FC236}">
                        <a16:creationId xmlns:a16="http://schemas.microsoft.com/office/drawing/2014/main" id="{B4505AFC-6F71-F3CF-DBB3-5E63B9F80530}"/>
                      </a:ext>
                    </a:extLst>
                  </p:cNvPr>
                  <p:cNvGrpSpPr/>
                  <p:nvPr/>
                </p:nvGrpSpPr>
                <p:grpSpPr>
                  <a:xfrm>
                    <a:off x="1202164" y="4852541"/>
                    <a:ext cx="144000" cy="430955"/>
                    <a:chOff x="10421427" y="1610371"/>
                    <a:chExt cx="144000" cy="430955"/>
                  </a:xfrm>
                </p:grpSpPr>
                <p:sp>
                  <p:nvSpPr>
                    <p:cNvPr id="465" name="Rectangle: Rounded Corners 464">
                      <a:extLst>
                        <a:ext uri="{FF2B5EF4-FFF2-40B4-BE49-F238E27FC236}">
                          <a16:creationId xmlns:a16="http://schemas.microsoft.com/office/drawing/2014/main" id="{E8354C6B-04F9-D809-D90C-64E4A1270816}"/>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6" name="Rectangle: Rounded Corners 465">
                      <a:extLst>
                        <a:ext uri="{FF2B5EF4-FFF2-40B4-BE49-F238E27FC236}">
                          <a16:creationId xmlns:a16="http://schemas.microsoft.com/office/drawing/2014/main" id="{7CB80415-4364-D199-AE6B-EDE3DA7EEDE6}"/>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7" name="Rectangle: Rounded Corners 466">
                      <a:extLst>
                        <a:ext uri="{FF2B5EF4-FFF2-40B4-BE49-F238E27FC236}">
                          <a16:creationId xmlns:a16="http://schemas.microsoft.com/office/drawing/2014/main" id="{696FC431-9291-332A-6919-6C8A202A0610}"/>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8" name="Rectangle: Rounded Corners 467">
                      <a:extLst>
                        <a:ext uri="{FF2B5EF4-FFF2-40B4-BE49-F238E27FC236}">
                          <a16:creationId xmlns:a16="http://schemas.microsoft.com/office/drawing/2014/main" id="{84C8697F-B168-A0F0-7009-C7EC6FE07B56}"/>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9" name="Rectangle: Rounded Corners 468">
                      <a:extLst>
                        <a:ext uri="{FF2B5EF4-FFF2-40B4-BE49-F238E27FC236}">
                          <a16:creationId xmlns:a16="http://schemas.microsoft.com/office/drawing/2014/main" id="{9767752B-77E4-3EA3-0E98-205DD740C1B6}"/>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0" name="Rectangle: Rounded Corners 469">
                      <a:extLst>
                        <a:ext uri="{FF2B5EF4-FFF2-40B4-BE49-F238E27FC236}">
                          <a16:creationId xmlns:a16="http://schemas.microsoft.com/office/drawing/2014/main" id="{2B668F4B-EF66-A35B-AEB2-B8EA60A46C02}"/>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3" name="Group 42">
                    <a:extLst>
                      <a:ext uri="{FF2B5EF4-FFF2-40B4-BE49-F238E27FC236}">
                        <a16:creationId xmlns:a16="http://schemas.microsoft.com/office/drawing/2014/main" id="{F3BCA4E3-81A3-2027-45EF-0F0AC9C5070B}"/>
                      </a:ext>
                    </a:extLst>
                  </p:cNvPr>
                  <p:cNvGrpSpPr/>
                  <p:nvPr/>
                </p:nvGrpSpPr>
                <p:grpSpPr>
                  <a:xfrm>
                    <a:off x="789235" y="4339407"/>
                    <a:ext cx="144000" cy="430955"/>
                    <a:chOff x="10421427" y="1610371"/>
                    <a:chExt cx="144000" cy="430955"/>
                  </a:xfrm>
                </p:grpSpPr>
                <p:sp>
                  <p:nvSpPr>
                    <p:cNvPr id="459" name="Rectangle: Rounded Corners 458">
                      <a:extLst>
                        <a:ext uri="{FF2B5EF4-FFF2-40B4-BE49-F238E27FC236}">
                          <a16:creationId xmlns:a16="http://schemas.microsoft.com/office/drawing/2014/main" id="{8799DFD0-66EA-2930-AF34-44BB54AC8BC2}"/>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0" name="Rectangle: Rounded Corners 459">
                      <a:extLst>
                        <a:ext uri="{FF2B5EF4-FFF2-40B4-BE49-F238E27FC236}">
                          <a16:creationId xmlns:a16="http://schemas.microsoft.com/office/drawing/2014/main" id="{DDC5D6E1-56CE-5DC7-E246-10445C7F3620}"/>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1" name="Rectangle: Rounded Corners 460">
                      <a:extLst>
                        <a:ext uri="{FF2B5EF4-FFF2-40B4-BE49-F238E27FC236}">
                          <a16:creationId xmlns:a16="http://schemas.microsoft.com/office/drawing/2014/main" id="{38D856A7-7DC8-7D3E-54C1-18BCCA2D112F}"/>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2" name="Rectangle: Rounded Corners 461">
                      <a:extLst>
                        <a:ext uri="{FF2B5EF4-FFF2-40B4-BE49-F238E27FC236}">
                          <a16:creationId xmlns:a16="http://schemas.microsoft.com/office/drawing/2014/main" id="{BC0C0313-BD88-954A-2959-12A0F34064FC}"/>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3" name="Rectangle: Rounded Corners 462">
                      <a:extLst>
                        <a:ext uri="{FF2B5EF4-FFF2-40B4-BE49-F238E27FC236}">
                          <a16:creationId xmlns:a16="http://schemas.microsoft.com/office/drawing/2014/main" id="{EBB2B5D0-11DF-BAD0-59B6-202B22C28AF6}"/>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4" name="Rectangle: Rounded Corners 463">
                      <a:extLst>
                        <a:ext uri="{FF2B5EF4-FFF2-40B4-BE49-F238E27FC236}">
                          <a16:creationId xmlns:a16="http://schemas.microsoft.com/office/drawing/2014/main" id="{24C5C6EB-FC39-9102-1039-9CF23D3B5F46}"/>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4" name="Group 43">
                    <a:extLst>
                      <a:ext uri="{FF2B5EF4-FFF2-40B4-BE49-F238E27FC236}">
                        <a16:creationId xmlns:a16="http://schemas.microsoft.com/office/drawing/2014/main" id="{E3616523-9DD9-F067-FE7D-B16B4955065D}"/>
                      </a:ext>
                    </a:extLst>
                  </p:cNvPr>
                  <p:cNvGrpSpPr/>
                  <p:nvPr/>
                </p:nvGrpSpPr>
                <p:grpSpPr>
                  <a:xfrm>
                    <a:off x="3241971" y="5106881"/>
                    <a:ext cx="144000" cy="430955"/>
                    <a:chOff x="10421427" y="1610371"/>
                    <a:chExt cx="144000" cy="430955"/>
                  </a:xfrm>
                </p:grpSpPr>
                <p:sp>
                  <p:nvSpPr>
                    <p:cNvPr id="453" name="Rectangle: Rounded Corners 452">
                      <a:extLst>
                        <a:ext uri="{FF2B5EF4-FFF2-40B4-BE49-F238E27FC236}">
                          <a16:creationId xmlns:a16="http://schemas.microsoft.com/office/drawing/2014/main" id="{3A35EA60-98A8-A7CA-E172-15C65D031E80}"/>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54" name="Rectangle: Rounded Corners 453">
                      <a:extLst>
                        <a:ext uri="{FF2B5EF4-FFF2-40B4-BE49-F238E27FC236}">
                          <a16:creationId xmlns:a16="http://schemas.microsoft.com/office/drawing/2014/main" id="{FAA82344-C006-73D8-3665-DDB2A8D9804B}"/>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55" name="Rectangle: Rounded Corners 454">
                      <a:extLst>
                        <a:ext uri="{FF2B5EF4-FFF2-40B4-BE49-F238E27FC236}">
                          <a16:creationId xmlns:a16="http://schemas.microsoft.com/office/drawing/2014/main" id="{D4324689-1DDE-E6B3-6618-8C1231B14FF8}"/>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56" name="Rectangle: Rounded Corners 455">
                      <a:extLst>
                        <a:ext uri="{FF2B5EF4-FFF2-40B4-BE49-F238E27FC236}">
                          <a16:creationId xmlns:a16="http://schemas.microsoft.com/office/drawing/2014/main" id="{D44B6312-64AC-1EDE-8EB1-40EEFF25D2EF}"/>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57" name="Rectangle: Rounded Corners 456">
                      <a:extLst>
                        <a:ext uri="{FF2B5EF4-FFF2-40B4-BE49-F238E27FC236}">
                          <a16:creationId xmlns:a16="http://schemas.microsoft.com/office/drawing/2014/main" id="{9FB2CC66-2331-7145-386D-FF89B9C5CD51}"/>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58" name="Rectangle: Rounded Corners 457">
                      <a:extLst>
                        <a:ext uri="{FF2B5EF4-FFF2-40B4-BE49-F238E27FC236}">
                          <a16:creationId xmlns:a16="http://schemas.microsoft.com/office/drawing/2014/main" id="{456C1099-1F1B-C825-D972-606D2FD7EABB}"/>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5" name="Group 44">
                    <a:extLst>
                      <a:ext uri="{FF2B5EF4-FFF2-40B4-BE49-F238E27FC236}">
                        <a16:creationId xmlns:a16="http://schemas.microsoft.com/office/drawing/2014/main" id="{B0AE409C-93B0-3EB9-457C-CBB220C35F77}"/>
                      </a:ext>
                    </a:extLst>
                  </p:cNvPr>
                  <p:cNvGrpSpPr/>
                  <p:nvPr/>
                </p:nvGrpSpPr>
                <p:grpSpPr>
                  <a:xfrm>
                    <a:off x="4953999" y="1932384"/>
                    <a:ext cx="144000" cy="430955"/>
                    <a:chOff x="10421427" y="1610371"/>
                    <a:chExt cx="144000" cy="430955"/>
                  </a:xfrm>
                </p:grpSpPr>
                <p:sp>
                  <p:nvSpPr>
                    <p:cNvPr id="62" name="Rectangle: Rounded Corners 61">
                      <a:extLst>
                        <a:ext uri="{FF2B5EF4-FFF2-40B4-BE49-F238E27FC236}">
                          <a16:creationId xmlns:a16="http://schemas.microsoft.com/office/drawing/2014/main" id="{464580D6-BC9A-073A-81F8-92D722281B82}"/>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3" name="Rectangle: Rounded Corners 62">
                      <a:extLst>
                        <a:ext uri="{FF2B5EF4-FFF2-40B4-BE49-F238E27FC236}">
                          <a16:creationId xmlns:a16="http://schemas.microsoft.com/office/drawing/2014/main" id="{50641C47-8D2F-A2F8-87AA-79FF7E812BA2}"/>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48" name="Rectangle: Rounded Corners 447">
                      <a:extLst>
                        <a:ext uri="{FF2B5EF4-FFF2-40B4-BE49-F238E27FC236}">
                          <a16:creationId xmlns:a16="http://schemas.microsoft.com/office/drawing/2014/main" id="{DB49A25B-EE8F-787E-D1B4-C9095C0A600D}"/>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49" name="Rectangle: Rounded Corners 448">
                      <a:extLst>
                        <a:ext uri="{FF2B5EF4-FFF2-40B4-BE49-F238E27FC236}">
                          <a16:creationId xmlns:a16="http://schemas.microsoft.com/office/drawing/2014/main" id="{64CC45D3-E9B0-C63E-2B14-9889004E96A8}"/>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50" name="Rectangle: Rounded Corners 449">
                      <a:extLst>
                        <a:ext uri="{FF2B5EF4-FFF2-40B4-BE49-F238E27FC236}">
                          <a16:creationId xmlns:a16="http://schemas.microsoft.com/office/drawing/2014/main" id="{872DD5B9-DCD6-0E83-A8D8-F47FBCEACDE2}"/>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452" name="Rectangle: Rounded Corners 451">
                      <a:extLst>
                        <a:ext uri="{FF2B5EF4-FFF2-40B4-BE49-F238E27FC236}">
                          <a16:creationId xmlns:a16="http://schemas.microsoft.com/office/drawing/2014/main" id="{B9A3FEDC-CC5B-8A1B-ECC3-53BD3713D629}"/>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7" name="Group 46">
                    <a:extLst>
                      <a:ext uri="{FF2B5EF4-FFF2-40B4-BE49-F238E27FC236}">
                        <a16:creationId xmlns:a16="http://schemas.microsoft.com/office/drawing/2014/main" id="{086B2D3C-4471-923B-55A2-B3742C209F85}"/>
                      </a:ext>
                    </a:extLst>
                  </p:cNvPr>
                  <p:cNvGrpSpPr/>
                  <p:nvPr/>
                </p:nvGrpSpPr>
                <p:grpSpPr>
                  <a:xfrm>
                    <a:off x="6470480" y="3473604"/>
                    <a:ext cx="144000" cy="430955"/>
                    <a:chOff x="10421427" y="1610371"/>
                    <a:chExt cx="144000" cy="430955"/>
                  </a:xfrm>
                </p:grpSpPr>
                <p:sp>
                  <p:nvSpPr>
                    <p:cNvPr id="56" name="Rectangle: Rounded Corners 55">
                      <a:extLst>
                        <a:ext uri="{FF2B5EF4-FFF2-40B4-BE49-F238E27FC236}">
                          <a16:creationId xmlns:a16="http://schemas.microsoft.com/office/drawing/2014/main" id="{DE20CFEF-7F3A-95B8-31DB-1A12C680D409}"/>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7" name="Rectangle: Rounded Corners 56">
                      <a:extLst>
                        <a:ext uri="{FF2B5EF4-FFF2-40B4-BE49-F238E27FC236}">
                          <a16:creationId xmlns:a16="http://schemas.microsoft.com/office/drawing/2014/main" id="{90074590-6996-F2D7-3615-3A1D4C12EE3A}"/>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8" name="Rectangle: Rounded Corners 57">
                      <a:extLst>
                        <a:ext uri="{FF2B5EF4-FFF2-40B4-BE49-F238E27FC236}">
                          <a16:creationId xmlns:a16="http://schemas.microsoft.com/office/drawing/2014/main" id="{E3129301-71FE-783E-EB2F-2B762F3FDCF7}"/>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9" name="Rectangle: Rounded Corners 58">
                      <a:extLst>
                        <a:ext uri="{FF2B5EF4-FFF2-40B4-BE49-F238E27FC236}">
                          <a16:creationId xmlns:a16="http://schemas.microsoft.com/office/drawing/2014/main" id="{C27469C1-8007-9967-F71D-73A96706D43B}"/>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0" name="Rectangle: Rounded Corners 59">
                      <a:extLst>
                        <a:ext uri="{FF2B5EF4-FFF2-40B4-BE49-F238E27FC236}">
                          <a16:creationId xmlns:a16="http://schemas.microsoft.com/office/drawing/2014/main" id="{F9900190-EFAC-E01F-9C19-13AB908EE907}"/>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61" name="Rectangle: Rounded Corners 60">
                      <a:extLst>
                        <a:ext uri="{FF2B5EF4-FFF2-40B4-BE49-F238E27FC236}">
                          <a16:creationId xmlns:a16="http://schemas.microsoft.com/office/drawing/2014/main" id="{2DF746C4-8FF9-C412-BB3C-4AE4D8BC6DF5}"/>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8" name="Group 47">
                    <a:extLst>
                      <a:ext uri="{FF2B5EF4-FFF2-40B4-BE49-F238E27FC236}">
                        <a16:creationId xmlns:a16="http://schemas.microsoft.com/office/drawing/2014/main" id="{084B8E44-06AA-8A4C-85CC-6F2859153D30}"/>
                      </a:ext>
                    </a:extLst>
                  </p:cNvPr>
                  <p:cNvGrpSpPr/>
                  <p:nvPr/>
                </p:nvGrpSpPr>
                <p:grpSpPr>
                  <a:xfrm>
                    <a:off x="6342809" y="4627470"/>
                    <a:ext cx="144000" cy="430955"/>
                    <a:chOff x="10421427" y="1610371"/>
                    <a:chExt cx="144000" cy="430955"/>
                  </a:xfrm>
                </p:grpSpPr>
                <p:sp>
                  <p:nvSpPr>
                    <p:cNvPr id="49" name="Rectangle: Rounded Corners 48">
                      <a:extLst>
                        <a:ext uri="{FF2B5EF4-FFF2-40B4-BE49-F238E27FC236}">
                          <a16:creationId xmlns:a16="http://schemas.microsoft.com/office/drawing/2014/main" id="{BD6FD332-97D4-3861-F7DC-50AF56A18F56}"/>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0" name="Rectangle: Rounded Corners 49">
                      <a:extLst>
                        <a:ext uri="{FF2B5EF4-FFF2-40B4-BE49-F238E27FC236}">
                          <a16:creationId xmlns:a16="http://schemas.microsoft.com/office/drawing/2014/main" id="{23EDB5C9-5C43-9946-204D-3E7D3125C939}"/>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1" name="Rectangle: Rounded Corners 50">
                      <a:extLst>
                        <a:ext uri="{FF2B5EF4-FFF2-40B4-BE49-F238E27FC236}">
                          <a16:creationId xmlns:a16="http://schemas.microsoft.com/office/drawing/2014/main" id="{C651AD9F-D799-2BF2-D03F-55B19A376595}"/>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52" name="Rectangle: Rounded Corners 51">
                      <a:extLst>
                        <a:ext uri="{FF2B5EF4-FFF2-40B4-BE49-F238E27FC236}">
                          <a16:creationId xmlns:a16="http://schemas.microsoft.com/office/drawing/2014/main" id="{207BE1F8-03AC-7CEB-1CE8-654A8B8547DC}"/>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3" name="Rectangle: Rounded Corners 52">
                      <a:extLst>
                        <a:ext uri="{FF2B5EF4-FFF2-40B4-BE49-F238E27FC236}">
                          <a16:creationId xmlns:a16="http://schemas.microsoft.com/office/drawing/2014/main" id="{47D0E825-745A-80B5-7A48-6F834FE3AB77}"/>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5" name="Rectangle: Rounded Corners 54">
                      <a:extLst>
                        <a:ext uri="{FF2B5EF4-FFF2-40B4-BE49-F238E27FC236}">
                          <a16:creationId xmlns:a16="http://schemas.microsoft.com/office/drawing/2014/main" id="{14D9A366-3C24-5F86-1835-596DCC87A9F7}"/>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grpSp>
              <p:nvGrpSpPr>
                <p:cNvPr id="629" name="Group 628">
                  <a:extLst>
                    <a:ext uri="{FF2B5EF4-FFF2-40B4-BE49-F238E27FC236}">
                      <a16:creationId xmlns:a16="http://schemas.microsoft.com/office/drawing/2014/main" id="{E07A2E75-B7B3-7302-06F5-DA3C770C27C5}"/>
                    </a:ext>
                  </a:extLst>
                </p:cNvPr>
                <p:cNvGrpSpPr/>
                <p:nvPr/>
              </p:nvGrpSpPr>
              <p:grpSpPr>
                <a:xfrm>
                  <a:off x="5076862" y="2885175"/>
                  <a:ext cx="5005292" cy="2557729"/>
                  <a:chOff x="5076862" y="2885175"/>
                  <a:chExt cx="5005292" cy="2557729"/>
                </a:xfrm>
              </p:grpSpPr>
              <p:grpSp>
                <p:nvGrpSpPr>
                  <p:cNvPr id="630" name="Group 629">
                    <a:extLst>
                      <a:ext uri="{FF2B5EF4-FFF2-40B4-BE49-F238E27FC236}">
                        <a16:creationId xmlns:a16="http://schemas.microsoft.com/office/drawing/2014/main" id="{22A43847-B291-5090-6F9F-F866F4C0C1C3}"/>
                      </a:ext>
                    </a:extLst>
                  </p:cNvPr>
                  <p:cNvGrpSpPr/>
                  <p:nvPr/>
                </p:nvGrpSpPr>
                <p:grpSpPr>
                  <a:xfrm>
                    <a:off x="9106463" y="4563944"/>
                    <a:ext cx="523286" cy="365461"/>
                    <a:chOff x="9106463" y="4563944"/>
                    <a:chExt cx="523286" cy="365461"/>
                  </a:xfrm>
                </p:grpSpPr>
                <p:sp>
                  <p:nvSpPr>
                    <p:cNvPr id="653" name="Oval 652">
                      <a:extLst>
                        <a:ext uri="{FF2B5EF4-FFF2-40B4-BE49-F238E27FC236}">
                          <a16:creationId xmlns:a16="http://schemas.microsoft.com/office/drawing/2014/main" id="{4E6F453D-D09D-2167-B66C-8D36B433C877}"/>
                        </a:ext>
                      </a:extLst>
                    </p:cNvPr>
                    <p:cNvSpPr>
                      <a:spLocks/>
                    </p:cNvSpPr>
                    <p:nvPr/>
                  </p:nvSpPr>
                  <p:spPr>
                    <a:xfrm>
                      <a:off x="9106463" y="456940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54" name="Oval 653">
                      <a:extLst>
                        <a:ext uri="{FF2B5EF4-FFF2-40B4-BE49-F238E27FC236}">
                          <a16:creationId xmlns:a16="http://schemas.microsoft.com/office/drawing/2014/main" id="{1850103E-D89E-D2AA-DE70-6FE8495CDEB6}"/>
                        </a:ext>
                      </a:extLst>
                    </p:cNvPr>
                    <p:cNvSpPr>
                      <a:spLocks/>
                    </p:cNvSpPr>
                    <p:nvPr/>
                  </p:nvSpPr>
                  <p:spPr>
                    <a:xfrm>
                      <a:off x="9163613" y="4569405"/>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55" name="Oval 654">
                      <a:extLst>
                        <a:ext uri="{FF2B5EF4-FFF2-40B4-BE49-F238E27FC236}">
                          <a16:creationId xmlns:a16="http://schemas.microsoft.com/office/drawing/2014/main" id="{CDAEF54C-3F6D-3D35-7EA1-7BE34C99DD8A}"/>
                        </a:ext>
                      </a:extLst>
                    </p:cNvPr>
                    <p:cNvSpPr>
                      <a:spLocks/>
                    </p:cNvSpPr>
                    <p:nvPr/>
                  </p:nvSpPr>
                  <p:spPr>
                    <a:xfrm>
                      <a:off x="9220763" y="4569405"/>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56" name="Oval 655">
                      <a:extLst>
                        <a:ext uri="{FF2B5EF4-FFF2-40B4-BE49-F238E27FC236}">
                          <a16:creationId xmlns:a16="http://schemas.microsoft.com/office/drawing/2014/main" id="{152D2F1F-E850-5DD7-A9EB-158805815005}"/>
                        </a:ext>
                      </a:extLst>
                    </p:cNvPr>
                    <p:cNvSpPr>
                      <a:spLocks/>
                    </p:cNvSpPr>
                    <p:nvPr/>
                  </p:nvSpPr>
                  <p:spPr>
                    <a:xfrm>
                      <a:off x="9269749" y="4569405"/>
                      <a:ext cx="360000" cy="36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57" name="Rectangle: Rounded Corners 656">
                      <a:extLst>
                        <a:ext uri="{FF2B5EF4-FFF2-40B4-BE49-F238E27FC236}">
                          <a16:creationId xmlns:a16="http://schemas.microsoft.com/office/drawing/2014/main" id="{86B6695A-1CD7-729D-84BB-930B3E6B7854}"/>
                        </a:ext>
                      </a:extLst>
                    </p:cNvPr>
                    <p:cNvSpPr>
                      <a:spLocks/>
                    </p:cNvSpPr>
                    <p:nvPr/>
                  </p:nvSpPr>
                  <p:spPr>
                    <a:xfrm>
                      <a:off x="9261625" y="456394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10</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631" name="Group 630">
                    <a:extLst>
                      <a:ext uri="{FF2B5EF4-FFF2-40B4-BE49-F238E27FC236}">
                        <a16:creationId xmlns:a16="http://schemas.microsoft.com/office/drawing/2014/main" id="{3D263605-EE82-2521-DC3B-5A019DB8637F}"/>
                      </a:ext>
                    </a:extLst>
                  </p:cNvPr>
                  <p:cNvGrpSpPr/>
                  <p:nvPr/>
                </p:nvGrpSpPr>
                <p:grpSpPr>
                  <a:xfrm>
                    <a:off x="5854929" y="3497339"/>
                    <a:ext cx="531450" cy="375211"/>
                    <a:chOff x="5854929" y="3497339"/>
                    <a:chExt cx="531450" cy="375211"/>
                  </a:xfrm>
                </p:grpSpPr>
                <p:sp>
                  <p:nvSpPr>
                    <p:cNvPr id="648" name="Oval 647">
                      <a:extLst>
                        <a:ext uri="{FF2B5EF4-FFF2-40B4-BE49-F238E27FC236}">
                          <a16:creationId xmlns:a16="http://schemas.microsoft.com/office/drawing/2014/main" id="{098AA23D-3D40-7D06-DB08-695A71B012B4}"/>
                        </a:ext>
                      </a:extLst>
                    </p:cNvPr>
                    <p:cNvSpPr>
                      <a:spLocks/>
                    </p:cNvSpPr>
                    <p:nvPr/>
                  </p:nvSpPr>
                  <p:spPr>
                    <a:xfrm>
                      <a:off x="5854929" y="3512550"/>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49" name="Oval 648">
                      <a:extLst>
                        <a:ext uri="{FF2B5EF4-FFF2-40B4-BE49-F238E27FC236}">
                          <a16:creationId xmlns:a16="http://schemas.microsoft.com/office/drawing/2014/main" id="{584FCF62-A75C-E02C-6366-446B4A18A6B1}"/>
                        </a:ext>
                      </a:extLst>
                    </p:cNvPr>
                    <p:cNvSpPr>
                      <a:spLocks/>
                    </p:cNvSpPr>
                    <p:nvPr/>
                  </p:nvSpPr>
                  <p:spPr>
                    <a:xfrm>
                      <a:off x="5912079" y="3512550"/>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50" name="Oval 649">
                      <a:extLst>
                        <a:ext uri="{FF2B5EF4-FFF2-40B4-BE49-F238E27FC236}">
                          <a16:creationId xmlns:a16="http://schemas.microsoft.com/office/drawing/2014/main" id="{223A5885-F611-F594-988B-B8C2DDD019E9}"/>
                        </a:ext>
                      </a:extLst>
                    </p:cNvPr>
                    <p:cNvSpPr>
                      <a:spLocks/>
                    </p:cNvSpPr>
                    <p:nvPr/>
                  </p:nvSpPr>
                  <p:spPr>
                    <a:xfrm>
                      <a:off x="5969229" y="3512550"/>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51" name="Oval 650">
                      <a:extLst>
                        <a:ext uri="{FF2B5EF4-FFF2-40B4-BE49-F238E27FC236}">
                          <a16:creationId xmlns:a16="http://schemas.microsoft.com/office/drawing/2014/main" id="{6A9064FD-E51B-8804-D9E5-1345F021BF58}"/>
                        </a:ext>
                      </a:extLst>
                    </p:cNvPr>
                    <p:cNvSpPr>
                      <a:spLocks/>
                    </p:cNvSpPr>
                    <p:nvPr/>
                  </p:nvSpPr>
                  <p:spPr>
                    <a:xfrm>
                      <a:off x="6018215" y="3512550"/>
                      <a:ext cx="360000" cy="36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52" name="Rectangle: Rounded Corners 651">
                      <a:extLst>
                        <a:ext uri="{FF2B5EF4-FFF2-40B4-BE49-F238E27FC236}">
                          <a16:creationId xmlns:a16="http://schemas.microsoft.com/office/drawing/2014/main" id="{4150F2ED-2AB9-6734-A65B-96E1C7F5E89C}"/>
                        </a:ext>
                      </a:extLst>
                    </p:cNvPr>
                    <p:cNvSpPr>
                      <a:spLocks/>
                    </p:cNvSpPr>
                    <p:nvPr/>
                  </p:nvSpPr>
                  <p:spPr>
                    <a:xfrm>
                      <a:off x="6026379" y="349733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09</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632" name="Speech Bubble: Rectangle with Corners Rounded 631">
                    <a:extLst>
                      <a:ext uri="{FF2B5EF4-FFF2-40B4-BE49-F238E27FC236}">
                        <a16:creationId xmlns:a16="http://schemas.microsoft.com/office/drawing/2014/main" id="{ADF3DB5A-890B-3A6B-8703-9AE95BFDA27B}"/>
                      </a:ext>
                    </a:extLst>
                  </p:cNvPr>
                  <p:cNvSpPr/>
                  <p:nvPr/>
                </p:nvSpPr>
                <p:spPr>
                  <a:xfrm>
                    <a:off x="8840177" y="5105165"/>
                    <a:ext cx="1038164" cy="337739"/>
                  </a:xfrm>
                  <a:prstGeom prst="wedgeRoundRectCallout">
                    <a:avLst>
                      <a:gd name="adj1" fmla="val 12808"/>
                      <a:gd name="adj2" fmla="val -10295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Define Baseline Metrics for SRE</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633" name="Speech Bubble: Rectangle with Corners Rounded 632">
                    <a:extLst>
                      <a:ext uri="{FF2B5EF4-FFF2-40B4-BE49-F238E27FC236}">
                        <a16:creationId xmlns:a16="http://schemas.microsoft.com/office/drawing/2014/main" id="{AB539DCC-ECF5-2542-AE15-BF87BA2E1000}"/>
                      </a:ext>
                    </a:extLst>
                  </p:cNvPr>
                  <p:cNvSpPr/>
                  <p:nvPr/>
                </p:nvSpPr>
                <p:spPr>
                  <a:xfrm>
                    <a:off x="5258019" y="2941839"/>
                    <a:ext cx="744486" cy="417969"/>
                  </a:xfrm>
                  <a:prstGeom prst="wedgeRoundRectCallout">
                    <a:avLst>
                      <a:gd name="adj1" fmla="val 51414"/>
                      <a:gd name="adj2" fmla="val 101832"/>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Service Catalogue</a:t>
                    </a:r>
                  </a:p>
                </p:txBody>
              </p:sp>
              <p:grpSp>
                <p:nvGrpSpPr>
                  <p:cNvPr id="634" name="Group 633">
                    <a:extLst>
                      <a:ext uri="{FF2B5EF4-FFF2-40B4-BE49-F238E27FC236}">
                        <a16:creationId xmlns:a16="http://schemas.microsoft.com/office/drawing/2014/main" id="{32D68517-0781-E9BC-283C-F09DFDAF89FF}"/>
                      </a:ext>
                    </a:extLst>
                  </p:cNvPr>
                  <p:cNvGrpSpPr/>
                  <p:nvPr/>
                </p:nvGrpSpPr>
                <p:grpSpPr>
                  <a:xfrm>
                    <a:off x="5076862" y="2885175"/>
                    <a:ext cx="144000" cy="430955"/>
                    <a:chOff x="10421427" y="1610371"/>
                    <a:chExt cx="144000" cy="430955"/>
                  </a:xfrm>
                </p:grpSpPr>
                <p:sp>
                  <p:nvSpPr>
                    <p:cNvPr id="642" name="Rectangle: Rounded Corners 641">
                      <a:extLst>
                        <a:ext uri="{FF2B5EF4-FFF2-40B4-BE49-F238E27FC236}">
                          <a16:creationId xmlns:a16="http://schemas.microsoft.com/office/drawing/2014/main" id="{C0BDD70B-BBC1-5DF6-CAE9-C6C551B8FF4C}"/>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3" name="Rectangle: Rounded Corners 642">
                      <a:extLst>
                        <a:ext uri="{FF2B5EF4-FFF2-40B4-BE49-F238E27FC236}">
                          <a16:creationId xmlns:a16="http://schemas.microsoft.com/office/drawing/2014/main" id="{EF8702A1-E216-4712-BBC1-A034EE831D55}"/>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4" name="Rectangle: Rounded Corners 643">
                      <a:extLst>
                        <a:ext uri="{FF2B5EF4-FFF2-40B4-BE49-F238E27FC236}">
                          <a16:creationId xmlns:a16="http://schemas.microsoft.com/office/drawing/2014/main" id="{F3CA811C-DF7A-F423-BF5B-AA9ED998FA74}"/>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5" name="Rectangle: Rounded Corners 644">
                      <a:extLst>
                        <a:ext uri="{FF2B5EF4-FFF2-40B4-BE49-F238E27FC236}">
                          <a16:creationId xmlns:a16="http://schemas.microsoft.com/office/drawing/2014/main" id="{EACB9DE4-8B81-03D6-5480-F45E58222D40}"/>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6" name="Rectangle: Rounded Corners 645">
                      <a:extLst>
                        <a:ext uri="{FF2B5EF4-FFF2-40B4-BE49-F238E27FC236}">
                          <a16:creationId xmlns:a16="http://schemas.microsoft.com/office/drawing/2014/main" id="{262A7CE0-923A-F032-AB7C-5902DED8A5C3}"/>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7" name="Rectangle: Rounded Corners 646">
                      <a:extLst>
                        <a:ext uri="{FF2B5EF4-FFF2-40B4-BE49-F238E27FC236}">
                          <a16:creationId xmlns:a16="http://schemas.microsoft.com/office/drawing/2014/main" id="{C7974AD5-7278-126E-901E-C475379DF85E}"/>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635" name="Group 634">
                    <a:extLst>
                      <a:ext uri="{FF2B5EF4-FFF2-40B4-BE49-F238E27FC236}">
                        <a16:creationId xmlns:a16="http://schemas.microsoft.com/office/drawing/2014/main" id="{9145DD03-D137-D160-AC87-465AAA0A4011}"/>
                      </a:ext>
                    </a:extLst>
                  </p:cNvPr>
                  <p:cNvGrpSpPr/>
                  <p:nvPr/>
                </p:nvGrpSpPr>
                <p:grpSpPr>
                  <a:xfrm>
                    <a:off x="9938154" y="4980555"/>
                    <a:ext cx="144000" cy="430955"/>
                    <a:chOff x="10421427" y="1610371"/>
                    <a:chExt cx="144000" cy="430955"/>
                  </a:xfrm>
                </p:grpSpPr>
                <p:sp>
                  <p:nvSpPr>
                    <p:cNvPr id="636" name="Rectangle: Rounded Corners 635">
                      <a:extLst>
                        <a:ext uri="{FF2B5EF4-FFF2-40B4-BE49-F238E27FC236}">
                          <a16:creationId xmlns:a16="http://schemas.microsoft.com/office/drawing/2014/main" id="{CF705478-DAE5-6CF6-8BD8-648EAABB63F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37" name="Rectangle: Rounded Corners 636">
                      <a:extLst>
                        <a:ext uri="{FF2B5EF4-FFF2-40B4-BE49-F238E27FC236}">
                          <a16:creationId xmlns:a16="http://schemas.microsoft.com/office/drawing/2014/main" id="{B965C37D-CFDB-D834-88CF-A607B6FA59F8}"/>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38" name="Rectangle: Rounded Corners 637">
                      <a:extLst>
                        <a:ext uri="{FF2B5EF4-FFF2-40B4-BE49-F238E27FC236}">
                          <a16:creationId xmlns:a16="http://schemas.microsoft.com/office/drawing/2014/main" id="{4DA819FB-E8E4-E2CD-7CAB-4534302536D8}"/>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39" name="Rectangle: Rounded Corners 638">
                      <a:extLst>
                        <a:ext uri="{FF2B5EF4-FFF2-40B4-BE49-F238E27FC236}">
                          <a16:creationId xmlns:a16="http://schemas.microsoft.com/office/drawing/2014/main" id="{097B5E56-E6AB-4F64-3639-8BE49B02EF56}"/>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0" name="Rectangle: Rounded Corners 639">
                      <a:extLst>
                        <a:ext uri="{FF2B5EF4-FFF2-40B4-BE49-F238E27FC236}">
                          <a16:creationId xmlns:a16="http://schemas.microsoft.com/office/drawing/2014/main" id="{E8A758C2-4504-0A1E-5AA8-F84A71DB0A58}"/>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1" name="Rectangle: Rounded Corners 640">
                      <a:extLst>
                        <a:ext uri="{FF2B5EF4-FFF2-40B4-BE49-F238E27FC236}">
                          <a16:creationId xmlns:a16="http://schemas.microsoft.com/office/drawing/2014/main" id="{1EB9FC65-A5B9-EC39-5AFC-78738D9A3D21}"/>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grpSp>
          <p:grpSp>
            <p:nvGrpSpPr>
              <p:cNvPr id="659" name="Group 658">
                <a:extLst>
                  <a:ext uri="{FF2B5EF4-FFF2-40B4-BE49-F238E27FC236}">
                    <a16:creationId xmlns:a16="http://schemas.microsoft.com/office/drawing/2014/main" id="{1479FBB5-6A85-D91B-6AC1-2CF93F7B626E}"/>
                  </a:ext>
                </a:extLst>
              </p:cNvPr>
              <p:cNvGrpSpPr/>
              <p:nvPr/>
            </p:nvGrpSpPr>
            <p:grpSpPr>
              <a:xfrm>
                <a:off x="6436222" y="2870821"/>
                <a:ext cx="3300011" cy="1446263"/>
                <a:chOff x="6436222" y="2870821"/>
                <a:chExt cx="3300011" cy="1446263"/>
              </a:xfrm>
            </p:grpSpPr>
            <p:grpSp>
              <p:nvGrpSpPr>
                <p:cNvPr id="660" name="Group 659">
                  <a:extLst>
                    <a:ext uri="{FF2B5EF4-FFF2-40B4-BE49-F238E27FC236}">
                      <a16:creationId xmlns:a16="http://schemas.microsoft.com/office/drawing/2014/main" id="{7FBB951E-B966-0346-F6E3-B27799C98AE1}"/>
                    </a:ext>
                  </a:extLst>
                </p:cNvPr>
                <p:cNvGrpSpPr/>
                <p:nvPr/>
              </p:nvGrpSpPr>
              <p:grpSpPr>
                <a:xfrm>
                  <a:off x="8330856" y="3943569"/>
                  <a:ext cx="417150" cy="373515"/>
                  <a:chOff x="8330856" y="3943569"/>
                  <a:chExt cx="417150" cy="373515"/>
                </a:xfrm>
              </p:grpSpPr>
              <p:sp>
                <p:nvSpPr>
                  <p:cNvPr id="682" name="Oval 681">
                    <a:extLst>
                      <a:ext uri="{FF2B5EF4-FFF2-40B4-BE49-F238E27FC236}">
                        <a16:creationId xmlns:a16="http://schemas.microsoft.com/office/drawing/2014/main" id="{EDE03AD2-62B0-F937-94D7-FF459EBAFE13}"/>
                      </a:ext>
                    </a:extLst>
                  </p:cNvPr>
                  <p:cNvSpPr>
                    <a:spLocks/>
                  </p:cNvSpPr>
                  <p:nvPr/>
                </p:nvSpPr>
                <p:spPr>
                  <a:xfrm>
                    <a:off x="8330856" y="3957084"/>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nvGrpSpPr>
                  <p:cNvPr id="683" name="Group 682">
                    <a:extLst>
                      <a:ext uri="{FF2B5EF4-FFF2-40B4-BE49-F238E27FC236}">
                        <a16:creationId xmlns:a16="http://schemas.microsoft.com/office/drawing/2014/main" id="{6606B986-DC73-98C7-D2B4-C051BD06FF14}"/>
                      </a:ext>
                    </a:extLst>
                  </p:cNvPr>
                  <p:cNvGrpSpPr/>
                  <p:nvPr/>
                </p:nvGrpSpPr>
                <p:grpSpPr>
                  <a:xfrm>
                    <a:off x="8388006" y="3943569"/>
                    <a:ext cx="360000" cy="373515"/>
                    <a:chOff x="8388006" y="3943569"/>
                    <a:chExt cx="360000" cy="373515"/>
                  </a:xfrm>
                </p:grpSpPr>
                <p:sp>
                  <p:nvSpPr>
                    <p:cNvPr id="684" name="Oval 683">
                      <a:extLst>
                        <a:ext uri="{FF2B5EF4-FFF2-40B4-BE49-F238E27FC236}">
                          <a16:creationId xmlns:a16="http://schemas.microsoft.com/office/drawing/2014/main" id="{37850713-0470-985B-9A85-805E3FED9877}"/>
                        </a:ext>
                      </a:extLst>
                    </p:cNvPr>
                    <p:cNvSpPr>
                      <a:spLocks/>
                    </p:cNvSpPr>
                    <p:nvPr/>
                  </p:nvSpPr>
                  <p:spPr>
                    <a:xfrm>
                      <a:off x="8388006" y="3957084"/>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85" name="Rectangle: Rounded Corners 684">
                      <a:extLst>
                        <a:ext uri="{FF2B5EF4-FFF2-40B4-BE49-F238E27FC236}">
                          <a16:creationId xmlns:a16="http://schemas.microsoft.com/office/drawing/2014/main" id="{8E579165-169B-759E-8D0F-B6FAC1B359CC}"/>
                        </a:ext>
                      </a:extLst>
                    </p:cNvPr>
                    <p:cNvSpPr>
                      <a:spLocks/>
                    </p:cNvSpPr>
                    <p:nvPr/>
                  </p:nvSpPr>
                  <p:spPr>
                    <a:xfrm>
                      <a:off x="8388006" y="394356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07</a:t>
                      </a:r>
                      <a:endParaRPr kumimoji="0" lang="en-IN" sz="12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grpSp>
            <p:grpSp>
              <p:nvGrpSpPr>
                <p:cNvPr id="661" name="Group 660">
                  <a:extLst>
                    <a:ext uri="{FF2B5EF4-FFF2-40B4-BE49-F238E27FC236}">
                      <a16:creationId xmlns:a16="http://schemas.microsoft.com/office/drawing/2014/main" id="{7EF29235-0B0F-1684-EC16-2E72B94B08F0}"/>
                    </a:ext>
                  </a:extLst>
                </p:cNvPr>
                <p:cNvGrpSpPr/>
                <p:nvPr/>
              </p:nvGrpSpPr>
              <p:grpSpPr>
                <a:xfrm>
                  <a:off x="6436222" y="3100089"/>
                  <a:ext cx="417150" cy="373515"/>
                  <a:chOff x="6436222" y="3100089"/>
                  <a:chExt cx="417150" cy="373515"/>
                </a:xfrm>
              </p:grpSpPr>
              <p:sp>
                <p:nvSpPr>
                  <p:cNvPr id="678" name="Oval 677">
                    <a:extLst>
                      <a:ext uri="{FF2B5EF4-FFF2-40B4-BE49-F238E27FC236}">
                        <a16:creationId xmlns:a16="http://schemas.microsoft.com/office/drawing/2014/main" id="{E93E6AE4-FE8D-DD14-EAB5-AF46A482229F}"/>
                      </a:ext>
                    </a:extLst>
                  </p:cNvPr>
                  <p:cNvSpPr>
                    <a:spLocks/>
                  </p:cNvSpPr>
                  <p:nvPr/>
                </p:nvSpPr>
                <p:spPr>
                  <a:xfrm>
                    <a:off x="6436222" y="3113604"/>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nvGrpSpPr>
                  <p:cNvPr id="679" name="Group 678">
                    <a:extLst>
                      <a:ext uri="{FF2B5EF4-FFF2-40B4-BE49-F238E27FC236}">
                        <a16:creationId xmlns:a16="http://schemas.microsoft.com/office/drawing/2014/main" id="{CD1E03E8-824F-E48C-A6F4-817C4A4CFB0A}"/>
                      </a:ext>
                    </a:extLst>
                  </p:cNvPr>
                  <p:cNvGrpSpPr/>
                  <p:nvPr/>
                </p:nvGrpSpPr>
                <p:grpSpPr>
                  <a:xfrm>
                    <a:off x="6493372" y="3100089"/>
                    <a:ext cx="360000" cy="373515"/>
                    <a:chOff x="6493372" y="3100089"/>
                    <a:chExt cx="360000" cy="373515"/>
                  </a:xfrm>
                </p:grpSpPr>
                <p:sp>
                  <p:nvSpPr>
                    <p:cNvPr id="680" name="Oval 679">
                      <a:extLst>
                        <a:ext uri="{FF2B5EF4-FFF2-40B4-BE49-F238E27FC236}">
                          <a16:creationId xmlns:a16="http://schemas.microsoft.com/office/drawing/2014/main" id="{32534AA5-C3B8-BB0F-F199-65D32A093380}"/>
                        </a:ext>
                      </a:extLst>
                    </p:cNvPr>
                    <p:cNvSpPr>
                      <a:spLocks/>
                    </p:cNvSpPr>
                    <p:nvPr/>
                  </p:nvSpPr>
                  <p:spPr>
                    <a:xfrm>
                      <a:off x="6493372" y="3113604"/>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681" name="Rectangle: Rounded Corners 680">
                      <a:extLst>
                        <a:ext uri="{FF2B5EF4-FFF2-40B4-BE49-F238E27FC236}">
                          <a16:creationId xmlns:a16="http://schemas.microsoft.com/office/drawing/2014/main" id="{F86DEB47-C736-1B58-0222-5890E9B248B8}"/>
                        </a:ext>
                      </a:extLst>
                    </p:cNvPr>
                    <p:cNvSpPr>
                      <a:spLocks/>
                    </p:cNvSpPr>
                    <p:nvPr/>
                  </p:nvSpPr>
                  <p:spPr>
                    <a:xfrm>
                      <a:off x="6493372" y="310008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11</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sp>
              <p:nvSpPr>
                <p:cNvPr id="662" name="Speech Bubble: Rectangle with Corners Rounded 661">
                  <a:extLst>
                    <a:ext uri="{FF2B5EF4-FFF2-40B4-BE49-F238E27FC236}">
                      <a16:creationId xmlns:a16="http://schemas.microsoft.com/office/drawing/2014/main" id="{E400877E-7307-6548-66EE-8BC5FA470A30}"/>
                    </a:ext>
                  </a:extLst>
                </p:cNvPr>
                <p:cNvSpPr/>
                <p:nvPr/>
              </p:nvSpPr>
              <p:spPr>
                <a:xfrm>
                  <a:off x="7085586" y="3058161"/>
                  <a:ext cx="703451" cy="337739"/>
                </a:xfrm>
                <a:prstGeom prst="wedgeRoundRectCallout">
                  <a:avLst>
                    <a:gd name="adj1" fmla="val -83213"/>
                    <a:gd name="adj2" fmla="val 13616"/>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Operating Model</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sp>
              <p:nvSpPr>
                <p:cNvPr id="663" name="Speech Bubble: Rectangle with Corners Rounded 662">
                  <a:extLst>
                    <a:ext uri="{FF2B5EF4-FFF2-40B4-BE49-F238E27FC236}">
                      <a16:creationId xmlns:a16="http://schemas.microsoft.com/office/drawing/2014/main" id="{CA9E4BC5-AACB-45E0-79DA-463DC1D3D2F0}"/>
                    </a:ext>
                  </a:extLst>
                </p:cNvPr>
                <p:cNvSpPr/>
                <p:nvPr/>
              </p:nvSpPr>
              <p:spPr>
                <a:xfrm>
                  <a:off x="8786996" y="3679036"/>
                  <a:ext cx="736618" cy="457093"/>
                </a:xfrm>
                <a:prstGeom prst="wedgeRoundRectCallout">
                  <a:avLst>
                    <a:gd name="adj1" fmla="val -66597"/>
                    <a:gd name="adj2" fmla="val 1730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App Dynamics Uplifting</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664" name="Group 663">
                  <a:extLst>
                    <a:ext uri="{FF2B5EF4-FFF2-40B4-BE49-F238E27FC236}">
                      <a16:creationId xmlns:a16="http://schemas.microsoft.com/office/drawing/2014/main" id="{9426C709-AA79-61CC-9BD8-0CBBAFF94E49}"/>
                    </a:ext>
                  </a:extLst>
                </p:cNvPr>
                <p:cNvGrpSpPr/>
                <p:nvPr/>
              </p:nvGrpSpPr>
              <p:grpSpPr>
                <a:xfrm>
                  <a:off x="7632710" y="2870821"/>
                  <a:ext cx="144000" cy="430955"/>
                  <a:chOff x="10421427" y="1610371"/>
                  <a:chExt cx="144000" cy="430955"/>
                </a:xfrm>
              </p:grpSpPr>
              <p:sp>
                <p:nvSpPr>
                  <p:cNvPr id="672" name="Rectangle: Rounded Corners 671">
                    <a:extLst>
                      <a:ext uri="{FF2B5EF4-FFF2-40B4-BE49-F238E27FC236}">
                        <a16:creationId xmlns:a16="http://schemas.microsoft.com/office/drawing/2014/main" id="{E00D131E-1DFF-A1FA-5F2C-2A881EC4B15B}"/>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73" name="Rectangle: Rounded Corners 672">
                    <a:extLst>
                      <a:ext uri="{FF2B5EF4-FFF2-40B4-BE49-F238E27FC236}">
                        <a16:creationId xmlns:a16="http://schemas.microsoft.com/office/drawing/2014/main" id="{ED787305-3AE6-F2BA-F78E-E0BFADBA6A09}"/>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74" name="Rectangle: Rounded Corners 673">
                    <a:extLst>
                      <a:ext uri="{FF2B5EF4-FFF2-40B4-BE49-F238E27FC236}">
                        <a16:creationId xmlns:a16="http://schemas.microsoft.com/office/drawing/2014/main" id="{86DBFECE-D3F3-5CFD-2AD2-586146E00ADA}"/>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675" name="Rectangle: Rounded Corners 674">
                    <a:extLst>
                      <a:ext uri="{FF2B5EF4-FFF2-40B4-BE49-F238E27FC236}">
                        <a16:creationId xmlns:a16="http://schemas.microsoft.com/office/drawing/2014/main" id="{695F7220-4CE7-C23A-14E6-6E322AB0D373}"/>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76" name="Rectangle: Rounded Corners 675">
                    <a:extLst>
                      <a:ext uri="{FF2B5EF4-FFF2-40B4-BE49-F238E27FC236}">
                        <a16:creationId xmlns:a16="http://schemas.microsoft.com/office/drawing/2014/main" id="{0436C168-F3EF-944F-40DD-C338B70FCEBE}"/>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77" name="Rectangle: Rounded Corners 676">
                    <a:extLst>
                      <a:ext uri="{FF2B5EF4-FFF2-40B4-BE49-F238E27FC236}">
                        <a16:creationId xmlns:a16="http://schemas.microsoft.com/office/drawing/2014/main" id="{BBB70376-06DD-0BD0-7891-AE760A315103}"/>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665" name="Group 664">
                  <a:extLst>
                    <a:ext uri="{FF2B5EF4-FFF2-40B4-BE49-F238E27FC236}">
                      <a16:creationId xmlns:a16="http://schemas.microsoft.com/office/drawing/2014/main" id="{20DD316A-7627-0ACA-28F1-260DAF31D597}"/>
                    </a:ext>
                  </a:extLst>
                </p:cNvPr>
                <p:cNvGrpSpPr/>
                <p:nvPr/>
              </p:nvGrpSpPr>
              <p:grpSpPr>
                <a:xfrm>
                  <a:off x="9592233" y="3652120"/>
                  <a:ext cx="144000" cy="430955"/>
                  <a:chOff x="10421427" y="1610371"/>
                  <a:chExt cx="144000" cy="430955"/>
                </a:xfrm>
              </p:grpSpPr>
              <p:sp>
                <p:nvSpPr>
                  <p:cNvPr id="666" name="Rectangle: Rounded Corners 665">
                    <a:extLst>
                      <a:ext uri="{FF2B5EF4-FFF2-40B4-BE49-F238E27FC236}">
                        <a16:creationId xmlns:a16="http://schemas.microsoft.com/office/drawing/2014/main" id="{C33C4250-A4AE-CA79-0BD7-FF8D34CE7DD4}"/>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667" name="Rectangle: Rounded Corners 666">
                    <a:extLst>
                      <a:ext uri="{FF2B5EF4-FFF2-40B4-BE49-F238E27FC236}">
                        <a16:creationId xmlns:a16="http://schemas.microsoft.com/office/drawing/2014/main" id="{2FF13F10-F0B3-C32C-FBAA-C24A242BB580}"/>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68" name="Rectangle: Rounded Corners 667">
                    <a:extLst>
                      <a:ext uri="{FF2B5EF4-FFF2-40B4-BE49-F238E27FC236}">
                        <a16:creationId xmlns:a16="http://schemas.microsoft.com/office/drawing/2014/main" id="{3D065683-D248-D735-819C-C55D415E8D42}"/>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69" name="Rectangle: Rounded Corners 668">
                    <a:extLst>
                      <a:ext uri="{FF2B5EF4-FFF2-40B4-BE49-F238E27FC236}">
                        <a16:creationId xmlns:a16="http://schemas.microsoft.com/office/drawing/2014/main" id="{7536BB11-55BB-05DA-124C-84EAF3BB2986}"/>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70" name="Rectangle: Rounded Corners 669">
                    <a:extLst>
                      <a:ext uri="{FF2B5EF4-FFF2-40B4-BE49-F238E27FC236}">
                        <a16:creationId xmlns:a16="http://schemas.microsoft.com/office/drawing/2014/main" id="{1FB259AD-BA80-A13E-DE59-D79BD7EAC9A6}"/>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71" name="Rectangle: Rounded Corners 670">
                    <a:extLst>
                      <a:ext uri="{FF2B5EF4-FFF2-40B4-BE49-F238E27FC236}">
                        <a16:creationId xmlns:a16="http://schemas.microsoft.com/office/drawing/2014/main" id="{B887F595-1168-3A35-7A44-E867BE40F725}"/>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grpSp>
        <p:grpSp>
          <p:nvGrpSpPr>
            <p:cNvPr id="687" name="Group 686">
              <a:extLst>
                <a:ext uri="{FF2B5EF4-FFF2-40B4-BE49-F238E27FC236}">
                  <a16:creationId xmlns:a16="http://schemas.microsoft.com/office/drawing/2014/main" id="{BF68631B-B309-F7B6-F231-E8C978AE96F8}"/>
                </a:ext>
              </a:extLst>
            </p:cNvPr>
            <p:cNvGrpSpPr/>
            <p:nvPr/>
          </p:nvGrpSpPr>
          <p:grpSpPr>
            <a:xfrm>
              <a:off x="7125263" y="1583475"/>
              <a:ext cx="1540038" cy="736080"/>
              <a:chOff x="7125263" y="1583475"/>
              <a:chExt cx="1540038" cy="736080"/>
            </a:xfrm>
          </p:grpSpPr>
          <p:sp>
            <p:nvSpPr>
              <p:cNvPr id="688" name="Oval 687">
                <a:extLst>
                  <a:ext uri="{FF2B5EF4-FFF2-40B4-BE49-F238E27FC236}">
                    <a16:creationId xmlns:a16="http://schemas.microsoft.com/office/drawing/2014/main" id="{3437360B-5420-4850-D88B-2C8770F41A70}"/>
                  </a:ext>
                </a:extLst>
              </p:cNvPr>
              <p:cNvSpPr>
                <a:spLocks/>
              </p:cNvSpPr>
              <p:nvPr/>
            </p:nvSpPr>
            <p:spPr>
              <a:xfrm>
                <a:off x="7125263" y="195955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89" name="Oval 688">
                <a:extLst>
                  <a:ext uri="{FF2B5EF4-FFF2-40B4-BE49-F238E27FC236}">
                    <a16:creationId xmlns:a16="http://schemas.microsoft.com/office/drawing/2014/main" id="{F8D842A1-4023-F970-B144-620FA2D61E01}"/>
                  </a:ext>
                </a:extLst>
              </p:cNvPr>
              <p:cNvSpPr>
                <a:spLocks/>
              </p:cNvSpPr>
              <p:nvPr/>
            </p:nvSpPr>
            <p:spPr>
              <a:xfrm>
                <a:off x="7182413" y="1959555"/>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90" name="Oval 689">
                <a:extLst>
                  <a:ext uri="{FF2B5EF4-FFF2-40B4-BE49-F238E27FC236}">
                    <a16:creationId xmlns:a16="http://schemas.microsoft.com/office/drawing/2014/main" id="{384A5D4B-8357-66C8-EBA0-9D3D2DE964C7}"/>
                  </a:ext>
                </a:extLst>
              </p:cNvPr>
              <p:cNvSpPr>
                <a:spLocks/>
              </p:cNvSpPr>
              <p:nvPr/>
            </p:nvSpPr>
            <p:spPr>
              <a:xfrm>
                <a:off x="7239563" y="1959555"/>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91" name="Rectangle: Rounded Corners 690">
                <a:extLst>
                  <a:ext uri="{FF2B5EF4-FFF2-40B4-BE49-F238E27FC236}">
                    <a16:creationId xmlns:a16="http://schemas.microsoft.com/office/drawing/2014/main" id="{E996D53C-C1D6-0DA4-5ACD-DF582CB7E886}"/>
                  </a:ext>
                </a:extLst>
              </p:cNvPr>
              <p:cNvSpPr>
                <a:spLocks/>
              </p:cNvSpPr>
              <p:nvPr/>
            </p:nvSpPr>
            <p:spPr>
              <a:xfrm>
                <a:off x="7239563" y="1952711"/>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06</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692" name="Speech Bubble: Rectangle with Corners Rounded 691">
                <a:extLst>
                  <a:ext uri="{FF2B5EF4-FFF2-40B4-BE49-F238E27FC236}">
                    <a16:creationId xmlns:a16="http://schemas.microsoft.com/office/drawing/2014/main" id="{251AE46D-68CE-AD0C-F9DC-FF34BEABFC59}"/>
                  </a:ext>
                </a:extLst>
              </p:cNvPr>
              <p:cNvSpPr/>
              <p:nvPr/>
            </p:nvSpPr>
            <p:spPr>
              <a:xfrm>
                <a:off x="7562798" y="1641917"/>
                <a:ext cx="936425" cy="337739"/>
              </a:xfrm>
              <a:prstGeom prst="wedgeRoundRectCallout">
                <a:avLst>
                  <a:gd name="adj1" fmla="val -45300"/>
                  <a:gd name="adj2" fmla="val 8882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Splunk Alerting</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693" name="Rectangle: Rounded Corners 692">
                <a:extLst>
                  <a:ext uri="{FF2B5EF4-FFF2-40B4-BE49-F238E27FC236}">
                    <a16:creationId xmlns:a16="http://schemas.microsoft.com/office/drawing/2014/main" id="{FBE5C32F-B36E-B504-994A-18EBAE8C0771}"/>
                  </a:ext>
                </a:extLst>
              </p:cNvPr>
              <p:cNvSpPr/>
              <p:nvPr/>
            </p:nvSpPr>
            <p:spPr>
              <a:xfrm>
                <a:off x="8521301" y="158347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94" name="Rectangle: Rounded Corners 693">
                <a:extLst>
                  <a:ext uri="{FF2B5EF4-FFF2-40B4-BE49-F238E27FC236}">
                    <a16:creationId xmlns:a16="http://schemas.microsoft.com/office/drawing/2014/main" id="{6B54AB11-ABF8-1D47-BCA2-929044F67074}"/>
                  </a:ext>
                </a:extLst>
              </p:cNvPr>
              <p:cNvSpPr/>
              <p:nvPr/>
            </p:nvSpPr>
            <p:spPr>
              <a:xfrm>
                <a:off x="8521301" y="165886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95" name="Rectangle: Rounded Corners 694">
                <a:extLst>
                  <a:ext uri="{FF2B5EF4-FFF2-40B4-BE49-F238E27FC236}">
                    <a16:creationId xmlns:a16="http://schemas.microsoft.com/office/drawing/2014/main" id="{B75313C8-75E8-84F3-2673-7A9D4F6B2CAE}"/>
                  </a:ext>
                </a:extLst>
              </p:cNvPr>
              <p:cNvSpPr/>
              <p:nvPr/>
            </p:nvSpPr>
            <p:spPr>
              <a:xfrm>
                <a:off x="8521301" y="1734257"/>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96" name="Rectangle: Rounded Corners 695">
                <a:extLst>
                  <a:ext uri="{FF2B5EF4-FFF2-40B4-BE49-F238E27FC236}">
                    <a16:creationId xmlns:a16="http://schemas.microsoft.com/office/drawing/2014/main" id="{F378FBCB-ED1F-80DE-79CD-DF03518D5569}"/>
                  </a:ext>
                </a:extLst>
              </p:cNvPr>
              <p:cNvSpPr/>
              <p:nvPr/>
            </p:nvSpPr>
            <p:spPr>
              <a:xfrm>
                <a:off x="8521301" y="1809648"/>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97" name="Rectangle: Rounded Corners 696">
                <a:extLst>
                  <a:ext uri="{FF2B5EF4-FFF2-40B4-BE49-F238E27FC236}">
                    <a16:creationId xmlns:a16="http://schemas.microsoft.com/office/drawing/2014/main" id="{B6AD6AD9-17A7-7800-CD8F-F0DACB77264C}"/>
                  </a:ext>
                </a:extLst>
              </p:cNvPr>
              <p:cNvSpPr/>
              <p:nvPr/>
            </p:nvSpPr>
            <p:spPr>
              <a:xfrm>
                <a:off x="8521301" y="1885039"/>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98" name="Rectangle: Rounded Corners 697">
                <a:extLst>
                  <a:ext uri="{FF2B5EF4-FFF2-40B4-BE49-F238E27FC236}">
                    <a16:creationId xmlns:a16="http://schemas.microsoft.com/office/drawing/2014/main" id="{4B92C6FD-70EC-2B25-E4CB-6848B6E2D7AA}"/>
                  </a:ext>
                </a:extLst>
              </p:cNvPr>
              <p:cNvSpPr/>
              <p:nvPr/>
            </p:nvSpPr>
            <p:spPr>
              <a:xfrm>
                <a:off x="8521301" y="1960430"/>
                <a:ext cx="144000" cy="54000"/>
              </a:xfrm>
              <a:prstGeom prst="roundRect">
                <a:avLst/>
              </a:prstGeom>
              <a:solidFill>
                <a:srgbClr val="F1E45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grpSp>
        <p:nvGrpSpPr>
          <p:cNvPr id="747" name="Group 746">
            <a:extLst>
              <a:ext uri="{FF2B5EF4-FFF2-40B4-BE49-F238E27FC236}">
                <a16:creationId xmlns:a16="http://schemas.microsoft.com/office/drawing/2014/main" id="{D7C0DE81-3438-4E20-0F92-7C306D7D2E35}"/>
              </a:ext>
            </a:extLst>
          </p:cNvPr>
          <p:cNvGrpSpPr/>
          <p:nvPr/>
        </p:nvGrpSpPr>
        <p:grpSpPr>
          <a:xfrm>
            <a:off x="2429543" y="1493706"/>
            <a:ext cx="8673736" cy="3913913"/>
            <a:chOff x="2429543" y="1493706"/>
            <a:chExt cx="8673736" cy="3913913"/>
          </a:xfrm>
        </p:grpSpPr>
        <p:sp>
          <p:nvSpPr>
            <p:cNvPr id="13" name="Oval 12">
              <a:extLst>
                <a:ext uri="{FF2B5EF4-FFF2-40B4-BE49-F238E27FC236}">
                  <a16:creationId xmlns:a16="http://schemas.microsoft.com/office/drawing/2014/main" id="{C44DFF96-F8FB-8988-A778-D2E5D68AEA10}"/>
                </a:ext>
              </a:extLst>
            </p:cNvPr>
            <p:cNvSpPr/>
            <p:nvPr/>
          </p:nvSpPr>
          <p:spPr>
            <a:xfrm>
              <a:off x="10780132" y="1493706"/>
              <a:ext cx="323147" cy="31792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7" name="TextBox 86">
              <a:extLst>
                <a:ext uri="{FF2B5EF4-FFF2-40B4-BE49-F238E27FC236}">
                  <a16:creationId xmlns:a16="http://schemas.microsoft.com/office/drawing/2014/main" id="{5EB82A29-C2F4-14FF-90ED-CD5AA09D9CFD}"/>
                </a:ext>
              </a:extLst>
            </p:cNvPr>
            <p:cNvSpPr txBox="1"/>
            <p:nvPr/>
          </p:nvSpPr>
          <p:spPr>
            <a:xfrm>
              <a:off x="10829657" y="1564403"/>
              <a:ext cx="245258" cy="209434"/>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Q2</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grpSp>
          <p:nvGrpSpPr>
            <p:cNvPr id="701" name="Group 700">
              <a:extLst>
                <a:ext uri="{FF2B5EF4-FFF2-40B4-BE49-F238E27FC236}">
                  <a16:creationId xmlns:a16="http://schemas.microsoft.com/office/drawing/2014/main" id="{D020188D-182E-7930-9FBF-75BE6ABC4932}"/>
                </a:ext>
              </a:extLst>
            </p:cNvPr>
            <p:cNvGrpSpPr/>
            <p:nvPr/>
          </p:nvGrpSpPr>
          <p:grpSpPr>
            <a:xfrm>
              <a:off x="2429543" y="2602433"/>
              <a:ext cx="6389884" cy="2805186"/>
              <a:chOff x="2429543" y="2602433"/>
              <a:chExt cx="6389884" cy="2805186"/>
            </a:xfrm>
          </p:grpSpPr>
          <p:grpSp>
            <p:nvGrpSpPr>
              <p:cNvPr id="702" name="Group 701">
                <a:extLst>
                  <a:ext uri="{FF2B5EF4-FFF2-40B4-BE49-F238E27FC236}">
                    <a16:creationId xmlns:a16="http://schemas.microsoft.com/office/drawing/2014/main" id="{ADEDFFE1-C744-C0E0-34CB-CA69941FCBF6}"/>
                  </a:ext>
                </a:extLst>
              </p:cNvPr>
              <p:cNvGrpSpPr/>
              <p:nvPr/>
            </p:nvGrpSpPr>
            <p:grpSpPr>
              <a:xfrm>
                <a:off x="3771579" y="3825638"/>
                <a:ext cx="370183" cy="361016"/>
                <a:chOff x="3771579" y="3825638"/>
                <a:chExt cx="370183" cy="361016"/>
              </a:xfrm>
            </p:grpSpPr>
            <p:sp>
              <p:nvSpPr>
                <p:cNvPr id="744" name="Oval 743">
                  <a:extLst>
                    <a:ext uri="{FF2B5EF4-FFF2-40B4-BE49-F238E27FC236}">
                      <a16:creationId xmlns:a16="http://schemas.microsoft.com/office/drawing/2014/main" id="{466A1624-1A98-C45A-074F-1D9738C6FAFF}"/>
                    </a:ext>
                  </a:extLst>
                </p:cNvPr>
                <p:cNvSpPr/>
                <p:nvPr/>
              </p:nvSpPr>
              <p:spPr>
                <a:xfrm>
                  <a:off x="3781762" y="3825638"/>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45" name="Rectangle: Rounded Corners 744">
                  <a:extLst>
                    <a:ext uri="{FF2B5EF4-FFF2-40B4-BE49-F238E27FC236}">
                      <a16:creationId xmlns:a16="http://schemas.microsoft.com/office/drawing/2014/main" id="{73CAF92A-13E8-BB43-638B-882346A651FE}"/>
                    </a:ext>
                  </a:extLst>
                </p:cNvPr>
                <p:cNvSpPr>
                  <a:spLocks/>
                </p:cNvSpPr>
                <p:nvPr/>
              </p:nvSpPr>
              <p:spPr>
                <a:xfrm>
                  <a:off x="3771579" y="382665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24</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703" name="Group 702">
                <a:extLst>
                  <a:ext uri="{FF2B5EF4-FFF2-40B4-BE49-F238E27FC236}">
                    <a16:creationId xmlns:a16="http://schemas.microsoft.com/office/drawing/2014/main" id="{E1336EF7-C232-A478-0C75-C4F1BE934528}"/>
                  </a:ext>
                </a:extLst>
              </p:cNvPr>
              <p:cNvGrpSpPr/>
              <p:nvPr/>
            </p:nvGrpSpPr>
            <p:grpSpPr>
              <a:xfrm>
                <a:off x="4234462" y="3810379"/>
                <a:ext cx="373401" cy="377634"/>
                <a:chOff x="4234462" y="3810379"/>
                <a:chExt cx="373401" cy="377634"/>
              </a:xfrm>
            </p:grpSpPr>
            <p:sp>
              <p:nvSpPr>
                <p:cNvPr id="742" name="Oval 741">
                  <a:extLst>
                    <a:ext uri="{FF2B5EF4-FFF2-40B4-BE49-F238E27FC236}">
                      <a16:creationId xmlns:a16="http://schemas.microsoft.com/office/drawing/2014/main" id="{FC595F3E-3AA1-EAC8-BA04-703DFA416711}"/>
                    </a:ext>
                  </a:extLst>
                </p:cNvPr>
                <p:cNvSpPr/>
                <p:nvPr/>
              </p:nvSpPr>
              <p:spPr>
                <a:xfrm>
                  <a:off x="4234462" y="3828013"/>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43" name="Rectangle: Rounded Corners 742">
                  <a:extLst>
                    <a:ext uri="{FF2B5EF4-FFF2-40B4-BE49-F238E27FC236}">
                      <a16:creationId xmlns:a16="http://schemas.microsoft.com/office/drawing/2014/main" id="{9BB5CB59-2F35-C8A9-99C5-2128758C4A13}"/>
                    </a:ext>
                  </a:extLst>
                </p:cNvPr>
                <p:cNvSpPr>
                  <a:spLocks/>
                </p:cNvSpPr>
                <p:nvPr/>
              </p:nvSpPr>
              <p:spPr>
                <a:xfrm>
                  <a:off x="4247863" y="381037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22</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704" name="Group 703">
                <a:extLst>
                  <a:ext uri="{FF2B5EF4-FFF2-40B4-BE49-F238E27FC236}">
                    <a16:creationId xmlns:a16="http://schemas.microsoft.com/office/drawing/2014/main" id="{5DF067A0-5DE4-ABC9-3DBA-9C5EFF609158}"/>
                  </a:ext>
                </a:extLst>
              </p:cNvPr>
              <p:cNvGrpSpPr/>
              <p:nvPr/>
            </p:nvGrpSpPr>
            <p:grpSpPr>
              <a:xfrm>
                <a:off x="8272071" y="3482596"/>
                <a:ext cx="360000" cy="366626"/>
                <a:chOff x="8272071" y="3482596"/>
                <a:chExt cx="360000" cy="366626"/>
              </a:xfrm>
            </p:grpSpPr>
            <p:sp>
              <p:nvSpPr>
                <p:cNvPr id="740" name="Oval 739">
                  <a:extLst>
                    <a:ext uri="{FF2B5EF4-FFF2-40B4-BE49-F238E27FC236}">
                      <a16:creationId xmlns:a16="http://schemas.microsoft.com/office/drawing/2014/main" id="{C3F0DA89-B76B-F4F9-41C8-E1E127209A39}"/>
                    </a:ext>
                  </a:extLst>
                </p:cNvPr>
                <p:cNvSpPr>
                  <a:spLocks/>
                </p:cNvSpPr>
                <p:nvPr/>
              </p:nvSpPr>
              <p:spPr>
                <a:xfrm>
                  <a:off x="8272071" y="3489222"/>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41" name="Rectangle: Rounded Corners 740">
                  <a:extLst>
                    <a:ext uri="{FF2B5EF4-FFF2-40B4-BE49-F238E27FC236}">
                      <a16:creationId xmlns:a16="http://schemas.microsoft.com/office/drawing/2014/main" id="{4DD27171-4813-8BEC-6BF4-311649194857}"/>
                    </a:ext>
                  </a:extLst>
                </p:cNvPr>
                <p:cNvSpPr>
                  <a:spLocks/>
                </p:cNvSpPr>
                <p:nvPr/>
              </p:nvSpPr>
              <p:spPr>
                <a:xfrm>
                  <a:off x="8272071" y="3482596"/>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27</a:t>
                  </a:r>
                  <a:endParaRPr kumimoji="0" lang="en-IN" sz="12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sp>
            <p:nvSpPr>
              <p:cNvPr id="705" name="Speech Bubble: Rectangle with Corners Rounded 704">
                <a:extLst>
                  <a:ext uri="{FF2B5EF4-FFF2-40B4-BE49-F238E27FC236}">
                    <a16:creationId xmlns:a16="http://schemas.microsoft.com/office/drawing/2014/main" id="{8219CF88-D087-A3D7-7A54-6B12A0028440}"/>
                  </a:ext>
                </a:extLst>
              </p:cNvPr>
              <p:cNvSpPr/>
              <p:nvPr/>
            </p:nvSpPr>
            <p:spPr>
              <a:xfrm>
                <a:off x="2746478" y="3489139"/>
                <a:ext cx="1110516" cy="270521"/>
              </a:xfrm>
              <a:prstGeom prst="wedgeRoundRectCallout">
                <a:avLst>
                  <a:gd name="adj1" fmla="val 47434"/>
                  <a:gd name="adj2" fmla="val 7942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GPSSG4_BP_M04 Job failure</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706" name="Speech Bubble: Rectangle with Corners Rounded 705">
                <a:extLst>
                  <a:ext uri="{FF2B5EF4-FFF2-40B4-BE49-F238E27FC236}">
                    <a16:creationId xmlns:a16="http://schemas.microsoft.com/office/drawing/2014/main" id="{97B85D5F-20D6-8214-194C-E5547A1156A1}"/>
                  </a:ext>
                </a:extLst>
              </p:cNvPr>
              <p:cNvSpPr/>
              <p:nvPr/>
            </p:nvSpPr>
            <p:spPr>
              <a:xfrm>
                <a:off x="3759584" y="4330689"/>
                <a:ext cx="734445" cy="292556"/>
              </a:xfrm>
              <a:prstGeom prst="wedgeRoundRectCallout">
                <a:avLst>
                  <a:gd name="adj1" fmla="val 31052"/>
                  <a:gd name="adj2" fmla="val -10073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Sequence Gap in CHIPS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707" name="Speech Bubble: Rectangle with Corners Rounded 706">
                <a:extLst>
                  <a:ext uri="{FF2B5EF4-FFF2-40B4-BE49-F238E27FC236}">
                    <a16:creationId xmlns:a16="http://schemas.microsoft.com/office/drawing/2014/main" id="{8687B496-8D26-1CE3-34CF-604C0137F27A}"/>
                  </a:ext>
                </a:extLst>
              </p:cNvPr>
              <p:cNvSpPr/>
              <p:nvPr/>
            </p:nvSpPr>
            <p:spPr>
              <a:xfrm>
                <a:off x="7891685" y="2786063"/>
                <a:ext cx="856219" cy="462058"/>
              </a:xfrm>
              <a:prstGeom prst="wedgeRoundRectCallout">
                <a:avLst>
                  <a:gd name="adj1" fmla="val 12235"/>
                  <a:gd name="adj2" fmla="val 101306"/>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PUBSUB topic handling</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grpSp>
            <p:nvGrpSpPr>
              <p:cNvPr id="708" name="Group 707">
                <a:extLst>
                  <a:ext uri="{FF2B5EF4-FFF2-40B4-BE49-F238E27FC236}">
                    <a16:creationId xmlns:a16="http://schemas.microsoft.com/office/drawing/2014/main" id="{ADFD14FD-1036-F4E7-6F85-14414651ED16}"/>
                  </a:ext>
                </a:extLst>
              </p:cNvPr>
              <p:cNvGrpSpPr/>
              <p:nvPr/>
            </p:nvGrpSpPr>
            <p:grpSpPr>
              <a:xfrm>
                <a:off x="2862217" y="4384414"/>
                <a:ext cx="364126" cy="378877"/>
                <a:chOff x="2862217" y="4384414"/>
                <a:chExt cx="364126" cy="378877"/>
              </a:xfrm>
            </p:grpSpPr>
            <p:sp>
              <p:nvSpPr>
                <p:cNvPr id="738" name="Oval 737">
                  <a:extLst>
                    <a:ext uri="{FF2B5EF4-FFF2-40B4-BE49-F238E27FC236}">
                      <a16:creationId xmlns:a16="http://schemas.microsoft.com/office/drawing/2014/main" id="{2F320E7F-66A3-5593-F7D9-5DDB08CF3349}"/>
                    </a:ext>
                  </a:extLst>
                </p:cNvPr>
                <p:cNvSpPr/>
                <p:nvPr/>
              </p:nvSpPr>
              <p:spPr>
                <a:xfrm>
                  <a:off x="2866343" y="4403291"/>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39" name="Rectangle: Rounded Corners 738">
                  <a:extLst>
                    <a:ext uri="{FF2B5EF4-FFF2-40B4-BE49-F238E27FC236}">
                      <a16:creationId xmlns:a16="http://schemas.microsoft.com/office/drawing/2014/main" id="{07B159F0-B5AB-955A-BFE6-2DBD50FA871D}"/>
                    </a:ext>
                  </a:extLst>
                </p:cNvPr>
                <p:cNvSpPr>
                  <a:spLocks/>
                </p:cNvSpPr>
                <p:nvPr/>
              </p:nvSpPr>
              <p:spPr>
                <a:xfrm>
                  <a:off x="2862217" y="438441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17</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709" name="Speech Bubble: Rectangle with Corners Rounded 708">
                <a:extLst>
                  <a:ext uri="{FF2B5EF4-FFF2-40B4-BE49-F238E27FC236}">
                    <a16:creationId xmlns:a16="http://schemas.microsoft.com/office/drawing/2014/main" id="{38A90CE8-C01D-7027-9E68-3606BD8AFC33}"/>
                  </a:ext>
                </a:extLst>
              </p:cNvPr>
              <p:cNvSpPr/>
              <p:nvPr/>
            </p:nvSpPr>
            <p:spPr>
              <a:xfrm>
                <a:off x="2612085" y="4966481"/>
                <a:ext cx="536286" cy="441138"/>
              </a:xfrm>
              <a:prstGeom prst="wedgeRoundRectCallout">
                <a:avLst>
                  <a:gd name="adj1" fmla="val 16660"/>
                  <a:gd name="adj2" fmla="val -11291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Analytics in AppD</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grpSp>
            <p:nvGrpSpPr>
              <p:cNvPr id="710" name="Group 709">
                <a:extLst>
                  <a:ext uri="{FF2B5EF4-FFF2-40B4-BE49-F238E27FC236}">
                    <a16:creationId xmlns:a16="http://schemas.microsoft.com/office/drawing/2014/main" id="{99C1964E-7449-8E64-A685-94A1193401BB}"/>
                  </a:ext>
                </a:extLst>
              </p:cNvPr>
              <p:cNvGrpSpPr/>
              <p:nvPr/>
            </p:nvGrpSpPr>
            <p:grpSpPr>
              <a:xfrm>
                <a:off x="2429543" y="4935589"/>
                <a:ext cx="144000" cy="430955"/>
                <a:chOff x="10421427" y="1610371"/>
                <a:chExt cx="144000" cy="430955"/>
              </a:xfrm>
            </p:grpSpPr>
            <p:sp>
              <p:nvSpPr>
                <p:cNvPr id="732" name="Rectangle: Rounded Corners 731">
                  <a:extLst>
                    <a:ext uri="{FF2B5EF4-FFF2-40B4-BE49-F238E27FC236}">
                      <a16:creationId xmlns:a16="http://schemas.microsoft.com/office/drawing/2014/main" id="{BA9141CA-CFF1-AD8B-1865-9141B27F9A08}"/>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33" name="Rectangle: Rounded Corners 732">
                  <a:extLst>
                    <a:ext uri="{FF2B5EF4-FFF2-40B4-BE49-F238E27FC236}">
                      <a16:creationId xmlns:a16="http://schemas.microsoft.com/office/drawing/2014/main" id="{324FE424-3E43-B690-1235-5231361622C4}"/>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34" name="Rectangle: Rounded Corners 733">
                  <a:extLst>
                    <a:ext uri="{FF2B5EF4-FFF2-40B4-BE49-F238E27FC236}">
                      <a16:creationId xmlns:a16="http://schemas.microsoft.com/office/drawing/2014/main" id="{BCC346C7-6EE0-1424-EEB3-A1F8A677E254}"/>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35" name="Rectangle: Rounded Corners 734">
                  <a:extLst>
                    <a:ext uri="{FF2B5EF4-FFF2-40B4-BE49-F238E27FC236}">
                      <a16:creationId xmlns:a16="http://schemas.microsoft.com/office/drawing/2014/main" id="{FFF761BE-BBA8-09B8-7AB5-3E21E870D450}"/>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36" name="Rectangle: Rounded Corners 735">
                  <a:extLst>
                    <a:ext uri="{FF2B5EF4-FFF2-40B4-BE49-F238E27FC236}">
                      <a16:creationId xmlns:a16="http://schemas.microsoft.com/office/drawing/2014/main" id="{FC9B1C47-6532-D160-8DC8-078013C3CE21}"/>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37" name="Rectangle: Rounded Corners 736">
                  <a:extLst>
                    <a:ext uri="{FF2B5EF4-FFF2-40B4-BE49-F238E27FC236}">
                      <a16:creationId xmlns:a16="http://schemas.microsoft.com/office/drawing/2014/main" id="{B13C45C6-476E-2B8D-BEEB-E81EA5D5C72C}"/>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711" name="Group 710">
                <a:extLst>
                  <a:ext uri="{FF2B5EF4-FFF2-40B4-BE49-F238E27FC236}">
                    <a16:creationId xmlns:a16="http://schemas.microsoft.com/office/drawing/2014/main" id="{5AB82842-EF11-4AE3-65B0-A3982C4D3002}"/>
                  </a:ext>
                </a:extLst>
              </p:cNvPr>
              <p:cNvGrpSpPr/>
              <p:nvPr/>
            </p:nvGrpSpPr>
            <p:grpSpPr>
              <a:xfrm>
                <a:off x="3565916" y="4158241"/>
                <a:ext cx="144000" cy="430955"/>
                <a:chOff x="10421427" y="1610371"/>
                <a:chExt cx="144000" cy="430955"/>
              </a:xfrm>
            </p:grpSpPr>
            <p:sp>
              <p:nvSpPr>
                <p:cNvPr id="726" name="Rectangle: Rounded Corners 725">
                  <a:extLst>
                    <a:ext uri="{FF2B5EF4-FFF2-40B4-BE49-F238E27FC236}">
                      <a16:creationId xmlns:a16="http://schemas.microsoft.com/office/drawing/2014/main" id="{830CCFD9-3594-3982-12E8-7E4AB3542ACD}"/>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27" name="Rectangle: Rounded Corners 726">
                  <a:extLst>
                    <a:ext uri="{FF2B5EF4-FFF2-40B4-BE49-F238E27FC236}">
                      <a16:creationId xmlns:a16="http://schemas.microsoft.com/office/drawing/2014/main" id="{D454DA5C-96BB-4301-3D10-4435403C48F0}"/>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28" name="Rectangle: Rounded Corners 727">
                  <a:extLst>
                    <a:ext uri="{FF2B5EF4-FFF2-40B4-BE49-F238E27FC236}">
                      <a16:creationId xmlns:a16="http://schemas.microsoft.com/office/drawing/2014/main" id="{E9961103-0EC1-D178-2EB6-7EB3A5BDACE2}"/>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29" name="Rectangle: Rounded Corners 728">
                  <a:extLst>
                    <a:ext uri="{FF2B5EF4-FFF2-40B4-BE49-F238E27FC236}">
                      <a16:creationId xmlns:a16="http://schemas.microsoft.com/office/drawing/2014/main" id="{32D05A1C-669D-12B7-8934-04448955C2D6}"/>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30" name="Rectangle: Rounded Corners 729">
                  <a:extLst>
                    <a:ext uri="{FF2B5EF4-FFF2-40B4-BE49-F238E27FC236}">
                      <a16:creationId xmlns:a16="http://schemas.microsoft.com/office/drawing/2014/main" id="{C9F15AEA-CFD0-98F7-E2EB-A5474B17B149}"/>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731" name="Rectangle: Rounded Corners 730">
                  <a:extLst>
                    <a:ext uri="{FF2B5EF4-FFF2-40B4-BE49-F238E27FC236}">
                      <a16:creationId xmlns:a16="http://schemas.microsoft.com/office/drawing/2014/main" id="{45B293C1-1151-9290-E766-6043A7EA1991}"/>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712" name="Group 711">
                <a:extLst>
                  <a:ext uri="{FF2B5EF4-FFF2-40B4-BE49-F238E27FC236}">
                    <a16:creationId xmlns:a16="http://schemas.microsoft.com/office/drawing/2014/main" id="{F398B869-6DB7-0691-5545-3A171C4AA48F}"/>
                  </a:ext>
                </a:extLst>
              </p:cNvPr>
              <p:cNvGrpSpPr/>
              <p:nvPr/>
            </p:nvGrpSpPr>
            <p:grpSpPr>
              <a:xfrm>
                <a:off x="2549549" y="3314056"/>
                <a:ext cx="144000" cy="430955"/>
                <a:chOff x="10421427" y="1610371"/>
                <a:chExt cx="144000" cy="430955"/>
              </a:xfrm>
            </p:grpSpPr>
            <p:sp>
              <p:nvSpPr>
                <p:cNvPr id="720" name="Rectangle: Rounded Corners 719">
                  <a:extLst>
                    <a:ext uri="{FF2B5EF4-FFF2-40B4-BE49-F238E27FC236}">
                      <a16:creationId xmlns:a16="http://schemas.microsoft.com/office/drawing/2014/main" id="{5DD71490-3BAF-3FA0-C637-62E66E427610}"/>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21" name="Rectangle: Rounded Corners 720">
                  <a:extLst>
                    <a:ext uri="{FF2B5EF4-FFF2-40B4-BE49-F238E27FC236}">
                      <a16:creationId xmlns:a16="http://schemas.microsoft.com/office/drawing/2014/main" id="{70303387-383C-19AE-AF41-50C01FF27E77}"/>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22" name="Rectangle: Rounded Corners 721">
                  <a:extLst>
                    <a:ext uri="{FF2B5EF4-FFF2-40B4-BE49-F238E27FC236}">
                      <a16:creationId xmlns:a16="http://schemas.microsoft.com/office/drawing/2014/main" id="{8775A26E-63D7-0167-8AB1-F8EC8A015664}"/>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23" name="Rectangle: Rounded Corners 722">
                  <a:extLst>
                    <a:ext uri="{FF2B5EF4-FFF2-40B4-BE49-F238E27FC236}">
                      <a16:creationId xmlns:a16="http://schemas.microsoft.com/office/drawing/2014/main" id="{4DF954F8-1D4C-66F0-F0E3-34A1B8131E7E}"/>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24" name="Rectangle: Rounded Corners 723">
                  <a:extLst>
                    <a:ext uri="{FF2B5EF4-FFF2-40B4-BE49-F238E27FC236}">
                      <a16:creationId xmlns:a16="http://schemas.microsoft.com/office/drawing/2014/main" id="{F59D3DCA-D0E1-FA9B-057A-FC0F43B945BD}"/>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725" name="Rectangle: Rounded Corners 724">
                  <a:extLst>
                    <a:ext uri="{FF2B5EF4-FFF2-40B4-BE49-F238E27FC236}">
                      <a16:creationId xmlns:a16="http://schemas.microsoft.com/office/drawing/2014/main" id="{24BBAAB0-2897-8E57-091D-C947D315B1E9}"/>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713" name="Group 712">
                <a:extLst>
                  <a:ext uri="{FF2B5EF4-FFF2-40B4-BE49-F238E27FC236}">
                    <a16:creationId xmlns:a16="http://schemas.microsoft.com/office/drawing/2014/main" id="{83FDE35A-514A-4FC7-FE3F-BD52FD761829}"/>
                  </a:ext>
                </a:extLst>
              </p:cNvPr>
              <p:cNvGrpSpPr/>
              <p:nvPr/>
            </p:nvGrpSpPr>
            <p:grpSpPr>
              <a:xfrm>
                <a:off x="8675427" y="2602433"/>
                <a:ext cx="144000" cy="430955"/>
                <a:chOff x="10421427" y="1610371"/>
                <a:chExt cx="144000" cy="430955"/>
              </a:xfrm>
            </p:grpSpPr>
            <p:sp>
              <p:nvSpPr>
                <p:cNvPr id="714" name="Rectangle: Rounded Corners 713">
                  <a:extLst>
                    <a:ext uri="{FF2B5EF4-FFF2-40B4-BE49-F238E27FC236}">
                      <a16:creationId xmlns:a16="http://schemas.microsoft.com/office/drawing/2014/main" id="{5CEAE741-4ED0-E0CD-E080-FE899CA2BB92}"/>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15" name="Rectangle: Rounded Corners 714">
                  <a:extLst>
                    <a:ext uri="{FF2B5EF4-FFF2-40B4-BE49-F238E27FC236}">
                      <a16:creationId xmlns:a16="http://schemas.microsoft.com/office/drawing/2014/main" id="{C5F2E5E1-D51B-8B02-6573-27358593686D}"/>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16" name="Rectangle: Rounded Corners 715">
                  <a:extLst>
                    <a:ext uri="{FF2B5EF4-FFF2-40B4-BE49-F238E27FC236}">
                      <a16:creationId xmlns:a16="http://schemas.microsoft.com/office/drawing/2014/main" id="{C574AA87-0F04-AE05-87A5-3414F942ED7B}"/>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17" name="Rectangle: Rounded Corners 716">
                  <a:extLst>
                    <a:ext uri="{FF2B5EF4-FFF2-40B4-BE49-F238E27FC236}">
                      <a16:creationId xmlns:a16="http://schemas.microsoft.com/office/drawing/2014/main" id="{63B307C9-44FF-5AED-FCA2-4CE652BB410C}"/>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18" name="Rectangle: Rounded Corners 717">
                  <a:extLst>
                    <a:ext uri="{FF2B5EF4-FFF2-40B4-BE49-F238E27FC236}">
                      <a16:creationId xmlns:a16="http://schemas.microsoft.com/office/drawing/2014/main" id="{6EDEA34F-B964-FB9B-71DF-8A05516C13CF}"/>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719" name="Rectangle: Rounded Corners 718">
                  <a:extLst>
                    <a:ext uri="{FF2B5EF4-FFF2-40B4-BE49-F238E27FC236}">
                      <a16:creationId xmlns:a16="http://schemas.microsoft.com/office/drawing/2014/main" id="{FA7D0DA5-D29C-C577-6C74-B30786884797}"/>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grpSp>
      <p:grpSp>
        <p:nvGrpSpPr>
          <p:cNvPr id="848" name="Group 847">
            <a:extLst>
              <a:ext uri="{FF2B5EF4-FFF2-40B4-BE49-F238E27FC236}">
                <a16:creationId xmlns:a16="http://schemas.microsoft.com/office/drawing/2014/main" id="{538F0216-48B9-4D85-6C24-ABE3BD1D0E33}"/>
              </a:ext>
            </a:extLst>
          </p:cNvPr>
          <p:cNvGrpSpPr/>
          <p:nvPr/>
        </p:nvGrpSpPr>
        <p:grpSpPr>
          <a:xfrm>
            <a:off x="3888425" y="2034635"/>
            <a:ext cx="7461973" cy="3225944"/>
            <a:chOff x="3888425" y="2034635"/>
            <a:chExt cx="7461973" cy="3225944"/>
          </a:xfrm>
        </p:grpSpPr>
        <p:sp>
          <p:nvSpPr>
            <p:cNvPr id="54" name="Oval 53">
              <a:extLst>
                <a:ext uri="{FF2B5EF4-FFF2-40B4-BE49-F238E27FC236}">
                  <a16:creationId xmlns:a16="http://schemas.microsoft.com/office/drawing/2014/main" id="{8FDB17E7-679F-40A8-5DBE-25CF5A0A61CD}"/>
                </a:ext>
              </a:extLst>
            </p:cNvPr>
            <p:cNvSpPr>
              <a:spLocks/>
            </p:cNvSpPr>
            <p:nvPr/>
          </p:nvSpPr>
          <p:spPr>
            <a:xfrm>
              <a:off x="10990398" y="2034635"/>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B35591"/>
                </a:solidFill>
                <a:effectLst/>
                <a:uLnTx/>
                <a:uFillTx/>
                <a:latin typeface="Arial"/>
                <a:ea typeface="+mn-ea"/>
                <a:cs typeface="+mn-cs"/>
              </a:endParaRPr>
            </a:p>
          </p:txBody>
        </p:sp>
        <p:grpSp>
          <p:nvGrpSpPr>
            <p:cNvPr id="748" name="Group 747">
              <a:extLst>
                <a:ext uri="{FF2B5EF4-FFF2-40B4-BE49-F238E27FC236}">
                  <a16:creationId xmlns:a16="http://schemas.microsoft.com/office/drawing/2014/main" id="{95231264-EF40-304F-1332-C706605C77E6}"/>
                </a:ext>
              </a:extLst>
            </p:cNvPr>
            <p:cNvGrpSpPr/>
            <p:nvPr/>
          </p:nvGrpSpPr>
          <p:grpSpPr>
            <a:xfrm>
              <a:off x="3888425" y="3624386"/>
              <a:ext cx="4415384" cy="1636193"/>
              <a:chOff x="3888425" y="3624386"/>
              <a:chExt cx="4415384" cy="1636193"/>
            </a:xfrm>
          </p:grpSpPr>
          <p:grpSp>
            <p:nvGrpSpPr>
              <p:cNvPr id="749" name="Group 748">
                <a:extLst>
                  <a:ext uri="{FF2B5EF4-FFF2-40B4-BE49-F238E27FC236}">
                    <a16:creationId xmlns:a16="http://schemas.microsoft.com/office/drawing/2014/main" id="{4ADC8EF7-4824-441D-4510-B1BC7C32B6E7}"/>
                  </a:ext>
                </a:extLst>
              </p:cNvPr>
              <p:cNvGrpSpPr/>
              <p:nvPr/>
            </p:nvGrpSpPr>
            <p:grpSpPr>
              <a:xfrm>
                <a:off x="4683732" y="4157008"/>
                <a:ext cx="368250" cy="364945"/>
                <a:chOff x="4683732" y="4157008"/>
                <a:chExt cx="368250" cy="364945"/>
              </a:xfrm>
            </p:grpSpPr>
            <p:sp>
              <p:nvSpPr>
                <p:cNvPr id="769" name="Oval 768">
                  <a:extLst>
                    <a:ext uri="{FF2B5EF4-FFF2-40B4-BE49-F238E27FC236}">
                      <a16:creationId xmlns:a16="http://schemas.microsoft.com/office/drawing/2014/main" id="{4BBC4257-0CFE-A650-9A16-CCCF08F58439}"/>
                    </a:ext>
                  </a:extLst>
                </p:cNvPr>
                <p:cNvSpPr>
                  <a:spLocks/>
                </p:cNvSpPr>
                <p:nvPr/>
              </p:nvSpPr>
              <p:spPr>
                <a:xfrm>
                  <a:off x="4691982" y="4157008"/>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770" name="Rectangle: Rounded Corners 769">
                  <a:extLst>
                    <a:ext uri="{FF2B5EF4-FFF2-40B4-BE49-F238E27FC236}">
                      <a16:creationId xmlns:a16="http://schemas.microsoft.com/office/drawing/2014/main" id="{0B484752-E6D8-976F-EA66-92A50AC3964E}"/>
                    </a:ext>
                  </a:extLst>
                </p:cNvPr>
                <p:cNvSpPr>
                  <a:spLocks/>
                </p:cNvSpPr>
                <p:nvPr/>
              </p:nvSpPr>
              <p:spPr>
                <a:xfrm>
                  <a:off x="4683732" y="4161953"/>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05</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grpSp>
            <p:nvGrpSpPr>
              <p:cNvPr id="750" name="Group 749">
                <a:extLst>
                  <a:ext uri="{FF2B5EF4-FFF2-40B4-BE49-F238E27FC236}">
                    <a16:creationId xmlns:a16="http://schemas.microsoft.com/office/drawing/2014/main" id="{410CC25F-C954-1C6C-A687-C7C120E8B737}"/>
                  </a:ext>
                </a:extLst>
              </p:cNvPr>
              <p:cNvGrpSpPr/>
              <p:nvPr/>
            </p:nvGrpSpPr>
            <p:grpSpPr>
              <a:xfrm>
                <a:off x="7498708" y="4175064"/>
                <a:ext cx="360145" cy="368537"/>
                <a:chOff x="7498708" y="4175064"/>
                <a:chExt cx="360145" cy="368537"/>
              </a:xfrm>
            </p:grpSpPr>
            <p:sp>
              <p:nvSpPr>
                <p:cNvPr id="767" name="Oval 766">
                  <a:extLst>
                    <a:ext uri="{FF2B5EF4-FFF2-40B4-BE49-F238E27FC236}">
                      <a16:creationId xmlns:a16="http://schemas.microsoft.com/office/drawing/2014/main" id="{37F4C58C-598F-D2E3-35D0-9D5D8C7D36F7}"/>
                    </a:ext>
                  </a:extLst>
                </p:cNvPr>
                <p:cNvSpPr>
                  <a:spLocks/>
                </p:cNvSpPr>
                <p:nvPr/>
              </p:nvSpPr>
              <p:spPr>
                <a:xfrm>
                  <a:off x="7498853" y="4183601"/>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68" name="Rectangle: Rounded Corners 767">
                  <a:extLst>
                    <a:ext uri="{FF2B5EF4-FFF2-40B4-BE49-F238E27FC236}">
                      <a16:creationId xmlns:a16="http://schemas.microsoft.com/office/drawing/2014/main" id="{6AC993FD-8D26-2ABC-EEDB-E2165EA12314}"/>
                    </a:ext>
                  </a:extLst>
                </p:cNvPr>
                <p:cNvSpPr>
                  <a:spLocks/>
                </p:cNvSpPr>
                <p:nvPr/>
              </p:nvSpPr>
              <p:spPr>
                <a:xfrm>
                  <a:off x="7498708" y="417506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03</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sp>
            <p:nvSpPr>
              <p:cNvPr id="751" name="Speech Bubble: Rectangle with Corners Rounded 750">
                <a:extLst>
                  <a:ext uri="{FF2B5EF4-FFF2-40B4-BE49-F238E27FC236}">
                    <a16:creationId xmlns:a16="http://schemas.microsoft.com/office/drawing/2014/main" id="{2D1E05D1-6DAD-DC74-AAC1-505E6D3AD5D6}"/>
                  </a:ext>
                </a:extLst>
              </p:cNvPr>
              <p:cNvSpPr/>
              <p:nvPr/>
            </p:nvSpPr>
            <p:spPr>
              <a:xfrm>
                <a:off x="7441419" y="3717489"/>
                <a:ext cx="862390" cy="336281"/>
              </a:xfrm>
              <a:prstGeom prst="wedgeRoundRectCallout">
                <a:avLst>
                  <a:gd name="adj1" fmla="val -23955"/>
                  <a:gd name="adj2" fmla="val 8694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Problem Management</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sp>
            <p:nvSpPr>
              <p:cNvPr id="752" name="Speech Bubble: Rectangle with Corners Rounded 751">
                <a:extLst>
                  <a:ext uri="{FF2B5EF4-FFF2-40B4-BE49-F238E27FC236}">
                    <a16:creationId xmlns:a16="http://schemas.microsoft.com/office/drawing/2014/main" id="{0CE198E3-1AEC-AEE2-8A31-62A80EBA3C96}"/>
                  </a:ext>
                </a:extLst>
              </p:cNvPr>
              <p:cNvSpPr/>
              <p:nvPr/>
            </p:nvSpPr>
            <p:spPr>
              <a:xfrm>
                <a:off x="4060546" y="4780057"/>
                <a:ext cx="715349" cy="480522"/>
              </a:xfrm>
              <a:prstGeom prst="wedgeRoundRectCallout">
                <a:avLst>
                  <a:gd name="adj1" fmla="val 56986"/>
                  <a:gd name="adj2" fmla="val -10583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Impact Assessment Matrix creation</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grpSp>
            <p:nvGrpSpPr>
              <p:cNvPr id="753" name="Group 752">
                <a:extLst>
                  <a:ext uri="{FF2B5EF4-FFF2-40B4-BE49-F238E27FC236}">
                    <a16:creationId xmlns:a16="http://schemas.microsoft.com/office/drawing/2014/main" id="{353AFF3B-27D0-68E1-F608-ECA73E109374}"/>
                  </a:ext>
                </a:extLst>
              </p:cNvPr>
              <p:cNvGrpSpPr/>
              <p:nvPr/>
            </p:nvGrpSpPr>
            <p:grpSpPr>
              <a:xfrm>
                <a:off x="3888425" y="4665166"/>
                <a:ext cx="144000" cy="430955"/>
                <a:chOff x="10421427" y="1610371"/>
                <a:chExt cx="144000" cy="430955"/>
              </a:xfrm>
            </p:grpSpPr>
            <p:sp>
              <p:nvSpPr>
                <p:cNvPr id="761" name="Rectangle: Rounded Corners 760">
                  <a:extLst>
                    <a:ext uri="{FF2B5EF4-FFF2-40B4-BE49-F238E27FC236}">
                      <a16:creationId xmlns:a16="http://schemas.microsoft.com/office/drawing/2014/main" id="{74C041F8-5956-78E2-B5FB-BECB71BBB358}"/>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62" name="Rectangle: Rounded Corners 761">
                  <a:extLst>
                    <a:ext uri="{FF2B5EF4-FFF2-40B4-BE49-F238E27FC236}">
                      <a16:creationId xmlns:a16="http://schemas.microsoft.com/office/drawing/2014/main" id="{812FBB52-42B0-3D67-27EE-13868910D2C6}"/>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63" name="Rectangle: Rounded Corners 762">
                  <a:extLst>
                    <a:ext uri="{FF2B5EF4-FFF2-40B4-BE49-F238E27FC236}">
                      <a16:creationId xmlns:a16="http://schemas.microsoft.com/office/drawing/2014/main" id="{74F634C7-D650-06D5-0002-FC8E58EE35B1}"/>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64" name="Rectangle: Rounded Corners 763">
                  <a:extLst>
                    <a:ext uri="{FF2B5EF4-FFF2-40B4-BE49-F238E27FC236}">
                      <a16:creationId xmlns:a16="http://schemas.microsoft.com/office/drawing/2014/main" id="{9CB4A875-CB95-B54C-33C2-D9C217BC87FF}"/>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65" name="Rectangle: Rounded Corners 764">
                  <a:extLst>
                    <a:ext uri="{FF2B5EF4-FFF2-40B4-BE49-F238E27FC236}">
                      <a16:creationId xmlns:a16="http://schemas.microsoft.com/office/drawing/2014/main" id="{EC6FBB92-FAFC-FBF3-4606-A2ED66231057}"/>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66" name="Rectangle: Rounded Corners 765">
                  <a:extLst>
                    <a:ext uri="{FF2B5EF4-FFF2-40B4-BE49-F238E27FC236}">
                      <a16:creationId xmlns:a16="http://schemas.microsoft.com/office/drawing/2014/main" id="{FA95DB3D-529F-ACAC-917A-7F3BB4AF1568}"/>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754" name="Group 753">
                <a:extLst>
                  <a:ext uri="{FF2B5EF4-FFF2-40B4-BE49-F238E27FC236}">
                    <a16:creationId xmlns:a16="http://schemas.microsoft.com/office/drawing/2014/main" id="{A8932AEB-0926-A854-C360-3DF2B7F85823}"/>
                  </a:ext>
                </a:extLst>
              </p:cNvPr>
              <p:cNvGrpSpPr/>
              <p:nvPr/>
            </p:nvGrpSpPr>
            <p:grpSpPr>
              <a:xfrm>
                <a:off x="7390679" y="3624386"/>
                <a:ext cx="144000" cy="430955"/>
                <a:chOff x="10421427" y="1610371"/>
                <a:chExt cx="144000" cy="430955"/>
              </a:xfrm>
            </p:grpSpPr>
            <p:sp>
              <p:nvSpPr>
                <p:cNvPr id="755" name="Rectangle: Rounded Corners 754">
                  <a:extLst>
                    <a:ext uri="{FF2B5EF4-FFF2-40B4-BE49-F238E27FC236}">
                      <a16:creationId xmlns:a16="http://schemas.microsoft.com/office/drawing/2014/main" id="{4A6BD65F-9894-68B7-2A31-513B6A671E75}"/>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56" name="Rectangle: Rounded Corners 755">
                  <a:extLst>
                    <a:ext uri="{FF2B5EF4-FFF2-40B4-BE49-F238E27FC236}">
                      <a16:creationId xmlns:a16="http://schemas.microsoft.com/office/drawing/2014/main" id="{02CFCF72-A589-48DA-468D-C9973EE1D147}"/>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57" name="Rectangle: Rounded Corners 756">
                  <a:extLst>
                    <a:ext uri="{FF2B5EF4-FFF2-40B4-BE49-F238E27FC236}">
                      <a16:creationId xmlns:a16="http://schemas.microsoft.com/office/drawing/2014/main" id="{651DE874-9EC1-4A09-9F79-F7115C6C7256}"/>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58" name="Rectangle: Rounded Corners 757">
                  <a:extLst>
                    <a:ext uri="{FF2B5EF4-FFF2-40B4-BE49-F238E27FC236}">
                      <a16:creationId xmlns:a16="http://schemas.microsoft.com/office/drawing/2014/main" id="{413FA5AA-7D8B-A371-7F81-10D32267AAFB}"/>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59" name="Rectangle: Rounded Corners 758">
                  <a:extLst>
                    <a:ext uri="{FF2B5EF4-FFF2-40B4-BE49-F238E27FC236}">
                      <a16:creationId xmlns:a16="http://schemas.microsoft.com/office/drawing/2014/main" id="{36A15C58-BB08-13DB-1CB8-DEDAE3318EE1}"/>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760" name="Rectangle: Rounded Corners 759">
                  <a:extLst>
                    <a:ext uri="{FF2B5EF4-FFF2-40B4-BE49-F238E27FC236}">
                      <a16:creationId xmlns:a16="http://schemas.microsoft.com/office/drawing/2014/main" id="{40EC0214-F0BB-68A1-8ABD-E3AA80B339E2}"/>
                    </a:ext>
                  </a:extLst>
                </p:cNvPr>
                <p:cNvSpPr/>
                <p:nvPr/>
              </p:nvSpPr>
              <p:spPr>
                <a:xfrm>
                  <a:off x="10421427" y="1987326"/>
                  <a:ext cx="144000" cy="54000"/>
                </a:xfrm>
                <a:prstGeom prst="roundRect">
                  <a:avLst/>
                </a:prstGeom>
                <a:solidFill>
                  <a:srgbClr val="F1E45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grpSp>
      <p:grpSp>
        <p:nvGrpSpPr>
          <p:cNvPr id="811" name="Group 810">
            <a:extLst>
              <a:ext uri="{FF2B5EF4-FFF2-40B4-BE49-F238E27FC236}">
                <a16:creationId xmlns:a16="http://schemas.microsoft.com/office/drawing/2014/main" id="{CCD2E53C-9563-0DA8-623D-F9D2891D780C}"/>
              </a:ext>
            </a:extLst>
          </p:cNvPr>
          <p:cNvGrpSpPr/>
          <p:nvPr/>
        </p:nvGrpSpPr>
        <p:grpSpPr>
          <a:xfrm>
            <a:off x="4813493" y="1500175"/>
            <a:ext cx="6680052" cy="4016406"/>
            <a:chOff x="4813493" y="1500175"/>
            <a:chExt cx="6680052" cy="4016406"/>
          </a:xfrm>
        </p:grpSpPr>
        <p:grpSp>
          <p:nvGrpSpPr>
            <p:cNvPr id="809" name="Group 808">
              <a:extLst>
                <a:ext uri="{FF2B5EF4-FFF2-40B4-BE49-F238E27FC236}">
                  <a16:creationId xmlns:a16="http://schemas.microsoft.com/office/drawing/2014/main" id="{72BB49BC-316D-1C1A-4039-01316EC33A03}"/>
                </a:ext>
              </a:extLst>
            </p:cNvPr>
            <p:cNvGrpSpPr/>
            <p:nvPr/>
          </p:nvGrpSpPr>
          <p:grpSpPr>
            <a:xfrm>
              <a:off x="11170398" y="1500175"/>
              <a:ext cx="323147" cy="317922"/>
              <a:chOff x="11170398" y="1500175"/>
              <a:chExt cx="323147" cy="317922"/>
            </a:xfrm>
          </p:grpSpPr>
          <p:sp>
            <p:nvSpPr>
              <p:cNvPr id="14" name="Oval 13">
                <a:extLst>
                  <a:ext uri="{FF2B5EF4-FFF2-40B4-BE49-F238E27FC236}">
                    <a16:creationId xmlns:a16="http://schemas.microsoft.com/office/drawing/2014/main" id="{6FE433F1-E343-D595-E417-5C6E4FDF6EED}"/>
                  </a:ext>
                </a:extLst>
              </p:cNvPr>
              <p:cNvSpPr/>
              <p:nvPr/>
            </p:nvSpPr>
            <p:spPr>
              <a:xfrm>
                <a:off x="11170398" y="1500175"/>
                <a:ext cx="323147" cy="31792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8" name="TextBox 87">
                <a:extLst>
                  <a:ext uri="{FF2B5EF4-FFF2-40B4-BE49-F238E27FC236}">
                    <a16:creationId xmlns:a16="http://schemas.microsoft.com/office/drawing/2014/main" id="{66C3178A-0309-3BDC-1913-62657449B90D}"/>
                  </a:ext>
                </a:extLst>
              </p:cNvPr>
              <p:cNvSpPr txBox="1"/>
              <p:nvPr/>
            </p:nvSpPr>
            <p:spPr>
              <a:xfrm>
                <a:off x="11221437" y="1565522"/>
                <a:ext cx="234745" cy="231438"/>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Q3</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771" name="Group 770">
              <a:extLst>
                <a:ext uri="{FF2B5EF4-FFF2-40B4-BE49-F238E27FC236}">
                  <a16:creationId xmlns:a16="http://schemas.microsoft.com/office/drawing/2014/main" id="{1133E12C-EE82-5185-8B4E-B4F456260405}"/>
                </a:ext>
              </a:extLst>
            </p:cNvPr>
            <p:cNvGrpSpPr/>
            <p:nvPr/>
          </p:nvGrpSpPr>
          <p:grpSpPr>
            <a:xfrm>
              <a:off x="4813493" y="2583611"/>
              <a:ext cx="4286604" cy="2932970"/>
              <a:chOff x="4813493" y="2583611"/>
              <a:chExt cx="4286604" cy="2932970"/>
            </a:xfrm>
          </p:grpSpPr>
          <p:sp>
            <p:nvSpPr>
              <p:cNvPr id="772" name="Oval 771">
                <a:extLst>
                  <a:ext uri="{FF2B5EF4-FFF2-40B4-BE49-F238E27FC236}">
                    <a16:creationId xmlns:a16="http://schemas.microsoft.com/office/drawing/2014/main" id="{207A1ED8-AE96-DCB0-36A0-17671CC40623}"/>
                  </a:ext>
                </a:extLst>
              </p:cNvPr>
              <p:cNvSpPr>
                <a:spLocks/>
              </p:cNvSpPr>
              <p:nvPr/>
            </p:nvSpPr>
            <p:spPr>
              <a:xfrm>
                <a:off x="6190741" y="3259504"/>
                <a:ext cx="360000" cy="360000"/>
              </a:xfrm>
              <a:prstGeom prst="ellips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73" name="Rectangle: Rounded Corners 772">
                <a:extLst>
                  <a:ext uri="{FF2B5EF4-FFF2-40B4-BE49-F238E27FC236}">
                    <a16:creationId xmlns:a16="http://schemas.microsoft.com/office/drawing/2014/main" id="{24BFF9FB-B9D1-8FB4-A007-9A34D18FD798}"/>
                  </a:ext>
                </a:extLst>
              </p:cNvPr>
              <p:cNvSpPr>
                <a:spLocks/>
              </p:cNvSpPr>
              <p:nvPr/>
            </p:nvSpPr>
            <p:spPr>
              <a:xfrm>
                <a:off x="6190741" y="324598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28</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774" name="Speech Bubble: Rectangle with Corners Rounded 773">
                <a:extLst>
                  <a:ext uri="{FF2B5EF4-FFF2-40B4-BE49-F238E27FC236}">
                    <a16:creationId xmlns:a16="http://schemas.microsoft.com/office/drawing/2014/main" id="{271C6906-46F1-AEF7-A549-7320DA131699}"/>
                  </a:ext>
                </a:extLst>
              </p:cNvPr>
              <p:cNvSpPr/>
              <p:nvPr/>
            </p:nvSpPr>
            <p:spPr>
              <a:xfrm>
                <a:off x="6020112" y="2630755"/>
                <a:ext cx="849476" cy="417969"/>
              </a:xfrm>
              <a:prstGeom prst="wedgeRoundRectCallout">
                <a:avLst>
                  <a:gd name="adj1" fmla="val -15115"/>
                  <a:gd name="adj2" fmla="val 10335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Role swap</a:t>
                </a:r>
                <a:r>
                  <a:rPr kumimoji="0" lang="en-IN" sz="800" b="0" i="0" u="none" strike="noStrike" kern="1200" cap="none" spc="0" normalizeH="0" baseline="0" noProof="0">
                    <a:ln>
                      <a:noFill/>
                    </a:ln>
                    <a:solidFill>
                      <a:srgbClr val="000000"/>
                    </a:solidFill>
                    <a:effectLst/>
                    <a:uLnTx/>
                    <a:uFillTx/>
                    <a:latin typeface="Arial"/>
                    <a:ea typeface="+mn-ea"/>
                    <a:cs typeface="+mn-cs"/>
                  </a:rPr>
                  <a:t> / DR Automation</a:t>
                </a: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775" name="Oval 774">
                <a:extLst>
                  <a:ext uri="{FF2B5EF4-FFF2-40B4-BE49-F238E27FC236}">
                    <a16:creationId xmlns:a16="http://schemas.microsoft.com/office/drawing/2014/main" id="{1BDA3B4C-A190-EB85-AEB1-540FFEDDD208}"/>
                  </a:ext>
                </a:extLst>
              </p:cNvPr>
              <p:cNvSpPr>
                <a:spLocks/>
              </p:cNvSpPr>
              <p:nvPr/>
            </p:nvSpPr>
            <p:spPr>
              <a:xfrm>
                <a:off x="5795241" y="3957083"/>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76" name="Rectangle: Rounded Corners 775">
                <a:extLst>
                  <a:ext uri="{FF2B5EF4-FFF2-40B4-BE49-F238E27FC236}">
                    <a16:creationId xmlns:a16="http://schemas.microsoft.com/office/drawing/2014/main" id="{C83EE8B4-470F-9984-2074-1F594E074937}"/>
                  </a:ext>
                </a:extLst>
              </p:cNvPr>
              <p:cNvSpPr>
                <a:spLocks/>
              </p:cNvSpPr>
              <p:nvPr/>
            </p:nvSpPr>
            <p:spPr>
              <a:xfrm>
                <a:off x="5780976" y="394827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04</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777" name="Oval 776">
                <a:extLst>
                  <a:ext uri="{FF2B5EF4-FFF2-40B4-BE49-F238E27FC236}">
                    <a16:creationId xmlns:a16="http://schemas.microsoft.com/office/drawing/2014/main" id="{8D1E1C9F-A26C-7634-42D1-EBF1D54005B2}"/>
                  </a:ext>
                </a:extLst>
              </p:cNvPr>
              <p:cNvSpPr>
                <a:spLocks/>
              </p:cNvSpPr>
              <p:nvPr/>
            </p:nvSpPr>
            <p:spPr>
              <a:xfrm>
                <a:off x="7542628" y="4528531"/>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78" name="Rectangle: Rounded Corners 777">
                <a:extLst>
                  <a:ext uri="{FF2B5EF4-FFF2-40B4-BE49-F238E27FC236}">
                    <a16:creationId xmlns:a16="http://schemas.microsoft.com/office/drawing/2014/main" id="{B5D58F05-6A55-2B29-9975-DFCEDAB88078}"/>
                  </a:ext>
                </a:extLst>
              </p:cNvPr>
              <p:cNvSpPr>
                <a:spLocks/>
              </p:cNvSpPr>
              <p:nvPr/>
            </p:nvSpPr>
            <p:spPr>
              <a:xfrm>
                <a:off x="7545168" y="4521953"/>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25</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779" name="Oval 778">
                <a:extLst>
                  <a:ext uri="{FF2B5EF4-FFF2-40B4-BE49-F238E27FC236}">
                    <a16:creationId xmlns:a16="http://schemas.microsoft.com/office/drawing/2014/main" id="{ED42C982-D6F4-18B7-78E0-3E1FBAB038AE}"/>
                  </a:ext>
                </a:extLst>
              </p:cNvPr>
              <p:cNvSpPr>
                <a:spLocks/>
              </p:cNvSpPr>
              <p:nvPr/>
            </p:nvSpPr>
            <p:spPr>
              <a:xfrm>
                <a:off x="7176887" y="4432886"/>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80" name="Rectangle: Rounded Corners 779">
                <a:extLst>
                  <a:ext uri="{FF2B5EF4-FFF2-40B4-BE49-F238E27FC236}">
                    <a16:creationId xmlns:a16="http://schemas.microsoft.com/office/drawing/2014/main" id="{FBB09B00-AD57-1394-F004-AE92D5FC7ED7}"/>
                  </a:ext>
                </a:extLst>
              </p:cNvPr>
              <p:cNvSpPr>
                <a:spLocks/>
              </p:cNvSpPr>
              <p:nvPr/>
            </p:nvSpPr>
            <p:spPr>
              <a:xfrm>
                <a:off x="7179427" y="4426308"/>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18</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781" name="Speech Bubble: Rectangle with Corners Rounded 780">
                <a:extLst>
                  <a:ext uri="{FF2B5EF4-FFF2-40B4-BE49-F238E27FC236}">
                    <a16:creationId xmlns:a16="http://schemas.microsoft.com/office/drawing/2014/main" id="{8C55B009-42E4-D849-D298-BF6F82498784}"/>
                  </a:ext>
                </a:extLst>
              </p:cNvPr>
              <p:cNvSpPr/>
              <p:nvPr/>
            </p:nvSpPr>
            <p:spPr>
              <a:xfrm>
                <a:off x="8075208" y="4502287"/>
                <a:ext cx="930249" cy="292556"/>
              </a:xfrm>
              <a:prstGeom prst="wedgeRoundRectCallout">
                <a:avLst>
                  <a:gd name="adj1" fmla="val -68610"/>
                  <a:gd name="adj2" fmla="val 7794"/>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Control-M Housekeeping</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sp>
            <p:nvSpPr>
              <p:cNvPr id="782" name="Speech Bubble: Rectangle with Corners Rounded 781">
                <a:extLst>
                  <a:ext uri="{FF2B5EF4-FFF2-40B4-BE49-F238E27FC236}">
                    <a16:creationId xmlns:a16="http://schemas.microsoft.com/office/drawing/2014/main" id="{B9B178DC-C1C8-15BA-B688-02F5A0FC9D81}"/>
                  </a:ext>
                </a:extLst>
              </p:cNvPr>
              <p:cNvSpPr/>
              <p:nvPr/>
            </p:nvSpPr>
            <p:spPr>
              <a:xfrm>
                <a:off x="7532538" y="5059727"/>
                <a:ext cx="861435" cy="456854"/>
              </a:xfrm>
              <a:prstGeom prst="wedgeRoundRectCallout">
                <a:avLst>
                  <a:gd name="adj1" fmla="val -62659"/>
                  <a:gd name="adj2" fmla="val -104444"/>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KM Uplifting using Gen AI</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sp>
            <p:nvSpPr>
              <p:cNvPr id="783" name="Speech Bubble: Rectangle with Corners Rounded 782">
                <a:extLst>
                  <a:ext uri="{FF2B5EF4-FFF2-40B4-BE49-F238E27FC236}">
                    <a16:creationId xmlns:a16="http://schemas.microsoft.com/office/drawing/2014/main" id="{C06DB45F-804F-2AF5-959D-AA00E496AE1F}"/>
                  </a:ext>
                </a:extLst>
              </p:cNvPr>
              <p:cNvSpPr/>
              <p:nvPr/>
            </p:nvSpPr>
            <p:spPr>
              <a:xfrm>
                <a:off x="5004076" y="4537165"/>
                <a:ext cx="683879" cy="278385"/>
              </a:xfrm>
              <a:prstGeom prst="wedgeRoundRectCallout">
                <a:avLst>
                  <a:gd name="adj1" fmla="val 72344"/>
                  <a:gd name="adj2" fmla="val -145896"/>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Knowledge Management</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784" name="Rectangle: Rounded Corners 783">
                <a:extLst>
                  <a:ext uri="{FF2B5EF4-FFF2-40B4-BE49-F238E27FC236}">
                    <a16:creationId xmlns:a16="http://schemas.microsoft.com/office/drawing/2014/main" id="{28E25E66-287C-37D8-7AA9-BC3D7B145A2F}"/>
                  </a:ext>
                </a:extLst>
              </p:cNvPr>
              <p:cNvSpPr/>
              <p:nvPr/>
            </p:nvSpPr>
            <p:spPr>
              <a:xfrm>
                <a:off x="8439753" y="5057109"/>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85" name="Rectangle: Rounded Corners 784">
                <a:extLst>
                  <a:ext uri="{FF2B5EF4-FFF2-40B4-BE49-F238E27FC236}">
                    <a16:creationId xmlns:a16="http://schemas.microsoft.com/office/drawing/2014/main" id="{095380E7-02AD-5C51-8FCB-A0A84BEA7E24}"/>
                  </a:ext>
                </a:extLst>
              </p:cNvPr>
              <p:cNvSpPr/>
              <p:nvPr/>
            </p:nvSpPr>
            <p:spPr>
              <a:xfrm>
                <a:off x="8439753" y="5132500"/>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86" name="Rectangle: Rounded Corners 785">
                <a:extLst>
                  <a:ext uri="{FF2B5EF4-FFF2-40B4-BE49-F238E27FC236}">
                    <a16:creationId xmlns:a16="http://schemas.microsoft.com/office/drawing/2014/main" id="{7DC54534-4706-B469-EA83-CE9B138E6F9A}"/>
                  </a:ext>
                </a:extLst>
              </p:cNvPr>
              <p:cNvSpPr/>
              <p:nvPr/>
            </p:nvSpPr>
            <p:spPr>
              <a:xfrm>
                <a:off x="8439753" y="5207891"/>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87" name="Rectangle: Rounded Corners 786">
                <a:extLst>
                  <a:ext uri="{FF2B5EF4-FFF2-40B4-BE49-F238E27FC236}">
                    <a16:creationId xmlns:a16="http://schemas.microsoft.com/office/drawing/2014/main" id="{E18A82D9-1962-DEE5-BF41-3A412365A96E}"/>
                  </a:ext>
                </a:extLst>
              </p:cNvPr>
              <p:cNvSpPr/>
              <p:nvPr/>
            </p:nvSpPr>
            <p:spPr>
              <a:xfrm>
                <a:off x="8439753" y="5283282"/>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88" name="Rectangle: Rounded Corners 787">
                <a:extLst>
                  <a:ext uri="{FF2B5EF4-FFF2-40B4-BE49-F238E27FC236}">
                    <a16:creationId xmlns:a16="http://schemas.microsoft.com/office/drawing/2014/main" id="{64605AB8-62DD-D8A8-0BA6-CD8CF90FEBBC}"/>
                  </a:ext>
                </a:extLst>
              </p:cNvPr>
              <p:cNvSpPr/>
              <p:nvPr/>
            </p:nvSpPr>
            <p:spPr>
              <a:xfrm>
                <a:off x="8439753" y="535867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89" name="Rectangle: Rounded Corners 788">
                <a:extLst>
                  <a:ext uri="{FF2B5EF4-FFF2-40B4-BE49-F238E27FC236}">
                    <a16:creationId xmlns:a16="http://schemas.microsoft.com/office/drawing/2014/main" id="{A5723A2E-87F8-50C2-B27F-ADFFD09B66B1}"/>
                  </a:ext>
                </a:extLst>
              </p:cNvPr>
              <p:cNvSpPr/>
              <p:nvPr/>
            </p:nvSpPr>
            <p:spPr>
              <a:xfrm>
                <a:off x="8439753" y="543406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0" name="Rectangle: Rounded Corners 789">
                <a:extLst>
                  <a:ext uri="{FF2B5EF4-FFF2-40B4-BE49-F238E27FC236}">
                    <a16:creationId xmlns:a16="http://schemas.microsoft.com/office/drawing/2014/main" id="{0A46350F-34AE-89D7-B3F2-464B1B043C6D}"/>
                  </a:ext>
                </a:extLst>
              </p:cNvPr>
              <p:cNvSpPr/>
              <p:nvPr/>
            </p:nvSpPr>
            <p:spPr>
              <a:xfrm>
                <a:off x="4813493" y="4564238"/>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1" name="Rectangle: Rounded Corners 790">
                <a:extLst>
                  <a:ext uri="{FF2B5EF4-FFF2-40B4-BE49-F238E27FC236}">
                    <a16:creationId xmlns:a16="http://schemas.microsoft.com/office/drawing/2014/main" id="{74AECA70-B76D-0F46-F6EF-7660A8DBEB46}"/>
                  </a:ext>
                </a:extLst>
              </p:cNvPr>
              <p:cNvSpPr/>
              <p:nvPr/>
            </p:nvSpPr>
            <p:spPr>
              <a:xfrm>
                <a:off x="4813493" y="4639629"/>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2" name="Rectangle: Rounded Corners 791">
                <a:extLst>
                  <a:ext uri="{FF2B5EF4-FFF2-40B4-BE49-F238E27FC236}">
                    <a16:creationId xmlns:a16="http://schemas.microsoft.com/office/drawing/2014/main" id="{036B07C9-999F-C4A1-CF9E-354EC45A864D}"/>
                  </a:ext>
                </a:extLst>
              </p:cNvPr>
              <p:cNvSpPr/>
              <p:nvPr/>
            </p:nvSpPr>
            <p:spPr>
              <a:xfrm>
                <a:off x="4813493" y="4715020"/>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3" name="Rectangle: Rounded Corners 792">
                <a:extLst>
                  <a:ext uri="{FF2B5EF4-FFF2-40B4-BE49-F238E27FC236}">
                    <a16:creationId xmlns:a16="http://schemas.microsoft.com/office/drawing/2014/main" id="{B406021E-22FC-3384-9CDA-4E6A58569F7B}"/>
                  </a:ext>
                </a:extLst>
              </p:cNvPr>
              <p:cNvSpPr/>
              <p:nvPr/>
            </p:nvSpPr>
            <p:spPr>
              <a:xfrm>
                <a:off x="4813493" y="479041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4" name="Rectangle: Rounded Corners 793">
                <a:extLst>
                  <a:ext uri="{FF2B5EF4-FFF2-40B4-BE49-F238E27FC236}">
                    <a16:creationId xmlns:a16="http://schemas.microsoft.com/office/drawing/2014/main" id="{3979094A-E418-6BA9-AA95-C0B04F25C852}"/>
                  </a:ext>
                </a:extLst>
              </p:cNvPr>
              <p:cNvSpPr/>
              <p:nvPr/>
            </p:nvSpPr>
            <p:spPr>
              <a:xfrm>
                <a:off x="4813493" y="486580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795" name="Rectangle: Rounded Corners 794">
                <a:extLst>
                  <a:ext uri="{FF2B5EF4-FFF2-40B4-BE49-F238E27FC236}">
                    <a16:creationId xmlns:a16="http://schemas.microsoft.com/office/drawing/2014/main" id="{BD9F7078-B240-2016-DCEB-BD7745367E6F}"/>
                  </a:ext>
                </a:extLst>
              </p:cNvPr>
              <p:cNvSpPr/>
              <p:nvPr/>
            </p:nvSpPr>
            <p:spPr>
              <a:xfrm>
                <a:off x="4813493" y="4941193"/>
                <a:ext cx="144000" cy="54000"/>
              </a:xfrm>
              <a:prstGeom prst="roundRect">
                <a:avLst/>
              </a:prstGeom>
              <a:solidFill>
                <a:srgbClr val="F1E45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6" name="Rectangle: Rounded Corners 795">
                <a:extLst>
                  <a:ext uri="{FF2B5EF4-FFF2-40B4-BE49-F238E27FC236}">
                    <a16:creationId xmlns:a16="http://schemas.microsoft.com/office/drawing/2014/main" id="{52A0751E-2B78-7B3F-3E8C-4C4001B423A8}"/>
                  </a:ext>
                </a:extLst>
              </p:cNvPr>
              <p:cNvSpPr/>
              <p:nvPr/>
            </p:nvSpPr>
            <p:spPr>
              <a:xfrm>
                <a:off x="8956097" y="434871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7" name="Rectangle: Rounded Corners 796">
                <a:extLst>
                  <a:ext uri="{FF2B5EF4-FFF2-40B4-BE49-F238E27FC236}">
                    <a16:creationId xmlns:a16="http://schemas.microsoft.com/office/drawing/2014/main" id="{8414640A-6640-5A04-BDBA-782818FD1F10}"/>
                  </a:ext>
                </a:extLst>
              </p:cNvPr>
              <p:cNvSpPr/>
              <p:nvPr/>
            </p:nvSpPr>
            <p:spPr>
              <a:xfrm>
                <a:off x="8956097" y="4424107"/>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8" name="Rectangle: Rounded Corners 797">
                <a:extLst>
                  <a:ext uri="{FF2B5EF4-FFF2-40B4-BE49-F238E27FC236}">
                    <a16:creationId xmlns:a16="http://schemas.microsoft.com/office/drawing/2014/main" id="{93603FF4-2810-9CE2-A8AC-5475067B0CAF}"/>
                  </a:ext>
                </a:extLst>
              </p:cNvPr>
              <p:cNvSpPr/>
              <p:nvPr/>
            </p:nvSpPr>
            <p:spPr>
              <a:xfrm>
                <a:off x="8956097" y="4499498"/>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99" name="Rectangle: Rounded Corners 798">
                <a:extLst>
                  <a:ext uri="{FF2B5EF4-FFF2-40B4-BE49-F238E27FC236}">
                    <a16:creationId xmlns:a16="http://schemas.microsoft.com/office/drawing/2014/main" id="{4942078D-2B4E-DB0E-6542-B24958E83813}"/>
                  </a:ext>
                </a:extLst>
              </p:cNvPr>
              <p:cNvSpPr/>
              <p:nvPr/>
            </p:nvSpPr>
            <p:spPr>
              <a:xfrm>
                <a:off x="8956097" y="4574889"/>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00" name="Rectangle: Rounded Corners 799">
                <a:extLst>
                  <a:ext uri="{FF2B5EF4-FFF2-40B4-BE49-F238E27FC236}">
                    <a16:creationId xmlns:a16="http://schemas.microsoft.com/office/drawing/2014/main" id="{2D3E9C2F-BE23-6796-5E37-832508E6F31A}"/>
                  </a:ext>
                </a:extLst>
              </p:cNvPr>
              <p:cNvSpPr/>
              <p:nvPr/>
            </p:nvSpPr>
            <p:spPr>
              <a:xfrm>
                <a:off x="8956097" y="4650280"/>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801" name="Rectangle: Rounded Corners 800">
                <a:extLst>
                  <a:ext uri="{FF2B5EF4-FFF2-40B4-BE49-F238E27FC236}">
                    <a16:creationId xmlns:a16="http://schemas.microsoft.com/office/drawing/2014/main" id="{7EE3EB96-DFA3-04DF-CE21-6BF06D0B909D}"/>
                  </a:ext>
                </a:extLst>
              </p:cNvPr>
              <p:cNvSpPr/>
              <p:nvPr/>
            </p:nvSpPr>
            <p:spPr>
              <a:xfrm>
                <a:off x="8956097" y="47256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02" name="Rectangle: Rounded Corners 801">
                <a:extLst>
                  <a:ext uri="{FF2B5EF4-FFF2-40B4-BE49-F238E27FC236}">
                    <a16:creationId xmlns:a16="http://schemas.microsoft.com/office/drawing/2014/main" id="{522033C4-80FD-A61D-2355-5927C4E4FD64}"/>
                  </a:ext>
                </a:extLst>
              </p:cNvPr>
              <p:cNvSpPr/>
              <p:nvPr/>
            </p:nvSpPr>
            <p:spPr>
              <a:xfrm>
                <a:off x="6905323" y="258361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03" name="Rectangle: Rounded Corners 802">
                <a:extLst>
                  <a:ext uri="{FF2B5EF4-FFF2-40B4-BE49-F238E27FC236}">
                    <a16:creationId xmlns:a16="http://schemas.microsoft.com/office/drawing/2014/main" id="{837B87C6-71EC-F5FA-8515-005CB84B7B0A}"/>
                  </a:ext>
                </a:extLst>
              </p:cNvPr>
              <p:cNvSpPr/>
              <p:nvPr/>
            </p:nvSpPr>
            <p:spPr>
              <a:xfrm>
                <a:off x="6905323" y="265900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04" name="Rectangle: Rounded Corners 803">
                <a:extLst>
                  <a:ext uri="{FF2B5EF4-FFF2-40B4-BE49-F238E27FC236}">
                    <a16:creationId xmlns:a16="http://schemas.microsoft.com/office/drawing/2014/main" id="{5A61F315-38FE-938D-48FB-9218D933C71C}"/>
                  </a:ext>
                </a:extLst>
              </p:cNvPr>
              <p:cNvSpPr/>
              <p:nvPr/>
            </p:nvSpPr>
            <p:spPr>
              <a:xfrm>
                <a:off x="6905323" y="273439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05" name="Rectangle: Rounded Corners 804">
                <a:extLst>
                  <a:ext uri="{FF2B5EF4-FFF2-40B4-BE49-F238E27FC236}">
                    <a16:creationId xmlns:a16="http://schemas.microsoft.com/office/drawing/2014/main" id="{CECB89FB-C1AA-B751-F48E-FA73F489598E}"/>
                  </a:ext>
                </a:extLst>
              </p:cNvPr>
              <p:cNvSpPr/>
              <p:nvPr/>
            </p:nvSpPr>
            <p:spPr>
              <a:xfrm>
                <a:off x="6905323" y="280978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06" name="Rectangle: Rounded Corners 805">
                <a:extLst>
                  <a:ext uri="{FF2B5EF4-FFF2-40B4-BE49-F238E27FC236}">
                    <a16:creationId xmlns:a16="http://schemas.microsoft.com/office/drawing/2014/main" id="{E204ED35-B26D-A368-0EFB-0BF90DFDBB9B}"/>
                  </a:ext>
                </a:extLst>
              </p:cNvPr>
              <p:cNvSpPr/>
              <p:nvPr/>
            </p:nvSpPr>
            <p:spPr>
              <a:xfrm>
                <a:off x="6905323" y="288517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807" name="Rectangle: Rounded Corners 806">
                <a:extLst>
                  <a:ext uri="{FF2B5EF4-FFF2-40B4-BE49-F238E27FC236}">
                    <a16:creationId xmlns:a16="http://schemas.microsoft.com/office/drawing/2014/main" id="{E57E04B7-72E2-E44A-0EAB-BA5C961B8269}"/>
                  </a:ext>
                </a:extLst>
              </p:cNvPr>
              <p:cNvSpPr/>
              <p:nvPr/>
            </p:nvSpPr>
            <p:spPr>
              <a:xfrm>
                <a:off x="6905323" y="296056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grpSp>
        <p:nvGrpSpPr>
          <p:cNvPr id="847" name="Group 846">
            <a:extLst>
              <a:ext uri="{FF2B5EF4-FFF2-40B4-BE49-F238E27FC236}">
                <a16:creationId xmlns:a16="http://schemas.microsoft.com/office/drawing/2014/main" id="{A19D3B69-2940-3859-224D-8155533A3263}"/>
              </a:ext>
            </a:extLst>
          </p:cNvPr>
          <p:cNvGrpSpPr/>
          <p:nvPr/>
        </p:nvGrpSpPr>
        <p:grpSpPr>
          <a:xfrm>
            <a:off x="2050736" y="1496709"/>
            <a:ext cx="9838052" cy="3046892"/>
            <a:chOff x="2050736" y="1496709"/>
            <a:chExt cx="9838052" cy="3046892"/>
          </a:xfrm>
        </p:grpSpPr>
        <p:grpSp>
          <p:nvGrpSpPr>
            <p:cNvPr id="810" name="Group 809">
              <a:extLst>
                <a:ext uri="{FF2B5EF4-FFF2-40B4-BE49-F238E27FC236}">
                  <a16:creationId xmlns:a16="http://schemas.microsoft.com/office/drawing/2014/main" id="{AB5CF2DB-802B-C55F-BAEE-E54B673B06CD}"/>
                </a:ext>
              </a:extLst>
            </p:cNvPr>
            <p:cNvGrpSpPr/>
            <p:nvPr/>
          </p:nvGrpSpPr>
          <p:grpSpPr>
            <a:xfrm>
              <a:off x="11551911" y="1496709"/>
              <a:ext cx="336877" cy="317922"/>
              <a:chOff x="11553913" y="1507856"/>
              <a:chExt cx="328090" cy="287316"/>
            </a:xfrm>
          </p:grpSpPr>
          <p:sp>
            <p:nvSpPr>
              <p:cNvPr id="15" name="Oval 14">
                <a:extLst>
                  <a:ext uri="{FF2B5EF4-FFF2-40B4-BE49-F238E27FC236}">
                    <a16:creationId xmlns:a16="http://schemas.microsoft.com/office/drawing/2014/main" id="{C4F423A9-14F7-E09B-28E9-348FDC05F751}"/>
                  </a:ext>
                </a:extLst>
              </p:cNvPr>
              <p:cNvSpPr/>
              <p:nvPr/>
            </p:nvSpPr>
            <p:spPr>
              <a:xfrm>
                <a:off x="11553913" y="1507856"/>
                <a:ext cx="328090" cy="28731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9" name="TextBox 88">
                <a:extLst>
                  <a:ext uri="{FF2B5EF4-FFF2-40B4-BE49-F238E27FC236}">
                    <a16:creationId xmlns:a16="http://schemas.microsoft.com/office/drawing/2014/main" id="{58A60D7A-CE64-E175-5739-0681F416BC86}"/>
                  </a:ext>
                </a:extLst>
              </p:cNvPr>
              <p:cNvSpPr txBox="1"/>
              <p:nvPr/>
            </p:nvSpPr>
            <p:spPr>
              <a:xfrm>
                <a:off x="11605494" y="1557063"/>
                <a:ext cx="224927" cy="21949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Q4</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812" name="Group 811">
              <a:extLst>
                <a:ext uri="{FF2B5EF4-FFF2-40B4-BE49-F238E27FC236}">
                  <a16:creationId xmlns:a16="http://schemas.microsoft.com/office/drawing/2014/main" id="{5178F5BE-3322-EB3A-1C5B-E6B628BD6984}"/>
                </a:ext>
              </a:extLst>
            </p:cNvPr>
            <p:cNvGrpSpPr/>
            <p:nvPr/>
          </p:nvGrpSpPr>
          <p:grpSpPr>
            <a:xfrm>
              <a:off x="2050736" y="1584863"/>
              <a:ext cx="8011873" cy="2958738"/>
              <a:chOff x="2050736" y="1584863"/>
              <a:chExt cx="8011873" cy="2958738"/>
            </a:xfrm>
          </p:grpSpPr>
          <p:grpSp>
            <p:nvGrpSpPr>
              <p:cNvPr id="814" name="Group 813">
                <a:extLst>
                  <a:ext uri="{FF2B5EF4-FFF2-40B4-BE49-F238E27FC236}">
                    <a16:creationId xmlns:a16="http://schemas.microsoft.com/office/drawing/2014/main" id="{67B8CB06-8BCA-245C-FDB8-A4620178A3DF}"/>
                  </a:ext>
                </a:extLst>
              </p:cNvPr>
              <p:cNvGrpSpPr/>
              <p:nvPr/>
            </p:nvGrpSpPr>
            <p:grpSpPr>
              <a:xfrm>
                <a:off x="8961642" y="3241486"/>
                <a:ext cx="360000" cy="360000"/>
                <a:chOff x="8961642" y="3241486"/>
                <a:chExt cx="360000" cy="360000"/>
              </a:xfrm>
            </p:grpSpPr>
            <p:sp>
              <p:nvSpPr>
                <p:cNvPr id="845" name="Oval 844">
                  <a:extLst>
                    <a:ext uri="{FF2B5EF4-FFF2-40B4-BE49-F238E27FC236}">
                      <a16:creationId xmlns:a16="http://schemas.microsoft.com/office/drawing/2014/main" id="{BA34B42A-ECBC-BF02-77EE-4C403B6821F4}"/>
                    </a:ext>
                  </a:extLst>
                </p:cNvPr>
                <p:cNvSpPr>
                  <a:spLocks/>
                </p:cNvSpPr>
                <p:nvPr/>
              </p:nvSpPr>
              <p:spPr>
                <a:xfrm>
                  <a:off x="8961642" y="3241486"/>
                  <a:ext cx="360000" cy="36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846" name="Rectangle: Rounded Corners 845">
                  <a:extLst>
                    <a:ext uri="{FF2B5EF4-FFF2-40B4-BE49-F238E27FC236}">
                      <a16:creationId xmlns:a16="http://schemas.microsoft.com/office/drawing/2014/main" id="{F861BDDC-8545-49F5-ED7E-6A4DC7397E5B}"/>
                    </a:ext>
                  </a:extLst>
                </p:cNvPr>
                <p:cNvSpPr>
                  <a:spLocks/>
                </p:cNvSpPr>
                <p:nvPr/>
              </p:nvSpPr>
              <p:spPr>
                <a:xfrm>
                  <a:off x="8961642" y="3241486"/>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02</a:t>
                  </a:r>
                  <a:endParaRPr kumimoji="0" lang="en-IN" sz="12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815" name="Group 814">
                <a:extLst>
                  <a:ext uri="{FF2B5EF4-FFF2-40B4-BE49-F238E27FC236}">
                    <a16:creationId xmlns:a16="http://schemas.microsoft.com/office/drawing/2014/main" id="{AE88B210-90AF-F91B-2B31-EB75D556BDA1}"/>
                  </a:ext>
                </a:extLst>
              </p:cNvPr>
              <p:cNvGrpSpPr/>
              <p:nvPr/>
            </p:nvGrpSpPr>
            <p:grpSpPr>
              <a:xfrm>
                <a:off x="2050736" y="4183601"/>
                <a:ext cx="378632" cy="360000"/>
                <a:chOff x="2050736" y="4183601"/>
                <a:chExt cx="378632" cy="360000"/>
              </a:xfrm>
            </p:grpSpPr>
            <p:sp>
              <p:nvSpPr>
                <p:cNvPr id="843" name="Oval 842">
                  <a:extLst>
                    <a:ext uri="{FF2B5EF4-FFF2-40B4-BE49-F238E27FC236}">
                      <a16:creationId xmlns:a16="http://schemas.microsoft.com/office/drawing/2014/main" id="{8773DDC9-E6BA-8725-BD7D-564A604BEC8A}"/>
                    </a:ext>
                  </a:extLst>
                </p:cNvPr>
                <p:cNvSpPr>
                  <a:spLocks/>
                </p:cNvSpPr>
                <p:nvPr/>
              </p:nvSpPr>
              <p:spPr>
                <a:xfrm>
                  <a:off x="2050736" y="4183601"/>
                  <a:ext cx="360000" cy="360000"/>
                </a:xfrm>
                <a:prstGeom prst="ellipse">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solidFill>
                    <a:effectLst/>
                    <a:uLnTx/>
                    <a:uFillTx/>
                    <a:latin typeface="Arial"/>
                    <a:ea typeface="+mn-ea"/>
                    <a:cs typeface="+mn-cs"/>
                  </a:endParaRPr>
                </a:p>
              </p:txBody>
            </p:sp>
            <p:sp>
              <p:nvSpPr>
                <p:cNvPr id="844" name="Rectangle: Rounded Corners 843">
                  <a:extLst>
                    <a:ext uri="{FF2B5EF4-FFF2-40B4-BE49-F238E27FC236}">
                      <a16:creationId xmlns:a16="http://schemas.microsoft.com/office/drawing/2014/main" id="{FDE9B760-78F6-DF56-B7BC-B24C2D8DA4E2}"/>
                    </a:ext>
                  </a:extLst>
                </p:cNvPr>
                <p:cNvSpPr>
                  <a:spLocks/>
                </p:cNvSpPr>
                <p:nvPr/>
              </p:nvSpPr>
              <p:spPr>
                <a:xfrm>
                  <a:off x="2069368" y="4183601"/>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08</a:t>
                  </a:r>
                  <a:endParaRPr kumimoji="0" lang="en-IN" sz="1200" b="1" i="0" u="none" strike="noStrike" kern="1200" cap="none" spc="0" normalizeH="0" baseline="0" noProof="0">
                    <a:ln>
                      <a:noFill/>
                    </a:ln>
                    <a:solidFill>
                      <a:srgbClr val="FFFFFF"/>
                    </a:solidFill>
                    <a:effectLst/>
                    <a:uLnTx/>
                    <a:uFillTx/>
                    <a:latin typeface="Arial"/>
                    <a:ea typeface="+mn-ea"/>
                    <a:cs typeface="+mn-cs"/>
                  </a:endParaRPr>
                </a:p>
              </p:txBody>
            </p:sp>
          </p:grpSp>
          <p:grpSp>
            <p:nvGrpSpPr>
              <p:cNvPr id="816" name="Group 815">
                <a:extLst>
                  <a:ext uri="{FF2B5EF4-FFF2-40B4-BE49-F238E27FC236}">
                    <a16:creationId xmlns:a16="http://schemas.microsoft.com/office/drawing/2014/main" id="{70EB3761-5234-EF18-3F23-83BF3EF385D1}"/>
                  </a:ext>
                </a:extLst>
              </p:cNvPr>
              <p:cNvGrpSpPr/>
              <p:nvPr/>
            </p:nvGrpSpPr>
            <p:grpSpPr>
              <a:xfrm>
                <a:off x="6751353" y="2139278"/>
                <a:ext cx="360000" cy="360000"/>
                <a:chOff x="6751353" y="2139278"/>
                <a:chExt cx="360000" cy="360000"/>
              </a:xfrm>
            </p:grpSpPr>
            <p:sp>
              <p:nvSpPr>
                <p:cNvPr id="841" name="Oval 840">
                  <a:extLst>
                    <a:ext uri="{FF2B5EF4-FFF2-40B4-BE49-F238E27FC236}">
                      <a16:creationId xmlns:a16="http://schemas.microsoft.com/office/drawing/2014/main" id="{A489393D-0B75-717B-AB04-773FEF5A8AF1}"/>
                    </a:ext>
                  </a:extLst>
                </p:cNvPr>
                <p:cNvSpPr>
                  <a:spLocks/>
                </p:cNvSpPr>
                <p:nvPr/>
              </p:nvSpPr>
              <p:spPr>
                <a:xfrm>
                  <a:off x="6751353" y="2139278"/>
                  <a:ext cx="360000" cy="360000"/>
                </a:xfrm>
                <a:prstGeom prst="ellipse">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842" name="Rectangle: Rounded Corners 841">
                  <a:extLst>
                    <a:ext uri="{FF2B5EF4-FFF2-40B4-BE49-F238E27FC236}">
                      <a16:creationId xmlns:a16="http://schemas.microsoft.com/office/drawing/2014/main" id="{BF101B08-AE2D-B3CC-9D31-311A95E2EB17}"/>
                    </a:ext>
                  </a:extLst>
                </p:cNvPr>
                <p:cNvSpPr>
                  <a:spLocks/>
                </p:cNvSpPr>
                <p:nvPr/>
              </p:nvSpPr>
              <p:spPr>
                <a:xfrm>
                  <a:off x="6751353" y="2139278"/>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26</a:t>
                  </a:r>
                  <a:endParaRPr kumimoji="0" lang="en-IN" sz="1200" b="1" i="0" u="none" strike="noStrike" kern="1200" cap="none" spc="0" normalizeH="0" baseline="0" noProof="0">
                    <a:ln>
                      <a:noFill/>
                    </a:ln>
                    <a:solidFill>
                      <a:srgbClr val="FFFFFF"/>
                    </a:solidFill>
                    <a:effectLst/>
                    <a:uLnTx/>
                    <a:uFillTx/>
                    <a:latin typeface="Arial"/>
                    <a:ea typeface="+mn-ea"/>
                    <a:cs typeface="+mn-cs"/>
                  </a:endParaRPr>
                </a:p>
              </p:txBody>
            </p:sp>
          </p:grpSp>
          <p:sp>
            <p:nvSpPr>
              <p:cNvPr id="817" name="Speech Bubble: Rectangle with Corners Rounded 816">
                <a:extLst>
                  <a:ext uri="{FF2B5EF4-FFF2-40B4-BE49-F238E27FC236}">
                    <a16:creationId xmlns:a16="http://schemas.microsoft.com/office/drawing/2014/main" id="{4D248ABA-BE37-F37A-8E93-E7FDEA2ADC3A}"/>
                  </a:ext>
                </a:extLst>
              </p:cNvPr>
              <p:cNvSpPr/>
              <p:nvPr/>
            </p:nvSpPr>
            <p:spPr>
              <a:xfrm>
                <a:off x="8844560" y="2762350"/>
                <a:ext cx="1038164" cy="337739"/>
              </a:xfrm>
              <a:prstGeom prst="wedgeRoundRectCallout">
                <a:avLst>
                  <a:gd name="adj1" fmla="val -23280"/>
                  <a:gd name="adj2" fmla="val 8506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Config drift for Infrastructure</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sp>
            <p:nvSpPr>
              <p:cNvPr id="818" name="Speech Bubble: Rectangle with Corners Rounded 817">
                <a:extLst>
                  <a:ext uri="{FF2B5EF4-FFF2-40B4-BE49-F238E27FC236}">
                    <a16:creationId xmlns:a16="http://schemas.microsoft.com/office/drawing/2014/main" id="{70A80E86-23B2-CEC6-3FB2-28AB5B6F596F}"/>
                  </a:ext>
                </a:extLst>
              </p:cNvPr>
              <p:cNvSpPr/>
              <p:nvPr/>
            </p:nvSpPr>
            <p:spPr>
              <a:xfrm>
                <a:off x="2524940" y="3917318"/>
                <a:ext cx="705551" cy="337739"/>
              </a:xfrm>
              <a:prstGeom prst="wedgeRoundRectCallout">
                <a:avLst>
                  <a:gd name="adj1" fmla="val -69567"/>
                  <a:gd name="adj2" fmla="val 53099"/>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Patrol Migration</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sp>
            <p:nvSpPr>
              <p:cNvPr id="819" name="Speech Bubble: Rectangle with Corners Rounded 818">
                <a:extLst>
                  <a:ext uri="{FF2B5EF4-FFF2-40B4-BE49-F238E27FC236}">
                    <a16:creationId xmlns:a16="http://schemas.microsoft.com/office/drawing/2014/main" id="{14AA5F7D-F118-4EA8-7B04-6D2A311466CA}"/>
                  </a:ext>
                </a:extLst>
              </p:cNvPr>
              <p:cNvSpPr/>
              <p:nvPr/>
            </p:nvSpPr>
            <p:spPr>
              <a:xfrm>
                <a:off x="6155240" y="1723606"/>
                <a:ext cx="629761" cy="337739"/>
              </a:xfrm>
              <a:prstGeom prst="wedgeRoundRectCallout">
                <a:avLst>
                  <a:gd name="adj1" fmla="val 46449"/>
                  <a:gd name="adj2" fmla="val 10010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Feature Toggle</a:t>
                </a:r>
                <a:endParaRPr kumimoji="0" lang="en-IN" sz="800" b="0" i="0" u="none" strike="noStrike" kern="1200" cap="none" spc="0" normalizeH="0" baseline="0" noProof="0" err="1">
                  <a:ln>
                    <a:noFill/>
                  </a:ln>
                  <a:solidFill>
                    <a:srgbClr val="000000"/>
                  </a:solidFill>
                  <a:effectLst/>
                  <a:uLnTx/>
                  <a:uFillTx/>
                  <a:latin typeface="Arial"/>
                  <a:ea typeface="+mn-ea"/>
                  <a:cs typeface="+mn-cs"/>
                </a:endParaRPr>
              </a:p>
            </p:txBody>
          </p:sp>
          <p:grpSp>
            <p:nvGrpSpPr>
              <p:cNvPr id="820" name="Group 819">
                <a:extLst>
                  <a:ext uri="{FF2B5EF4-FFF2-40B4-BE49-F238E27FC236}">
                    <a16:creationId xmlns:a16="http://schemas.microsoft.com/office/drawing/2014/main" id="{30654FC2-CE1E-E926-EEC4-53F62FCE1367}"/>
                  </a:ext>
                </a:extLst>
              </p:cNvPr>
              <p:cNvGrpSpPr/>
              <p:nvPr/>
            </p:nvGrpSpPr>
            <p:grpSpPr>
              <a:xfrm>
                <a:off x="9918609" y="2674462"/>
                <a:ext cx="144000" cy="430955"/>
                <a:chOff x="10421427" y="1610371"/>
                <a:chExt cx="144000" cy="430955"/>
              </a:xfrm>
            </p:grpSpPr>
            <p:sp>
              <p:nvSpPr>
                <p:cNvPr id="835" name="Rectangle: Rounded Corners 834">
                  <a:extLst>
                    <a:ext uri="{FF2B5EF4-FFF2-40B4-BE49-F238E27FC236}">
                      <a16:creationId xmlns:a16="http://schemas.microsoft.com/office/drawing/2014/main" id="{09FA82EB-E9C9-51B5-94DC-2E917B645696}"/>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6" name="Rectangle: Rounded Corners 835">
                  <a:extLst>
                    <a:ext uri="{FF2B5EF4-FFF2-40B4-BE49-F238E27FC236}">
                      <a16:creationId xmlns:a16="http://schemas.microsoft.com/office/drawing/2014/main" id="{52993BA9-95D9-D745-1586-06736DA11D04}"/>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7" name="Rectangle: Rounded Corners 836">
                  <a:extLst>
                    <a:ext uri="{FF2B5EF4-FFF2-40B4-BE49-F238E27FC236}">
                      <a16:creationId xmlns:a16="http://schemas.microsoft.com/office/drawing/2014/main" id="{B61832A0-D386-3F8C-8020-019EDE2DDD5E}"/>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8" name="Rectangle: Rounded Corners 837">
                  <a:extLst>
                    <a:ext uri="{FF2B5EF4-FFF2-40B4-BE49-F238E27FC236}">
                      <a16:creationId xmlns:a16="http://schemas.microsoft.com/office/drawing/2014/main" id="{D9E80B91-E43A-7D48-188C-3950CF383D48}"/>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9" name="Rectangle: Rounded Corners 838">
                  <a:extLst>
                    <a:ext uri="{FF2B5EF4-FFF2-40B4-BE49-F238E27FC236}">
                      <a16:creationId xmlns:a16="http://schemas.microsoft.com/office/drawing/2014/main" id="{5C47881A-751B-7020-F1D9-265D6B0C794F}"/>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40" name="Rectangle: Rounded Corners 839">
                  <a:extLst>
                    <a:ext uri="{FF2B5EF4-FFF2-40B4-BE49-F238E27FC236}">
                      <a16:creationId xmlns:a16="http://schemas.microsoft.com/office/drawing/2014/main" id="{690B6B6B-C464-7A87-6989-431400A69170}"/>
                    </a:ext>
                  </a:extLst>
                </p:cNvPr>
                <p:cNvSpPr/>
                <p:nvPr/>
              </p:nvSpPr>
              <p:spPr>
                <a:xfrm>
                  <a:off x="10421427" y="1987326"/>
                  <a:ext cx="144000" cy="54000"/>
                </a:xfrm>
                <a:prstGeom prst="roundRect">
                  <a:avLst/>
                </a:prstGeom>
                <a:solidFill>
                  <a:srgbClr val="F1E45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821" name="Group 820">
                <a:extLst>
                  <a:ext uri="{FF2B5EF4-FFF2-40B4-BE49-F238E27FC236}">
                    <a16:creationId xmlns:a16="http://schemas.microsoft.com/office/drawing/2014/main" id="{CDD9242A-5810-59C3-45E8-6EBC9061F8FE}"/>
                  </a:ext>
                </a:extLst>
              </p:cNvPr>
              <p:cNvGrpSpPr/>
              <p:nvPr/>
            </p:nvGrpSpPr>
            <p:grpSpPr>
              <a:xfrm>
                <a:off x="3283904" y="3834561"/>
                <a:ext cx="144000" cy="430955"/>
                <a:chOff x="10421427" y="1610371"/>
                <a:chExt cx="144000" cy="430955"/>
              </a:xfrm>
            </p:grpSpPr>
            <p:sp>
              <p:nvSpPr>
                <p:cNvPr id="829" name="Rectangle: Rounded Corners 828">
                  <a:extLst>
                    <a:ext uri="{FF2B5EF4-FFF2-40B4-BE49-F238E27FC236}">
                      <a16:creationId xmlns:a16="http://schemas.microsoft.com/office/drawing/2014/main" id="{47F3059C-D63B-E058-07C7-B5353650D00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0" name="Rectangle: Rounded Corners 829">
                  <a:extLst>
                    <a:ext uri="{FF2B5EF4-FFF2-40B4-BE49-F238E27FC236}">
                      <a16:creationId xmlns:a16="http://schemas.microsoft.com/office/drawing/2014/main" id="{9EB365F8-E45B-73A7-4CA0-327788064F8F}"/>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1" name="Rectangle: Rounded Corners 830">
                  <a:extLst>
                    <a:ext uri="{FF2B5EF4-FFF2-40B4-BE49-F238E27FC236}">
                      <a16:creationId xmlns:a16="http://schemas.microsoft.com/office/drawing/2014/main" id="{DF2DECBD-691E-50EE-1E8C-46AA8DC53E61}"/>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2" name="Rectangle: Rounded Corners 831">
                  <a:extLst>
                    <a:ext uri="{FF2B5EF4-FFF2-40B4-BE49-F238E27FC236}">
                      <a16:creationId xmlns:a16="http://schemas.microsoft.com/office/drawing/2014/main" id="{599C719F-289D-9DDC-DD6C-837F7E0A6B77}"/>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3" name="Rectangle: Rounded Corners 832">
                  <a:extLst>
                    <a:ext uri="{FF2B5EF4-FFF2-40B4-BE49-F238E27FC236}">
                      <a16:creationId xmlns:a16="http://schemas.microsoft.com/office/drawing/2014/main" id="{DA5F5AC5-D3C7-3A11-4564-9DBB11B12F9C}"/>
                    </a:ext>
                  </a:extLst>
                </p:cNvPr>
                <p:cNvSpPr/>
                <p:nvPr/>
              </p:nvSpPr>
              <p:spPr>
                <a:xfrm>
                  <a:off x="10421427" y="191193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34" name="Rectangle: Rounded Corners 833">
                  <a:extLst>
                    <a:ext uri="{FF2B5EF4-FFF2-40B4-BE49-F238E27FC236}">
                      <a16:creationId xmlns:a16="http://schemas.microsoft.com/office/drawing/2014/main" id="{5BCF4A2B-251F-B970-1639-D0E2F4B4EFD1}"/>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822" name="Group 821">
                <a:extLst>
                  <a:ext uri="{FF2B5EF4-FFF2-40B4-BE49-F238E27FC236}">
                    <a16:creationId xmlns:a16="http://schemas.microsoft.com/office/drawing/2014/main" id="{9F3DB443-5700-C579-297C-2D739BDCD719}"/>
                  </a:ext>
                </a:extLst>
              </p:cNvPr>
              <p:cNvGrpSpPr/>
              <p:nvPr/>
            </p:nvGrpSpPr>
            <p:grpSpPr>
              <a:xfrm>
                <a:off x="5944096" y="1584863"/>
                <a:ext cx="144000" cy="430955"/>
                <a:chOff x="10421427" y="1610371"/>
                <a:chExt cx="144000" cy="430955"/>
              </a:xfrm>
            </p:grpSpPr>
            <p:sp>
              <p:nvSpPr>
                <p:cNvPr id="823" name="Rectangle: Rounded Corners 822">
                  <a:extLst>
                    <a:ext uri="{FF2B5EF4-FFF2-40B4-BE49-F238E27FC236}">
                      <a16:creationId xmlns:a16="http://schemas.microsoft.com/office/drawing/2014/main" id="{A62DFC31-0A66-CF54-A52D-747CF0AC9C0F}"/>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24" name="Rectangle: Rounded Corners 823">
                  <a:extLst>
                    <a:ext uri="{FF2B5EF4-FFF2-40B4-BE49-F238E27FC236}">
                      <a16:creationId xmlns:a16="http://schemas.microsoft.com/office/drawing/2014/main" id="{058D2F64-7AF4-B6EC-9AD5-EFB32C093F36}"/>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25" name="Rectangle: Rounded Corners 824">
                  <a:extLst>
                    <a:ext uri="{FF2B5EF4-FFF2-40B4-BE49-F238E27FC236}">
                      <a16:creationId xmlns:a16="http://schemas.microsoft.com/office/drawing/2014/main" id="{DD5C4B7E-9329-DD65-8964-2D45A54DEDAA}"/>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26" name="Rectangle: Rounded Corners 825">
                  <a:extLst>
                    <a:ext uri="{FF2B5EF4-FFF2-40B4-BE49-F238E27FC236}">
                      <a16:creationId xmlns:a16="http://schemas.microsoft.com/office/drawing/2014/main" id="{F600321E-4B4E-3BF2-89C1-5781D96F788F}"/>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27" name="Rectangle: Rounded Corners 826">
                  <a:extLst>
                    <a:ext uri="{FF2B5EF4-FFF2-40B4-BE49-F238E27FC236}">
                      <a16:creationId xmlns:a16="http://schemas.microsoft.com/office/drawing/2014/main" id="{60FEE2B2-5772-0161-38AA-F3EB8C6A3A28}"/>
                    </a:ext>
                  </a:extLst>
                </p:cNvPr>
                <p:cNvSpPr/>
                <p:nvPr/>
              </p:nvSpPr>
              <p:spPr>
                <a:xfrm>
                  <a:off x="10421427" y="1911935"/>
                  <a:ext cx="144000" cy="54000"/>
                </a:xfrm>
                <a:prstGeom prst="roundRect">
                  <a:avLst/>
                </a:prstGeom>
                <a:solidFill>
                  <a:srgbClr val="F3D3E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828" name="Rectangle: Rounded Corners 827">
                  <a:extLst>
                    <a:ext uri="{FF2B5EF4-FFF2-40B4-BE49-F238E27FC236}">
                      <a16:creationId xmlns:a16="http://schemas.microsoft.com/office/drawing/2014/main" id="{740FB802-9644-428A-8618-A10D6D36A6BD}"/>
                    </a:ext>
                  </a:extLst>
                </p:cNvPr>
                <p:cNvSpPr/>
                <p:nvPr/>
              </p:nvSpPr>
              <p:spPr>
                <a:xfrm>
                  <a:off x="10421427" y="198732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grpSp>
        </p:grpSp>
      </p:grpSp>
    </p:spTree>
    <p:extLst>
      <p:ext uri="{BB962C8B-B14F-4D97-AF65-F5344CB8AC3E}">
        <p14:creationId xmlns:p14="http://schemas.microsoft.com/office/powerpoint/2010/main" val="228302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US"/>
              <a:t>Illustration - End State Architecture &amp; Near Real-Time Dashboards</a:t>
            </a:r>
          </a:p>
        </p:txBody>
      </p:sp>
      <p:pic>
        <p:nvPicPr>
          <p:cNvPr id="2" name="Picture 1">
            <a:extLst>
              <a:ext uri="{FF2B5EF4-FFF2-40B4-BE49-F238E27FC236}">
                <a16:creationId xmlns:a16="http://schemas.microsoft.com/office/drawing/2014/main" id="{9277ABE3-E4BE-3F01-7AB8-CE5E9F650E5E}"/>
              </a:ext>
            </a:extLst>
          </p:cNvPr>
          <p:cNvPicPr>
            <a:picLocks noChangeAspect="1"/>
          </p:cNvPicPr>
          <p:nvPr/>
        </p:nvPicPr>
        <p:blipFill>
          <a:blip r:embed="rId3"/>
          <a:stretch>
            <a:fillRect/>
          </a:stretch>
        </p:blipFill>
        <p:spPr>
          <a:xfrm>
            <a:off x="7706877" y="3307433"/>
            <a:ext cx="3972026" cy="253949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D4C4569B-0D19-F70F-41AF-2ACA860021BC}"/>
              </a:ext>
            </a:extLst>
          </p:cNvPr>
          <p:cNvPicPr>
            <a:picLocks noChangeAspect="1"/>
          </p:cNvPicPr>
          <p:nvPr/>
        </p:nvPicPr>
        <p:blipFill>
          <a:blip r:embed="rId4"/>
          <a:stretch>
            <a:fillRect/>
          </a:stretch>
        </p:blipFill>
        <p:spPr>
          <a:xfrm>
            <a:off x="7706877" y="1125375"/>
            <a:ext cx="3991181" cy="1992338"/>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8B84278-6CEB-9065-FB6A-4B88E4ADBC8C}"/>
              </a:ext>
            </a:extLst>
          </p:cNvPr>
          <p:cNvPicPr>
            <a:picLocks noChangeAspect="1"/>
          </p:cNvPicPr>
          <p:nvPr/>
        </p:nvPicPr>
        <p:blipFill>
          <a:blip r:embed="rId5"/>
          <a:stretch>
            <a:fillRect/>
          </a:stretch>
        </p:blipFill>
        <p:spPr>
          <a:xfrm>
            <a:off x="371475" y="1125375"/>
            <a:ext cx="7212935" cy="4582107"/>
          </a:xfrm>
          <a:prstGeom prst="rect">
            <a:avLst/>
          </a:prstGeom>
        </p:spPr>
      </p:pic>
    </p:spTree>
    <p:extLst>
      <p:ext uri="{BB962C8B-B14F-4D97-AF65-F5344CB8AC3E}">
        <p14:creationId xmlns:p14="http://schemas.microsoft.com/office/powerpoint/2010/main" val="1696711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US"/>
              <a:t>API Buckets</a:t>
            </a:r>
          </a:p>
        </p:txBody>
      </p:sp>
      <p:pic>
        <p:nvPicPr>
          <p:cNvPr id="2" name="Picture 1">
            <a:extLst>
              <a:ext uri="{FF2B5EF4-FFF2-40B4-BE49-F238E27FC236}">
                <a16:creationId xmlns:a16="http://schemas.microsoft.com/office/drawing/2014/main" id="{01B66A98-48CE-8C3B-4463-F2B5DA089261}"/>
              </a:ext>
            </a:extLst>
          </p:cNvPr>
          <p:cNvPicPr>
            <a:picLocks noChangeAspect="1"/>
          </p:cNvPicPr>
          <p:nvPr/>
        </p:nvPicPr>
        <p:blipFill>
          <a:blip r:embed="rId3"/>
          <a:stretch>
            <a:fillRect/>
          </a:stretch>
        </p:blipFill>
        <p:spPr>
          <a:xfrm>
            <a:off x="7179727" y="2732428"/>
            <a:ext cx="4835371" cy="1292042"/>
          </a:xfrm>
          <a:prstGeom prst="rect">
            <a:avLst/>
          </a:prstGeom>
        </p:spPr>
      </p:pic>
      <p:sp>
        <p:nvSpPr>
          <p:cNvPr id="3" name="Arrow: Right 2">
            <a:extLst>
              <a:ext uri="{FF2B5EF4-FFF2-40B4-BE49-F238E27FC236}">
                <a16:creationId xmlns:a16="http://schemas.microsoft.com/office/drawing/2014/main" id="{E59BE6FE-2C7B-54C4-2473-EEB9C46A8E42}"/>
              </a:ext>
            </a:extLst>
          </p:cNvPr>
          <p:cNvSpPr/>
          <p:nvPr/>
        </p:nvSpPr>
        <p:spPr>
          <a:xfrm rot="5400000">
            <a:off x="10245409" y="2359709"/>
            <a:ext cx="258366" cy="258367"/>
          </a:xfrm>
          <a:prstGeom prst="rightArrow">
            <a:avLst/>
          </a:prstGeom>
          <a:solidFill>
            <a:srgbClr val="E6B600">
              <a:lumMod val="75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4" name="Arrow: Right 3">
            <a:extLst>
              <a:ext uri="{FF2B5EF4-FFF2-40B4-BE49-F238E27FC236}">
                <a16:creationId xmlns:a16="http://schemas.microsoft.com/office/drawing/2014/main" id="{E22C6EF2-1D55-4F53-0E31-69E5282632D7}"/>
              </a:ext>
            </a:extLst>
          </p:cNvPr>
          <p:cNvSpPr/>
          <p:nvPr/>
        </p:nvSpPr>
        <p:spPr>
          <a:xfrm rot="10800000">
            <a:off x="6808117" y="3249265"/>
            <a:ext cx="232830" cy="258367"/>
          </a:xfrm>
          <a:prstGeom prst="rightArrow">
            <a:avLst/>
          </a:prstGeom>
          <a:solidFill>
            <a:srgbClr val="E6B600">
              <a:lumMod val="75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5" name="Arrow: Right 4">
            <a:extLst>
              <a:ext uri="{FF2B5EF4-FFF2-40B4-BE49-F238E27FC236}">
                <a16:creationId xmlns:a16="http://schemas.microsoft.com/office/drawing/2014/main" id="{BD270BDD-8C9E-94DF-DEDD-384143D0723B}"/>
              </a:ext>
            </a:extLst>
          </p:cNvPr>
          <p:cNvSpPr/>
          <p:nvPr/>
        </p:nvSpPr>
        <p:spPr>
          <a:xfrm rot="5400000">
            <a:off x="3541479" y="4031616"/>
            <a:ext cx="437165" cy="258367"/>
          </a:xfrm>
          <a:prstGeom prst="rightArrow">
            <a:avLst/>
          </a:prstGeom>
          <a:solidFill>
            <a:srgbClr val="E6B600">
              <a:lumMod val="75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6" name="TextBox 22">
            <a:extLst>
              <a:ext uri="{FF2B5EF4-FFF2-40B4-BE49-F238E27FC236}">
                <a16:creationId xmlns:a16="http://schemas.microsoft.com/office/drawing/2014/main" id="{9F49C219-D68F-72BA-AFA3-51476FDA0BEE}"/>
              </a:ext>
            </a:extLst>
          </p:cNvPr>
          <p:cNvSpPr txBox="1"/>
          <p:nvPr/>
        </p:nvSpPr>
        <p:spPr>
          <a:xfrm>
            <a:off x="1664977" y="2102252"/>
            <a:ext cx="1019263"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C2CEE6"/>
              </a:buClr>
              <a:buSzPct val="90000"/>
              <a:buFontTx/>
              <a:buNone/>
              <a:tabLst/>
              <a:defRPr/>
            </a:pPr>
            <a:r>
              <a:rPr kumimoji="0" lang="en-GB" sz="900" b="0" i="0" u="none" strike="noStrike" kern="1200" cap="none" spc="0" normalizeH="0" baseline="0" noProof="0">
                <a:ln>
                  <a:noFill/>
                </a:ln>
                <a:solidFill>
                  <a:srgbClr val="404040"/>
                </a:solidFill>
                <a:effectLst/>
                <a:uLnTx/>
                <a:uFillTx/>
                <a:latin typeface="Arial" panose="020B0604020202020204"/>
                <a:ea typeface="+mn-ea"/>
                <a:cs typeface="+mn-cs"/>
              </a:rPr>
              <a:t>1. Define SLIs</a:t>
            </a:r>
          </a:p>
        </p:txBody>
      </p:sp>
      <p:sp>
        <p:nvSpPr>
          <p:cNvPr id="7" name="TextBox 23">
            <a:extLst>
              <a:ext uri="{FF2B5EF4-FFF2-40B4-BE49-F238E27FC236}">
                <a16:creationId xmlns:a16="http://schemas.microsoft.com/office/drawing/2014/main" id="{039F91A1-039F-091F-F6CB-501FA4A12259}"/>
              </a:ext>
            </a:extLst>
          </p:cNvPr>
          <p:cNvSpPr txBox="1"/>
          <p:nvPr/>
        </p:nvSpPr>
        <p:spPr>
          <a:xfrm>
            <a:off x="6395258" y="2121939"/>
            <a:ext cx="972280"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C2CEE6"/>
              </a:buClr>
              <a:buSzPct val="90000"/>
              <a:buFontTx/>
              <a:buNone/>
              <a:tabLst/>
              <a:defRPr/>
            </a:pPr>
            <a:r>
              <a:rPr kumimoji="0" lang="en-GB" sz="900" b="0" i="0" u="none" strike="noStrike" kern="1200" cap="none" spc="0" normalizeH="0" baseline="0" noProof="0">
                <a:ln>
                  <a:noFill/>
                </a:ln>
                <a:solidFill>
                  <a:srgbClr val="404040"/>
                </a:solidFill>
                <a:effectLst/>
                <a:uLnTx/>
                <a:uFillTx/>
                <a:latin typeface="Arial" panose="020B0604020202020204"/>
                <a:ea typeface="+mn-ea"/>
                <a:cs typeface="+mn-cs"/>
              </a:rPr>
              <a:t>2. Define SLOs</a:t>
            </a:r>
          </a:p>
        </p:txBody>
      </p:sp>
      <p:sp>
        <p:nvSpPr>
          <p:cNvPr id="10" name="TextBox 24">
            <a:extLst>
              <a:ext uri="{FF2B5EF4-FFF2-40B4-BE49-F238E27FC236}">
                <a16:creationId xmlns:a16="http://schemas.microsoft.com/office/drawing/2014/main" id="{BEFB8564-6CF7-76DF-2D57-03EE9AEF3D13}"/>
              </a:ext>
            </a:extLst>
          </p:cNvPr>
          <p:cNvSpPr txBox="1"/>
          <p:nvPr/>
        </p:nvSpPr>
        <p:spPr>
          <a:xfrm>
            <a:off x="10614645" y="2100939"/>
            <a:ext cx="1400453"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C2CEE6"/>
              </a:buClr>
              <a:buSzPct val="90000"/>
              <a:buFontTx/>
              <a:buNone/>
              <a:tabLst/>
              <a:defRPr/>
            </a:pPr>
            <a:r>
              <a:rPr kumimoji="0" lang="en-GB" sz="900" b="0" i="0" u="none" strike="noStrike" kern="1200" cap="none" spc="0" normalizeH="0" baseline="0" noProof="0">
                <a:ln>
                  <a:noFill/>
                </a:ln>
                <a:solidFill>
                  <a:srgbClr val="404040"/>
                </a:solidFill>
                <a:effectLst/>
                <a:uLnTx/>
                <a:uFillTx/>
                <a:latin typeface="Arial" panose="020B0604020202020204"/>
                <a:ea typeface="+mn-ea"/>
                <a:cs typeface="+mn-cs"/>
              </a:rPr>
              <a:t>3. Define Error Budgets</a:t>
            </a:r>
          </a:p>
        </p:txBody>
      </p:sp>
      <p:sp>
        <p:nvSpPr>
          <p:cNvPr id="11" name="TextBox 25">
            <a:extLst>
              <a:ext uri="{FF2B5EF4-FFF2-40B4-BE49-F238E27FC236}">
                <a16:creationId xmlns:a16="http://schemas.microsoft.com/office/drawing/2014/main" id="{66CD58B4-8A63-BA5A-9C8C-8C60F48BDA7F}"/>
              </a:ext>
            </a:extLst>
          </p:cNvPr>
          <p:cNvSpPr txBox="1"/>
          <p:nvPr/>
        </p:nvSpPr>
        <p:spPr>
          <a:xfrm>
            <a:off x="1664977" y="3742501"/>
            <a:ext cx="1294662"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C2CEE6"/>
              </a:buClr>
              <a:buSzPct val="90000"/>
              <a:buFontTx/>
              <a:buNone/>
              <a:tabLst/>
              <a:defRPr/>
            </a:pPr>
            <a:r>
              <a:rPr kumimoji="0" lang="en-GB" sz="900" b="0" i="0" u="none" strike="noStrike" kern="1200" cap="none" spc="0" normalizeH="0" baseline="0" noProof="0">
                <a:ln>
                  <a:noFill/>
                </a:ln>
                <a:solidFill>
                  <a:srgbClr val="404040"/>
                </a:solidFill>
                <a:effectLst/>
                <a:uLnTx/>
                <a:uFillTx/>
                <a:latin typeface="Arial" panose="020B0604020202020204"/>
                <a:ea typeface="+mn-ea"/>
                <a:cs typeface="+mn-cs"/>
              </a:rPr>
              <a:t>5. Define Buckets</a:t>
            </a:r>
          </a:p>
        </p:txBody>
      </p:sp>
      <p:sp>
        <p:nvSpPr>
          <p:cNvPr id="12" name="TextBox 26">
            <a:extLst>
              <a:ext uri="{FF2B5EF4-FFF2-40B4-BE49-F238E27FC236}">
                <a16:creationId xmlns:a16="http://schemas.microsoft.com/office/drawing/2014/main" id="{40624E11-AE3E-F366-D22C-8080B9D8321D}"/>
              </a:ext>
            </a:extLst>
          </p:cNvPr>
          <p:cNvSpPr txBox="1"/>
          <p:nvPr/>
        </p:nvSpPr>
        <p:spPr>
          <a:xfrm>
            <a:off x="9501763" y="4045047"/>
            <a:ext cx="1191686"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C2CEE6"/>
              </a:buClr>
              <a:buSzPct val="90000"/>
              <a:buFontTx/>
              <a:buNone/>
              <a:tabLst/>
              <a:defRPr/>
            </a:pPr>
            <a:r>
              <a:rPr kumimoji="0" lang="en-GB" sz="900" b="0" i="0" u="none" strike="noStrike" kern="1200" cap="none" spc="0" normalizeH="0" baseline="0" noProof="0">
                <a:ln>
                  <a:noFill/>
                </a:ln>
                <a:solidFill>
                  <a:srgbClr val="404040"/>
                </a:solidFill>
                <a:effectLst/>
                <a:uLnTx/>
                <a:uFillTx/>
                <a:latin typeface="Arial" panose="020B0604020202020204"/>
                <a:ea typeface="+mn-ea"/>
                <a:cs typeface="+mn-cs"/>
              </a:rPr>
              <a:t>4. Define Metrics</a:t>
            </a:r>
          </a:p>
        </p:txBody>
      </p:sp>
      <p:sp>
        <p:nvSpPr>
          <p:cNvPr id="13" name="TextBox 27">
            <a:extLst>
              <a:ext uri="{FF2B5EF4-FFF2-40B4-BE49-F238E27FC236}">
                <a16:creationId xmlns:a16="http://schemas.microsoft.com/office/drawing/2014/main" id="{19A366FD-65AD-B5FC-29EB-D38E0A77ECA0}"/>
              </a:ext>
            </a:extLst>
          </p:cNvPr>
          <p:cNvSpPr txBox="1"/>
          <p:nvPr/>
        </p:nvSpPr>
        <p:spPr>
          <a:xfrm>
            <a:off x="5654146" y="5485992"/>
            <a:ext cx="1713392"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C2CEE6"/>
              </a:buClr>
              <a:buSzPct val="90000"/>
              <a:buFontTx/>
              <a:buNone/>
              <a:tabLst/>
              <a:defRPr/>
            </a:pPr>
            <a:r>
              <a:rPr kumimoji="0" lang="en-GB" sz="900" b="0" i="0" u="none" strike="noStrike" kern="1200" cap="none" spc="0" normalizeH="0" baseline="0" noProof="0">
                <a:ln>
                  <a:noFill/>
                </a:ln>
                <a:solidFill>
                  <a:srgbClr val="404040"/>
                </a:solidFill>
                <a:effectLst/>
                <a:uLnTx/>
                <a:uFillTx/>
                <a:latin typeface="Arial" panose="020B0604020202020204"/>
                <a:ea typeface="+mn-ea"/>
                <a:cs typeface="+mn-cs"/>
              </a:rPr>
              <a:t>6. Mapping API to Bucket</a:t>
            </a:r>
          </a:p>
        </p:txBody>
      </p:sp>
      <p:pic>
        <p:nvPicPr>
          <p:cNvPr id="14" name="Picture 13">
            <a:extLst>
              <a:ext uri="{FF2B5EF4-FFF2-40B4-BE49-F238E27FC236}">
                <a16:creationId xmlns:a16="http://schemas.microsoft.com/office/drawing/2014/main" id="{CC375FE3-A14E-AF99-834C-B4363EC21C6A}"/>
              </a:ext>
            </a:extLst>
          </p:cNvPr>
          <p:cNvPicPr>
            <a:picLocks noChangeAspect="1"/>
          </p:cNvPicPr>
          <p:nvPr/>
        </p:nvPicPr>
        <p:blipFill>
          <a:blip r:embed="rId4"/>
          <a:stretch>
            <a:fillRect/>
          </a:stretch>
        </p:blipFill>
        <p:spPr>
          <a:xfrm>
            <a:off x="26959" y="2929194"/>
            <a:ext cx="6702074" cy="813307"/>
          </a:xfrm>
          <a:prstGeom prst="rect">
            <a:avLst/>
          </a:prstGeom>
        </p:spPr>
      </p:pic>
      <p:pic>
        <p:nvPicPr>
          <p:cNvPr id="15" name="Picture 14">
            <a:extLst>
              <a:ext uri="{FF2B5EF4-FFF2-40B4-BE49-F238E27FC236}">
                <a16:creationId xmlns:a16="http://schemas.microsoft.com/office/drawing/2014/main" id="{702BA499-A216-8899-B842-712DB9AD14D4}"/>
              </a:ext>
            </a:extLst>
          </p:cNvPr>
          <p:cNvPicPr>
            <a:picLocks noChangeAspect="1"/>
          </p:cNvPicPr>
          <p:nvPr/>
        </p:nvPicPr>
        <p:blipFill>
          <a:blip r:embed="rId5"/>
          <a:stretch>
            <a:fillRect/>
          </a:stretch>
        </p:blipFill>
        <p:spPr>
          <a:xfrm>
            <a:off x="4928857" y="1045437"/>
            <a:ext cx="3671724" cy="1021599"/>
          </a:xfrm>
          <a:prstGeom prst="rect">
            <a:avLst/>
          </a:prstGeom>
        </p:spPr>
      </p:pic>
      <p:pic>
        <p:nvPicPr>
          <p:cNvPr id="16" name="Picture 15">
            <a:extLst>
              <a:ext uri="{FF2B5EF4-FFF2-40B4-BE49-F238E27FC236}">
                <a16:creationId xmlns:a16="http://schemas.microsoft.com/office/drawing/2014/main" id="{C2F587F8-9586-C5A5-B916-29AB9194369F}"/>
              </a:ext>
            </a:extLst>
          </p:cNvPr>
          <p:cNvPicPr>
            <a:picLocks noChangeAspect="1"/>
          </p:cNvPicPr>
          <p:nvPr/>
        </p:nvPicPr>
        <p:blipFill>
          <a:blip r:embed="rId6"/>
          <a:stretch>
            <a:fillRect/>
          </a:stretch>
        </p:blipFill>
        <p:spPr>
          <a:xfrm>
            <a:off x="8707482" y="1065719"/>
            <a:ext cx="3484443" cy="1001317"/>
          </a:xfrm>
          <a:prstGeom prst="rect">
            <a:avLst/>
          </a:prstGeom>
        </p:spPr>
      </p:pic>
      <p:pic>
        <p:nvPicPr>
          <p:cNvPr id="17" name="Picture 16">
            <a:extLst>
              <a:ext uri="{FF2B5EF4-FFF2-40B4-BE49-F238E27FC236}">
                <a16:creationId xmlns:a16="http://schemas.microsoft.com/office/drawing/2014/main" id="{FF4281E8-2C04-9CD6-088C-F5D7A20C7953}"/>
              </a:ext>
            </a:extLst>
          </p:cNvPr>
          <p:cNvPicPr>
            <a:picLocks noChangeAspect="1"/>
          </p:cNvPicPr>
          <p:nvPr/>
        </p:nvPicPr>
        <p:blipFill>
          <a:blip r:embed="rId7"/>
          <a:stretch>
            <a:fillRect/>
          </a:stretch>
        </p:blipFill>
        <p:spPr>
          <a:xfrm>
            <a:off x="76" y="1068199"/>
            <a:ext cx="4821880" cy="986565"/>
          </a:xfrm>
          <a:prstGeom prst="rect">
            <a:avLst/>
          </a:prstGeom>
        </p:spPr>
      </p:pic>
      <p:sp>
        <p:nvSpPr>
          <p:cNvPr id="18" name="Arrow: Right 17">
            <a:extLst>
              <a:ext uri="{FF2B5EF4-FFF2-40B4-BE49-F238E27FC236}">
                <a16:creationId xmlns:a16="http://schemas.microsoft.com/office/drawing/2014/main" id="{2AB34883-4FAA-926C-71C6-7DBBBF208BBC}"/>
              </a:ext>
            </a:extLst>
          </p:cNvPr>
          <p:cNvSpPr/>
          <p:nvPr/>
        </p:nvSpPr>
        <p:spPr>
          <a:xfrm>
            <a:off x="4822208" y="1531829"/>
            <a:ext cx="119490" cy="258367"/>
          </a:xfrm>
          <a:prstGeom prst="rightArrow">
            <a:avLst/>
          </a:prstGeom>
          <a:solidFill>
            <a:srgbClr val="E6B600">
              <a:lumMod val="75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9" name="Arrow: Right 18">
            <a:extLst>
              <a:ext uri="{FF2B5EF4-FFF2-40B4-BE49-F238E27FC236}">
                <a16:creationId xmlns:a16="http://schemas.microsoft.com/office/drawing/2014/main" id="{027B28C1-5502-6A1D-B895-148F9253661D}"/>
              </a:ext>
            </a:extLst>
          </p:cNvPr>
          <p:cNvSpPr/>
          <p:nvPr/>
        </p:nvSpPr>
        <p:spPr>
          <a:xfrm>
            <a:off x="8598726" y="1532400"/>
            <a:ext cx="119490" cy="258367"/>
          </a:xfrm>
          <a:prstGeom prst="rightArrow">
            <a:avLst/>
          </a:prstGeom>
          <a:solidFill>
            <a:srgbClr val="E6B600">
              <a:lumMod val="75000"/>
            </a:srgbClr>
          </a:solid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pic>
        <p:nvPicPr>
          <p:cNvPr id="20" name="Picture 19">
            <a:extLst>
              <a:ext uri="{FF2B5EF4-FFF2-40B4-BE49-F238E27FC236}">
                <a16:creationId xmlns:a16="http://schemas.microsoft.com/office/drawing/2014/main" id="{A9AFE3FB-C3A7-73C6-E744-A2611769301A}"/>
              </a:ext>
            </a:extLst>
          </p:cNvPr>
          <p:cNvPicPr>
            <a:picLocks noChangeAspect="1"/>
          </p:cNvPicPr>
          <p:nvPr/>
        </p:nvPicPr>
        <p:blipFill>
          <a:blip r:embed="rId8"/>
          <a:stretch>
            <a:fillRect/>
          </a:stretch>
        </p:blipFill>
        <p:spPr>
          <a:xfrm>
            <a:off x="1788809" y="4528701"/>
            <a:ext cx="9212897" cy="923388"/>
          </a:xfrm>
          <a:prstGeom prst="rect">
            <a:avLst/>
          </a:prstGeom>
        </p:spPr>
      </p:pic>
    </p:spTree>
    <p:extLst>
      <p:ext uri="{BB962C8B-B14F-4D97-AF65-F5344CB8AC3E}">
        <p14:creationId xmlns:p14="http://schemas.microsoft.com/office/powerpoint/2010/main" val="259523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0"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P spid="10" grpId="0"/>
      <p:bldP spid="11" grpId="0"/>
      <p:bldP spid="12" grpId="0"/>
      <p:bldP spid="13" grpId="0"/>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US"/>
              <a:t>Data Model</a:t>
            </a:r>
          </a:p>
        </p:txBody>
      </p:sp>
      <p:pic>
        <p:nvPicPr>
          <p:cNvPr id="2" name="Picture 1">
            <a:extLst>
              <a:ext uri="{FF2B5EF4-FFF2-40B4-BE49-F238E27FC236}">
                <a16:creationId xmlns:a16="http://schemas.microsoft.com/office/drawing/2014/main" id="{BA9EDA31-C53C-B174-A7DB-C6C567A8075F}"/>
              </a:ext>
            </a:extLst>
          </p:cNvPr>
          <p:cNvPicPr>
            <a:picLocks noChangeAspect="1"/>
          </p:cNvPicPr>
          <p:nvPr/>
        </p:nvPicPr>
        <p:blipFill>
          <a:blip r:embed="rId3"/>
          <a:stretch>
            <a:fillRect/>
          </a:stretch>
        </p:blipFill>
        <p:spPr>
          <a:xfrm>
            <a:off x="3601071" y="73845"/>
            <a:ext cx="4402029" cy="6578414"/>
          </a:xfrm>
          <a:prstGeom prst="rect">
            <a:avLst/>
          </a:prstGeom>
          <a:noFill/>
        </p:spPr>
      </p:pic>
    </p:spTree>
    <p:extLst>
      <p:ext uri="{BB962C8B-B14F-4D97-AF65-F5344CB8AC3E}">
        <p14:creationId xmlns:p14="http://schemas.microsoft.com/office/powerpoint/2010/main" val="170066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US"/>
              <a:t>Industry Standard Metrics for Measuring the Effectiveness of an entire IT Estate</a:t>
            </a:r>
          </a:p>
        </p:txBody>
      </p:sp>
      <p:sp>
        <p:nvSpPr>
          <p:cNvPr id="43" name="Rectangle 42">
            <a:extLst>
              <a:ext uri="{FF2B5EF4-FFF2-40B4-BE49-F238E27FC236}">
                <a16:creationId xmlns:a16="http://schemas.microsoft.com/office/drawing/2014/main" id="{340878E0-DE7C-F2B7-D531-FF2D476C363B}"/>
              </a:ext>
            </a:extLst>
          </p:cNvPr>
          <p:cNvSpPr/>
          <p:nvPr/>
        </p:nvSpPr>
        <p:spPr>
          <a:xfrm>
            <a:off x="9433559" y="1002449"/>
            <a:ext cx="2377440" cy="2330031"/>
          </a:xfrm>
          <a:prstGeom prst="rect">
            <a:avLst/>
          </a:prstGeom>
          <a:solidFill>
            <a:srgbClr val="FFFFFF"/>
          </a:solidFill>
          <a:ln w="19050" cap="flat" cmpd="sng" algn="ctr">
            <a:solidFill>
              <a:srgbClr val="AA3C80">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a:cs typeface="+mn-cs"/>
            </a:endParaRPr>
          </a:p>
        </p:txBody>
      </p:sp>
      <p:sp>
        <p:nvSpPr>
          <p:cNvPr id="44" name="Rectangle 43">
            <a:extLst>
              <a:ext uri="{FF2B5EF4-FFF2-40B4-BE49-F238E27FC236}">
                <a16:creationId xmlns:a16="http://schemas.microsoft.com/office/drawing/2014/main" id="{FCEF0DA5-81C8-B270-A722-79485B50F1A0}"/>
              </a:ext>
            </a:extLst>
          </p:cNvPr>
          <p:cNvSpPr/>
          <p:nvPr/>
        </p:nvSpPr>
        <p:spPr>
          <a:xfrm>
            <a:off x="9633008" y="1459028"/>
            <a:ext cx="459791" cy="154900"/>
          </a:xfrm>
          <a:prstGeom prst="rect">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a:cs typeface="+mn-cs"/>
            </a:endParaRPr>
          </a:p>
        </p:txBody>
      </p:sp>
      <p:sp>
        <p:nvSpPr>
          <p:cNvPr id="45" name="Rectangle 44">
            <a:extLst>
              <a:ext uri="{FF2B5EF4-FFF2-40B4-BE49-F238E27FC236}">
                <a16:creationId xmlns:a16="http://schemas.microsoft.com/office/drawing/2014/main" id="{413506A2-E89A-1E70-D959-AB174DF93B51}"/>
              </a:ext>
            </a:extLst>
          </p:cNvPr>
          <p:cNvSpPr/>
          <p:nvPr/>
        </p:nvSpPr>
        <p:spPr>
          <a:xfrm>
            <a:off x="9633008" y="1765529"/>
            <a:ext cx="459791" cy="154900"/>
          </a:xfrm>
          <a:prstGeom prst="rect">
            <a:avLst/>
          </a:prstGeom>
          <a:solidFill>
            <a:srgbClr val="6785C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a:cs typeface="+mn-cs"/>
            </a:endParaRPr>
          </a:p>
        </p:txBody>
      </p:sp>
      <p:sp>
        <p:nvSpPr>
          <p:cNvPr id="46" name="Rectangle 45">
            <a:extLst>
              <a:ext uri="{FF2B5EF4-FFF2-40B4-BE49-F238E27FC236}">
                <a16:creationId xmlns:a16="http://schemas.microsoft.com/office/drawing/2014/main" id="{517EE843-649C-5065-2540-CA3AE75AD0D1}"/>
              </a:ext>
            </a:extLst>
          </p:cNvPr>
          <p:cNvSpPr/>
          <p:nvPr/>
        </p:nvSpPr>
        <p:spPr>
          <a:xfrm>
            <a:off x="9633008" y="2064800"/>
            <a:ext cx="459791" cy="154900"/>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a:cs typeface="+mn-cs"/>
            </a:endParaRPr>
          </a:p>
        </p:txBody>
      </p:sp>
      <p:sp>
        <p:nvSpPr>
          <p:cNvPr id="47" name="Rectangle 46">
            <a:extLst>
              <a:ext uri="{FF2B5EF4-FFF2-40B4-BE49-F238E27FC236}">
                <a16:creationId xmlns:a16="http://schemas.microsoft.com/office/drawing/2014/main" id="{6C90E054-D1AE-43B8-68A2-E0CEE99CEE5A}"/>
              </a:ext>
            </a:extLst>
          </p:cNvPr>
          <p:cNvSpPr/>
          <p:nvPr/>
        </p:nvSpPr>
        <p:spPr>
          <a:xfrm>
            <a:off x="9633008" y="2371169"/>
            <a:ext cx="459791" cy="154900"/>
          </a:xfrm>
          <a:prstGeom prst="rect">
            <a:avLst/>
          </a:prstGeom>
          <a:solidFill>
            <a:srgbClr val="E6B6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a:cs typeface="+mn-cs"/>
            </a:endParaRPr>
          </a:p>
        </p:txBody>
      </p:sp>
      <p:sp>
        <p:nvSpPr>
          <p:cNvPr id="48" name="TextBox 47">
            <a:extLst>
              <a:ext uri="{FF2B5EF4-FFF2-40B4-BE49-F238E27FC236}">
                <a16:creationId xmlns:a16="http://schemas.microsoft.com/office/drawing/2014/main" id="{C75B553F-4657-08AF-8EAC-034209614811}"/>
              </a:ext>
            </a:extLst>
          </p:cNvPr>
          <p:cNvSpPr txBox="1"/>
          <p:nvPr/>
        </p:nvSpPr>
        <p:spPr>
          <a:xfrm>
            <a:off x="10083568" y="1352550"/>
            <a:ext cx="1527982" cy="1833515"/>
          </a:xfrm>
          <a:prstGeom prst="rect">
            <a:avLst/>
          </a:prstGeom>
          <a:noFill/>
        </p:spPr>
        <p:txBody>
          <a:bodyPr wrap="none" rtlCol="0">
            <a:spAutoFit/>
          </a:bodyPr>
          <a:lstStyle/>
          <a:p>
            <a:pPr marL="0" marR="0" lvl="0" indent="0" defTabSz="914400" eaLnBrk="1" fontAlgn="auto" latinLnBrk="0" hangingPunct="1">
              <a:lnSpc>
                <a:spcPct val="150000"/>
              </a:lnSpc>
              <a:spcBef>
                <a:spcPts val="0"/>
              </a:spcBef>
              <a:spcAft>
                <a:spcPts val="600"/>
              </a:spcAft>
              <a:buClrTx/>
              <a:buSzTx/>
              <a:buFontTx/>
              <a:buNone/>
              <a:tabLst/>
              <a:defRPr/>
            </a:pPr>
            <a:r>
              <a:rPr kumimoji="0" lang="en-US" sz="1000" b="1" i="0" u="none" strike="noStrike" kern="0" cap="none" spc="0" normalizeH="0" baseline="0" noProof="0">
                <a:ln>
                  <a:noFill/>
                </a:ln>
                <a:solidFill>
                  <a:srgbClr val="404040"/>
                </a:solidFill>
                <a:effectLst/>
                <a:uLnTx/>
                <a:uFillTx/>
              </a:rPr>
              <a:t>Business Channel</a:t>
            </a:r>
          </a:p>
          <a:p>
            <a:pPr marL="0" marR="0" lvl="0" indent="0" defTabSz="914400" eaLnBrk="1" fontAlgn="auto" latinLnBrk="0" hangingPunct="1">
              <a:lnSpc>
                <a:spcPct val="150000"/>
              </a:lnSpc>
              <a:spcBef>
                <a:spcPts val="0"/>
              </a:spcBef>
              <a:spcAft>
                <a:spcPts val="600"/>
              </a:spcAft>
              <a:buClrTx/>
              <a:buSzTx/>
              <a:buFontTx/>
              <a:buNone/>
              <a:tabLst/>
              <a:defRPr/>
            </a:pPr>
            <a:r>
              <a:rPr kumimoji="0" lang="en-US" sz="1000" b="1" i="0" u="none" strike="noStrike" kern="0" cap="none" spc="0" normalizeH="0" baseline="0" noProof="0">
                <a:ln>
                  <a:noFill/>
                </a:ln>
                <a:solidFill>
                  <a:srgbClr val="404040"/>
                </a:solidFill>
                <a:effectLst/>
                <a:uLnTx/>
                <a:uFillTx/>
              </a:rPr>
              <a:t>Development Channel</a:t>
            </a:r>
          </a:p>
          <a:p>
            <a:pPr marL="0" marR="0" lvl="0" indent="0" defTabSz="914400" eaLnBrk="1" fontAlgn="auto" latinLnBrk="0" hangingPunct="1">
              <a:lnSpc>
                <a:spcPct val="150000"/>
              </a:lnSpc>
              <a:spcBef>
                <a:spcPts val="0"/>
              </a:spcBef>
              <a:spcAft>
                <a:spcPts val="600"/>
              </a:spcAft>
              <a:buClrTx/>
              <a:buSzTx/>
              <a:buFontTx/>
              <a:buNone/>
              <a:tabLst/>
              <a:defRPr/>
            </a:pPr>
            <a:r>
              <a:rPr kumimoji="0" lang="en-US" sz="1000" b="1" i="0" u="none" strike="noStrike" kern="0" cap="none" spc="0" normalizeH="0" baseline="0" noProof="0">
                <a:ln>
                  <a:noFill/>
                </a:ln>
                <a:solidFill>
                  <a:srgbClr val="404040"/>
                </a:solidFill>
                <a:effectLst/>
                <a:uLnTx/>
                <a:uFillTx/>
              </a:rPr>
              <a:t>Operations Channel</a:t>
            </a:r>
          </a:p>
          <a:p>
            <a:pPr marL="0" marR="0" lvl="0" indent="0" defTabSz="914400" eaLnBrk="1" fontAlgn="auto" latinLnBrk="0" hangingPunct="1">
              <a:lnSpc>
                <a:spcPct val="150000"/>
              </a:lnSpc>
              <a:spcBef>
                <a:spcPts val="0"/>
              </a:spcBef>
              <a:spcAft>
                <a:spcPts val="600"/>
              </a:spcAft>
              <a:buClrTx/>
              <a:buSzTx/>
              <a:buFontTx/>
              <a:buNone/>
              <a:tabLst/>
              <a:defRPr/>
            </a:pPr>
            <a:r>
              <a:rPr kumimoji="0" lang="en-US" sz="1000" b="1" i="0" u="none" strike="noStrike" kern="0" cap="none" spc="0" normalizeH="0" baseline="0" noProof="0">
                <a:ln>
                  <a:noFill/>
                </a:ln>
                <a:solidFill>
                  <a:srgbClr val="404040"/>
                </a:solidFill>
                <a:effectLst/>
                <a:uLnTx/>
                <a:uFillTx/>
              </a:rPr>
              <a:t>Security Channel</a:t>
            </a:r>
          </a:p>
          <a:p>
            <a:pPr marL="0" marR="0" lvl="0" indent="0" defTabSz="914400" eaLnBrk="1" fontAlgn="auto" latinLnBrk="0" hangingPunct="1">
              <a:lnSpc>
                <a:spcPct val="150000"/>
              </a:lnSpc>
              <a:spcBef>
                <a:spcPts val="0"/>
              </a:spcBef>
              <a:spcAft>
                <a:spcPts val="600"/>
              </a:spcAft>
              <a:buClrTx/>
              <a:buSzTx/>
              <a:buFontTx/>
              <a:buNone/>
              <a:tabLst/>
              <a:defRPr/>
            </a:pPr>
            <a:r>
              <a:rPr kumimoji="0" lang="en-US" sz="1000" b="1" i="0" u="none" strike="noStrike" kern="0" cap="none" spc="0" normalizeH="0" baseline="0" noProof="0">
                <a:ln>
                  <a:noFill/>
                </a:ln>
                <a:solidFill>
                  <a:srgbClr val="404040"/>
                </a:solidFill>
                <a:effectLst/>
                <a:uLnTx/>
                <a:uFillTx/>
              </a:rPr>
              <a:t>Widely used Metrics</a:t>
            </a:r>
          </a:p>
          <a:p>
            <a:pPr marL="0" marR="0" lvl="0" indent="0" defTabSz="914400" eaLnBrk="1" fontAlgn="auto" latinLnBrk="0" hangingPunct="1">
              <a:lnSpc>
                <a:spcPct val="150000"/>
              </a:lnSpc>
              <a:spcBef>
                <a:spcPts val="0"/>
              </a:spcBef>
              <a:spcAft>
                <a:spcPts val="600"/>
              </a:spcAft>
              <a:buClrTx/>
              <a:buSzTx/>
              <a:buFontTx/>
              <a:buNone/>
              <a:tabLst/>
              <a:defRPr/>
            </a:pPr>
            <a:r>
              <a:rPr kumimoji="0" lang="en-US" sz="1000" b="1" i="0" u="none" strike="noStrike" kern="0" cap="none" spc="0" normalizeH="0" baseline="0" noProof="0">
                <a:ln>
                  <a:noFill/>
                </a:ln>
                <a:solidFill>
                  <a:srgbClr val="404040"/>
                </a:solidFill>
                <a:effectLst/>
                <a:uLnTx/>
                <a:uFillTx/>
              </a:rPr>
              <a:t>Other Metrics</a:t>
            </a:r>
          </a:p>
        </p:txBody>
      </p:sp>
      <p:sp>
        <p:nvSpPr>
          <p:cNvPr id="49" name="Rectangle 48">
            <a:extLst>
              <a:ext uri="{FF2B5EF4-FFF2-40B4-BE49-F238E27FC236}">
                <a16:creationId xmlns:a16="http://schemas.microsoft.com/office/drawing/2014/main" id="{9F980E97-EFD0-1138-526A-B0D84ECA9629}"/>
              </a:ext>
            </a:extLst>
          </p:cNvPr>
          <p:cNvSpPr/>
          <p:nvPr/>
        </p:nvSpPr>
        <p:spPr>
          <a:xfrm>
            <a:off x="9433560" y="678770"/>
            <a:ext cx="2377440" cy="307777"/>
          </a:xfrm>
          <a:prstGeom prst="rect">
            <a:avLst/>
          </a:prstGeom>
          <a:solidFill>
            <a:srgbClr val="AA3C80">
              <a:lumMod val="50000"/>
            </a:srgbClr>
          </a:solidFill>
          <a:ln w="19050" cap="flat" cmpd="sng" algn="ctr">
            <a:solidFill>
              <a:srgbClr val="AA3C80">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a:cs typeface="+mn-cs"/>
              </a:rPr>
              <a:t>Reliability</a:t>
            </a:r>
          </a:p>
        </p:txBody>
      </p:sp>
      <p:sp>
        <p:nvSpPr>
          <p:cNvPr id="50" name="Rectangle 49">
            <a:extLst>
              <a:ext uri="{FF2B5EF4-FFF2-40B4-BE49-F238E27FC236}">
                <a16:creationId xmlns:a16="http://schemas.microsoft.com/office/drawing/2014/main" id="{BF110189-F2E1-D0FC-5794-83F9FCACD741}"/>
              </a:ext>
            </a:extLst>
          </p:cNvPr>
          <p:cNvSpPr/>
          <p:nvPr/>
        </p:nvSpPr>
        <p:spPr>
          <a:xfrm>
            <a:off x="9481840" y="1064202"/>
            <a:ext cx="166731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Four channels:</a:t>
            </a:r>
          </a:p>
        </p:txBody>
      </p:sp>
      <p:sp>
        <p:nvSpPr>
          <p:cNvPr id="52" name="Rectangle 51">
            <a:extLst>
              <a:ext uri="{FF2B5EF4-FFF2-40B4-BE49-F238E27FC236}">
                <a16:creationId xmlns:a16="http://schemas.microsoft.com/office/drawing/2014/main" id="{CD53EA6D-DF51-D623-632B-BF1558DA979C}"/>
              </a:ext>
            </a:extLst>
          </p:cNvPr>
          <p:cNvSpPr/>
          <p:nvPr/>
        </p:nvSpPr>
        <p:spPr>
          <a:xfrm>
            <a:off x="9433559" y="3884463"/>
            <a:ext cx="2377440" cy="1949252"/>
          </a:xfrm>
          <a:prstGeom prst="rect">
            <a:avLst/>
          </a:prstGeom>
          <a:ln w="12700">
            <a:solidFill>
              <a:srgbClr val="AA3C80">
                <a:lumMod val="50000"/>
              </a:srgbClr>
            </a:solidFill>
          </a:ln>
        </p:spPr>
        <p:txBody>
          <a:bodyPr wrap="square" tIns="137160" anchor="t">
            <a:spAutoFit/>
          </a:bodyPr>
          <a:lstStyle/>
          <a:p>
            <a:pPr marL="231775" marR="0" lvl="0" indent="-231775" defTabSz="91440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rPr>
              <a:t>Engage Phase:</a:t>
            </a:r>
            <a:r>
              <a:rPr kumimoji="0" lang="en-US" sz="1200" b="0" i="0" u="none" strike="noStrike" kern="0" cap="none" spc="0" normalizeH="0" baseline="0" noProof="0">
                <a:ln>
                  <a:noFill/>
                </a:ln>
                <a:solidFill>
                  <a:srgbClr val="000000"/>
                </a:solidFill>
                <a:effectLst/>
                <a:uLnTx/>
                <a:uFillTx/>
              </a:rPr>
              <a:t> Identify and establish a metrics strategy</a:t>
            </a:r>
          </a:p>
          <a:p>
            <a:pPr marL="231775" marR="0" lvl="0" indent="-231775" defTabSz="91440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rPr>
              <a:t>Execute Phase: </a:t>
            </a:r>
            <a:r>
              <a:rPr kumimoji="0" lang="en-US" sz="1200" b="0" i="0" u="none" strike="noStrike" kern="0" cap="none" spc="0" normalizeH="0" baseline="0" noProof="0">
                <a:ln>
                  <a:noFill/>
                </a:ln>
                <a:solidFill>
                  <a:srgbClr val="000000"/>
                </a:solidFill>
                <a:effectLst/>
                <a:uLnTx/>
                <a:uFillTx/>
              </a:rPr>
              <a:t>Data collection and baselining of threshold </a:t>
            </a:r>
          </a:p>
          <a:p>
            <a:pPr marL="231775" marR="0" lvl="0" indent="-231775" defTabSz="91440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1" i="0" u="none" strike="noStrike" kern="0" cap="none" spc="0" normalizeH="0" baseline="0" noProof="0">
                <a:ln>
                  <a:noFill/>
                </a:ln>
                <a:solidFill>
                  <a:srgbClr val="000000"/>
                </a:solidFill>
                <a:effectLst/>
                <a:uLnTx/>
                <a:uFillTx/>
              </a:rPr>
              <a:t>Evolve Phase:</a:t>
            </a:r>
            <a:r>
              <a:rPr kumimoji="0" lang="en-US" sz="1200" b="0" i="0" u="none" strike="noStrike" kern="0" cap="none" spc="0" normalizeH="0" baseline="0" noProof="0">
                <a:ln>
                  <a:noFill/>
                </a:ln>
                <a:solidFill>
                  <a:srgbClr val="000000"/>
                </a:solidFill>
                <a:effectLst/>
                <a:uLnTx/>
                <a:uFillTx/>
              </a:rPr>
              <a:t> SLA tracking and reporting, re-baseline through change management</a:t>
            </a:r>
          </a:p>
        </p:txBody>
      </p:sp>
      <p:sp>
        <p:nvSpPr>
          <p:cNvPr id="53" name="Rectangle 52">
            <a:extLst>
              <a:ext uri="{FF2B5EF4-FFF2-40B4-BE49-F238E27FC236}">
                <a16:creationId xmlns:a16="http://schemas.microsoft.com/office/drawing/2014/main" id="{51FB28CB-CF35-29CD-5956-44D09A47ED09}"/>
              </a:ext>
            </a:extLst>
          </p:cNvPr>
          <p:cNvSpPr/>
          <p:nvPr/>
        </p:nvSpPr>
        <p:spPr>
          <a:xfrm>
            <a:off x="9433559" y="3385747"/>
            <a:ext cx="2377440" cy="507474"/>
          </a:xfrm>
          <a:prstGeom prst="rect">
            <a:avLst/>
          </a:prstGeom>
          <a:solidFill>
            <a:srgbClr val="AA3C80">
              <a:lumMod val="50000"/>
            </a:srgbClr>
          </a:solidFill>
          <a:ln w="19050" cap="flat" cmpd="sng" algn="ctr">
            <a:solidFill>
              <a:srgbClr val="AA3C80">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a:cs typeface="+mn-cs"/>
              </a:rPr>
              <a:t>Metrics Management Approach</a:t>
            </a:r>
          </a:p>
        </p:txBody>
      </p:sp>
      <p:sp>
        <p:nvSpPr>
          <p:cNvPr id="54" name="Rectangle 53">
            <a:extLst>
              <a:ext uri="{FF2B5EF4-FFF2-40B4-BE49-F238E27FC236}">
                <a16:creationId xmlns:a16="http://schemas.microsoft.com/office/drawing/2014/main" id="{37A83CF9-27E2-C366-5F5E-5F00021D6F8A}"/>
              </a:ext>
            </a:extLst>
          </p:cNvPr>
          <p:cNvSpPr/>
          <p:nvPr/>
        </p:nvSpPr>
        <p:spPr>
          <a:xfrm>
            <a:off x="9633008" y="2670889"/>
            <a:ext cx="459791" cy="154900"/>
          </a:xfrm>
          <a:prstGeom prst="rect">
            <a:avLst/>
          </a:prstGeom>
          <a:solidFill>
            <a:srgbClr val="404040">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a:cs typeface="+mn-cs"/>
            </a:endParaRPr>
          </a:p>
        </p:txBody>
      </p:sp>
      <p:sp>
        <p:nvSpPr>
          <p:cNvPr id="55" name="Rectangle 54">
            <a:extLst>
              <a:ext uri="{FF2B5EF4-FFF2-40B4-BE49-F238E27FC236}">
                <a16:creationId xmlns:a16="http://schemas.microsoft.com/office/drawing/2014/main" id="{94BDE8F3-C731-869A-DE1F-FDF7061EB017}"/>
              </a:ext>
            </a:extLst>
          </p:cNvPr>
          <p:cNvSpPr/>
          <p:nvPr/>
        </p:nvSpPr>
        <p:spPr>
          <a:xfrm>
            <a:off x="9633008" y="2965529"/>
            <a:ext cx="459791" cy="154900"/>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a:cs typeface="+mn-cs"/>
            </a:endParaRPr>
          </a:p>
        </p:txBody>
      </p:sp>
      <p:graphicFrame>
        <p:nvGraphicFramePr>
          <p:cNvPr id="57" name="Table 16">
            <a:extLst>
              <a:ext uri="{FF2B5EF4-FFF2-40B4-BE49-F238E27FC236}">
                <a16:creationId xmlns:a16="http://schemas.microsoft.com/office/drawing/2014/main" id="{22326A6B-AEFA-6208-5DBB-FF511ABF14B1}"/>
              </a:ext>
            </a:extLst>
          </p:cNvPr>
          <p:cNvGraphicFramePr>
            <a:graphicFrameLocks noGrp="1"/>
          </p:cNvGraphicFramePr>
          <p:nvPr>
            <p:extLst>
              <p:ext uri="{D42A27DB-BD31-4B8C-83A1-F6EECF244321}">
                <p14:modId xmlns:p14="http://schemas.microsoft.com/office/powerpoint/2010/main" val="954399575"/>
              </p:ext>
            </p:extLst>
          </p:nvPr>
        </p:nvGraphicFramePr>
        <p:xfrm>
          <a:off x="381000" y="678770"/>
          <a:ext cx="8980200" cy="5726575"/>
        </p:xfrm>
        <a:graphic>
          <a:graphicData uri="http://schemas.openxmlformats.org/drawingml/2006/table">
            <a:tbl>
              <a:tblPr bandRow="1"/>
              <a:tblGrid>
                <a:gridCol w="1496700">
                  <a:extLst>
                    <a:ext uri="{9D8B030D-6E8A-4147-A177-3AD203B41FA5}">
                      <a16:colId xmlns:a16="http://schemas.microsoft.com/office/drawing/2014/main" val="3932575316"/>
                    </a:ext>
                  </a:extLst>
                </a:gridCol>
                <a:gridCol w="1496700">
                  <a:extLst>
                    <a:ext uri="{9D8B030D-6E8A-4147-A177-3AD203B41FA5}">
                      <a16:colId xmlns:a16="http://schemas.microsoft.com/office/drawing/2014/main" val="3113976300"/>
                    </a:ext>
                  </a:extLst>
                </a:gridCol>
                <a:gridCol w="1496700">
                  <a:extLst>
                    <a:ext uri="{9D8B030D-6E8A-4147-A177-3AD203B41FA5}">
                      <a16:colId xmlns:a16="http://schemas.microsoft.com/office/drawing/2014/main" val="760171048"/>
                    </a:ext>
                  </a:extLst>
                </a:gridCol>
                <a:gridCol w="1496700">
                  <a:extLst>
                    <a:ext uri="{9D8B030D-6E8A-4147-A177-3AD203B41FA5}">
                      <a16:colId xmlns:a16="http://schemas.microsoft.com/office/drawing/2014/main" val="2147229310"/>
                    </a:ext>
                  </a:extLst>
                </a:gridCol>
                <a:gridCol w="1496700">
                  <a:extLst>
                    <a:ext uri="{9D8B030D-6E8A-4147-A177-3AD203B41FA5}">
                      <a16:colId xmlns:a16="http://schemas.microsoft.com/office/drawing/2014/main" val="488448096"/>
                    </a:ext>
                  </a:extLst>
                </a:gridCol>
                <a:gridCol w="1496700">
                  <a:extLst>
                    <a:ext uri="{9D8B030D-6E8A-4147-A177-3AD203B41FA5}">
                      <a16:colId xmlns:a16="http://schemas.microsoft.com/office/drawing/2014/main" val="1299726336"/>
                    </a:ext>
                  </a:extLst>
                </a:gridCol>
              </a:tblGrid>
              <a:tr h="269084">
                <a:tc gridSpan="6">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Business Channel</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0080B1"/>
                    </a:solidFill>
                  </a:tcPr>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extLst>
                  <a:ext uri="{0D108BD9-81ED-4DB2-BD59-A6C34878D82A}">
                    <a16:rowId xmlns:a16="http://schemas.microsoft.com/office/drawing/2014/main" val="2755117098"/>
                  </a:ext>
                </a:extLst>
              </a:tr>
              <a:tr h="434383">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lead time (ALT)</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Work-in-progress (WIP)</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Percentage change user volume (CUV)</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process time (APT)</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wait time (AWT)</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Mean time to restore (MTTR)</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extLst>
                  <a:ext uri="{0D108BD9-81ED-4DB2-BD59-A6C34878D82A}">
                    <a16:rowId xmlns:a16="http://schemas.microsoft.com/office/drawing/2014/main" val="3906796503"/>
                  </a:ext>
                </a:extLst>
              </a:tr>
              <a:tr h="245841">
                <a:tc gridSpan="6">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Development Channel</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6785C1"/>
                    </a:solidFill>
                  </a:tcPr>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extLst>
                  <a:ext uri="{0D108BD9-81ED-4DB2-BD59-A6C34878D82A}">
                    <a16:rowId xmlns:a16="http://schemas.microsoft.com/office/drawing/2014/main" val="2933564242"/>
                  </a:ext>
                </a:extLst>
              </a:tr>
              <a:tr h="498096">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Test coverage percentage (TCP)</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API reuse rate (ARR)</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API consumption rate (ACR)</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Build failure frequency (BFF)</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Rework rate (RR)</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Commit to prod deployment latency time</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879266424"/>
                  </a:ext>
                </a:extLst>
              </a:tr>
              <a:tr h="344363">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Build duration (BD)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Build frequency (BF)</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Defects volume (DV)</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Code analysis defects (CAD)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Commit frequency (CF)</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Number of story points</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928857174"/>
                  </a:ext>
                </a:extLst>
              </a:tr>
              <a:tr h="498096">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failed deployment rate (FDR)*</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Number of deployments/day (DPD)*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Percentage failed deployment</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failed release rate (FRR)</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Number of releases/day (RPD)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Percent failed release</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5954504"/>
                  </a:ext>
                </a:extLst>
              </a:tr>
              <a:tr h="224068">
                <a:tc gridSpan="6">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Operations Channel</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83B254"/>
                    </a:solidFill>
                  </a:tcPr>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extLst>
                  <a:ext uri="{0D108BD9-81ED-4DB2-BD59-A6C34878D82A}">
                    <a16:rowId xmlns:a16="http://schemas.microsoft.com/office/drawing/2014/main" val="2299784045"/>
                  </a:ext>
                </a:extLst>
              </a:tr>
              <a:tr h="498096">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Automated detection rate (ADR)</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build failure frequency (ABFF)</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cycle time (ACT)</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change volume (ACV)</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Daily change rate (DCR)</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Defect  burndown ratio (Open/Closed)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382020281"/>
                  </a:ext>
                </a:extLst>
              </a:tr>
              <a:tr h="498096">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Open by technology (OBT)</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Mean time to detect (MTTD)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Mean time to diagnose</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Mean time to resolution (MTTR)</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Mean time between failure (MTBF)</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response time</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extLst>
                  <a:ext uri="{0D108BD9-81ED-4DB2-BD59-A6C34878D82A}">
                    <a16:rowId xmlns:a16="http://schemas.microsoft.com/office/drawing/2014/main" val="585043679"/>
                  </a:ext>
                </a:extLst>
              </a:tr>
              <a:tr h="498096">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Availability</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Raw downtime minutes</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Mean time between incidents (MTBI)</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number of open incidents/day</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number total incidents/day (IPD)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number of incidents close/day</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768905519"/>
                  </a:ext>
                </a:extLst>
              </a:tr>
              <a:tr h="498096">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err="1">
                          <a:solidFill>
                            <a:schemeClr val="tx1">
                              <a:lumMod val="50000"/>
                            </a:schemeClr>
                          </a:solidFill>
                        </a:rPr>
                        <a:t>IaC</a:t>
                      </a:r>
                      <a:r>
                        <a:rPr lang="en-US" sz="1000" b="0">
                          <a:solidFill>
                            <a:schemeClr val="tx1">
                              <a:lumMod val="50000"/>
                            </a:schemeClr>
                          </a:solidFill>
                        </a:rPr>
                        <a:t> request to deployment average latency time</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Percentage </a:t>
                      </a:r>
                      <a:r>
                        <a:rPr lang="en-US" sz="1000" b="0" err="1">
                          <a:solidFill>
                            <a:schemeClr val="tx1">
                              <a:lumMod val="50000"/>
                            </a:schemeClr>
                          </a:solidFill>
                        </a:rPr>
                        <a:t>IaC</a:t>
                      </a:r>
                      <a:r>
                        <a:rPr lang="en-US" sz="1000" b="0">
                          <a:solidFill>
                            <a:schemeClr val="tx1">
                              <a:lumMod val="50000"/>
                            </a:schemeClr>
                          </a:solidFill>
                        </a:rPr>
                        <a:t> latency threshold achieved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Percentage </a:t>
                      </a:r>
                      <a:r>
                        <a:rPr lang="en-US" sz="1000" b="0" err="1">
                          <a:solidFill>
                            <a:schemeClr val="tx1">
                              <a:lumMod val="50000"/>
                            </a:schemeClr>
                          </a:solidFill>
                        </a:rPr>
                        <a:t>CaC</a:t>
                      </a:r>
                      <a:r>
                        <a:rPr lang="en-US" sz="1000" b="0">
                          <a:solidFill>
                            <a:schemeClr val="tx1">
                              <a:lumMod val="50000"/>
                            </a:schemeClr>
                          </a:solidFill>
                        </a:rPr>
                        <a:t> requests to deployment latency time</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Percentage </a:t>
                      </a:r>
                      <a:r>
                        <a:rPr lang="en-US" sz="1000" b="0" err="1">
                          <a:solidFill>
                            <a:schemeClr val="tx1">
                              <a:lumMod val="50000"/>
                            </a:schemeClr>
                          </a:solidFill>
                        </a:rPr>
                        <a:t>CaC</a:t>
                      </a:r>
                      <a:r>
                        <a:rPr lang="en-US" sz="1000" b="0">
                          <a:solidFill>
                            <a:schemeClr val="tx1">
                              <a:lumMod val="50000"/>
                            </a:schemeClr>
                          </a:solidFill>
                        </a:rPr>
                        <a:t> latency threshold achieved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endParaRPr lang="en-US" sz="1000" b="0">
                        <a:solidFill>
                          <a:schemeClr val="tx1">
                            <a:lumMod val="50000"/>
                          </a:schemeClr>
                        </a:solidFill>
                      </a:endParaRP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endParaRPr lang="en-US" sz="1000" b="0">
                        <a:solidFill>
                          <a:schemeClr val="tx1">
                            <a:lumMod val="50000"/>
                          </a:schemeClr>
                        </a:solidFill>
                      </a:endParaRP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734890244"/>
                  </a:ext>
                </a:extLst>
              </a:tr>
              <a:tr h="224068">
                <a:tc gridSpan="6">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Security Channel</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E6B600"/>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extLst>
                  <a:ext uri="{0D108BD9-81ED-4DB2-BD59-A6C34878D82A}">
                    <a16:rowId xmlns:a16="http://schemas.microsoft.com/office/drawing/2014/main" val="3267883167"/>
                  </a:ext>
                </a:extLst>
              </a:tr>
              <a:tr h="498096">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Number of unpatched known vulnerabilities </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Frequency which employee access reassessed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Percentage of cyber resources properly configured</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time to Patch</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time from patch release to patch installation</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Percentage of the critical incident where pre-planned responses exist</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168977583"/>
                  </a:ext>
                </a:extLst>
              </a:tr>
              <a:tr h="498096">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Percentage of vulnerabilities checked for compliance</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r>
                        <a:rPr lang="en-US" sz="1000" b="0">
                          <a:solidFill>
                            <a:schemeClr val="tx1">
                              <a:lumMod val="50000"/>
                            </a:schemeClr>
                          </a:solidFill>
                        </a:rPr>
                        <a:t>Average time to mitigate known vulnerability</a:t>
                      </a: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40000"/>
                        <a:lumOff val="60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endParaRPr lang="en-US" sz="1000" b="0">
                        <a:solidFill>
                          <a:schemeClr val="tx1">
                            <a:lumMod val="50000"/>
                          </a:schemeClr>
                        </a:solidFill>
                      </a:endParaRP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endParaRPr lang="en-US" sz="1000" b="0">
                        <a:solidFill>
                          <a:schemeClr val="tx1">
                            <a:lumMod val="50000"/>
                          </a:schemeClr>
                        </a:solidFill>
                      </a:endParaRP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endParaRPr lang="en-US" sz="1000" b="0">
                        <a:solidFill>
                          <a:schemeClr val="tx1">
                            <a:lumMod val="50000"/>
                          </a:schemeClr>
                        </a:solidFill>
                      </a:endParaRP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lnSpc>
                          <a:spcPct val="100000"/>
                        </a:lnSpc>
                      </a:pPr>
                      <a:endParaRPr lang="en-US" sz="1000" b="0">
                        <a:solidFill>
                          <a:schemeClr val="tx1">
                            <a:lumMod val="50000"/>
                          </a:schemeClr>
                        </a:solidFill>
                      </a:endParaRPr>
                    </a:p>
                  </a:txBody>
                  <a:tcPr marL="9144" marR="9144" marT="18288" marB="18288" anchor="ctr">
                    <a:lnL w="12700" cap="flat" cmpd="sng" algn="ctr">
                      <a:solidFill>
                        <a:srgbClr val="FFFFFF">
                          <a:lumMod val="50000"/>
                        </a:srgbClr>
                      </a:solidFill>
                      <a:prstDash val="solid"/>
                      <a:round/>
                      <a:headEnd type="none" w="med" len="med"/>
                      <a:tailEnd type="none" w="med" len="med"/>
                    </a:lnL>
                    <a:lnR w="12700" cap="flat" cmpd="sng" algn="ctr">
                      <a:solidFill>
                        <a:srgbClr val="FFFFFF">
                          <a:lumMod val="50000"/>
                        </a:srgbClr>
                      </a:solidFill>
                      <a:prstDash val="solid"/>
                      <a:round/>
                      <a:headEnd type="none" w="med" len="med"/>
                      <a:tailEnd type="none" w="med" len="med"/>
                    </a:lnR>
                    <a:lnT w="12700" cap="flat" cmpd="sng" algn="ctr">
                      <a:solidFill>
                        <a:srgbClr val="FFFFFF">
                          <a:lumMod val="50000"/>
                        </a:srgbClr>
                      </a:solidFill>
                      <a:prstDash val="solid"/>
                      <a:round/>
                      <a:headEnd type="none" w="med" len="med"/>
                      <a:tailEnd type="none" w="med" len="med"/>
                    </a:lnT>
                    <a:lnB w="12700" cap="flat" cmpd="sng" algn="ctr">
                      <a:solidFill>
                        <a:srgbClr val="FFFFFF">
                          <a:lumMod val="50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2777064187"/>
                  </a:ext>
                </a:extLst>
              </a:tr>
            </a:tbl>
          </a:graphicData>
        </a:graphic>
      </p:graphicFrame>
    </p:spTree>
    <p:extLst>
      <p:ext uri="{BB962C8B-B14F-4D97-AF65-F5344CB8AC3E}">
        <p14:creationId xmlns:p14="http://schemas.microsoft.com/office/powerpoint/2010/main" val="2980527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89E2CE-AF94-C438-41B8-425F80DFFD41}"/>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224290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US"/>
              <a:t>Observability Dashboards in Grafana</a:t>
            </a:r>
          </a:p>
        </p:txBody>
      </p:sp>
      <p:graphicFrame>
        <p:nvGraphicFramePr>
          <p:cNvPr id="575" name="Table 3">
            <a:extLst>
              <a:ext uri="{FF2B5EF4-FFF2-40B4-BE49-F238E27FC236}">
                <a16:creationId xmlns:a16="http://schemas.microsoft.com/office/drawing/2014/main" id="{B2C67D7D-D05D-C460-2EBB-94CE38DA415C}"/>
              </a:ext>
            </a:extLst>
          </p:cNvPr>
          <p:cNvGraphicFramePr>
            <a:graphicFrameLocks/>
          </p:cNvGraphicFramePr>
          <p:nvPr/>
        </p:nvGraphicFramePr>
        <p:xfrm>
          <a:off x="760397" y="1010655"/>
          <a:ext cx="10972801" cy="4721026"/>
        </p:xfrm>
        <a:graphic>
          <a:graphicData uri="http://schemas.openxmlformats.org/drawingml/2006/table">
            <a:tbl>
              <a:tblPr firstRow="1" bandRow="1"/>
              <a:tblGrid>
                <a:gridCol w="2043297">
                  <a:extLst>
                    <a:ext uri="{9D8B030D-6E8A-4147-A177-3AD203B41FA5}">
                      <a16:colId xmlns:a16="http://schemas.microsoft.com/office/drawing/2014/main" val="2619328696"/>
                    </a:ext>
                  </a:extLst>
                </a:gridCol>
                <a:gridCol w="1289460">
                  <a:extLst>
                    <a:ext uri="{9D8B030D-6E8A-4147-A177-3AD203B41FA5}">
                      <a16:colId xmlns:a16="http://schemas.microsoft.com/office/drawing/2014/main" val="227894090"/>
                    </a:ext>
                  </a:extLst>
                </a:gridCol>
                <a:gridCol w="991891">
                  <a:extLst>
                    <a:ext uri="{9D8B030D-6E8A-4147-A177-3AD203B41FA5}">
                      <a16:colId xmlns:a16="http://schemas.microsoft.com/office/drawing/2014/main" val="764548456"/>
                    </a:ext>
                  </a:extLst>
                </a:gridCol>
                <a:gridCol w="297567">
                  <a:extLst>
                    <a:ext uri="{9D8B030D-6E8A-4147-A177-3AD203B41FA5}">
                      <a16:colId xmlns:a16="http://schemas.microsoft.com/office/drawing/2014/main" val="561651989"/>
                    </a:ext>
                  </a:extLst>
                </a:gridCol>
                <a:gridCol w="991891">
                  <a:extLst>
                    <a:ext uri="{9D8B030D-6E8A-4147-A177-3AD203B41FA5}">
                      <a16:colId xmlns:a16="http://schemas.microsoft.com/office/drawing/2014/main" val="333572036"/>
                    </a:ext>
                  </a:extLst>
                </a:gridCol>
                <a:gridCol w="1001811">
                  <a:extLst>
                    <a:ext uri="{9D8B030D-6E8A-4147-A177-3AD203B41FA5}">
                      <a16:colId xmlns:a16="http://schemas.microsoft.com/office/drawing/2014/main" val="2904910479"/>
                    </a:ext>
                  </a:extLst>
                </a:gridCol>
                <a:gridCol w="2063134">
                  <a:extLst>
                    <a:ext uri="{9D8B030D-6E8A-4147-A177-3AD203B41FA5}">
                      <a16:colId xmlns:a16="http://schemas.microsoft.com/office/drawing/2014/main" val="3846763625"/>
                    </a:ext>
                  </a:extLst>
                </a:gridCol>
                <a:gridCol w="287649">
                  <a:extLst>
                    <a:ext uri="{9D8B030D-6E8A-4147-A177-3AD203B41FA5}">
                      <a16:colId xmlns:a16="http://schemas.microsoft.com/office/drawing/2014/main" val="1253705647"/>
                    </a:ext>
                  </a:extLst>
                </a:gridCol>
                <a:gridCol w="1001811">
                  <a:extLst>
                    <a:ext uri="{9D8B030D-6E8A-4147-A177-3AD203B41FA5}">
                      <a16:colId xmlns:a16="http://schemas.microsoft.com/office/drawing/2014/main" val="2743869359"/>
                    </a:ext>
                  </a:extLst>
                </a:gridCol>
                <a:gridCol w="1004290">
                  <a:extLst>
                    <a:ext uri="{9D8B030D-6E8A-4147-A177-3AD203B41FA5}">
                      <a16:colId xmlns:a16="http://schemas.microsoft.com/office/drawing/2014/main" val="2237376490"/>
                    </a:ext>
                  </a:extLst>
                </a:gridCol>
              </a:tblGrid>
              <a:tr h="411928">
                <a:tc gridSpan="10">
                  <a:txBody>
                    <a:bodyPr/>
                    <a:lstStyle>
                      <a:lvl1pPr marL="0" indent="0" algn="l" defTabSz="914400" rtl="0" eaLnBrk="1" latinLnBrk="0" hangingPunct="1">
                        <a:lnSpc>
                          <a:spcPct val="110000"/>
                        </a:lnSpc>
                        <a:spcBef>
                          <a:spcPts val="600"/>
                        </a:spcBef>
                        <a:buFontTx/>
                        <a:buNone/>
                        <a:defRPr sz="1800" b="1" kern="1200">
                          <a:solidFill>
                            <a:schemeClr val="lt1"/>
                          </a:solidFill>
                          <a:latin typeface="Arial"/>
                          <a:ea typeface="Arial"/>
                        </a:defRPr>
                      </a:lvl1pPr>
                      <a:lvl2pPr marL="0" indent="0" algn="l" defTabSz="914400" rtl="0" eaLnBrk="1" latinLnBrk="0" hangingPunct="1">
                        <a:lnSpc>
                          <a:spcPct val="110000"/>
                        </a:lnSpc>
                        <a:spcBef>
                          <a:spcPts val="600"/>
                        </a:spcBef>
                        <a:buFontTx/>
                        <a:buNone/>
                        <a:defRPr sz="1400" b="1" kern="1200">
                          <a:solidFill>
                            <a:schemeClr val="lt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b="1" kern="1200">
                          <a:solidFill>
                            <a:schemeClr val="lt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b="1" kern="1200">
                          <a:solidFill>
                            <a:schemeClr val="lt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b="1" kern="1200">
                          <a:solidFill>
                            <a:schemeClr val="lt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b="1" kern="1200">
                          <a:solidFill>
                            <a:schemeClr val="lt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b="1" kern="1200">
                          <a:solidFill>
                            <a:schemeClr val="lt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b="1" kern="1200">
                          <a:solidFill>
                            <a:schemeClr val="lt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b="1" kern="1200">
                          <a:solidFill>
                            <a:schemeClr val="lt1"/>
                          </a:solidFill>
                          <a:latin typeface="Arial"/>
                          <a:ea typeface="Arial"/>
                        </a:defRPr>
                      </a:lvl9p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GB" sz="1600" b="1">
                          <a:solidFill>
                            <a:schemeClr val="bg1"/>
                          </a:solidFill>
                        </a:rPr>
                        <a:t>A Sample Grafana Dashboard</a:t>
                      </a:r>
                    </a:p>
                  </a:txBody>
                  <a:tcPr anchor="ctr">
                    <a:lnL w="28575" cap="flat" cmpd="sng" algn="ctr">
                      <a:solidFill>
                        <a:srgbClr val="83B254">
                          <a:lumMod val="50000"/>
                        </a:srgbClr>
                      </a:solidFill>
                      <a:prstDash val="solid"/>
                      <a:round/>
                      <a:headEnd type="none" w="med" len="med"/>
                      <a:tailEnd type="none" w="med" len="med"/>
                    </a:lnL>
                    <a:lnR w="28575" cap="flat" cmpd="sng" algn="ctr">
                      <a:solidFill>
                        <a:srgbClr val="83B254">
                          <a:lumMod val="50000"/>
                        </a:srgbClr>
                      </a:solidFill>
                      <a:prstDash val="solid"/>
                      <a:round/>
                      <a:headEnd type="none" w="med" len="med"/>
                      <a:tailEnd type="none" w="med" len="med"/>
                    </a:lnR>
                    <a:lnT w="28575" cap="flat" cmpd="sng" algn="ctr">
                      <a:solidFill>
                        <a:srgbClr val="83B254">
                          <a:lumMod val="50000"/>
                        </a:srgb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83B254">
                        <a:lumMod val="50000"/>
                      </a:srgb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2240662894"/>
                  </a:ext>
                </a:extLst>
              </a:tr>
              <a:tr h="451399">
                <a:tc gridSpan="3">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r>
                        <a:rPr lang="en-US" sz="1200" b="1">
                          <a:solidFill>
                            <a:schemeClr val="bg1"/>
                          </a:solidFill>
                        </a:rPr>
                        <a:t>Application performance</a:t>
                      </a:r>
                      <a:endParaRPr lang="en-IN" sz="1200" b="1">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5">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50000"/>
                      </a:srgbClr>
                    </a:solidFill>
                  </a:tcPr>
                </a:tc>
                <a:tc gridSpan="3">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r>
                        <a:rPr lang="en-US" sz="1200" b="1">
                          <a:solidFill>
                            <a:schemeClr val="bg1"/>
                          </a:solidFill>
                        </a:rPr>
                        <a:t>Service availability</a:t>
                      </a:r>
                      <a:endParaRPr lang="en-IN" sz="1200" b="1">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5">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50000"/>
                      </a:srgbClr>
                    </a:solidFill>
                  </a:tcPr>
                </a:tc>
                <a:tc gridSpan="2">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r>
                        <a:rPr lang="en-US" sz="1200" b="1">
                          <a:solidFill>
                            <a:schemeClr val="bg1"/>
                          </a:solidFill>
                        </a:rPr>
                        <a:t>Value stream performance </a:t>
                      </a:r>
                      <a:endParaRPr lang="en-IN" sz="1200" b="1">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42848439"/>
                  </a:ext>
                </a:extLst>
              </a:tr>
              <a:tr h="976962">
                <a:tc rowSpan="3" gridSpan="2">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rowSpan="3"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2" gridSpan="3">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rowSpan="2"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2"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extLst>
                  <a:ext uri="{0D108BD9-81ED-4DB2-BD59-A6C34878D82A}">
                    <a16:rowId xmlns:a16="http://schemas.microsoft.com/office/drawing/2014/main" val="4103094161"/>
                  </a:ext>
                </a:extLst>
              </a:tr>
              <a:tr h="896655">
                <a:tc gridSpan="2"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3"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786953144"/>
                  </a:ext>
                </a:extLst>
              </a:tr>
              <a:tr h="929914">
                <a:tc gridSpan="2"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3305560332"/>
                  </a:ext>
                </a:extLst>
              </a:tr>
              <a:tr h="1027348">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US" sz="1200">
                        <a:solidFill>
                          <a:schemeClr val="bg1"/>
                        </a:solidFill>
                      </a:endParaRPr>
                    </a:p>
                  </a:txBody>
                  <a:tcPr marL="137160" marR="137160" marT="137160" marB="182880"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marL="137160" marR="137160" marT="137160" marB="182880"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marL="137160" marR="137160" marT="137160" marB="182880"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vMerge="1">
                  <a:txBody>
                    <a:bodyPr/>
                    <a:lstStyle/>
                    <a:p>
                      <a:endParaRPr lang="en-IN"/>
                    </a:p>
                  </a:txBody>
                  <a:tcPr marL="137160" marR="137160" marT="137160" marB="18288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marL="137160" marR="137160" marT="137160" marB="182880"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hMerge="1">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marL="137160" marR="137160" marT="137160" marB="182880"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vMerge="1">
                  <a:txBody>
                    <a:bodyPr/>
                    <a:lstStyle/>
                    <a:p>
                      <a:endParaRPr lang="en-IN"/>
                    </a:p>
                  </a:txBody>
                  <a:tcPr marL="137160" marR="137160" marT="137160" marB="18288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lvl1pPr marL="0" indent="0" algn="l" defTabSz="914400" rtl="0" eaLnBrk="1" latinLnBrk="0" hangingPunct="1">
                        <a:lnSpc>
                          <a:spcPct val="110000"/>
                        </a:lnSpc>
                        <a:spcBef>
                          <a:spcPts val="600"/>
                        </a:spcBef>
                        <a:buFontTx/>
                        <a:buNone/>
                        <a:defRPr sz="1800" kern="1200">
                          <a:solidFill>
                            <a:schemeClr val="dk1"/>
                          </a:solidFill>
                          <a:latin typeface="Arial"/>
                          <a:ea typeface="Arial"/>
                        </a:defRPr>
                      </a:lvl1pPr>
                      <a:lvl2pPr marL="0" indent="0" algn="l" defTabSz="914400" rtl="0" eaLnBrk="1" latinLnBrk="0" hangingPunct="1">
                        <a:lnSpc>
                          <a:spcPct val="110000"/>
                        </a:lnSpc>
                        <a:spcBef>
                          <a:spcPts val="600"/>
                        </a:spcBef>
                        <a:buFontTx/>
                        <a:buNone/>
                        <a:defRPr sz="1400" kern="1200">
                          <a:solidFill>
                            <a:schemeClr val="dk1"/>
                          </a:solidFill>
                          <a:latin typeface="Arial"/>
                          <a:ea typeface="Arial"/>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dk1"/>
                          </a:solidFill>
                          <a:latin typeface="Arial"/>
                          <a:ea typeface="Arial"/>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dk1"/>
                          </a:solidFill>
                          <a:latin typeface="Arial"/>
                          <a:ea typeface="Arial"/>
                        </a:defRPr>
                      </a:lvl9pPr>
                    </a:lstStyle>
                    <a:p>
                      <a:pPr algn="ctr"/>
                      <a:endParaRPr lang="en-IN" sz="1200">
                        <a:solidFill>
                          <a:schemeClr val="bg1"/>
                        </a:solidFill>
                      </a:endParaRPr>
                    </a:p>
                  </a:txBody>
                  <a:tcPr marL="137160" marR="137160" marT="137160" marB="182880" anchor="ctr">
                    <a:lnL w="28575" cap="flat" cmpd="sng" algn="ctr">
                      <a:solidFill>
                        <a:srgbClr val="404040">
                          <a:lumMod val="50000"/>
                        </a:srgbClr>
                      </a:solidFill>
                      <a:prstDash val="solid"/>
                      <a:round/>
                      <a:headEnd type="none" w="med" len="med"/>
                      <a:tailEnd type="none" w="med" len="med"/>
                    </a:lnL>
                    <a:lnR w="28575" cap="flat" cmpd="sng" algn="ctr">
                      <a:solidFill>
                        <a:srgbClr val="404040">
                          <a:lumMod val="50000"/>
                        </a:srgbClr>
                      </a:solidFill>
                      <a:prstDash val="solid"/>
                      <a:round/>
                      <a:headEnd type="none" w="med" len="med"/>
                      <a:tailEnd type="none" w="med" len="med"/>
                    </a:lnR>
                    <a:lnT w="28575" cap="flat" cmpd="sng" algn="ctr">
                      <a:solidFill>
                        <a:srgbClr val="404040">
                          <a:lumMod val="50000"/>
                        </a:srgbClr>
                      </a:solidFill>
                      <a:prstDash val="solid"/>
                      <a:round/>
                      <a:headEnd type="none" w="med" len="med"/>
                      <a:tailEnd type="none" w="med" len="med"/>
                    </a:lnT>
                    <a:lnB w="28575" cap="flat" cmpd="sng" algn="ctr">
                      <a:solidFill>
                        <a:srgbClr val="404040">
                          <a:lumMod val="50000"/>
                        </a:srgbClr>
                      </a:solidFill>
                      <a:prstDash val="solid"/>
                      <a:round/>
                      <a:headEnd type="none" w="med" len="med"/>
                      <a:tailEnd type="none" w="med" len="med"/>
                    </a:lnB>
                    <a:lnTlToBr w="12700" cmpd="sng">
                      <a:noFill/>
                      <a:prstDash val="solid"/>
                    </a:lnTlToBr>
                    <a:lnBlToTr w="12700" cmpd="sng">
                      <a:noFill/>
                      <a:prstDash val="solid"/>
                    </a:lnBlToTr>
                    <a:solidFill>
                      <a:srgbClr val="404040">
                        <a:lumMod val="75000"/>
                      </a:srgbClr>
                    </a:solidFill>
                  </a:tcPr>
                </a:tc>
                <a:tc hMerge="1">
                  <a:txBody>
                    <a:bodyPr/>
                    <a:lstStyle/>
                    <a:p>
                      <a:endParaRPr lang="en-IN"/>
                    </a:p>
                  </a:txBody>
                  <a:tcPr marL="137160" marR="137160" marT="137160" marB="18288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520050017"/>
                  </a:ext>
                </a:extLst>
              </a:tr>
            </a:tbl>
          </a:graphicData>
        </a:graphic>
      </p:graphicFrame>
      <p:grpSp>
        <p:nvGrpSpPr>
          <p:cNvPr id="576" name="Group 575">
            <a:extLst>
              <a:ext uri="{FF2B5EF4-FFF2-40B4-BE49-F238E27FC236}">
                <a16:creationId xmlns:a16="http://schemas.microsoft.com/office/drawing/2014/main" id="{334D7156-9FCD-C2C9-5B48-7704574C97D8}"/>
              </a:ext>
            </a:extLst>
          </p:cNvPr>
          <p:cNvGrpSpPr/>
          <p:nvPr/>
        </p:nvGrpSpPr>
        <p:grpSpPr>
          <a:xfrm>
            <a:off x="836270" y="2664549"/>
            <a:ext cx="3121320" cy="1755000"/>
            <a:chOff x="1202944" y="701228"/>
            <a:chExt cx="9989735" cy="5455537"/>
          </a:xfrm>
        </p:grpSpPr>
        <p:sp>
          <p:nvSpPr>
            <p:cNvPr id="577" name="Freeform 5">
              <a:extLst>
                <a:ext uri="{FF2B5EF4-FFF2-40B4-BE49-F238E27FC236}">
                  <a16:creationId xmlns:a16="http://schemas.microsoft.com/office/drawing/2014/main" id="{4D58F018-E662-F970-A33B-56581E50E6AC}"/>
                </a:ext>
              </a:extLst>
            </p:cNvPr>
            <p:cNvSpPr>
              <a:spLocks/>
            </p:cNvSpPr>
            <p:nvPr/>
          </p:nvSpPr>
          <p:spPr bwMode="gray">
            <a:xfrm>
              <a:off x="5913568" y="1654068"/>
              <a:ext cx="259134" cy="307046"/>
            </a:xfrm>
            <a:custGeom>
              <a:avLst/>
              <a:gdLst>
                <a:gd name="T0" fmla="*/ 215900 w 139"/>
                <a:gd name="T1" fmla="*/ 102060 h 176"/>
                <a:gd name="T2" fmla="*/ 206375 w 139"/>
                <a:gd name="T3" fmla="*/ 69904 h 176"/>
                <a:gd name="T4" fmla="*/ 190500 w 139"/>
                <a:gd name="T5" fmla="*/ 34952 h 176"/>
                <a:gd name="T6" fmla="*/ 179388 w 139"/>
                <a:gd name="T7" fmla="*/ 29360 h 176"/>
                <a:gd name="T8" fmla="*/ 166688 w 139"/>
                <a:gd name="T9" fmla="*/ 23767 h 176"/>
                <a:gd name="T10" fmla="*/ 147638 w 139"/>
                <a:gd name="T11" fmla="*/ 20971 h 176"/>
                <a:gd name="T12" fmla="*/ 134938 w 139"/>
                <a:gd name="T13" fmla="*/ 29360 h 176"/>
                <a:gd name="T14" fmla="*/ 119063 w 139"/>
                <a:gd name="T15" fmla="*/ 36350 h 176"/>
                <a:gd name="T16" fmla="*/ 104775 w 139"/>
                <a:gd name="T17" fmla="*/ 32156 h 176"/>
                <a:gd name="T18" fmla="*/ 79375 w 139"/>
                <a:gd name="T19" fmla="*/ 13981 h 176"/>
                <a:gd name="T20" fmla="*/ 66675 w 139"/>
                <a:gd name="T21" fmla="*/ 1398 h 176"/>
                <a:gd name="T22" fmla="*/ 49213 w 139"/>
                <a:gd name="T23" fmla="*/ 4194 h 176"/>
                <a:gd name="T24" fmla="*/ 46038 w 139"/>
                <a:gd name="T25" fmla="*/ 11185 h 176"/>
                <a:gd name="T26" fmla="*/ 44450 w 139"/>
                <a:gd name="T27" fmla="*/ 23767 h 176"/>
                <a:gd name="T28" fmla="*/ 47625 w 139"/>
                <a:gd name="T29" fmla="*/ 29360 h 176"/>
                <a:gd name="T30" fmla="*/ 53975 w 139"/>
                <a:gd name="T31" fmla="*/ 34952 h 176"/>
                <a:gd name="T32" fmla="*/ 57150 w 139"/>
                <a:gd name="T33" fmla="*/ 39146 h 176"/>
                <a:gd name="T34" fmla="*/ 44450 w 139"/>
                <a:gd name="T35" fmla="*/ 40544 h 176"/>
                <a:gd name="T36" fmla="*/ 34925 w 139"/>
                <a:gd name="T37" fmla="*/ 46137 h 176"/>
                <a:gd name="T38" fmla="*/ 26988 w 139"/>
                <a:gd name="T39" fmla="*/ 67108 h 176"/>
                <a:gd name="T40" fmla="*/ 19050 w 139"/>
                <a:gd name="T41" fmla="*/ 79691 h 176"/>
                <a:gd name="T42" fmla="*/ 14288 w 139"/>
                <a:gd name="T43" fmla="*/ 97866 h 176"/>
                <a:gd name="T44" fmla="*/ 4763 w 139"/>
                <a:gd name="T45" fmla="*/ 131420 h 176"/>
                <a:gd name="T46" fmla="*/ 7938 w 139"/>
                <a:gd name="T47" fmla="*/ 134216 h 176"/>
                <a:gd name="T48" fmla="*/ 14288 w 139"/>
                <a:gd name="T49" fmla="*/ 169168 h 176"/>
                <a:gd name="T50" fmla="*/ 25400 w 139"/>
                <a:gd name="T51" fmla="*/ 191538 h 176"/>
                <a:gd name="T52" fmla="*/ 39688 w 139"/>
                <a:gd name="T53" fmla="*/ 192936 h 176"/>
                <a:gd name="T54" fmla="*/ 57150 w 139"/>
                <a:gd name="T55" fmla="*/ 197130 h 176"/>
                <a:gd name="T56" fmla="*/ 47625 w 139"/>
                <a:gd name="T57" fmla="*/ 212509 h 176"/>
                <a:gd name="T58" fmla="*/ 41275 w 139"/>
                <a:gd name="T59" fmla="*/ 232082 h 176"/>
                <a:gd name="T60" fmla="*/ 46038 w 139"/>
                <a:gd name="T61" fmla="*/ 246063 h 176"/>
                <a:gd name="T62" fmla="*/ 69850 w 139"/>
                <a:gd name="T63" fmla="*/ 244665 h 176"/>
                <a:gd name="T64" fmla="*/ 95250 w 139"/>
                <a:gd name="T65" fmla="*/ 244665 h 176"/>
                <a:gd name="T66" fmla="*/ 128588 w 139"/>
                <a:gd name="T67" fmla="*/ 244665 h 176"/>
                <a:gd name="T68" fmla="*/ 166688 w 139"/>
                <a:gd name="T69" fmla="*/ 244665 h 176"/>
                <a:gd name="T70" fmla="*/ 193675 w 139"/>
                <a:gd name="T71" fmla="*/ 240471 h 176"/>
                <a:gd name="T72" fmla="*/ 188913 w 139"/>
                <a:gd name="T73" fmla="*/ 236276 h 176"/>
                <a:gd name="T74" fmla="*/ 185738 w 139"/>
                <a:gd name="T75" fmla="*/ 230684 h 176"/>
                <a:gd name="T76" fmla="*/ 185738 w 139"/>
                <a:gd name="T77" fmla="*/ 225092 h 176"/>
                <a:gd name="T78" fmla="*/ 188913 w 139"/>
                <a:gd name="T79" fmla="*/ 218101 h 176"/>
                <a:gd name="T80" fmla="*/ 190500 w 139"/>
                <a:gd name="T81" fmla="*/ 211111 h 176"/>
                <a:gd name="T82" fmla="*/ 193675 w 139"/>
                <a:gd name="T83" fmla="*/ 206917 h 176"/>
                <a:gd name="T84" fmla="*/ 200025 w 139"/>
                <a:gd name="T85" fmla="*/ 206917 h 176"/>
                <a:gd name="T86" fmla="*/ 168275 w 139"/>
                <a:gd name="T87" fmla="*/ 180353 h 176"/>
                <a:gd name="T88" fmla="*/ 157163 w 139"/>
                <a:gd name="T89" fmla="*/ 160780 h 176"/>
                <a:gd name="T90" fmla="*/ 158750 w 139"/>
                <a:gd name="T91" fmla="*/ 149595 h 176"/>
                <a:gd name="T92" fmla="*/ 188913 w 139"/>
                <a:gd name="T93" fmla="*/ 141207 h 176"/>
                <a:gd name="T94" fmla="*/ 211138 w 139"/>
                <a:gd name="T95" fmla="*/ 127226 h 17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9"/>
                <a:gd name="T145" fmla="*/ 0 h 176"/>
                <a:gd name="T146" fmla="*/ 139 w 139"/>
                <a:gd name="T147" fmla="*/ 176 h 17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9" h="176">
                  <a:moveTo>
                    <a:pt x="139" y="90"/>
                  </a:moveTo>
                  <a:lnTo>
                    <a:pt x="137" y="82"/>
                  </a:lnTo>
                  <a:lnTo>
                    <a:pt x="136" y="73"/>
                  </a:lnTo>
                  <a:lnTo>
                    <a:pt x="133" y="66"/>
                  </a:lnTo>
                  <a:lnTo>
                    <a:pt x="132" y="58"/>
                  </a:lnTo>
                  <a:lnTo>
                    <a:pt x="130" y="50"/>
                  </a:lnTo>
                  <a:lnTo>
                    <a:pt x="127" y="40"/>
                  </a:lnTo>
                  <a:lnTo>
                    <a:pt x="124" y="33"/>
                  </a:lnTo>
                  <a:lnTo>
                    <a:pt x="120" y="25"/>
                  </a:lnTo>
                  <a:lnTo>
                    <a:pt x="117" y="23"/>
                  </a:lnTo>
                  <a:lnTo>
                    <a:pt x="114" y="22"/>
                  </a:lnTo>
                  <a:lnTo>
                    <a:pt x="113" y="21"/>
                  </a:lnTo>
                  <a:lnTo>
                    <a:pt x="111" y="19"/>
                  </a:lnTo>
                  <a:lnTo>
                    <a:pt x="108" y="18"/>
                  </a:lnTo>
                  <a:lnTo>
                    <a:pt x="105" y="17"/>
                  </a:lnTo>
                  <a:lnTo>
                    <a:pt x="100" y="15"/>
                  </a:lnTo>
                  <a:lnTo>
                    <a:pt x="95" y="14"/>
                  </a:lnTo>
                  <a:lnTo>
                    <a:pt x="93" y="15"/>
                  </a:lnTo>
                  <a:lnTo>
                    <a:pt x="89" y="17"/>
                  </a:lnTo>
                  <a:lnTo>
                    <a:pt x="87" y="18"/>
                  </a:lnTo>
                  <a:lnTo>
                    <a:pt x="85" y="21"/>
                  </a:lnTo>
                  <a:lnTo>
                    <a:pt x="82" y="23"/>
                  </a:lnTo>
                  <a:lnTo>
                    <a:pt x="79" y="25"/>
                  </a:lnTo>
                  <a:lnTo>
                    <a:pt x="75" y="26"/>
                  </a:lnTo>
                  <a:lnTo>
                    <a:pt x="71" y="26"/>
                  </a:lnTo>
                  <a:lnTo>
                    <a:pt x="69" y="26"/>
                  </a:lnTo>
                  <a:lnTo>
                    <a:pt x="66" y="23"/>
                  </a:lnTo>
                  <a:lnTo>
                    <a:pt x="61" y="19"/>
                  </a:lnTo>
                  <a:lnTo>
                    <a:pt x="55" y="14"/>
                  </a:lnTo>
                  <a:lnTo>
                    <a:pt x="50" y="10"/>
                  </a:lnTo>
                  <a:lnTo>
                    <a:pt x="46" y="5"/>
                  </a:lnTo>
                  <a:lnTo>
                    <a:pt x="43" y="3"/>
                  </a:lnTo>
                  <a:lnTo>
                    <a:pt x="42" y="1"/>
                  </a:lnTo>
                  <a:lnTo>
                    <a:pt x="36" y="0"/>
                  </a:lnTo>
                  <a:lnTo>
                    <a:pt x="34" y="1"/>
                  </a:lnTo>
                  <a:lnTo>
                    <a:pt x="31" y="3"/>
                  </a:lnTo>
                  <a:lnTo>
                    <a:pt x="31" y="4"/>
                  </a:lnTo>
                  <a:lnTo>
                    <a:pt x="30" y="7"/>
                  </a:lnTo>
                  <a:lnTo>
                    <a:pt x="29" y="8"/>
                  </a:lnTo>
                  <a:lnTo>
                    <a:pt x="29" y="11"/>
                  </a:lnTo>
                  <a:lnTo>
                    <a:pt x="28" y="14"/>
                  </a:lnTo>
                  <a:lnTo>
                    <a:pt x="28" y="17"/>
                  </a:lnTo>
                  <a:lnTo>
                    <a:pt x="29" y="18"/>
                  </a:lnTo>
                  <a:lnTo>
                    <a:pt x="29" y="19"/>
                  </a:lnTo>
                  <a:lnTo>
                    <a:pt x="30" y="21"/>
                  </a:lnTo>
                  <a:lnTo>
                    <a:pt x="31" y="22"/>
                  </a:lnTo>
                  <a:lnTo>
                    <a:pt x="32" y="23"/>
                  </a:lnTo>
                  <a:lnTo>
                    <a:pt x="34" y="25"/>
                  </a:lnTo>
                  <a:lnTo>
                    <a:pt x="36" y="26"/>
                  </a:lnTo>
                  <a:lnTo>
                    <a:pt x="38" y="26"/>
                  </a:lnTo>
                  <a:lnTo>
                    <a:pt x="36" y="28"/>
                  </a:lnTo>
                  <a:lnTo>
                    <a:pt x="32" y="28"/>
                  </a:lnTo>
                  <a:lnTo>
                    <a:pt x="30" y="29"/>
                  </a:lnTo>
                  <a:lnTo>
                    <a:pt x="28" y="29"/>
                  </a:lnTo>
                  <a:lnTo>
                    <a:pt x="26" y="30"/>
                  </a:lnTo>
                  <a:lnTo>
                    <a:pt x="24" y="32"/>
                  </a:lnTo>
                  <a:lnTo>
                    <a:pt x="22" y="33"/>
                  </a:lnTo>
                  <a:lnTo>
                    <a:pt x="19" y="35"/>
                  </a:lnTo>
                  <a:lnTo>
                    <a:pt x="18" y="42"/>
                  </a:lnTo>
                  <a:lnTo>
                    <a:pt x="17" y="48"/>
                  </a:lnTo>
                  <a:lnTo>
                    <a:pt x="16" y="52"/>
                  </a:lnTo>
                  <a:lnTo>
                    <a:pt x="13" y="55"/>
                  </a:lnTo>
                  <a:lnTo>
                    <a:pt x="12" y="57"/>
                  </a:lnTo>
                  <a:lnTo>
                    <a:pt x="10" y="59"/>
                  </a:lnTo>
                  <a:lnTo>
                    <a:pt x="10" y="63"/>
                  </a:lnTo>
                  <a:lnTo>
                    <a:pt x="9" y="70"/>
                  </a:lnTo>
                  <a:lnTo>
                    <a:pt x="0" y="93"/>
                  </a:lnTo>
                  <a:lnTo>
                    <a:pt x="1" y="93"/>
                  </a:lnTo>
                  <a:lnTo>
                    <a:pt x="3" y="94"/>
                  </a:lnTo>
                  <a:lnTo>
                    <a:pt x="4" y="94"/>
                  </a:lnTo>
                  <a:lnTo>
                    <a:pt x="4" y="96"/>
                  </a:lnTo>
                  <a:lnTo>
                    <a:pt x="5" y="96"/>
                  </a:lnTo>
                  <a:lnTo>
                    <a:pt x="6" y="96"/>
                  </a:lnTo>
                  <a:lnTo>
                    <a:pt x="13" y="108"/>
                  </a:lnTo>
                  <a:lnTo>
                    <a:pt x="9" y="121"/>
                  </a:lnTo>
                  <a:lnTo>
                    <a:pt x="9" y="137"/>
                  </a:lnTo>
                  <a:lnTo>
                    <a:pt x="12" y="137"/>
                  </a:lnTo>
                  <a:lnTo>
                    <a:pt x="16" y="137"/>
                  </a:lnTo>
                  <a:lnTo>
                    <a:pt x="18" y="137"/>
                  </a:lnTo>
                  <a:lnTo>
                    <a:pt x="22" y="138"/>
                  </a:lnTo>
                  <a:lnTo>
                    <a:pt x="25" y="138"/>
                  </a:lnTo>
                  <a:lnTo>
                    <a:pt x="28" y="140"/>
                  </a:lnTo>
                  <a:lnTo>
                    <a:pt x="31" y="140"/>
                  </a:lnTo>
                  <a:lnTo>
                    <a:pt x="36" y="141"/>
                  </a:lnTo>
                  <a:lnTo>
                    <a:pt x="34" y="144"/>
                  </a:lnTo>
                  <a:lnTo>
                    <a:pt x="31" y="148"/>
                  </a:lnTo>
                  <a:lnTo>
                    <a:pt x="30" y="152"/>
                  </a:lnTo>
                  <a:lnTo>
                    <a:pt x="29" y="156"/>
                  </a:lnTo>
                  <a:lnTo>
                    <a:pt x="28" y="162"/>
                  </a:lnTo>
                  <a:lnTo>
                    <a:pt x="26" y="166"/>
                  </a:lnTo>
                  <a:lnTo>
                    <a:pt x="25" y="172"/>
                  </a:lnTo>
                  <a:lnTo>
                    <a:pt x="24" y="176"/>
                  </a:lnTo>
                  <a:lnTo>
                    <a:pt x="29" y="176"/>
                  </a:lnTo>
                  <a:lnTo>
                    <a:pt x="34" y="175"/>
                  </a:lnTo>
                  <a:lnTo>
                    <a:pt x="39" y="175"/>
                  </a:lnTo>
                  <a:lnTo>
                    <a:pt x="44" y="175"/>
                  </a:lnTo>
                  <a:lnTo>
                    <a:pt x="49" y="175"/>
                  </a:lnTo>
                  <a:lnTo>
                    <a:pt x="55" y="175"/>
                  </a:lnTo>
                  <a:lnTo>
                    <a:pt x="60" y="175"/>
                  </a:lnTo>
                  <a:lnTo>
                    <a:pt x="66" y="173"/>
                  </a:lnTo>
                  <a:lnTo>
                    <a:pt x="74" y="175"/>
                  </a:lnTo>
                  <a:lnTo>
                    <a:pt x="81" y="175"/>
                  </a:lnTo>
                  <a:lnTo>
                    <a:pt x="89" y="176"/>
                  </a:lnTo>
                  <a:lnTo>
                    <a:pt x="96" y="176"/>
                  </a:lnTo>
                  <a:lnTo>
                    <a:pt x="105" y="175"/>
                  </a:lnTo>
                  <a:lnTo>
                    <a:pt x="111" y="175"/>
                  </a:lnTo>
                  <a:lnTo>
                    <a:pt x="117" y="173"/>
                  </a:lnTo>
                  <a:lnTo>
                    <a:pt x="122" y="172"/>
                  </a:lnTo>
                  <a:lnTo>
                    <a:pt x="121" y="170"/>
                  </a:lnTo>
                  <a:lnTo>
                    <a:pt x="120" y="169"/>
                  </a:lnTo>
                  <a:lnTo>
                    <a:pt x="119" y="169"/>
                  </a:lnTo>
                  <a:lnTo>
                    <a:pt x="118" y="168"/>
                  </a:lnTo>
                  <a:lnTo>
                    <a:pt x="117" y="166"/>
                  </a:lnTo>
                  <a:lnTo>
                    <a:pt x="117" y="165"/>
                  </a:lnTo>
                  <a:lnTo>
                    <a:pt x="115" y="163"/>
                  </a:lnTo>
                  <a:lnTo>
                    <a:pt x="115" y="161"/>
                  </a:lnTo>
                  <a:lnTo>
                    <a:pt x="117" y="161"/>
                  </a:lnTo>
                  <a:lnTo>
                    <a:pt x="118" y="161"/>
                  </a:lnTo>
                  <a:lnTo>
                    <a:pt x="118" y="159"/>
                  </a:lnTo>
                  <a:lnTo>
                    <a:pt x="119" y="156"/>
                  </a:lnTo>
                  <a:lnTo>
                    <a:pt x="119" y="155"/>
                  </a:lnTo>
                  <a:lnTo>
                    <a:pt x="119" y="152"/>
                  </a:lnTo>
                  <a:lnTo>
                    <a:pt x="120" y="151"/>
                  </a:lnTo>
                  <a:lnTo>
                    <a:pt x="120" y="148"/>
                  </a:lnTo>
                  <a:lnTo>
                    <a:pt x="121" y="148"/>
                  </a:lnTo>
                  <a:lnTo>
                    <a:pt x="122" y="148"/>
                  </a:lnTo>
                  <a:lnTo>
                    <a:pt x="124" y="148"/>
                  </a:lnTo>
                  <a:lnTo>
                    <a:pt x="125" y="148"/>
                  </a:lnTo>
                  <a:lnTo>
                    <a:pt x="126" y="148"/>
                  </a:lnTo>
                  <a:lnTo>
                    <a:pt x="117" y="141"/>
                  </a:lnTo>
                  <a:lnTo>
                    <a:pt x="109" y="136"/>
                  </a:lnTo>
                  <a:lnTo>
                    <a:pt x="106" y="129"/>
                  </a:lnTo>
                  <a:lnTo>
                    <a:pt x="102" y="123"/>
                  </a:lnTo>
                  <a:lnTo>
                    <a:pt x="101" y="119"/>
                  </a:lnTo>
                  <a:lnTo>
                    <a:pt x="99" y="115"/>
                  </a:lnTo>
                  <a:lnTo>
                    <a:pt x="96" y="109"/>
                  </a:lnTo>
                  <a:lnTo>
                    <a:pt x="91" y="105"/>
                  </a:lnTo>
                  <a:lnTo>
                    <a:pt x="100" y="107"/>
                  </a:lnTo>
                  <a:lnTo>
                    <a:pt x="108" y="107"/>
                  </a:lnTo>
                  <a:lnTo>
                    <a:pt x="114" y="104"/>
                  </a:lnTo>
                  <a:lnTo>
                    <a:pt x="119" y="101"/>
                  </a:lnTo>
                  <a:lnTo>
                    <a:pt x="122" y="97"/>
                  </a:lnTo>
                  <a:lnTo>
                    <a:pt x="127" y="94"/>
                  </a:lnTo>
                  <a:lnTo>
                    <a:pt x="133" y="91"/>
                  </a:lnTo>
                  <a:lnTo>
                    <a:pt x="139" y="9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78" name="Freeform 455">
              <a:extLst>
                <a:ext uri="{FF2B5EF4-FFF2-40B4-BE49-F238E27FC236}">
                  <a16:creationId xmlns:a16="http://schemas.microsoft.com/office/drawing/2014/main" id="{8B89DC9B-573D-1115-194B-5F09C77618A4}"/>
                </a:ext>
              </a:extLst>
            </p:cNvPr>
            <p:cNvSpPr>
              <a:spLocks/>
            </p:cNvSpPr>
            <p:nvPr/>
          </p:nvSpPr>
          <p:spPr bwMode="gray">
            <a:xfrm>
              <a:off x="5843258" y="1715475"/>
              <a:ext cx="110483" cy="103011"/>
            </a:xfrm>
            <a:custGeom>
              <a:avLst/>
              <a:gdLst>
                <a:gd name="T0" fmla="*/ 0 w 59"/>
                <a:gd name="T1" fmla="*/ 64312 h 59"/>
                <a:gd name="T2" fmla="*/ 1588 w 59"/>
                <a:gd name="T3" fmla="*/ 67108 h 59"/>
                <a:gd name="T4" fmla="*/ 1588 w 59"/>
                <a:gd name="T5" fmla="*/ 57321 h 59"/>
                <a:gd name="T6" fmla="*/ 4763 w 59"/>
                <a:gd name="T7" fmla="*/ 48933 h 59"/>
                <a:gd name="T8" fmla="*/ 6350 w 59"/>
                <a:gd name="T9" fmla="*/ 43341 h 59"/>
                <a:gd name="T10" fmla="*/ 11113 w 59"/>
                <a:gd name="T11" fmla="*/ 37748 h 59"/>
                <a:gd name="T12" fmla="*/ 12700 w 59"/>
                <a:gd name="T13" fmla="*/ 32156 h 59"/>
                <a:gd name="T14" fmla="*/ 15875 w 59"/>
                <a:gd name="T15" fmla="*/ 26564 h 59"/>
                <a:gd name="T16" fmla="*/ 17463 w 59"/>
                <a:gd name="T17" fmla="*/ 22369 h 59"/>
                <a:gd name="T18" fmla="*/ 19050 w 59"/>
                <a:gd name="T19" fmla="*/ 16777 h 59"/>
                <a:gd name="T20" fmla="*/ 20638 w 59"/>
                <a:gd name="T21" fmla="*/ 22369 h 59"/>
                <a:gd name="T22" fmla="*/ 20638 w 59"/>
                <a:gd name="T23" fmla="*/ 27962 h 59"/>
                <a:gd name="T24" fmla="*/ 26988 w 59"/>
                <a:gd name="T25" fmla="*/ 33554 h 59"/>
                <a:gd name="T26" fmla="*/ 30163 w 59"/>
                <a:gd name="T27" fmla="*/ 37748 h 59"/>
                <a:gd name="T28" fmla="*/ 46038 w 59"/>
                <a:gd name="T29" fmla="*/ 37748 h 59"/>
                <a:gd name="T30" fmla="*/ 42863 w 59"/>
                <a:gd name="T31" fmla="*/ 23767 h 59"/>
                <a:gd name="T32" fmla="*/ 38100 w 59"/>
                <a:gd name="T33" fmla="*/ 22369 h 59"/>
                <a:gd name="T34" fmla="*/ 33338 w 59"/>
                <a:gd name="T35" fmla="*/ 16777 h 59"/>
                <a:gd name="T36" fmla="*/ 31750 w 59"/>
                <a:gd name="T37" fmla="*/ 11185 h 59"/>
                <a:gd name="T38" fmla="*/ 38100 w 59"/>
                <a:gd name="T39" fmla="*/ 9787 h 59"/>
                <a:gd name="T40" fmla="*/ 46038 w 59"/>
                <a:gd name="T41" fmla="*/ 9787 h 59"/>
                <a:gd name="T42" fmla="*/ 50800 w 59"/>
                <a:gd name="T43" fmla="*/ 6990 h 59"/>
                <a:gd name="T44" fmla="*/ 58738 w 59"/>
                <a:gd name="T45" fmla="*/ 5592 h 59"/>
                <a:gd name="T46" fmla="*/ 63500 w 59"/>
                <a:gd name="T47" fmla="*/ 5592 h 59"/>
                <a:gd name="T48" fmla="*/ 68263 w 59"/>
                <a:gd name="T49" fmla="*/ 2796 h 59"/>
                <a:gd name="T50" fmla="*/ 73025 w 59"/>
                <a:gd name="T51" fmla="*/ 2796 h 59"/>
                <a:gd name="T52" fmla="*/ 79375 w 59"/>
                <a:gd name="T53" fmla="*/ 2796 h 59"/>
                <a:gd name="T54" fmla="*/ 84138 w 59"/>
                <a:gd name="T55" fmla="*/ 1398 h 59"/>
                <a:gd name="T56" fmla="*/ 90488 w 59"/>
                <a:gd name="T57" fmla="*/ 1398 h 59"/>
                <a:gd name="T58" fmla="*/ 93663 w 59"/>
                <a:gd name="T59" fmla="*/ 0 h 59"/>
                <a:gd name="T60" fmla="*/ 90488 w 59"/>
                <a:gd name="T61" fmla="*/ 16777 h 59"/>
                <a:gd name="T62" fmla="*/ 84138 w 59"/>
                <a:gd name="T63" fmla="*/ 27962 h 59"/>
                <a:gd name="T64" fmla="*/ 79375 w 59"/>
                <a:gd name="T65" fmla="*/ 33554 h 59"/>
                <a:gd name="T66" fmla="*/ 77788 w 59"/>
                <a:gd name="T67" fmla="*/ 48933 h 59"/>
                <a:gd name="T68" fmla="*/ 49213 w 59"/>
                <a:gd name="T69" fmla="*/ 72700 h 59"/>
                <a:gd name="T70" fmla="*/ 41275 w 59"/>
                <a:gd name="T71" fmla="*/ 69904 h 59"/>
                <a:gd name="T72" fmla="*/ 28575 w 59"/>
                <a:gd name="T73" fmla="*/ 68506 h 59"/>
                <a:gd name="T74" fmla="*/ 9525 w 59"/>
                <a:gd name="T75" fmla="*/ 67108 h 59"/>
                <a:gd name="T76" fmla="*/ 0 w 59"/>
                <a:gd name="T77" fmla="*/ 64312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9"/>
                <a:gd name="T118" fmla="*/ 0 h 59"/>
                <a:gd name="T119" fmla="*/ 59 w 59"/>
                <a:gd name="T120" fmla="*/ 59 h 5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9" h="59">
                  <a:moveTo>
                    <a:pt x="0" y="46"/>
                  </a:moveTo>
                  <a:lnTo>
                    <a:pt x="0" y="46"/>
                  </a:lnTo>
                  <a:lnTo>
                    <a:pt x="1" y="46"/>
                  </a:lnTo>
                  <a:lnTo>
                    <a:pt x="1" y="48"/>
                  </a:lnTo>
                  <a:lnTo>
                    <a:pt x="3" y="46"/>
                  </a:lnTo>
                  <a:lnTo>
                    <a:pt x="1" y="41"/>
                  </a:lnTo>
                  <a:lnTo>
                    <a:pt x="1" y="38"/>
                  </a:lnTo>
                  <a:lnTo>
                    <a:pt x="3" y="35"/>
                  </a:lnTo>
                  <a:lnTo>
                    <a:pt x="3" y="34"/>
                  </a:lnTo>
                  <a:lnTo>
                    <a:pt x="4" y="31"/>
                  </a:lnTo>
                  <a:lnTo>
                    <a:pt x="5" y="30"/>
                  </a:lnTo>
                  <a:lnTo>
                    <a:pt x="7" y="27"/>
                  </a:lnTo>
                  <a:lnTo>
                    <a:pt x="8" y="26"/>
                  </a:lnTo>
                  <a:lnTo>
                    <a:pt x="8" y="23"/>
                  </a:lnTo>
                  <a:lnTo>
                    <a:pt x="8" y="22"/>
                  </a:lnTo>
                  <a:lnTo>
                    <a:pt x="10" y="19"/>
                  </a:lnTo>
                  <a:lnTo>
                    <a:pt x="10" y="17"/>
                  </a:lnTo>
                  <a:lnTo>
                    <a:pt x="11" y="16"/>
                  </a:lnTo>
                  <a:lnTo>
                    <a:pt x="11" y="14"/>
                  </a:lnTo>
                  <a:lnTo>
                    <a:pt x="12" y="12"/>
                  </a:lnTo>
                  <a:lnTo>
                    <a:pt x="13" y="12"/>
                  </a:lnTo>
                  <a:lnTo>
                    <a:pt x="13" y="16"/>
                  </a:lnTo>
                  <a:lnTo>
                    <a:pt x="13" y="17"/>
                  </a:lnTo>
                  <a:lnTo>
                    <a:pt x="13" y="20"/>
                  </a:lnTo>
                  <a:lnTo>
                    <a:pt x="14" y="22"/>
                  </a:lnTo>
                  <a:lnTo>
                    <a:pt x="17" y="24"/>
                  </a:lnTo>
                  <a:lnTo>
                    <a:pt x="18" y="26"/>
                  </a:lnTo>
                  <a:lnTo>
                    <a:pt x="19" y="27"/>
                  </a:lnTo>
                  <a:lnTo>
                    <a:pt x="20" y="27"/>
                  </a:lnTo>
                  <a:lnTo>
                    <a:pt x="29" y="27"/>
                  </a:lnTo>
                  <a:lnTo>
                    <a:pt x="29" y="17"/>
                  </a:lnTo>
                  <a:lnTo>
                    <a:pt x="27" y="17"/>
                  </a:lnTo>
                  <a:lnTo>
                    <a:pt x="25" y="17"/>
                  </a:lnTo>
                  <a:lnTo>
                    <a:pt x="24" y="16"/>
                  </a:lnTo>
                  <a:lnTo>
                    <a:pt x="23" y="14"/>
                  </a:lnTo>
                  <a:lnTo>
                    <a:pt x="21" y="12"/>
                  </a:lnTo>
                  <a:lnTo>
                    <a:pt x="21" y="11"/>
                  </a:lnTo>
                  <a:lnTo>
                    <a:pt x="20" y="8"/>
                  </a:lnTo>
                  <a:lnTo>
                    <a:pt x="20" y="7"/>
                  </a:lnTo>
                  <a:lnTo>
                    <a:pt x="24" y="7"/>
                  </a:lnTo>
                  <a:lnTo>
                    <a:pt x="26" y="7"/>
                  </a:lnTo>
                  <a:lnTo>
                    <a:pt x="29" y="7"/>
                  </a:lnTo>
                  <a:lnTo>
                    <a:pt x="31" y="5"/>
                  </a:lnTo>
                  <a:lnTo>
                    <a:pt x="32" y="5"/>
                  </a:lnTo>
                  <a:lnTo>
                    <a:pt x="34" y="5"/>
                  </a:lnTo>
                  <a:lnTo>
                    <a:pt x="37" y="4"/>
                  </a:lnTo>
                  <a:lnTo>
                    <a:pt x="39" y="4"/>
                  </a:lnTo>
                  <a:lnTo>
                    <a:pt x="40" y="4"/>
                  </a:lnTo>
                  <a:lnTo>
                    <a:pt x="42" y="4"/>
                  </a:lnTo>
                  <a:lnTo>
                    <a:pt x="43" y="2"/>
                  </a:lnTo>
                  <a:lnTo>
                    <a:pt x="45" y="2"/>
                  </a:lnTo>
                  <a:lnTo>
                    <a:pt x="46" y="2"/>
                  </a:lnTo>
                  <a:lnTo>
                    <a:pt x="49" y="2"/>
                  </a:lnTo>
                  <a:lnTo>
                    <a:pt x="50" y="2"/>
                  </a:lnTo>
                  <a:lnTo>
                    <a:pt x="52" y="1"/>
                  </a:lnTo>
                  <a:lnTo>
                    <a:pt x="53" y="1"/>
                  </a:lnTo>
                  <a:lnTo>
                    <a:pt x="55" y="1"/>
                  </a:lnTo>
                  <a:lnTo>
                    <a:pt x="57" y="1"/>
                  </a:lnTo>
                  <a:lnTo>
                    <a:pt x="58" y="0"/>
                  </a:lnTo>
                  <a:lnTo>
                    <a:pt x="59" y="0"/>
                  </a:lnTo>
                  <a:lnTo>
                    <a:pt x="58" y="7"/>
                  </a:lnTo>
                  <a:lnTo>
                    <a:pt x="57" y="12"/>
                  </a:lnTo>
                  <a:lnTo>
                    <a:pt x="56" y="17"/>
                  </a:lnTo>
                  <a:lnTo>
                    <a:pt x="53" y="20"/>
                  </a:lnTo>
                  <a:lnTo>
                    <a:pt x="52" y="22"/>
                  </a:lnTo>
                  <a:lnTo>
                    <a:pt x="50" y="24"/>
                  </a:lnTo>
                  <a:lnTo>
                    <a:pt x="50" y="28"/>
                  </a:lnTo>
                  <a:lnTo>
                    <a:pt x="49" y="35"/>
                  </a:lnTo>
                  <a:lnTo>
                    <a:pt x="39" y="59"/>
                  </a:lnTo>
                  <a:lnTo>
                    <a:pt x="31" y="52"/>
                  </a:lnTo>
                  <a:lnTo>
                    <a:pt x="30" y="50"/>
                  </a:lnTo>
                  <a:lnTo>
                    <a:pt x="26" y="50"/>
                  </a:lnTo>
                  <a:lnTo>
                    <a:pt x="23" y="49"/>
                  </a:lnTo>
                  <a:lnTo>
                    <a:pt x="18" y="49"/>
                  </a:lnTo>
                  <a:lnTo>
                    <a:pt x="11" y="48"/>
                  </a:lnTo>
                  <a:lnTo>
                    <a:pt x="6" y="48"/>
                  </a:lnTo>
                  <a:lnTo>
                    <a:pt x="3" y="46"/>
                  </a:lnTo>
                  <a:lnTo>
                    <a:pt x="0" y="4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79" name="Freeform 456">
              <a:extLst>
                <a:ext uri="{FF2B5EF4-FFF2-40B4-BE49-F238E27FC236}">
                  <a16:creationId xmlns:a16="http://schemas.microsoft.com/office/drawing/2014/main" id="{DE79A662-CC82-842A-1709-1DA4208ACE47}"/>
                </a:ext>
              </a:extLst>
            </p:cNvPr>
            <p:cNvSpPr>
              <a:spLocks/>
            </p:cNvSpPr>
            <p:nvPr/>
          </p:nvSpPr>
          <p:spPr bwMode="gray">
            <a:xfrm>
              <a:off x="5819154" y="1796694"/>
              <a:ext cx="114501" cy="77258"/>
            </a:xfrm>
            <a:custGeom>
              <a:avLst/>
              <a:gdLst>
                <a:gd name="T0" fmla="*/ 98425 w 62"/>
                <a:gd name="T1" fmla="*/ 40545 h 44"/>
                <a:gd name="T2" fmla="*/ 93663 w 62"/>
                <a:gd name="T3" fmla="*/ 40545 h 44"/>
                <a:gd name="T4" fmla="*/ 90488 w 62"/>
                <a:gd name="T5" fmla="*/ 41943 h 44"/>
                <a:gd name="T6" fmla="*/ 85725 w 62"/>
                <a:gd name="T7" fmla="*/ 44739 h 44"/>
                <a:gd name="T8" fmla="*/ 82550 w 62"/>
                <a:gd name="T9" fmla="*/ 48933 h 44"/>
                <a:gd name="T10" fmla="*/ 79375 w 62"/>
                <a:gd name="T11" fmla="*/ 51729 h 44"/>
                <a:gd name="T12" fmla="*/ 74613 w 62"/>
                <a:gd name="T13" fmla="*/ 55924 h 44"/>
                <a:gd name="T14" fmla="*/ 71438 w 62"/>
                <a:gd name="T15" fmla="*/ 58720 h 44"/>
                <a:gd name="T16" fmla="*/ 69850 w 62"/>
                <a:gd name="T17" fmla="*/ 61516 h 44"/>
                <a:gd name="T18" fmla="*/ 60325 w 62"/>
                <a:gd name="T19" fmla="*/ 57322 h 44"/>
                <a:gd name="T20" fmla="*/ 52388 w 62"/>
                <a:gd name="T21" fmla="*/ 53127 h 44"/>
                <a:gd name="T22" fmla="*/ 44450 w 62"/>
                <a:gd name="T23" fmla="*/ 47535 h 44"/>
                <a:gd name="T24" fmla="*/ 38100 w 62"/>
                <a:gd name="T25" fmla="*/ 41943 h 44"/>
                <a:gd name="T26" fmla="*/ 28575 w 62"/>
                <a:gd name="T27" fmla="*/ 36350 h 44"/>
                <a:gd name="T28" fmla="*/ 19050 w 62"/>
                <a:gd name="T29" fmla="*/ 32156 h 44"/>
                <a:gd name="T30" fmla="*/ 9525 w 62"/>
                <a:gd name="T31" fmla="*/ 29360 h 44"/>
                <a:gd name="T32" fmla="*/ 0 w 62"/>
                <a:gd name="T33" fmla="*/ 25166 h 44"/>
                <a:gd name="T34" fmla="*/ 0 w 62"/>
                <a:gd name="T35" fmla="*/ 5592 h 44"/>
                <a:gd name="T36" fmla="*/ 1588 w 62"/>
                <a:gd name="T37" fmla="*/ 5592 h 44"/>
                <a:gd name="T38" fmla="*/ 3175 w 62"/>
                <a:gd name="T39" fmla="*/ 4194 h 44"/>
                <a:gd name="T40" fmla="*/ 6350 w 62"/>
                <a:gd name="T41" fmla="*/ 4194 h 44"/>
                <a:gd name="T42" fmla="*/ 7938 w 62"/>
                <a:gd name="T43" fmla="*/ 4194 h 44"/>
                <a:gd name="T44" fmla="*/ 9525 w 62"/>
                <a:gd name="T45" fmla="*/ 1398 h 44"/>
                <a:gd name="T46" fmla="*/ 11113 w 62"/>
                <a:gd name="T47" fmla="*/ 1398 h 44"/>
                <a:gd name="T48" fmla="*/ 15875 w 62"/>
                <a:gd name="T49" fmla="*/ 0 h 44"/>
                <a:gd name="T50" fmla="*/ 17463 w 62"/>
                <a:gd name="T51" fmla="*/ 0 h 44"/>
                <a:gd name="T52" fmla="*/ 20638 w 62"/>
                <a:gd name="T53" fmla="*/ 1398 h 44"/>
                <a:gd name="T54" fmla="*/ 30163 w 62"/>
                <a:gd name="T55" fmla="*/ 1398 h 44"/>
                <a:gd name="T56" fmla="*/ 38100 w 62"/>
                <a:gd name="T57" fmla="*/ 4194 h 44"/>
                <a:gd name="T58" fmla="*/ 47625 w 62"/>
                <a:gd name="T59" fmla="*/ 4194 h 44"/>
                <a:gd name="T60" fmla="*/ 53975 w 62"/>
                <a:gd name="T61" fmla="*/ 4194 h 44"/>
                <a:gd name="T62" fmla="*/ 63500 w 62"/>
                <a:gd name="T63" fmla="*/ 4194 h 44"/>
                <a:gd name="T64" fmla="*/ 71438 w 62"/>
                <a:gd name="T65" fmla="*/ 4194 h 44"/>
                <a:gd name="T66" fmla="*/ 76200 w 62"/>
                <a:gd name="T67" fmla="*/ 4194 h 44"/>
                <a:gd name="T68" fmla="*/ 79375 w 62"/>
                <a:gd name="T69" fmla="*/ 5592 h 44"/>
                <a:gd name="T70" fmla="*/ 79375 w 62"/>
                <a:gd name="T71" fmla="*/ 8389 h 44"/>
                <a:gd name="T72" fmla="*/ 80963 w 62"/>
                <a:gd name="T73" fmla="*/ 9787 h 44"/>
                <a:gd name="T74" fmla="*/ 80963 w 62"/>
                <a:gd name="T75" fmla="*/ 11185 h 44"/>
                <a:gd name="T76" fmla="*/ 82550 w 62"/>
                <a:gd name="T77" fmla="*/ 13981 h 44"/>
                <a:gd name="T78" fmla="*/ 84138 w 62"/>
                <a:gd name="T79" fmla="*/ 13981 h 44"/>
                <a:gd name="T80" fmla="*/ 84138 w 62"/>
                <a:gd name="T81" fmla="*/ 16777 h 44"/>
                <a:gd name="T82" fmla="*/ 84138 w 62"/>
                <a:gd name="T83" fmla="*/ 19573 h 44"/>
                <a:gd name="T84" fmla="*/ 85725 w 62"/>
                <a:gd name="T85" fmla="*/ 19573 h 44"/>
                <a:gd name="T86" fmla="*/ 88900 w 62"/>
                <a:gd name="T87" fmla="*/ 19573 h 44"/>
                <a:gd name="T88" fmla="*/ 90488 w 62"/>
                <a:gd name="T89" fmla="*/ 19573 h 44"/>
                <a:gd name="T90" fmla="*/ 90488 w 62"/>
                <a:gd name="T91" fmla="*/ 20971 h 44"/>
                <a:gd name="T92" fmla="*/ 92075 w 62"/>
                <a:gd name="T93" fmla="*/ 20971 h 44"/>
                <a:gd name="T94" fmla="*/ 93663 w 62"/>
                <a:gd name="T95" fmla="*/ 19573 h 44"/>
                <a:gd name="T96" fmla="*/ 98425 w 62"/>
                <a:gd name="T97" fmla="*/ 40545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
                <a:gd name="T148" fmla="*/ 0 h 44"/>
                <a:gd name="T149" fmla="*/ 62 w 62"/>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 h="44">
                  <a:moveTo>
                    <a:pt x="62" y="29"/>
                  </a:moveTo>
                  <a:lnTo>
                    <a:pt x="59" y="29"/>
                  </a:lnTo>
                  <a:lnTo>
                    <a:pt x="57" y="30"/>
                  </a:lnTo>
                  <a:lnTo>
                    <a:pt x="54" y="32"/>
                  </a:lnTo>
                  <a:lnTo>
                    <a:pt x="52" y="35"/>
                  </a:lnTo>
                  <a:lnTo>
                    <a:pt x="50" y="37"/>
                  </a:lnTo>
                  <a:lnTo>
                    <a:pt x="47" y="40"/>
                  </a:lnTo>
                  <a:lnTo>
                    <a:pt x="45" y="42"/>
                  </a:lnTo>
                  <a:lnTo>
                    <a:pt x="44" y="44"/>
                  </a:lnTo>
                  <a:lnTo>
                    <a:pt x="38" y="41"/>
                  </a:lnTo>
                  <a:lnTo>
                    <a:pt x="33" y="38"/>
                  </a:lnTo>
                  <a:lnTo>
                    <a:pt x="28" y="34"/>
                  </a:lnTo>
                  <a:lnTo>
                    <a:pt x="24" y="30"/>
                  </a:lnTo>
                  <a:lnTo>
                    <a:pt x="18" y="26"/>
                  </a:lnTo>
                  <a:lnTo>
                    <a:pt x="12" y="23"/>
                  </a:lnTo>
                  <a:lnTo>
                    <a:pt x="6" y="21"/>
                  </a:lnTo>
                  <a:lnTo>
                    <a:pt x="0" y="18"/>
                  </a:lnTo>
                  <a:lnTo>
                    <a:pt x="0" y="4"/>
                  </a:lnTo>
                  <a:lnTo>
                    <a:pt x="1" y="4"/>
                  </a:lnTo>
                  <a:lnTo>
                    <a:pt x="2" y="3"/>
                  </a:lnTo>
                  <a:lnTo>
                    <a:pt x="4" y="3"/>
                  </a:lnTo>
                  <a:lnTo>
                    <a:pt x="5" y="3"/>
                  </a:lnTo>
                  <a:lnTo>
                    <a:pt x="6" y="1"/>
                  </a:lnTo>
                  <a:lnTo>
                    <a:pt x="7" y="1"/>
                  </a:lnTo>
                  <a:lnTo>
                    <a:pt x="10" y="0"/>
                  </a:lnTo>
                  <a:lnTo>
                    <a:pt x="11" y="0"/>
                  </a:lnTo>
                  <a:lnTo>
                    <a:pt x="13" y="1"/>
                  </a:lnTo>
                  <a:lnTo>
                    <a:pt x="19" y="1"/>
                  </a:lnTo>
                  <a:lnTo>
                    <a:pt x="24" y="3"/>
                  </a:lnTo>
                  <a:lnTo>
                    <a:pt x="30" y="3"/>
                  </a:lnTo>
                  <a:lnTo>
                    <a:pt x="34" y="3"/>
                  </a:lnTo>
                  <a:lnTo>
                    <a:pt x="40" y="3"/>
                  </a:lnTo>
                  <a:lnTo>
                    <a:pt x="45" y="3"/>
                  </a:lnTo>
                  <a:lnTo>
                    <a:pt x="48" y="3"/>
                  </a:lnTo>
                  <a:lnTo>
                    <a:pt x="50" y="4"/>
                  </a:lnTo>
                  <a:lnTo>
                    <a:pt x="50" y="6"/>
                  </a:lnTo>
                  <a:lnTo>
                    <a:pt x="51" y="7"/>
                  </a:lnTo>
                  <a:lnTo>
                    <a:pt x="51" y="8"/>
                  </a:lnTo>
                  <a:lnTo>
                    <a:pt x="52" y="10"/>
                  </a:lnTo>
                  <a:lnTo>
                    <a:pt x="53" y="10"/>
                  </a:lnTo>
                  <a:lnTo>
                    <a:pt x="53" y="12"/>
                  </a:lnTo>
                  <a:lnTo>
                    <a:pt x="53" y="14"/>
                  </a:lnTo>
                  <a:lnTo>
                    <a:pt x="54" y="14"/>
                  </a:lnTo>
                  <a:lnTo>
                    <a:pt x="56" y="14"/>
                  </a:lnTo>
                  <a:lnTo>
                    <a:pt x="57" y="14"/>
                  </a:lnTo>
                  <a:lnTo>
                    <a:pt x="57" y="15"/>
                  </a:lnTo>
                  <a:lnTo>
                    <a:pt x="58" y="15"/>
                  </a:lnTo>
                  <a:lnTo>
                    <a:pt x="59" y="14"/>
                  </a:lnTo>
                  <a:lnTo>
                    <a:pt x="62" y="2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0" name="Freeform 457">
              <a:extLst>
                <a:ext uri="{FF2B5EF4-FFF2-40B4-BE49-F238E27FC236}">
                  <a16:creationId xmlns:a16="http://schemas.microsoft.com/office/drawing/2014/main" id="{15FE9EB7-BD2E-8846-054C-28E23A4CDF5D}"/>
                </a:ext>
              </a:extLst>
            </p:cNvPr>
            <p:cNvSpPr>
              <a:spLocks/>
            </p:cNvSpPr>
            <p:nvPr/>
          </p:nvSpPr>
          <p:spPr bwMode="gray">
            <a:xfrm>
              <a:off x="5905531" y="1848201"/>
              <a:ext cx="32141" cy="39617"/>
            </a:xfrm>
            <a:custGeom>
              <a:avLst/>
              <a:gdLst>
                <a:gd name="T0" fmla="*/ 0 w 18"/>
                <a:gd name="T1" fmla="*/ 16777 h 23"/>
                <a:gd name="T2" fmla="*/ 3175 w 18"/>
                <a:gd name="T3" fmla="*/ 13981 h 23"/>
                <a:gd name="T4" fmla="*/ 3175 w 18"/>
                <a:gd name="T5" fmla="*/ 11185 h 23"/>
                <a:gd name="T6" fmla="*/ 3175 w 18"/>
                <a:gd name="T7" fmla="*/ 9787 h 23"/>
                <a:gd name="T8" fmla="*/ 4762 w 18"/>
                <a:gd name="T9" fmla="*/ 9787 h 23"/>
                <a:gd name="T10" fmla="*/ 9525 w 18"/>
                <a:gd name="T11" fmla="*/ 9787 h 23"/>
                <a:gd name="T12" fmla="*/ 28575 w 18"/>
                <a:gd name="T13" fmla="*/ 0 h 23"/>
                <a:gd name="T14" fmla="*/ 25400 w 18"/>
                <a:gd name="T15" fmla="*/ 32156 h 23"/>
                <a:gd name="T16" fmla="*/ 22225 w 18"/>
                <a:gd name="T17" fmla="*/ 30758 h 23"/>
                <a:gd name="T18" fmla="*/ 19050 w 18"/>
                <a:gd name="T19" fmla="*/ 30758 h 23"/>
                <a:gd name="T20" fmla="*/ 15875 w 18"/>
                <a:gd name="T21" fmla="*/ 26564 h 23"/>
                <a:gd name="T22" fmla="*/ 11112 w 18"/>
                <a:gd name="T23" fmla="*/ 25166 h 23"/>
                <a:gd name="T24" fmla="*/ 7937 w 18"/>
                <a:gd name="T25" fmla="*/ 20971 h 23"/>
                <a:gd name="T26" fmla="*/ 4762 w 18"/>
                <a:gd name="T27" fmla="*/ 19573 h 23"/>
                <a:gd name="T28" fmla="*/ 3175 w 18"/>
                <a:gd name="T29" fmla="*/ 16777 h 23"/>
                <a:gd name="T30" fmla="*/ 0 w 18"/>
                <a:gd name="T31" fmla="*/ 16777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23"/>
                <a:gd name="T50" fmla="*/ 18 w 18"/>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23">
                  <a:moveTo>
                    <a:pt x="0" y="12"/>
                  </a:moveTo>
                  <a:lnTo>
                    <a:pt x="2" y="10"/>
                  </a:lnTo>
                  <a:lnTo>
                    <a:pt x="2" y="8"/>
                  </a:lnTo>
                  <a:lnTo>
                    <a:pt x="2" y="7"/>
                  </a:lnTo>
                  <a:lnTo>
                    <a:pt x="3" y="7"/>
                  </a:lnTo>
                  <a:lnTo>
                    <a:pt x="6" y="7"/>
                  </a:lnTo>
                  <a:lnTo>
                    <a:pt x="18" y="0"/>
                  </a:lnTo>
                  <a:lnTo>
                    <a:pt x="16" y="23"/>
                  </a:lnTo>
                  <a:lnTo>
                    <a:pt x="14" y="22"/>
                  </a:lnTo>
                  <a:lnTo>
                    <a:pt x="12" y="22"/>
                  </a:lnTo>
                  <a:lnTo>
                    <a:pt x="10" y="19"/>
                  </a:lnTo>
                  <a:lnTo>
                    <a:pt x="7" y="18"/>
                  </a:lnTo>
                  <a:lnTo>
                    <a:pt x="5" y="15"/>
                  </a:lnTo>
                  <a:lnTo>
                    <a:pt x="3" y="14"/>
                  </a:lnTo>
                  <a:lnTo>
                    <a:pt x="2" y="12"/>
                  </a:lnTo>
                  <a:lnTo>
                    <a:pt x="0" y="1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1" name="Freeform 13">
              <a:extLst>
                <a:ext uri="{FF2B5EF4-FFF2-40B4-BE49-F238E27FC236}">
                  <a16:creationId xmlns:a16="http://schemas.microsoft.com/office/drawing/2014/main" id="{2F9EEA71-C667-170A-FF57-594C1595C09A}"/>
                </a:ext>
              </a:extLst>
            </p:cNvPr>
            <p:cNvSpPr>
              <a:spLocks/>
            </p:cNvSpPr>
            <p:nvPr/>
          </p:nvSpPr>
          <p:spPr bwMode="gray">
            <a:xfrm>
              <a:off x="8255823" y="1766978"/>
              <a:ext cx="966229" cy="425904"/>
            </a:xfrm>
            <a:custGeom>
              <a:avLst/>
              <a:gdLst>
                <a:gd name="T0" fmla="*/ 25400 w 521"/>
                <a:gd name="T1" fmla="*/ 127474 h 244"/>
                <a:gd name="T2" fmla="*/ 77788 w 521"/>
                <a:gd name="T3" fmla="*/ 145685 h 244"/>
                <a:gd name="T4" fmla="*/ 104775 w 521"/>
                <a:gd name="T5" fmla="*/ 163895 h 244"/>
                <a:gd name="T6" fmla="*/ 123825 w 521"/>
                <a:gd name="T7" fmla="*/ 184908 h 244"/>
                <a:gd name="T8" fmla="*/ 125413 w 521"/>
                <a:gd name="T9" fmla="*/ 191912 h 244"/>
                <a:gd name="T10" fmla="*/ 125413 w 521"/>
                <a:gd name="T11" fmla="*/ 200317 h 244"/>
                <a:gd name="T12" fmla="*/ 125413 w 521"/>
                <a:gd name="T13" fmla="*/ 208722 h 244"/>
                <a:gd name="T14" fmla="*/ 127000 w 521"/>
                <a:gd name="T15" fmla="*/ 215726 h 244"/>
                <a:gd name="T16" fmla="*/ 138113 w 521"/>
                <a:gd name="T17" fmla="*/ 224131 h 244"/>
                <a:gd name="T18" fmla="*/ 150813 w 521"/>
                <a:gd name="T19" fmla="*/ 225531 h 244"/>
                <a:gd name="T20" fmla="*/ 215900 w 521"/>
                <a:gd name="T21" fmla="*/ 240940 h 244"/>
                <a:gd name="T22" fmla="*/ 268288 w 521"/>
                <a:gd name="T23" fmla="*/ 257750 h 244"/>
                <a:gd name="T24" fmla="*/ 296863 w 521"/>
                <a:gd name="T25" fmla="*/ 291370 h 244"/>
                <a:gd name="T26" fmla="*/ 334963 w 521"/>
                <a:gd name="T27" fmla="*/ 305378 h 244"/>
                <a:gd name="T28" fmla="*/ 463550 w 521"/>
                <a:gd name="T29" fmla="*/ 320787 h 244"/>
                <a:gd name="T30" fmla="*/ 523875 w 521"/>
                <a:gd name="T31" fmla="*/ 340398 h 244"/>
                <a:gd name="T32" fmla="*/ 558800 w 521"/>
                <a:gd name="T33" fmla="*/ 338997 h 244"/>
                <a:gd name="T34" fmla="*/ 593725 w 521"/>
                <a:gd name="T35" fmla="*/ 319386 h 244"/>
                <a:gd name="T36" fmla="*/ 660400 w 521"/>
                <a:gd name="T37" fmla="*/ 309580 h 244"/>
                <a:gd name="T38" fmla="*/ 684213 w 521"/>
                <a:gd name="T39" fmla="*/ 287167 h 244"/>
                <a:gd name="T40" fmla="*/ 690563 w 521"/>
                <a:gd name="T41" fmla="*/ 260552 h 244"/>
                <a:gd name="T42" fmla="*/ 679450 w 521"/>
                <a:gd name="T43" fmla="*/ 240940 h 244"/>
                <a:gd name="T44" fmla="*/ 728663 w 521"/>
                <a:gd name="T45" fmla="*/ 221329 h 244"/>
                <a:gd name="T46" fmla="*/ 760413 w 521"/>
                <a:gd name="T47" fmla="*/ 198916 h 244"/>
                <a:gd name="T48" fmla="*/ 793750 w 521"/>
                <a:gd name="T49" fmla="*/ 184908 h 244"/>
                <a:gd name="T50" fmla="*/ 815975 w 521"/>
                <a:gd name="T51" fmla="*/ 176503 h 244"/>
                <a:gd name="T52" fmla="*/ 827088 w 521"/>
                <a:gd name="T53" fmla="*/ 163895 h 244"/>
                <a:gd name="T54" fmla="*/ 814388 w 521"/>
                <a:gd name="T55" fmla="*/ 155491 h 244"/>
                <a:gd name="T56" fmla="*/ 809625 w 521"/>
                <a:gd name="T57" fmla="*/ 145685 h 244"/>
                <a:gd name="T58" fmla="*/ 795338 w 521"/>
                <a:gd name="T59" fmla="*/ 137280 h 244"/>
                <a:gd name="T60" fmla="*/ 782638 w 521"/>
                <a:gd name="T61" fmla="*/ 134478 h 244"/>
                <a:gd name="T62" fmla="*/ 766763 w 521"/>
                <a:gd name="T63" fmla="*/ 137280 h 244"/>
                <a:gd name="T64" fmla="*/ 752475 w 521"/>
                <a:gd name="T65" fmla="*/ 141482 h 244"/>
                <a:gd name="T66" fmla="*/ 715963 w 521"/>
                <a:gd name="T67" fmla="*/ 130276 h 244"/>
                <a:gd name="T68" fmla="*/ 700088 w 521"/>
                <a:gd name="T69" fmla="*/ 92454 h 244"/>
                <a:gd name="T70" fmla="*/ 681038 w 521"/>
                <a:gd name="T71" fmla="*/ 68640 h 244"/>
                <a:gd name="T72" fmla="*/ 639763 w 521"/>
                <a:gd name="T73" fmla="*/ 64438 h 244"/>
                <a:gd name="T74" fmla="*/ 617538 w 521"/>
                <a:gd name="T75" fmla="*/ 78446 h 244"/>
                <a:gd name="T76" fmla="*/ 598488 w 521"/>
                <a:gd name="T77" fmla="*/ 92454 h 244"/>
                <a:gd name="T78" fmla="*/ 563563 w 521"/>
                <a:gd name="T79" fmla="*/ 92454 h 244"/>
                <a:gd name="T80" fmla="*/ 514350 w 521"/>
                <a:gd name="T81" fmla="*/ 92454 h 244"/>
                <a:gd name="T82" fmla="*/ 476250 w 521"/>
                <a:gd name="T83" fmla="*/ 70041 h 244"/>
                <a:gd name="T84" fmla="*/ 425450 w 521"/>
                <a:gd name="T85" fmla="*/ 53231 h 244"/>
                <a:gd name="T86" fmla="*/ 401638 w 521"/>
                <a:gd name="T87" fmla="*/ 58834 h 244"/>
                <a:gd name="T88" fmla="*/ 381000 w 521"/>
                <a:gd name="T89" fmla="*/ 64438 h 244"/>
                <a:gd name="T90" fmla="*/ 339725 w 521"/>
                <a:gd name="T91" fmla="*/ 54632 h 244"/>
                <a:gd name="T92" fmla="*/ 319088 w 521"/>
                <a:gd name="T93" fmla="*/ 21012 h 244"/>
                <a:gd name="T94" fmla="*/ 219075 w 521"/>
                <a:gd name="T95" fmla="*/ 7004 h 244"/>
                <a:gd name="T96" fmla="*/ 219075 w 521"/>
                <a:gd name="T97" fmla="*/ 15409 h 244"/>
                <a:gd name="T98" fmla="*/ 227013 w 521"/>
                <a:gd name="T99" fmla="*/ 36421 h 244"/>
                <a:gd name="T100" fmla="*/ 244475 w 521"/>
                <a:gd name="T101" fmla="*/ 60235 h 244"/>
                <a:gd name="T102" fmla="*/ 150813 w 521"/>
                <a:gd name="T103" fmla="*/ 65838 h 244"/>
                <a:gd name="T104" fmla="*/ 146050 w 521"/>
                <a:gd name="T105" fmla="*/ 54632 h 244"/>
                <a:gd name="T106" fmla="*/ 141288 w 521"/>
                <a:gd name="T107" fmla="*/ 46227 h 244"/>
                <a:gd name="T108" fmla="*/ 134938 w 521"/>
                <a:gd name="T109" fmla="*/ 46227 h 244"/>
                <a:gd name="T110" fmla="*/ 111125 w 521"/>
                <a:gd name="T111" fmla="*/ 53231 h 244"/>
                <a:gd name="T112" fmla="*/ 96838 w 521"/>
                <a:gd name="T113" fmla="*/ 46227 h 244"/>
                <a:gd name="T114" fmla="*/ 69850 w 521"/>
                <a:gd name="T115" fmla="*/ 50429 h 244"/>
                <a:gd name="T116" fmla="*/ 38100 w 521"/>
                <a:gd name="T117" fmla="*/ 75644 h 244"/>
                <a:gd name="T118" fmla="*/ 12700 w 521"/>
                <a:gd name="T119" fmla="*/ 84049 h 244"/>
                <a:gd name="T120" fmla="*/ 1588 w 521"/>
                <a:gd name="T121" fmla="*/ 96656 h 2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1"/>
                <a:gd name="T184" fmla="*/ 0 h 244"/>
                <a:gd name="T185" fmla="*/ 521 w 521"/>
                <a:gd name="T186" fmla="*/ 244 h 2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1" h="244">
                  <a:moveTo>
                    <a:pt x="0" y="72"/>
                  </a:moveTo>
                  <a:lnTo>
                    <a:pt x="4" y="79"/>
                  </a:lnTo>
                  <a:lnTo>
                    <a:pt x="10" y="86"/>
                  </a:lnTo>
                  <a:lnTo>
                    <a:pt x="16" y="91"/>
                  </a:lnTo>
                  <a:lnTo>
                    <a:pt x="23" y="96"/>
                  </a:lnTo>
                  <a:lnTo>
                    <a:pt x="31" y="100"/>
                  </a:lnTo>
                  <a:lnTo>
                    <a:pt x="41" y="101"/>
                  </a:lnTo>
                  <a:lnTo>
                    <a:pt x="49" y="104"/>
                  </a:lnTo>
                  <a:lnTo>
                    <a:pt x="60" y="104"/>
                  </a:lnTo>
                  <a:lnTo>
                    <a:pt x="61" y="108"/>
                  </a:lnTo>
                  <a:lnTo>
                    <a:pt x="62" y="112"/>
                  </a:lnTo>
                  <a:lnTo>
                    <a:pt x="66" y="117"/>
                  </a:lnTo>
                  <a:lnTo>
                    <a:pt x="68" y="122"/>
                  </a:lnTo>
                  <a:lnTo>
                    <a:pt x="72" y="126"/>
                  </a:lnTo>
                  <a:lnTo>
                    <a:pt x="75" y="129"/>
                  </a:lnTo>
                  <a:lnTo>
                    <a:pt x="78" y="132"/>
                  </a:lnTo>
                  <a:lnTo>
                    <a:pt x="79" y="133"/>
                  </a:lnTo>
                  <a:lnTo>
                    <a:pt x="79" y="135"/>
                  </a:lnTo>
                  <a:lnTo>
                    <a:pt x="79" y="136"/>
                  </a:lnTo>
                  <a:lnTo>
                    <a:pt x="79" y="137"/>
                  </a:lnTo>
                  <a:lnTo>
                    <a:pt x="79" y="139"/>
                  </a:lnTo>
                  <a:lnTo>
                    <a:pt x="79" y="140"/>
                  </a:lnTo>
                  <a:lnTo>
                    <a:pt x="79" y="142"/>
                  </a:lnTo>
                  <a:lnTo>
                    <a:pt x="79" y="143"/>
                  </a:lnTo>
                  <a:lnTo>
                    <a:pt x="79" y="144"/>
                  </a:lnTo>
                  <a:lnTo>
                    <a:pt x="79" y="146"/>
                  </a:lnTo>
                  <a:lnTo>
                    <a:pt x="79" y="147"/>
                  </a:lnTo>
                  <a:lnTo>
                    <a:pt x="79" y="149"/>
                  </a:lnTo>
                  <a:lnTo>
                    <a:pt x="79" y="150"/>
                  </a:lnTo>
                  <a:lnTo>
                    <a:pt x="80" y="151"/>
                  </a:lnTo>
                  <a:lnTo>
                    <a:pt x="80" y="153"/>
                  </a:lnTo>
                  <a:lnTo>
                    <a:pt x="80" y="154"/>
                  </a:lnTo>
                  <a:lnTo>
                    <a:pt x="81" y="157"/>
                  </a:lnTo>
                  <a:lnTo>
                    <a:pt x="83" y="158"/>
                  </a:lnTo>
                  <a:lnTo>
                    <a:pt x="85" y="158"/>
                  </a:lnTo>
                  <a:lnTo>
                    <a:pt x="87" y="160"/>
                  </a:lnTo>
                  <a:lnTo>
                    <a:pt x="91" y="160"/>
                  </a:lnTo>
                  <a:lnTo>
                    <a:pt x="93" y="161"/>
                  </a:lnTo>
                  <a:lnTo>
                    <a:pt x="94" y="161"/>
                  </a:lnTo>
                  <a:lnTo>
                    <a:pt x="95" y="161"/>
                  </a:lnTo>
                  <a:lnTo>
                    <a:pt x="106" y="163"/>
                  </a:lnTo>
                  <a:lnTo>
                    <a:pt x="116" y="165"/>
                  </a:lnTo>
                  <a:lnTo>
                    <a:pt x="125" y="168"/>
                  </a:lnTo>
                  <a:lnTo>
                    <a:pt x="136" y="172"/>
                  </a:lnTo>
                  <a:lnTo>
                    <a:pt x="144" y="176"/>
                  </a:lnTo>
                  <a:lnTo>
                    <a:pt x="154" y="181"/>
                  </a:lnTo>
                  <a:lnTo>
                    <a:pt x="162" y="184"/>
                  </a:lnTo>
                  <a:lnTo>
                    <a:pt x="169" y="184"/>
                  </a:lnTo>
                  <a:lnTo>
                    <a:pt x="173" y="190"/>
                  </a:lnTo>
                  <a:lnTo>
                    <a:pt x="176" y="197"/>
                  </a:lnTo>
                  <a:lnTo>
                    <a:pt x="181" y="203"/>
                  </a:lnTo>
                  <a:lnTo>
                    <a:pt x="187" y="208"/>
                  </a:lnTo>
                  <a:lnTo>
                    <a:pt x="193" y="212"/>
                  </a:lnTo>
                  <a:lnTo>
                    <a:pt x="199" y="215"/>
                  </a:lnTo>
                  <a:lnTo>
                    <a:pt x="205" y="218"/>
                  </a:lnTo>
                  <a:lnTo>
                    <a:pt x="211" y="218"/>
                  </a:lnTo>
                  <a:lnTo>
                    <a:pt x="230" y="222"/>
                  </a:lnTo>
                  <a:lnTo>
                    <a:pt x="281" y="222"/>
                  </a:lnTo>
                  <a:lnTo>
                    <a:pt x="284" y="225"/>
                  </a:lnTo>
                  <a:lnTo>
                    <a:pt x="292" y="229"/>
                  </a:lnTo>
                  <a:lnTo>
                    <a:pt x="300" y="233"/>
                  </a:lnTo>
                  <a:lnTo>
                    <a:pt x="311" y="236"/>
                  </a:lnTo>
                  <a:lnTo>
                    <a:pt x="320" y="240"/>
                  </a:lnTo>
                  <a:lnTo>
                    <a:pt x="330" y="243"/>
                  </a:lnTo>
                  <a:lnTo>
                    <a:pt x="338" y="244"/>
                  </a:lnTo>
                  <a:lnTo>
                    <a:pt x="345" y="244"/>
                  </a:lnTo>
                  <a:lnTo>
                    <a:pt x="348" y="244"/>
                  </a:lnTo>
                  <a:lnTo>
                    <a:pt x="352" y="242"/>
                  </a:lnTo>
                  <a:lnTo>
                    <a:pt x="357" y="239"/>
                  </a:lnTo>
                  <a:lnTo>
                    <a:pt x="362" y="236"/>
                  </a:lnTo>
                  <a:lnTo>
                    <a:pt x="368" y="232"/>
                  </a:lnTo>
                  <a:lnTo>
                    <a:pt x="374" y="228"/>
                  </a:lnTo>
                  <a:lnTo>
                    <a:pt x="378" y="225"/>
                  </a:lnTo>
                  <a:lnTo>
                    <a:pt x="383" y="222"/>
                  </a:lnTo>
                  <a:lnTo>
                    <a:pt x="414" y="222"/>
                  </a:lnTo>
                  <a:lnTo>
                    <a:pt x="416" y="221"/>
                  </a:lnTo>
                  <a:lnTo>
                    <a:pt x="420" y="218"/>
                  </a:lnTo>
                  <a:lnTo>
                    <a:pt x="424" y="214"/>
                  </a:lnTo>
                  <a:lnTo>
                    <a:pt x="427" y="210"/>
                  </a:lnTo>
                  <a:lnTo>
                    <a:pt x="431" y="205"/>
                  </a:lnTo>
                  <a:lnTo>
                    <a:pt x="433" y="200"/>
                  </a:lnTo>
                  <a:lnTo>
                    <a:pt x="434" y="194"/>
                  </a:lnTo>
                  <a:lnTo>
                    <a:pt x="435" y="190"/>
                  </a:lnTo>
                  <a:lnTo>
                    <a:pt x="435" y="186"/>
                  </a:lnTo>
                  <a:lnTo>
                    <a:pt x="434" y="182"/>
                  </a:lnTo>
                  <a:lnTo>
                    <a:pt x="432" y="179"/>
                  </a:lnTo>
                  <a:lnTo>
                    <a:pt x="431" y="175"/>
                  </a:lnTo>
                  <a:lnTo>
                    <a:pt x="428" y="172"/>
                  </a:lnTo>
                  <a:lnTo>
                    <a:pt x="426" y="168"/>
                  </a:lnTo>
                  <a:lnTo>
                    <a:pt x="425" y="164"/>
                  </a:lnTo>
                  <a:lnTo>
                    <a:pt x="425" y="158"/>
                  </a:lnTo>
                  <a:lnTo>
                    <a:pt x="459" y="158"/>
                  </a:lnTo>
                  <a:lnTo>
                    <a:pt x="462" y="156"/>
                  </a:lnTo>
                  <a:lnTo>
                    <a:pt x="466" y="151"/>
                  </a:lnTo>
                  <a:lnTo>
                    <a:pt x="472" y="147"/>
                  </a:lnTo>
                  <a:lnTo>
                    <a:pt x="479" y="142"/>
                  </a:lnTo>
                  <a:lnTo>
                    <a:pt x="487" y="137"/>
                  </a:lnTo>
                  <a:lnTo>
                    <a:pt x="493" y="135"/>
                  </a:lnTo>
                  <a:lnTo>
                    <a:pt x="497" y="132"/>
                  </a:lnTo>
                  <a:lnTo>
                    <a:pt x="500" y="132"/>
                  </a:lnTo>
                  <a:lnTo>
                    <a:pt x="503" y="130"/>
                  </a:lnTo>
                  <a:lnTo>
                    <a:pt x="507" y="129"/>
                  </a:lnTo>
                  <a:lnTo>
                    <a:pt x="510" y="128"/>
                  </a:lnTo>
                  <a:lnTo>
                    <a:pt x="514" y="126"/>
                  </a:lnTo>
                  <a:lnTo>
                    <a:pt x="516" y="124"/>
                  </a:lnTo>
                  <a:lnTo>
                    <a:pt x="519" y="121"/>
                  </a:lnTo>
                  <a:lnTo>
                    <a:pt x="520" y="118"/>
                  </a:lnTo>
                  <a:lnTo>
                    <a:pt x="521" y="117"/>
                  </a:lnTo>
                  <a:lnTo>
                    <a:pt x="519" y="115"/>
                  </a:lnTo>
                  <a:lnTo>
                    <a:pt x="516" y="114"/>
                  </a:lnTo>
                  <a:lnTo>
                    <a:pt x="515" y="112"/>
                  </a:lnTo>
                  <a:lnTo>
                    <a:pt x="513" y="111"/>
                  </a:lnTo>
                  <a:lnTo>
                    <a:pt x="512" y="110"/>
                  </a:lnTo>
                  <a:lnTo>
                    <a:pt x="510" y="108"/>
                  </a:lnTo>
                  <a:lnTo>
                    <a:pt x="510" y="105"/>
                  </a:lnTo>
                  <a:lnTo>
                    <a:pt x="510" y="104"/>
                  </a:lnTo>
                  <a:lnTo>
                    <a:pt x="507" y="103"/>
                  </a:lnTo>
                  <a:lnTo>
                    <a:pt x="504" y="101"/>
                  </a:lnTo>
                  <a:lnTo>
                    <a:pt x="503" y="100"/>
                  </a:lnTo>
                  <a:lnTo>
                    <a:pt x="501" y="98"/>
                  </a:lnTo>
                  <a:lnTo>
                    <a:pt x="498" y="98"/>
                  </a:lnTo>
                  <a:lnTo>
                    <a:pt x="497" y="97"/>
                  </a:lnTo>
                  <a:lnTo>
                    <a:pt x="495" y="97"/>
                  </a:lnTo>
                  <a:lnTo>
                    <a:pt x="493" y="96"/>
                  </a:lnTo>
                  <a:lnTo>
                    <a:pt x="489" y="97"/>
                  </a:lnTo>
                  <a:lnTo>
                    <a:pt x="487" y="97"/>
                  </a:lnTo>
                  <a:lnTo>
                    <a:pt x="484" y="98"/>
                  </a:lnTo>
                  <a:lnTo>
                    <a:pt x="483" y="98"/>
                  </a:lnTo>
                  <a:lnTo>
                    <a:pt x="482" y="100"/>
                  </a:lnTo>
                  <a:lnTo>
                    <a:pt x="479" y="100"/>
                  </a:lnTo>
                  <a:lnTo>
                    <a:pt x="477" y="101"/>
                  </a:lnTo>
                  <a:lnTo>
                    <a:pt x="474" y="101"/>
                  </a:lnTo>
                  <a:lnTo>
                    <a:pt x="466" y="101"/>
                  </a:lnTo>
                  <a:lnTo>
                    <a:pt x="459" y="98"/>
                  </a:lnTo>
                  <a:lnTo>
                    <a:pt x="454" y="96"/>
                  </a:lnTo>
                  <a:lnTo>
                    <a:pt x="451" y="93"/>
                  </a:lnTo>
                  <a:lnTo>
                    <a:pt x="447" y="87"/>
                  </a:lnTo>
                  <a:lnTo>
                    <a:pt x="445" y="82"/>
                  </a:lnTo>
                  <a:lnTo>
                    <a:pt x="444" y="75"/>
                  </a:lnTo>
                  <a:lnTo>
                    <a:pt x="441" y="66"/>
                  </a:lnTo>
                  <a:lnTo>
                    <a:pt x="441" y="53"/>
                  </a:lnTo>
                  <a:lnTo>
                    <a:pt x="439" y="51"/>
                  </a:lnTo>
                  <a:lnTo>
                    <a:pt x="434" y="50"/>
                  </a:lnTo>
                  <a:lnTo>
                    <a:pt x="429" y="49"/>
                  </a:lnTo>
                  <a:lnTo>
                    <a:pt x="424" y="47"/>
                  </a:lnTo>
                  <a:lnTo>
                    <a:pt x="418" y="46"/>
                  </a:lnTo>
                  <a:lnTo>
                    <a:pt x="410" y="46"/>
                  </a:lnTo>
                  <a:lnTo>
                    <a:pt x="403" y="46"/>
                  </a:lnTo>
                  <a:lnTo>
                    <a:pt x="399" y="46"/>
                  </a:lnTo>
                  <a:lnTo>
                    <a:pt x="395" y="49"/>
                  </a:lnTo>
                  <a:lnTo>
                    <a:pt x="393" y="51"/>
                  </a:lnTo>
                  <a:lnTo>
                    <a:pt x="389" y="56"/>
                  </a:lnTo>
                  <a:lnTo>
                    <a:pt x="388" y="58"/>
                  </a:lnTo>
                  <a:lnTo>
                    <a:pt x="386" y="64"/>
                  </a:lnTo>
                  <a:lnTo>
                    <a:pt x="382" y="65"/>
                  </a:lnTo>
                  <a:lnTo>
                    <a:pt x="377" y="66"/>
                  </a:lnTo>
                  <a:lnTo>
                    <a:pt x="371" y="66"/>
                  </a:lnTo>
                  <a:lnTo>
                    <a:pt x="365" y="66"/>
                  </a:lnTo>
                  <a:lnTo>
                    <a:pt x="361" y="66"/>
                  </a:lnTo>
                  <a:lnTo>
                    <a:pt x="355" y="66"/>
                  </a:lnTo>
                  <a:lnTo>
                    <a:pt x="349" y="66"/>
                  </a:lnTo>
                  <a:lnTo>
                    <a:pt x="342" y="66"/>
                  </a:lnTo>
                  <a:lnTo>
                    <a:pt x="333" y="66"/>
                  </a:lnTo>
                  <a:lnTo>
                    <a:pt x="324" y="66"/>
                  </a:lnTo>
                  <a:lnTo>
                    <a:pt x="318" y="64"/>
                  </a:lnTo>
                  <a:lnTo>
                    <a:pt x="312" y="58"/>
                  </a:lnTo>
                  <a:lnTo>
                    <a:pt x="306" y="54"/>
                  </a:lnTo>
                  <a:lnTo>
                    <a:pt x="300" y="50"/>
                  </a:lnTo>
                  <a:lnTo>
                    <a:pt x="293" y="44"/>
                  </a:lnTo>
                  <a:lnTo>
                    <a:pt x="286" y="42"/>
                  </a:lnTo>
                  <a:lnTo>
                    <a:pt x="277" y="39"/>
                  </a:lnTo>
                  <a:lnTo>
                    <a:pt x="268" y="38"/>
                  </a:lnTo>
                  <a:lnTo>
                    <a:pt x="264" y="38"/>
                  </a:lnTo>
                  <a:lnTo>
                    <a:pt x="261" y="39"/>
                  </a:lnTo>
                  <a:lnTo>
                    <a:pt x="257" y="40"/>
                  </a:lnTo>
                  <a:lnTo>
                    <a:pt x="253" y="42"/>
                  </a:lnTo>
                  <a:lnTo>
                    <a:pt x="251" y="43"/>
                  </a:lnTo>
                  <a:lnTo>
                    <a:pt x="248" y="44"/>
                  </a:lnTo>
                  <a:lnTo>
                    <a:pt x="244" y="44"/>
                  </a:lnTo>
                  <a:lnTo>
                    <a:pt x="240" y="46"/>
                  </a:lnTo>
                  <a:lnTo>
                    <a:pt x="232" y="44"/>
                  </a:lnTo>
                  <a:lnTo>
                    <a:pt x="226" y="43"/>
                  </a:lnTo>
                  <a:lnTo>
                    <a:pt x="220" y="42"/>
                  </a:lnTo>
                  <a:lnTo>
                    <a:pt x="214" y="39"/>
                  </a:lnTo>
                  <a:lnTo>
                    <a:pt x="209" y="35"/>
                  </a:lnTo>
                  <a:lnTo>
                    <a:pt x="206" y="29"/>
                  </a:lnTo>
                  <a:lnTo>
                    <a:pt x="203" y="24"/>
                  </a:lnTo>
                  <a:lnTo>
                    <a:pt x="201" y="15"/>
                  </a:lnTo>
                  <a:lnTo>
                    <a:pt x="142" y="0"/>
                  </a:lnTo>
                  <a:lnTo>
                    <a:pt x="138" y="3"/>
                  </a:lnTo>
                  <a:lnTo>
                    <a:pt x="138" y="4"/>
                  </a:lnTo>
                  <a:lnTo>
                    <a:pt x="138" y="5"/>
                  </a:lnTo>
                  <a:lnTo>
                    <a:pt x="138" y="7"/>
                  </a:lnTo>
                  <a:lnTo>
                    <a:pt x="138" y="8"/>
                  </a:lnTo>
                  <a:lnTo>
                    <a:pt x="138" y="10"/>
                  </a:lnTo>
                  <a:lnTo>
                    <a:pt x="138" y="11"/>
                  </a:lnTo>
                  <a:lnTo>
                    <a:pt x="138" y="12"/>
                  </a:lnTo>
                  <a:lnTo>
                    <a:pt x="138" y="18"/>
                  </a:lnTo>
                  <a:lnTo>
                    <a:pt x="140" y="22"/>
                  </a:lnTo>
                  <a:lnTo>
                    <a:pt x="143" y="26"/>
                  </a:lnTo>
                  <a:lnTo>
                    <a:pt x="146" y="29"/>
                  </a:lnTo>
                  <a:lnTo>
                    <a:pt x="150" y="33"/>
                  </a:lnTo>
                  <a:lnTo>
                    <a:pt x="152" y="38"/>
                  </a:lnTo>
                  <a:lnTo>
                    <a:pt x="154" y="43"/>
                  </a:lnTo>
                  <a:lnTo>
                    <a:pt x="152" y="50"/>
                  </a:lnTo>
                  <a:lnTo>
                    <a:pt x="95" y="50"/>
                  </a:lnTo>
                  <a:lnTo>
                    <a:pt x="95" y="49"/>
                  </a:lnTo>
                  <a:lnTo>
                    <a:pt x="95" y="47"/>
                  </a:lnTo>
                  <a:lnTo>
                    <a:pt x="94" y="46"/>
                  </a:lnTo>
                  <a:lnTo>
                    <a:pt x="94" y="43"/>
                  </a:lnTo>
                  <a:lnTo>
                    <a:pt x="93" y="42"/>
                  </a:lnTo>
                  <a:lnTo>
                    <a:pt x="92" y="39"/>
                  </a:lnTo>
                  <a:lnTo>
                    <a:pt x="92" y="36"/>
                  </a:lnTo>
                  <a:lnTo>
                    <a:pt x="92" y="33"/>
                  </a:lnTo>
                  <a:lnTo>
                    <a:pt x="91" y="33"/>
                  </a:lnTo>
                  <a:lnTo>
                    <a:pt x="89" y="33"/>
                  </a:lnTo>
                  <a:lnTo>
                    <a:pt x="88" y="33"/>
                  </a:lnTo>
                  <a:lnTo>
                    <a:pt x="87" y="33"/>
                  </a:lnTo>
                  <a:lnTo>
                    <a:pt x="86" y="33"/>
                  </a:lnTo>
                  <a:lnTo>
                    <a:pt x="85" y="33"/>
                  </a:lnTo>
                  <a:lnTo>
                    <a:pt x="83" y="33"/>
                  </a:lnTo>
                  <a:lnTo>
                    <a:pt x="75" y="38"/>
                  </a:lnTo>
                  <a:lnTo>
                    <a:pt x="73" y="38"/>
                  </a:lnTo>
                  <a:lnTo>
                    <a:pt x="70" y="38"/>
                  </a:lnTo>
                  <a:lnTo>
                    <a:pt x="68" y="36"/>
                  </a:lnTo>
                  <a:lnTo>
                    <a:pt x="66" y="35"/>
                  </a:lnTo>
                  <a:lnTo>
                    <a:pt x="63" y="35"/>
                  </a:lnTo>
                  <a:lnTo>
                    <a:pt x="61" y="33"/>
                  </a:lnTo>
                  <a:lnTo>
                    <a:pt x="58" y="33"/>
                  </a:lnTo>
                  <a:lnTo>
                    <a:pt x="55" y="33"/>
                  </a:lnTo>
                  <a:lnTo>
                    <a:pt x="49" y="33"/>
                  </a:lnTo>
                  <a:lnTo>
                    <a:pt x="44" y="36"/>
                  </a:lnTo>
                  <a:lnTo>
                    <a:pt x="38" y="40"/>
                  </a:lnTo>
                  <a:lnTo>
                    <a:pt x="33" y="46"/>
                  </a:lnTo>
                  <a:lnTo>
                    <a:pt x="29" y="50"/>
                  </a:lnTo>
                  <a:lnTo>
                    <a:pt x="24" y="54"/>
                  </a:lnTo>
                  <a:lnTo>
                    <a:pt x="19" y="57"/>
                  </a:lnTo>
                  <a:lnTo>
                    <a:pt x="12" y="58"/>
                  </a:lnTo>
                  <a:lnTo>
                    <a:pt x="10" y="58"/>
                  </a:lnTo>
                  <a:lnTo>
                    <a:pt x="8" y="60"/>
                  </a:lnTo>
                  <a:lnTo>
                    <a:pt x="6" y="62"/>
                  </a:lnTo>
                  <a:lnTo>
                    <a:pt x="4" y="64"/>
                  </a:lnTo>
                  <a:lnTo>
                    <a:pt x="3" y="66"/>
                  </a:lnTo>
                  <a:lnTo>
                    <a:pt x="1" y="69"/>
                  </a:lnTo>
                  <a:lnTo>
                    <a:pt x="0" y="7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2" name="Freeform 15">
              <a:extLst>
                <a:ext uri="{FF2B5EF4-FFF2-40B4-BE49-F238E27FC236}">
                  <a16:creationId xmlns:a16="http://schemas.microsoft.com/office/drawing/2014/main" id="{9C00D6BC-FD02-0C11-9687-E6CD640F6B35}"/>
                </a:ext>
              </a:extLst>
            </p:cNvPr>
            <p:cNvSpPr>
              <a:spLocks/>
            </p:cNvSpPr>
            <p:nvPr/>
          </p:nvSpPr>
          <p:spPr bwMode="gray">
            <a:xfrm>
              <a:off x="8699766" y="2719817"/>
              <a:ext cx="289265" cy="768611"/>
            </a:xfrm>
            <a:custGeom>
              <a:avLst/>
              <a:gdLst>
                <a:gd name="T0" fmla="*/ 217488 w 156"/>
                <a:gd name="T1" fmla="*/ 584140 h 439"/>
                <a:gd name="T2" fmla="*/ 215900 w 156"/>
                <a:gd name="T3" fmla="*/ 560326 h 439"/>
                <a:gd name="T4" fmla="*/ 200025 w 156"/>
                <a:gd name="T5" fmla="*/ 560326 h 439"/>
                <a:gd name="T6" fmla="*/ 196850 w 156"/>
                <a:gd name="T7" fmla="*/ 543516 h 439"/>
                <a:gd name="T8" fmla="*/ 196850 w 156"/>
                <a:gd name="T9" fmla="*/ 529508 h 439"/>
                <a:gd name="T10" fmla="*/ 206375 w 156"/>
                <a:gd name="T11" fmla="*/ 515500 h 439"/>
                <a:gd name="T12" fmla="*/ 206375 w 156"/>
                <a:gd name="T13" fmla="*/ 504294 h 439"/>
                <a:gd name="T14" fmla="*/ 206375 w 156"/>
                <a:gd name="T15" fmla="*/ 494488 h 439"/>
                <a:gd name="T16" fmla="*/ 195262 w 156"/>
                <a:gd name="T17" fmla="*/ 486083 h 439"/>
                <a:gd name="T18" fmla="*/ 179387 w 156"/>
                <a:gd name="T19" fmla="*/ 444059 h 439"/>
                <a:gd name="T20" fmla="*/ 149225 w 156"/>
                <a:gd name="T21" fmla="*/ 381022 h 439"/>
                <a:gd name="T22" fmla="*/ 141287 w 156"/>
                <a:gd name="T23" fmla="*/ 388026 h 439"/>
                <a:gd name="T24" fmla="*/ 120650 w 156"/>
                <a:gd name="T25" fmla="*/ 410439 h 439"/>
                <a:gd name="T26" fmla="*/ 107950 w 156"/>
                <a:gd name="T27" fmla="*/ 404836 h 439"/>
                <a:gd name="T28" fmla="*/ 93662 w 156"/>
                <a:gd name="T29" fmla="*/ 400633 h 439"/>
                <a:gd name="T30" fmla="*/ 77787 w 156"/>
                <a:gd name="T31" fmla="*/ 400633 h 439"/>
                <a:gd name="T32" fmla="*/ 58738 w 156"/>
                <a:gd name="T33" fmla="*/ 305378 h 439"/>
                <a:gd name="T34" fmla="*/ 47625 w 156"/>
                <a:gd name="T35" fmla="*/ 285766 h 439"/>
                <a:gd name="T36" fmla="*/ 38100 w 156"/>
                <a:gd name="T37" fmla="*/ 280163 h 439"/>
                <a:gd name="T38" fmla="*/ 19050 w 156"/>
                <a:gd name="T39" fmla="*/ 274560 h 439"/>
                <a:gd name="T40" fmla="*/ 0 w 156"/>
                <a:gd name="T41" fmla="*/ 254948 h 439"/>
                <a:gd name="T42" fmla="*/ 19050 w 156"/>
                <a:gd name="T43" fmla="*/ 226932 h 439"/>
                <a:gd name="T44" fmla="*/ 26988 w 156"/>
                <a:gd name="T45" fmla="*/ 194713 h 439"/>
                <a:gd name="T46" fmla="*/ 30163 w 156"/>
                <a:gd name="T47" fmla="*/ 159693 h 439"/>
                <a:gd name="T48" fmla="*/ 39687 w 156"/>
                <a:gd name="T49" fmla="*/ 145685 h 439"/>
                <a:gd name="T50" fmla="*/ 58738 w 156"/>
                <a:gd name="T51" fmla="*/ 138681 h 439"/>
                <a:gd name="T52" fmla="*/ 68262 w 156"/>
                <a:gd name="T53" fmla="*/ 84049 h 439"/>
                <a:gd name="T54" fmla="*/ 77787 w 156"/>
                <a:gd name="T55" fmla="*/ 56033 h 439"/>
                <a:gd name="T56" fmla="*/ 100012 w 156"/>
                <a:gd name="T57" fmla="*/ 46227 h 439"/>
                <a:gd name="T58" fmla="*/ 111125 w 156"/>
                <a:gd name="T59" fmla="*/ 19611 h 439"/>
                <a:gd name="T60" fmla="*/ 123825 w 156"/>
                <a:gd name="T61" fmla="*/ 7004 h 439"/>
                <a:gd name="T62" fmla="*/ 144462 w 156"/>
                <a:gd name="T63" fmla="*/ 29417 h 439"/>
                <a:gd name="T64" fmla="*/ 158750 w 156"/>
                <a:gd name="T65" fmla="*/ 50429 h 439"/>
                <a:gd name="T66" fmla="*/ 165100 w 156"/>
                <a:gd name="T67" fmla="*/ 84049 h 439"/>
                <a:gd name="T68" fmla="*/ 149225 w 156"/>
                <a:gd name="T69" fmla="*/ 114867 h 439"/>
                <a:gd name="T70" fmla="*/ 147637 w 156"/>
                <a:gd name="T71" fmla="*/ 141482 h 439"/>
                <a:gd name="T72" fmla="*/ 169862 w 156"/>
                <a:gd name="T73" fmla="*/ 149887 h 439"/>
                <a:gd name="T74" fmla="*/ 184150 w 156"/>
                <a:gd name="T75" fmla="*/ 169499 h 439"/>
                <a:gd name="T76" fmla="*/ 196850 w 156"/>
                <a:gd name="T77" fmla="*/ 190511 h 439"/>
                <a:gd name="T78" fmla="*/ 217488 w 156"/>
                <a:gd name="T79" fmla="*/ 226932 h 439"/>
                <a:gd name="T80" fmla="*/ 236538 w 156"/>
                <a:gd name="T81" fmla="*/ 233936 h 439"/>
                <a:gd name="T82" fmla="*/ 247650 w 156"/>
                <a:gd name="T83" fmla="*/ 229734 h 439"/>
                <a:gd name="T84" fmla="*/ 238125 w 156"/>
                <a:gd name="T85" fmla="*/ 259151 h 439"/>
                <a:gd name="T86" fmla="*/ 222250 w 156"/>
                <a:gd name="T87" fmla="*/ 278762 h 439"/>
                <a:gd name="T88" fmla="*/ 179387 w 156"/>
                <a:gd name="T89" fmla="*/ 299775 h 439"/>
                <a:gd name="T90" fmla="*/ 187325 w 156"/>
                <a:gd name="T91" fmla="*/ 360010 h 439"/>
                <a:gd name="T92" fmla="*/ 214313 w 156"/>
                <a:gd name="T93" fmla="*/ 418844 h 439"/>
                <a:gd name="T94" fmla="*/ 206375 w 156"/>
                <a:gd name="T95" fmla="*/ 430050 h 439"/>
                <a:gd name="T96" fmla="*/ 207963 w 156"/>
                <a:gd name="T97" fmla="*/ 458067 h 439"/>
                <a:gd name="T98" fmla="*/ 234950 w 156"/>
                <a:gd name="T99" fmla="*/ 505694 h 439"/>
                <a:gd name="T100" fmla="*/ 228600 w 156"/>
                <a:gd name="T101" fmla="*/ 579938 h 4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6"/>
                <a:gd name="T154" fmla="*/ 0 h 439"/>
                <a:gd name="T155" fmla="*/ 156 w 156"/>
                <a:gd name="T156" fmla="*/ 439 h 4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6" h="439">
                  <a:moveTo>
                    <a:pt x="139" y="439"/>
                  </a:moveTo>
                  <a:lnTo>
                    <a:pt x="138" y="432"/>
                  </a:lnTo>
                  <a:lnTo>
                    <a:pt x="138" y="427"/>
                  </a:lnTo>
                  <a:lnTo>
                    <a:pt x="137" y="421"/>
                  </a:lnTo>
                  <a:lnTo>
                    <a:pt x="137" y="417"/>
                  </a:lnTo>
                  <a:lnTo>
                    <a:pt x="136" y="413"/>
                  </a:lnTo>
                  <a:lnTo>
                    <a:pt x="136" y="409"/>
                  </a:lnTo>
                  <a:lnTo>
                    <a:pt x="137" y="404"/>
                  </a:lnTo>
                  <a:lnTo>
                    <a:pt x="139" y="400"/>
                  </a:lnTo>
                  <a:lnTo>
                    <a:pt x="136" y="400"/>
                  </a:lnTo>
                  <a:lnTo>
                    <a:pt x="132" y="400"/>
                  </a:lnTo>
                  <a:lnTo>
                    <a:pt x="131" y="400"/>
                  </a:lnTo>
                  <a:lnTo>
                    <a:pt x="129" y="400"/>
                  </a:lnTo>
                  <a:lnTo>
                    <a:pt x="127" y="400"/>
                  </a:lnTo>
                  <a:lnTo>
                    <a:pt x="126" y="400"/>
                  </a:lnTo>
                  <a:lnTo>
                    <a:pt x="125" y="400"/>
                  </a:lnTo>
                  <a:lnTo>
                    <a:pt x="124" y="400"/>
                  </a:lnTo>
                  <a:lnTo>
                    <a:pt x="124" y="395"/>
                  </a:lnTo>
                  <a:lnTo>
                    <a:pt x="124" y="390"/>
                  </a:lnTo>
                  <a:lnTo>
                    <a:pt x="124" y="388"/>
                  </a:lnTo>
                  <a:lnTo>
                    <a:pt x="124" y="386"/>
                  </a:lnTo>
                  <a:lnTo>
                    <a:pt x="124" y="384"/>
                  </a:lnTo>
                  <a:lnTo>
                    <a:pt x="124" y="382"/>
                  </a:lnTo>
                  <a:lnTo>
                    <a:pt x="124" y="379"/>
                  </a:lnTo>
                  <a:lnTo>
                    <a:pt x="124" y="378"/>
                  </a:lnTo>
                  <a:lnTo>
                    <a:pt x="125" y="375"/>
                  </a:lnTo>
                  <a:lnTo>
                    <a:pt x="126" y="374"/>
                  </a:lnTo>
                  <a:lnTo>
                    <a:pt x="127" y="372"/>
                  </a:lnTo>
                  <a:lnTo>
                    <a:pt x="129" y="370"/>
                  </a:lnTo>
                  <a:lnTo>
                    <a:pt x="130" y="368"/>
                  </a:lnTo>
                  <a:lnTo>
                    <a:pt x="130" y="367"/>
                  </a:lnTo>
                  <a:lnTo>
                    <a:pt x="130" y="365"/>
                  </a:lnTo>
                  <a:lnTo>
                    <a:pt x="130" y="363"/>
                  </a:lnTo>
                  <a:lnTo>
                    <a:pt x="130" y="361"/>
                  </a:lnTo>
                  <a:lnTo>
                    <a:pt x="130" y="360"/>
                  </a:lnTo>
                  <a:lnTo>
                    <a:pt x="130" y="358"/>
                  </a:lnTo>
                  <a:lnTo>
                    <a:pt x="130" y="357"/>
                  </a:lnTo>
                  <a:lnTo>
                    <a:pt x="130" y="356"/>
                  </a:lnTo>
                  <a:lnTo>
                    <a:pt x="130" y="354"/>
                  </a:lnTo>
                  <a:lnTo>
                    <a:pt x="130" y="353"/>
                  </a:lnTo>
                  <a:lnTo>
                    <a:pt x="127" y="351"/>
                  </a:lnTo>
                  <a:lnTo>
                    <a:pt x="125" y="351"/>
                  </a:lnTo>
                  <a:lnTo>
                    <a:pt x="124" y="350"/>
                  </a:lnTo>
                  <a:lnTo>
                    <a:pt x="123" y="349"/>
                  </a:lnTo>
                  <a:lnTo>
                    <a:pt x="123" y="347"/>
                  </a:lnTo>
                  <a:lnTo>
                    <a:pt x="123" y="344"/>
                  </a:lnTo>
                  <a:lnTo>
                    <a:pt x="123" y="343"/>
                  </a:lnTo>
                  <a:lnTo>
                    <a:pt x="121" y="340"/>
                  </a:lnTo>
                  <a:lnTo>
                    <a:pt x="118" y="327"/>
                  </a:lnTo>
                  <a:lnTo>
                    <a:pt x="113" y="317"/>
                  </a:lnTo>
                  <a:lnTo>
                    <a:pt x="110" y="307"/>
                  </a:lnTo>
                  <a:lnTo>
                    <a:pt x="106" y="299"/>
                  </a:lnTo>
                  <a:lnTo>
                    <a:pt x="103" y="291"/>
                  </a:lnTo>
                  <a:lnTo>
                    <a:pt x="99" y="281"/>
                  </a:lnTo>
                  <a:lnTo>
                    <a:pt x="94" y="272"/>
                  </a:lnTo>
                  <a:lnTo>
                    <a:pt x="91" y="264"/>
                  </a:lnTo>
                  <a:lnTo>
                    <a:pt x="91" y="268"/>
                  </a:lnTo>
                  <a:lnTo>
                    <a:pt x="91" y="272"/>
                  </a:lnTo>
                  <a:lnTo>
                    <a:pt x="91" y="275"/>
                  </a:lnTo>
                  <a:lnTo>
                    <a:pt x="89" y="277"/>
                  </a:lnTo>
                  <a:lnTo>
                    <a:pt x="88" y="279"/>
                  </a:lnTo>
                  <a:lnTo>
                    <a:pt x="87" y="281"/>
                  </a:lnTo>
                  <a:lnTo>
                    <a:pt x="85" y="281"/>
                  </a:lnTo>
                  <a:lnTo>
                    <a:pt x="82" y="281"/>
                  </a:lnTo>
                  <a:lnTo>
                    <a:pt x="76" y="293"/>
                  </a:lnTo>
                  <a:lnTo>
                    <a:pt x="75" y="293"/>
                  </a:lnTo>
                  <a:lnTo>
                    <a:pt x="74" y="292"/>
                  </a:lnTo>
                  <a:lnTo>
                    <a:pt x="72" y="292"/>
                  </a:lnTo>
                  <a:lnTo>
                    <a:pt x="70" y="291"/>
                  </a:lnTo>
                  <a:lnTo>
                    <a:pt x="68" y="289"/>
                  </a:lnTo>
                  <a:lnTo>
                    <a:pt x="67" y="288"/>
                  </a:lnTo>
                  <a:lnTo>
                    <a:pt x="64" y="286"/>
                  </a:lnTo>
                  <a:lnTo>
                    <a:pt x="63" y="286"/>
                  </a:lnTo>
                  <a:lnTo>
                    <a:pt x="61" y="286"/>
                  </a:lnTo>
                  <a:lnTo>
                    <a:pt x="59" y="286"/>
                  </a:lnTo>
                  <a:lnTo>
                    <a:pt x="56" y="286"/>
                  </a:lnTo>
                  <a:lnTo>
                    <a:pt x="54" y="288"/>
                  </a:lnTo>
                  <a:lnTo>
                    <a:pt x="53" y="288"/>
                  </a:lnTo>
                  <a:lnTo>
                    <a:pt x="50" y="288"/>
                  </a:lnTo>
                  <a:lnTo>
                    <a:pt x="49" y="286"/>
                  </a:lnTo>
                  <a:lnTo>
                    <a:pt x="48" y="286"/>
                  </a:lnTo>
                  <a:lnTo>
                    <a:pt x="53" y="254"/>
                  </a:lnTo>
                  <a:lnTo>
                    <a:pt x="42" y="224"/>
                  </a:lnTo>
                  <a:lnTo>
                    <a:pt x="38" y="221"/>
                  </a:lnTo>
                  <a:lnTo>
                    <a:pt x="37" y="218"/>
                  </a:lnTo>
                  <a:lnTo>
                    <a:pt x="35" y="215"/>
                  </a:lnTo>
                  <a:lnTo>
                    <a:pt x="34" y="213"/>
                  </a:lnTo>
                  <a:lnTo>
                    <a:pt x="33" y="210"/>
                  </a:lnTo>
                  <a:lnTo>
                    <a:pt x="31" y="207"/>
                  </a:lnTo>
                  <a:lnTo>
                    <a:pt x="30" y="204"/>
                  </a:lnTo>
                  <a:lnTo>
                    <a:pt x="30" y="201"/>
                  </a:lnTo>
                  <a:lnTo>
                    <a:pt x="29" y="201"/>
                  </a:lnTo>
                  <a:lnTo>
                    <a:pt x="27" y="201"/>
                  </a:lnTo>
                  <a:lnTo>
                    <a:pt x="25" y="200"/>
                  </a:lnTo>
                  <a:lnTo>
                    <a:pt x="24" y="200"/>
                  </a:lnTo>
                  <a:lnTo>
                    <a:pt x="23" y="199"/>
                  </a:lnTo>
                  <a:lnTo>
                    <a:pt x="22" y="199"/>
                  </a:lnTo>
                  <a:lnTo>
                    <a:pt x="18" y="199"/>
                  </a:lnTo>
                  <a:lnTo>
                    <a:pt x="16" y="197"/>
                  </a:lnTo>
                  <a:lnTo>
                    <a:pt x="12" y="196"/>
                  </a:lnTo>
                  <a:lnTo>
                    <a:pt x="10" y="194"/>
                  </a:lnTo>
                  <a:lnTo>
                    <a:pt x="8" y="192"/>
                  </a:lnTo>
                  <a:lnTo>
                    <a:pt x="5" y="189"/>
                  </a:lnTo>
                  <a:lnTo>
                    <a:pt x="3" y="185"/>
                  </a:lnTo>
                  <a:lnTo>
                    <a:pt x="0" y="182"/>
                  </a:lnTo>
                  <a:lnTo>
                    <a:pt x="4" y="178"/>
                  </a:lnTo>
                  <a:lnTo>
                    <a:pt x="8" y="175"/>
                  </a:lnTo>
                  <a:lnTo>
                    <a:pt x="10" y="171"/>
                  </a:lnTo>
                  <a:lnTo>
                    <a:pt x="11" y="167"/>
                  </a:lnTo>
                  <a:lnTo>
                    <a:pt x="12" y="162"/>
                  </a:lnTo>
                  <a:lnTo>
                    <a:pt x="13" y="157"/>
                  </a:lnTo>
                  <a:lnTo>
                    <a:pt x="15" y="151"/>
                  </a:lnTo>
                  <a:lnTo>
                    <a:pt x="15" y="146"/>
                  </a:lnTo>
                  <a:lnTo>
                    <a:pt x="16" y="143"/>
                  </a:lnTo>
                  <a:lnTo>
                    <a:pt x="17" y="139"/>
                  </a:lnTo>
                  <a:lnTo>
                    <a:pt x="18" y="134"/>
                  </a:lnTo>
                  <a:lnTo>
                    <a:pt x="18" y="129"/>
                  </a:lnTo>
                  <a:lnTo>
                    <a:pt x="19" y="125"/>
                  </a:lnTo>
                  <a:lnTo>
                    <a:pt x="19" y="119"/>
                  </a:lnTo>
                  <a:lnTo>
                    <a:pt x="19" y="114"/>
                  </a:lnTo>
                  <a:lnTo>
                    <a:pt x="19" y="108"/>
                  </a:lnTo>
                  <a:lnTo>
                    <a:pt x="19" y="106"/>
                  </a:lnTo>
                  <a:lnTo>
                    <a:pt x="22" y="106"/>
                  </a:lnTo>
                  <a:lnTo>
                    <a:pt x="23" y="104"/>
                  </a:lnTo>
                  <a:lnTo>
                    <a:pt x="25" y="104"/>
                  </a:lnTo>
                  <a:lnTo>
                    <a:pt x="29" y="104"/>
                  </a:lnTo>
                  <a:lnTo>
                    <a:pt x="31" y="104"/>
                  </a:lnTo>
                  <a:lnTo>
                    <a:pt x="33" y="103"/>
                  </a:lnTo>
                  <a:lnTo>
                    <a:pt x="34" y="103"/>
                  </a:lnTo>
                  <a:lnTo>
                    <a:pt x="37" y="99"/>
                  </a:lnTo>
                  <a:lnTo>
                    <a:pt x="41" y="92"/>
                  </a:lnTo>
                  <a:lnTo>
                    <a:pt x="42" y="85"/>
                  </a:lnTo>
                  <a:lnTo>
                    <a:pt x="43" y="76"/>
                  </a:lnTo>
                  <a:lnTo>
                    <a:pt x="43" y="68"/>
                  </a:lnTo>
                  <a:lnTo>
                    <a:pt x="43" y="60"/>
                  </a:lnTo>
                  <a:lnTo>
                    <a:pt x="44" y="53"/>
                  </a:lnTo>
                  <a:lnTo>
                    <a:pt x="44" y="47"/>
                  </a:lnTo>
                  <a:lnTo>
                    <a:pt x="44" y="44"/>
                  </a:lnTo>
                  <a:lnTo>
                    <a:pt x="47" y="43"/>
                  </a:lnTo>
                  <a:lnTo>
                    <a:pt x="49" y="40"/>
                  </a:lnTo>
                  <a:lnTo>
                    <a:pt x="53" y="37"/>
                  </a:lnTo>
                  <a:lnTo>
                    <a:pt x="56" y="36"/>
                  </a:lnTo>
                  <a:lnTo>
                    <a:pt x="59" y="35"/>
                  </a:lnTo>
                  <a:lnTo>
                    <a:pt x="62" y="33"/>
                  </a:lnTo>
                  <a:lnTo>
                    <a:pt x="63" y="33"/>
                  </a:lnTo>
                  <a:lnTo>
                    <a:pt x="66" y="30"/>
                  </a:lnTo>
                  <a:lnTo>
                    <a:pt x="67" y="28"/>
                  </a:lnTo>
                  <a:lnTo>
                    <a:pt x="68" y="23"/>
                  </a:lnTo>
                  <a:lnTo>
                    <a:pt x="70" y="18"/>
                  </a:lnTo>
                  <a:lnTo>
                    <a:pt x="70" y="14"/>
                  </a:lnTo>
                  <a:lnTo>
                    <a:pt x="72" y="9"/>
                  </a:lnTo>
                  <a:lnTo>
                    <a:pt x="73" y="4"/>
                  </a:lnTo>
                  <a:lnTo>
                    <a:pt x="74" y="0"/>
                  </a:lnTo>
                  <a:lnTo>
                    <a:pt x="74" y="3"/>
                  </a:lnTo>
                  <a:lnTo>
                    <a:pt x="78" y="5"/>
                  </a:lnTo>
                  <a:lnTo>
                    <a:pt x="80" y="9"/>
                  </a:lnTo>
                  <a:lnTo>
                    <a:pt x="84" y="12"/>
                  </a:lnTo>
                  <a:lnTo>
                    <a:pt x="86" y="15"/>
                  </a:lnTo>
                  <a:lnTo>
                    <a:pt x="88" y="18"/>
                  </a:lnTo>
                  <a:lnTo>
                    <a:pt x="91" y="21"/>
                  </a:lnTo>
                  <a:lnTo>
                    <a:pt x="93" y="22"/>
                  </a:lnTo>
                  <a:lnTo>
                    <a:pt x="97" y="23"/>
                  </a:lnTo>
                  <a:lnTo>
                    <a:pt x="98" y="28"/>
                  </a:lnTo>
                  <a:lnTo>
                    <a:pt x="99" y="32"/>
                  </a:lnTo>
                  <a:lnTo>
                    <a:pt x="100" y="36"/>
                  </a:lnTo>
                  <a:lnTo>
                    <a:pt x="101" y="40"/>
                  </a:lnTo>
                  <a:lnTo>
                    <a:pt x="103" y="46"/>
                  </a:lnTo>
                  <a:lnTo>
                    <a:pt x="103" y="50"/>
                  </a:lnTo>
                  <a:lnTo>
                    <a:pt x="104" y="55"/>
                  </a:lnTo>
                  <a:lnTo>
                    <a:pt x="104" y="60"/>
                  </a:lnTo>
                  <a:lnTo>
                    <a:pt x="103" y="65"/>
                  </a:lnTo>
                  <a:lnTo>
                    <a:pt x="101" y="69"/>
                  </a:lnTo>
                  <a:lnTo>
                    <a:pt x="99" y="74"/>
                  </a:lnTo>
                  <a:lnTo>
                    <a:pt x="97" y="78"/>
                  </a:lnTo>
                  <a:lnTo>
                    <a:pt x="94" y="82"/>
                  </a:lnTo>
                  <a:lnTo>
                    <a:pt x="93" y="86"/>
                  </a:lnTo>
                  <a:lnTo>
                    <a:pt x="92" y="90"/>
                  </a:lnTo>
                  <a:lnTo>
                    <a:pt x="91" y="96"/>
                  </a:lnTo>
                  <a:lnTo>
                    <a:pt x="92" y="99"/>
                  </a:lnTo>
                  <a:lnTo>
                    <a:pt x="93" y="101"/>
                  </a:lnTo>
                  <a:lnTo>
                    <a:pt x="95" y="103"/>
                  </a:lnTo>
                  <a:lnTo>
                    <a:pt x="98" y="104"/>
                  </a:lnTo>
                  <a:lnTo>
                    <a:pt x="101" y="106"/>
                  </a:lnTo>
                  <a:lnTo>
                    <a:pt x="104" y="106"/>
                  </a:lnTo>
                  <a:lnTo>
                    <a:pt x="107" y="107"/>
                  </a:lnTo>
                  <a:lnTo>
                    <a:pt x="110" y="108"/>
                  </a:lnTo>
                  <a:lnTo>
                    <a:pt x="112" y="112"/>
                  </a:lnTo>
                  <a:lnTo>
                    <a:pt x="113" y="115"/>
                  </a:lnTo>
                  <a:lnTo>
                    <a:pt x="114" y="118"/>
                  </a:lnTo>
                  <a:lnTo>
                    <a:pt x="116" y="121"/>
                  </a:lnTo>
                  <a:lnTo>
                    <a:pt x="118" y="123"/>
                  </a:lnTo>
                  <a:lnTo>
                    <a:pt x="119" y="126"/>
                  </a:lnTo>
                  <a:lnTo>
                    <a:pt x="120" y="129"/>
                  </a:lnTo>
                  <a:lnTo>
                    <a:pt x="121" y="132"/>
                  </a:lnTo>
                  <a:lnTo>
                    <a:pt x="124" y="136"/>
                  </a:lnTo>
                  <a:lnTo>
                    <a:pt x="125" y="141"/>
                  </a:lnTo>
                  <a:lnTo>
                    <a:pt x="127" y="148"/>
                  </a:lnTo>
                  <a:lnTo>
                    <a:pt x="130" y="154"/>
                  </a:lnTo>
                  <a:lnTo>
                    <a:pt x="133" y="158"/>
                  </a:lnTo>
                  <a:lnTo>
                    <a:pt x="137" y="162"/>
                  </a:lnTo>
                  <a:lnTo>
                    <a:pt x="140" y="165"/>
                  </a:lnTo>
                  <a:lnTo>
                    <a:pt x="145" y="167"/>
                  </a:lnTo>
                  <a:lnTo>
                    <a:pt x="146" y="167"/>
                  </a:lnTo>
                  <a:lnTo>
                    <a:pt x="148" y="167"/>
                  </a:lnTo>
                  <a:lnTo>
                    <a:pt x="149" y="167"/>
                  </a:lnTo>
                  <a:lnTo>
                    <a:pt x="150" y="167"/>
                  </a:lnTo>
                  <a:lnTo>
                    <a:pt x="152" y="165"/>
                  </a:lnTo>
                  <a:lnTo>
                    <a:pt x="154" y="165"/>
                  </a:lnTo>
                  <a:lnTo>
                    <a:pt x="155" y="165"/>
                  </a:lnTo>
                  <a:lnTo>
                    <a:pt x="156" y="164"/>
                  </a:lnTo>
                  <a:lnTo>
                    <a:pt x="155" y="168"/>
                  </a:lnTo>
                  <a:lnTo>
                    <a:pt x="154" y="172"/>
                  </a:lnTo>
                  <a:lnTo>
                    <a:pt x="152" y="176"/>
                  </a:lnTo>
                  <a:lnTo>
                    <a:pt x="151" y="180"/>
                  </a:lnTo>
                  <a:lnTo>
                    <a:pt x="150" y="185"/>
                  </a:lnTo>
                  <a:lnTo>
                    <a:pt x="149" y="189"/>
                  </a:lnTo>
                  <a:lnTo>
                    <a:pt x="148" y="194"/>
                  </a:lnTo>
                  <a:lnTo>
                    <a:pt x="148" y="199"/>
                  </a:lnTo>
                  <a:lnTo>
                    <a:pt x="148" y="196"/>
                  </a:lnTo>
                  <a:lnTo>
                    <a:pt x="140" y="199"/>
                  </a:lnTo>
                  <a:lnTo>
                    <a:pt x="135" y="200"/>
                  </a:lnTo>
                  <a:lnTo>
                    <a:pt x="129" y="201"/>
                  </a:lnTo>
                  <a:lnTo>
                    <a:pt x="123" y="204"/>
                  </a:lnTo>
                  <a:lnTo>
                    <a:pt x="118" y="208"/>
                  </a:lnTo>
                  <a:lnTo>
                    <a:pt x="113" y="214"/>
                  </a:lnTo>
                  <a:lnTo>
                    <a:pt x="111" y="221"/>
                  </a:lnTo>
                  <a:lnTo>
                    <a:pt x="110" y="231"/>
                  </a:lnTo>
                  <a:lnTo>
                    <a:pt x="111" y="242"/>
                  </a:lnTo>
                  <a:lnTo>
                    <a:pt x="113" y="250"/>
                  </a:lnTo>
                  <a:lnTo>
                    <a:pt x="118" y="257"/>
                  </a:lnTo>
                  <a:lnTo>
                    <a:pt x="123" y="263"/>
                  </a:lnTo>
                  <a:lnTo>
                    <a:pt x="127" y="270"/>
                  </a:lnTo>
                  <a:lnTo>
                    <a:pt x="131" y="278"/>
                  </a:lnTo>
                  <a:lnTo>
                    <a:pt x="133" y="288"/>
                  </a:lnTo>
                  <a:lnTo>
                    <a:pt x="135" y="299"/>
                  </a:lnTo>
                  <a:lnTo>
                    <a:pt x="135" y="300"/>
                  </a:lnTo>
                  <a:lnTo>
                    <a:pt x="133" y="302"/>
                  </a:lnTo>
                  <a:lnTo>
                    <a:pt x="132" y="303"/>
                  </a:lnTo>
                  <a:lnTo>
                    <a:pt x="131" y="306"/>
                  </a:lnTo>
                  <a:lnTo>
                    <a:pt x="130" y="307"/>
                  </a:lnTo>
                  <a:lnTo>
                    <a:pt x="129" y="309"/>
                  </a:lnTo>
                  <a:lnTo>
                    <a:pt x="129" y="311"/>
                  </a:lnTo>
                  <a:lnTo>
                    <a:pt x="129" y="314"/>
                  </a:lnTo>
                  <a:lnTo>
                    <a:pt x="129" y="320"/>
                  </a:lnTo>
                  <a:lnTo>
                    <a:pt x="131" y="327"/>
                  </a:lnTo>
                  <a:lnTo>
                    <a:pt x="133" y="335"/>
                  </a:lnTo>
                  <a:lnTo>
                    <a:pt x="137" y="342"/>
                  </a:lnTo>
                  <a:lnTo>
                    <a:pt x="140" y="347"/>
                  </a:lnTo>
                  <a:lnTo>
                    <a:pt x="144" y="354"/>
                  </a:lnTo>
                  <a:lnTo>
                    <a:pt x="148" y="361"/>
                  </a:lnTo>
                  <a:lnTo>
                    <a:pt x="150" y="367"/>
                  </a:lnTo>
                  <a:lnTo>
                    <a:pt x="149" y="378"/>
                  </a:lnTo>
                  <a:lnTo>
                    <a:pt x="148" y="390"/>
                  </a:lnTo>
                  <a:lnTo>
                    <a:pt x="146" y="402"/>
                  </a:lnTo>
                  <a:lnTo>
                    <a:pt x="144" y="414"/>
                  </a:lnTo>
                  <a:lnTo>
                    <a:pt x="142" y="424"/>
                  </a:lnTo>
                  <a:lnTo>
                    <a:pt x="140" y="432"/>
                  </a:lnTo>
                  <a:lnTo>
                    <a:pt x="139" y="438"/>
                  </a:lnTo>
                  <a:lnTo>
                    <a:pt x="139" y="43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3" name="Freeform 16">
              <a:extLst>
                <a:ext uri="{FF2B5EF4-FFF2-40B4-BE49-F238E27FC236}">
                  <a16:creationId xmlns:a16="http://schemas.microsoft.com/office/drawing/2014/main" id="{E0A91856-3B37-EAFC-AABA-1394E9AF717B}"/>
                </a:ext>
              </a:extLst>
            </p:cNvPr>
            <p:cNvSpPr>
              <a:spLocks/>
            </p:cNvSpPr>
            <p:nvPr/>
          </p:nvSpPr>
          <p:spPr bwMode="gray">
            <a:xfrm>
              <a:off x="8565175" y="2725761"/>
              <a:ext cx="98432" cy="91125"/>
            </a:xfrm>
            <a:custGeom>
              <a:avLst/>
              <a:gdLst>
                <a:gd name="T0" fmla="*/ 84138 w 53"/>
                <a:gd name="T1" fmla="*/ 26615 h 52"/>
                <a:gd name="T2" fmla="*/ 82550 w 53"/>
                <a:gd name="T3" fmla="*/ 32219 h 52"/>
                <a:gd name="T4" fmla="*/ 80963 w 53"/>
                <a:gd name="T5" fmla="*/ 37822 h 52"/>
                <a:gd name="T6" fmla="*/ 77788 w 53"/>
                <a:gd name="T7" fmla="*/ 46227 h 52"/>
                <a:gd name="T8" fmla="*/ 74613 w 53"/>
                <a:gd name="T9" fmla="*/ 53231 h 52"/>
                <a:gd name="T10" fmla="*/ 71438 w 53"/>
                <a:gd name="T11" fmla="*/ 63036 h 52"/>
                <a:gd name="T12" fmla="*/ 66675 w 53"/>
                <a:gd name="T13" fmla="*/ 65838 h 52"/>
                <a:gd name="T14" fmla="*/ 61913 w 53"/>
                <a:gd name="T15" fmla="*/ 70040 h 52"/>
                <a:gd name="T16" fmla="*/ 53975 w 53"/>
                <a:gd name="T17" fmla="*/ 72842 h 52"/>
                <a:gd name="T18" fmla="*/ 52388 w 53"/>
                <a:gd name="T19" fmla="*/ 72842 h 52"/>
                <a:gd name="T20" fmla="*/ 50800 w 53"/>
                <a:gd name="T21" fmla="*/ 72842 h 52"/>
                <a:gd name="T22" fmla="*/ 49213 w 53"/>
                <a:gd name="T23" fmla="*/ 70040 h 52"/>
                <a:gd name="T24" fmla="*/ 44450 w 53"/>
                <a:gd name="T25" fmla="*/ 70040 h 52"/>
                <a:gd name="T26" fmla="*/ 44450 w 53"/>
                <a:gd name="T27" fmla="*/ 68640 h 52"/>
                <a:gd name="T28" fmla="*/ 42863 w 53"/>
                <a:gd name="T29" fmla="*/ 65838 h 52"/>
                <a:gd name="T30" fmla="*/ 41275 w 53"/>
                <a:gd name="T31" fmla="*/ 64437 h 52"/>
                <a:gd name="T32" fmla="*/ 41275 w 53"/>
                <a:gd name="T33" fmla="*/ 63036 h 52"/>
                <a:gd name="T34" fmla="*/ 36513 w 53"/>
                <a:gd name="T35" fmla="*/ 63036 h 52"/>
                <a:gd name="T36" fmla="*/ 31750 w 53"/>
                <a:gd name="T37" fmla="*/ 60235 h 52"/>
                <a:gd name="T38" fmla="*/ 25400 w 53"/>
                <a:gd name="T39" fmla="*/ 58834 h 52"/>
                <a:gd name="T40" fmla="*/ 19050 w 53"/>
                <a:gd name="T41" fmla="*/ 58834 h 52"/>
                <a:gd name="T42" fmla="*/ 14288 w 53"/>
                <a:gd name="T43" fmla="*/ 57433 h 52"/>
                <a:gd name="T44" fmla="*/ 9525 w 53"/>
                <a:gd name="T45" fmla="*/ 53231 h 52"/>
                <a:gd name="T46" fmla="*/ 3175 w 53"/>
                <a:gd name="T47" fmla="*/ 51830 h 52"/>
                <a:gd name="T48" fmla="*/ 0 w 53"/>
                <a:gd name="T49" fmla="*/ 49028 h 52"/>
                <a:gd name="T50" fmla="*/ 0 w 53"/>
                <a:gd name="T51" fmla="*/ 47627 h 52"/>
                <a:gd name="T52" fmla="*/ 0 w 53"/>
                <a:gd name="T53" fmla="*/ 46227 h 52"/>
                <a:gd name="T54" fmla="*/ 0 w 53"/>
                <a:gd name="T55" fmla="*/ 42024 h 52"/>
                <a:gd name="T56" fmla="*/ 1588 w 53"/>
                <a:gd name="T57" fmla="*/ 39223 h 52"/>
                <a:gd name="T58" fmla="*/ 1588 w 53"/>
                <a:gd name="T59" fmla="*/ 36421 h 52"/>
                <a:gd name="T60" fmla="*/ 3175 w 53"/>
                <a:gd name="T61" fmla="*/ 32219 h 52"/>
                <a:gd name="T62" fmla="*/ 4763 w 53"/>
                <a:gd name="T63" fmla="*/ 29417 h 52"/>
                <a:gd name="T64" fmla="*/ 4763 w 53"/>
                <a:gd name="T65" fmla="*/ 26615 h 52"/>
                <a:gd name="T66" fmla="*/ 11113 w 53"/>
                <a:gd name="T67" fmla="*/ 23814 h 52"/>
                <a:gd name="T68" fmla="*/ 15875 w 53"/>
                <a:gd name="T69" fmla="*/ 22413 h 52"/>
                <a:gd name="T70" fmla="*/ 19050 w 53"/>
                <a:gd name="T71" fmla="*/ 19611 h 52"/>
                <a:gd name="T72" fmla="*/ 23813 w 53"/>
                <a:gd name="T73" fmla="*/ 15409 h 52"/>
                <a:gd name="T74" fmla="*/ 25400 w 53"/>
                <a:gd name="T75" fmla="*/ 11206 h 52"/>
                <a:gd name="T76" fmla="*/ 26988 w 53"/>
                <a:gd name="T77" fmla="*/ 7004 h 52"/>
                <a:gd name="T78" fmla="*/ 30163 w 53"/>
                <a:gd name="T79" fmla="*/ 2802 h 52"/>
                <a:gd name="T80" fmla="*/ 31750 w 53"/>
                <a:gd name="T81" fmla="*/ 0 h 52"/>
                <a:gd name="T82" fmla="*/ 34925 w 53"/>
                <a:gd name="T83" fmla="*/ 2802 h 52"/>
                <a:gd name="T84" fmla="*/ 41275 w 53"/>
                <a:gd name="T85" fmla="*/ 7004 h 52"/>
                <a:gd name="T86" fmla="*/ 46038 w 53"/>
                <a:gd name="T87" fmla="*/ 12607 h 52"/>
                <a:gd name="T88" fmla="*/ 53975 w 53"/>
                <a:gd name="T89" fmla="*/ 15409 h 52"/>
                <a:gd name="T90" fmla="*/ 61913 w 53"/>
                <a:gd name="T91" fmla="*/ 19611 h 52"/>
                <a:gd name="T92" fmla="*/ 71438 w 53"/>
                <a:gd name="T93" fmla="*/ 23814 h 52"/>
                <a:gd name="T94" fmla="*/ 77788 w 53"/>
                <a:gd name="T95" fmla="*/ 23814 h 52"/>
                <a:gd name="T96" fmla="*/ 84138 w 53"/>
                <a:gd name="T97" fmla="*/ 26615 h 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3"/>
                <a:gd name="T148" fmla="*/ 0 h 52"/>
                <a:gd name="T149" fmla="*/ 53 w 53"/>
                <a:gd name="T150" fmla="*/ 52 h 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3" h="52">
                  <a:moveTo>
                    <a:pt x="53" y="19"/>
                  </a:moveTo>
                  <a:lnTo>
                    <a:pt x="52" y="23"/>
                  </a:lnTo>
                  <a:lnTo>
                    <a:pt x="51" y="27"/>
                  </a:lnTo>
                  <a:lnTo>
                    <a:pt x="49" y="33"/>
                  </a:lnTo>
                  <a:lnTo>
                    <a:pt x="47" y="38"/>
                  </a:lnTo>
                  <a:lnTo>
                    <a:pt x="45" y="45"/>
                  </a:lnTo>
                  <a:lnTo>
                    <a:pt x="42" y="47"/>
                  </a:lnTo>
                  <a:lnTo>
                    <a:pt x="39" y="50"/>
                  </a:lnTo>
                  <a:lnTo>
                    <a:pt x="34" y="52"/>
                  </a:lnTo>
                  <a:lnTo>
                    <a:pt x="33" y="52"/>
                  </a:lnTo>
                  <a:lnTo>
                    <a:pt x="32" y="52"/>
                  </a:lnTo>
                  <a:lnTo>
                    <a:pt x="31" y="50"/>
                  </a:lnTo>
                  <a:lnTo>
                    <a:pt x="28" y="50"/>
                  </a:lnTo>
                  <a:lnTo>
                    <a:pt x="28" y="49"/>
                  </a:lnTo>
                  <a:lnTo>
                    <a:pt x="27" y="47"/>
                  </a:lnTo>
                  <a:lnTo>
                    <a:pt x="26" y="46"/>
                  </a:lnTo>
                  <a:lnTo>
                    <a:pt x="26" y="45"/>
                  </a:lnTo>
                  <a:lnTo>
                    <a:pt x="23" y="45"/>
                  </a:lnTo>
                  <a:lnTo>
                    <a:pt x="20" y="43"/>
                  </a:lnTo>
                  <a:lnTo>
                    <a:pt x="16" y="42"/>
                  </a:lnTo>
                  <a:lnTo>
                    <a:pt x="12" y="42"/>
                  </a:lnTo>
                  <a:lnTo>
                    <a:pt x="9" y="41"/>
                  </a:lnTo>
                  <a:lnTo>
                    <a:pt x="6" y="38"/>
                  </a:lnTo>
                  <a:lnTo>
                    <a:pt x="2" y="37"/>
                  </a:lnTo>
                  <a:lnTo>
                    <a:pt x="0" y="35"/>
                  </a:lnTo>
                  <a:lnTo>
                    <a:pt x="0" y="34"/>
                  </a:lnTo>
                  <a:lnTo>
                    <a:pt x="0" y="33"/>
                  </a:lnTo>
                  <a:lnTo>
                    <a:pt x="0" y="30"/>
                  </a:lnTo>
                  <a:lnTo>
                    <a:pt x="1" y="28"/>
                  </a:lnTo>
                  <a:lnTo>
                    <a:pt x="1" y="26"/>
                  </a:lnTo>
                  <a:lnTo>
                    <a:pt x="2" y="23"/>
                  </a:lnTo>
                  <a:lnTo>
                    <a:pt x="3" y="21"/>
                  </a:lnTo>
                  <a:lnTo>
                    <a:pt x="3" y="19"/>
                  </a:lnTo>
                  <a:lnTo>
                    <a:pt x="7" y="17"/>
                  </a:lnTo>
                  <a:lnTo>
                    <a:pt x="10" y="16"/>
                  </a:lnTo>
                  <a:lnTo>
                    <a:pt x="12" y="14"/>
                  </a:lnTo>
                  <a:lnTo>
                    <a:pt x="15" y="11"/>
                  </a:lnTo>
                  <a:lnTo>
                    <a:pt x="16" y="8"/>
                  </a:lnTo>
                  <a:lnTo>
                    <a:pt x="17" y="5"/>
                  </a:lnTo>
                  <a:lnTo>
                    <a:pt x="19" y="2"/>
                  </a:lnTo>
                  <a:lnTo>
                    <a:pt x="20" y="0"/>
                  </a:lnTo>
                  <a:lnTo>
                    <a:pt x="22" y="2"/>
                  </a:lnTo>
                  <a:lnTo>
                    <a:pt x="26" y="5"/>
                  </a:lnTo>
                  <a:lnTo>
                    <a:pt x="29" y="9"/>
                  </a:lnTo>
                  <a:lnTo>
                    <a:pt x="34" y="11"/>
                  </a:lnTo>
                  <a:lnTo>
                    <a:pt x="39" y="14"/>
                  </a:lnTo>
                  <a:lnTo>
                    <a:pt x="45" y="17"/>
                  </a:lnTo>
                  <a:lnTo>
                    <a:pt x="49" y="17"/>
                  </a:lnTo>
                  <a:lnTo>
                    <a:pt x="53" y="1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4" name="Freeform 17">
              <a:extLst>
                <a:ext uri="{FF2B5EF4-FFF2-40B4-BE49-F238E27FC236}">
                  <a16:creationId xmlns:a16="http://schemas.microsoft.com/office/drawing/2014/main" id="{EED1B5B7-90D4-F032-56FE-59176AF41419}"/>
                </a:ext>
              </a:extLst>
            </p:cNvPr>
            <p:cNvSpPr>
              <a:spLocks/>
            </p:cNvSpPr>
            <p:nvPr/>
          </p:nvSpPr>
          <p:spPr bwMode="gray">
            <a:xfrm>
              <a:off x="8553122" y="2820845"/>
              <a:ext cx="172755" cy="219889"/>
            </a:xfrm>
            <a:custGeom>
              <a:avLst/>
              <a:gdLst>
                <a:gd name="T0" fmla="*/ 125413 w 93"/>
                <a:gd name="T1" fmla="*/ 85450 h 125"/>
                <a:gd name="T2" fmla="*/ 123825 w 93"/>
                <a:gd name="T3" fmla="*/ 89652 h 125"/>
                <a:gd name="T4" fmla="*/ 119063 w 93"/>
                <a:gd name="T5" fmla="*/ 95256 h 125"/>
                <a:gd name="T6" fmla="*/ 114300 w 93"/>
                <a:gd name="T7" fmla="*/ 99458 h 125"/>
                <a:gd name="T8" fmla="*/ 107950 w 93"/>
                <a:gd name="T9" fmla="*/ 99458 h 125"/>
                <a:gd name="T10" fmla="*/ 104775 w 93"/>
                <a:gd name="T11" fmla="*/ 98057 h 125"/>
                <a:gd name="T12" fmla="*/ 103188 w 93"/>
                <a:gd name="T13" fmla="*/ 93855 h 125"/>
                <a:gd name="T14" fmla="*/ 100013 w 93"/>
                <a:gd name="T15" fmla="*/ 88251 h 125"/>
                <a:gd name="T16" fmla="*/ 101600 w 93"/>
                <a:gd name="T17" fmla="*/ 78446 h 125"/>
                <a:gd name="T18" fmla="*/ 106363 w 93"/>
                <a:gd name="T19" fmla="*/ 65838 h 125"/>
                <a:gd name="T20" fmla="*/ 117475 w 93"/>
                <a:gd name="T21" fmla="*/ 54632 h 125"/>
                <a:gd name="T22" fmla="*/ 123825 w 93"/>
                <a:gd name="T23" fmla="*/ 40624 h 125"/>
                <a:gd name="T24" fmla="*/ 65088 w 93"/>
                <a:gd name="T25" fmla="*/ 35020 h 125"/>
                <a:gd name="T26" fmla="*/ 60325 w 93"/>
                <a:gd name="T27" fmla="*/ 33620 h 125"/>
                <a:gd name="T28" fmla="*/ 53975 w 93"/>
                <a:gd name="T29" fmla="*/ 28016 h 125"/>
                <a:gd name="T30" fmla="*/ 50800 w 93"/>
                <a:gd name="T31" fmla="*/ 19611 h 125"/>
                <a:gd name="T32" fmla="*/ 47625 w 93"/>
                <a:gd name="T33" fmla="*/ 9806 h 125"/>
                <a:gd name="T34" fmla="*/ 42863 w 93"/>
                <a:gd name="T35" fmla="*/ 8405 h 125"/>
                <a:gd name="T36" fmla="*/ 38100 w 93"/>
                <a:gd name="T37" fmla="*/ 4202 h 125"/>
                <a:gd name="T38" fmla="*/ 33338 w 93"/>
                <a:gd name="T39" fmla="*/ 0 h 125"/>
                <a:gd name="T40" fmla="*/ 30163 w 93"/>
                <a:gd name="T41" fmla="*/ 0 h 125"/>
                <a:gd name="T42" fmla="*/ 25400 w 93"/>
                <a:gd name="T43" fmla="*/ 0 h 125"/>
                <a:gd name="T44" fmla="*/ 22225 w 93"/>
                <a:gd name="T45" fmla="*/ 0 h 125"/>
                <a:gd name="T46" fmla="*/ 15875 w 93"/>
                <a:gd name="T47" fmla="*/ 0 h 125"/>
                <a:gd name="T48" fmla="*/ 11113 w 93"/>
                <a:gd name="T49" fmla="*/ 0 h 125"/>
                <a:gd name="T50" fmla="*/ 4763 w 93"/>
                <a:gd name="T51" fmla="*/ 2802 h 125"/>
                <a:gd name="T52" fmla="*/ 1588 w 93"/>
                <a:gd name="T53" fmla="*/ 5603 h 125"/>
                <a:gd name="T54" fmla="*/ 0 w 93"/>
                <a:gd name="T55" fmla="*/ 14008 h 125"/>
                <a:gd name="T56" fmla="*/ 3175 w 93"/>
                <a:gd name="T57" fmla="*/ 18211 h 125"/>
                <a:gd name="T58" fmla="*/ 11113 w 93"/>
                <a:gd name="T59" fmla="*/ 25215 h 125"/>
                <a:gd name="T60" fmla="*/ 20638 w 93"/>
                <a:gd name="T61" fmla="*/ 33620 h 125"/>
                <a:gd name="T62" fmla="*/ 26988 w 93"/>
                <a:gd name="T63" fmla="*/ 37822 h 125"/>
                <a:gd name="T64" fmla="*/ 20638 w 93"/>
                <a:gd name="T65" fmla="*/ 40624 h 125"/>
                <a:gd name="T66" fmla="*/ 12700 w 93"/>
                <a:gd name="T67" fmla="*/ 49029 h 125"/>
                <a:gd name="T68" fmla="*/ 6350 w 93"/>
                <a:gd name="T69" fmla="*/ 56033 h 125"/>
                <a:gd name="T70" fmla="*/ 3175 w 93"/>
                <a:gd name="T71" fmla="*/ 64438 h 125"/>
                <a:gd name="T72" fmla="*/ 6350 w 93"/>
                <a:gd name="T73" fmla="*/ 70041 h 125"/>
                <a:gd name="T74" fmla="*/ 14288 w 93"/>
                <a:gd name="T75" fmla="*/ 79847 h 125"/>
                <a:gd name="T76" fmla="*/ 25400 w 93"/>
                <a:gd name="T77" fmla="*/ 85450 h 125"/>
                <a:gd name="T78" fmla="*/ 38100 w 93"/>
                <a:gd name="T79" fmla="*/ 89652 h 125"/>
                <a:gd name="T80" fmla="*/ 53975 w 93"/>
                <a:gd name="T81" fmla="*/ 141482 h 125"/>
                <a:gd name="T82" fmla="*/ 57150 w 93"/>
                <a:gd name="T83" fmla="*/ 135879 h 125"/>
                <a:gd name="T84" fmla="*/ 65088 w 93"/>
                <a:gd name="T85" fmla="*/ 130276 h 125"/>
                <a:gd name="T86" fmla="*/ 76200 w 93"/>
                <a:gd name="T87" fmla="*/ 128875 h 125"/>
                <a:gd name="T88" fmla="*/ 82550 w 93"/>
                <a:gd name="T89" fmla="*/ 124673 h 125"/>
                <a:gd name="T90" fmla="*/ 82550 w 93"/>
                <a:gd name="T91" fmla="*/ 120470 h 125"/>
                <a:gd name="T92" fmla="*/ 82550 w 93"/>
                <a:gd name="T93" fmla="*/ 116268 h 125"/>
                <a:gd name="T94" fmla="*/ 82550 w 93"/>
                <a:gd name="T95" fmla="*/ 113466 h 125"/>
                <a:gd name="T96" fmla="*/ 87313 w 93"/>
                <a:gd name="T97" fmla="*/ 114867 h 125"/>
                <a:gd name="T98" fmla="*/ 93663 w 93"/>
                <a:gd name="T99" fmla="*/ 114867 h 125"/>
                <a:gd name="T100" fmla="*/ 96838 w 93"/>
                <a:gd name="T101" fmla="*/ 113466 h 125"/>
                <a:gd name="T102" fmla="*/ 103188 w 93"/>
                <a:gd name="T103" fmla="*/ 113466 h 125"/>
                <a:gd name="T104" fmla="*/ 106363 w 93"/>
                <a:gd name="T105" fmla="*/ 124673 h 125"/>
                <a:gd name="T106" fmla="*/ 112713 w 93"/>
                <a:gd name="T107" fmla="*/ 141482 h 125"/>
                <a:gd name="T108" fmla="*/ 119063 w 93"/>
                <a:gd name="T109" fmla="*/ 156891 h 125"/>
                <a:gd name="T110" fmla="*/ 128588 w 93"/>
                <a:gd name="T111" fmla="*/ 175102 h 125"/>
                <a:gd name="T112" fmla="*/ 138113 w 93"/>
                <a:gd name="T113" fmla="*/ 165296 h 125"/>
                <a:gd name="T114" fmla="*/ 144463 w 93"/>
                <a:gd name="T115" fmla="*/ 154090 h 125"/>
                <a:gd name="T116" fmla="*/ 146050 w 93"/>
                <a:gd name="T117" fmla="*/ 140082 h 125"/>
                <a:gd name="T118" fmla="*/ 147638 w 93"/>
                <a:gd name="T119" fmla="*/ 123272 h 1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
                <a:gd name="T181" fmla="*/ 0 h 125"/>
                <a:gd name="T182" fmla="*/ 93 w 93"/>
                <a:gd name="T183" fmla="*/ 125 h 1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 h="125">
                  <a:moveTo>
                    <a:pt x="93" y="88"/>
                  </a:moveTo>
                  <a:lnTo>
                    <a:pt x="79" y="61"/>
                  </a:lnTo>
                  <a:lnTo>
                    <a:pt x="78" y="63"/>
                  </a:lnTo>
                  <a:lnTo>
                    <a:pt x="78" y="64"/>
                  </a:lnTo>
                  <a:lnTo>
                    <a:pt x="77" y="65"/>
                  </a:lnTo>
                  <a:lnTo>
                    <a:pt x="75" y="68"/>
                  </a:lnTo>
                  <a:lnTo>
                    <a:pt x="73" y="70"/>
                  </a:lnTo>
                  <a:lnTo>
                    <a:pt x="72" y="71"/>
                  </a:lnTo>
                  <a:lnTo>
                    <a:pt x="71" y="71"/>
                  </a:lnTo>
                  <a:lnTo>
                    <a:pt x="68" y="71"/>
                  </a:lnTo>
                  <a:lnTo>
                    <a:pt x="67" y="70"/>
                  </a:lnTo>
                  <a:lnTo>
                    <a:pt x="66" y="70"/>
                  </a:lnTo>
                  <a:lnTo>
                    <a:pt x="65" y="68"/>
                  </a:lnTo>
                  <a:lnTo>
                    <a:pt x="65" y="67"/>
                  </a:lnTo>
                  <a:lnTo>
                    <a:pt x="64" y="64"/>
                  </a:lnTo>
                  <a:lnTo>
                    <a:pt x="63" y="63"/>
                  </a:lnTo>
                  <a:lnTo>
                    <a:pt x="63" y="61"/>
                  </a:lnTo>
                  <a:lnTo>
                    <a:pt x="64" y="56"/>
                  </a:lnTo>
                  <a:lnTo>
                    <a:pt x="65" y="51"/>
                  </a:lnTo>
                  <a:lnTo>
                    <a:pt x="67" y="47"/>
                  </a:lnTo>
                  <a:lnTo>
                    <a:pt x="72" y="43"/>
                  </a:lnTo>
                  <a:lnTo>
                    <a:pt x="74" y="39"/>
                  </a:lnTo>
                  <a:lnTo>
                    <a:pt x="77" y="36"/>
                  </a:lnTo>
                  <a:lnTo>
                    <a:pt x="78" y="29"/>
                  </a:lnTo>
                  <a:lnTo>
                    <a:pt x="79" y="25"/>
                  </a:lnTo>
                  <a:lnTo>
                    <a:pt x="41" y="25"/>
                  </a:lnTo>
                  <a:lnTo>
                    <a:pt x="39" y="24"/>
                  </a:lnTo>
                  <a:lnTo>
                    <a:pt x="38" y="24"/>
                  </a:lnTo>
                  <a:lnTo>
                    <a:pt x="35" y="23"/>
                  </a:lnTo>
                  <a:lnTo>
                    <a:pt x="34" y="20"/>
                  </a:lnTo>
                  <a:lnTo>
                    <a:pt x="33" y="17"/>
                  </a:lnTo>
                  <a:lnTo>
                    <a:pt x="32" y="14"/>
                  </a:lnTo>
                  <a:lnTo>
                    <a:pt x="32" y="11"/>
                  </a:lnTo>
                  <a:lnTo>
                    <a:pt x="30" y="7"/>
                  </a:lnTo>
                  <a:lnTo>
                    <a:pt x="29" y="6"/>
                  </a:lnTo>
                  <a:lnTo>
                    <a:pt x="27" y="6"/>
                  </a:lnTo>
                  <a:lnTo>
                    <a:pt x="26" y="4"/>
                  </a:lnTo>
                  <a:lnTo>
                    <a:pt x="24" y="3"/>
                  </a:lnTo>
                  <a:lnTo>
                    <a:pt x="22" y="2"/>
                  </a:lnTo>
                  <a:lnTo>
                    <a:pt x="21" y="0"/>
                  </a:lnTo>
                  <a:lnTo>
                    <a:pt x="20" y="0"/>
                  </a:lnTo>
                  <a:lnTo>
                    <a:pt x="19" y="0"/>
                  </a:lnTo>
                  <a:lnTo>
                    <a:pt x="17" y="0"/>
                  </a:lnTo>
                  <a:lnTo>
                    <a:pt x="16" y="0"/>
                  </a:lnTo>
                  <a:lnTo>
                    <a:pt x="15" y="0"/>
                  </a:lnTo>
                  <a:lnTo>
                    <a:pt x="14" y="0"/>
                  </a:lnTo>
                  <a:lnTo>
                    <a:pt x="13" y="0"/>
                  </a:lnTo>
                  <a:lnTo>
                    <a:pt x="10" y="0"/>
                  </a:lnTo>
                  <a:lnTo>
                    <a:pt x="9" y="0"/>
                  </a:lnTo>
                  <a:lnTo>
                    <a:pt x="7" y="0"/>
                  </a:lnTo>
                  <a:lnTo>
                    <a:pt x="6" y="2"/>
                  </a:lnTo>
                  <a:lnTo>
                    <a:pt x="3" y="2"/>
                  </a:lnTo>
                  <a:lnTo>
                    <a:pt x="2" y="3"/>
                  </a:lnTo>
                  <a:lnTo>
                    <a:pt x="1" y="4"/>
                  </a:lnTo>
                  <a:lnTo>
                    <a:pt x="1" y="7"/>
                  </a:lnTo>
                  <a:lnTo>
                    <a:pt x="0" y="10"/>
                  </a:lnTo>
                  <a:lnTo>
                    <a:pt x="1" y="11"/>
                  </a:lnTo>
                  <a:lnTo>
                    <a:pt x="2" y="13"/>
                  </a:lnTo>
                  <a:lnTo>
                    <a:pt x="4" y="16"/>
                  </a:lnTo>
                  <a:lnTo>
                    <a:pt x="7" y="18"/>
                  </a:lnTo>
                  <a:lnTo>
                    <a:pt x="10" y="21"/>
                  </a:lnTo>
                  <a:lnTo>
                    <a:pt x="13" y="24"/>
                  </a:lnTo>
                  <a:lnTo>
                    <a:pt x="15" y="25"/>
                  </a:lnTo>
                  <a:lnTo>
                    <a:pt x="17" y="27"/>
                  </a:lnTo>
                  <a:lnTo>
                    <a:pt x="15" y="28"/>
                  </a:lnTo>
                  <a:lnTo>
                    <a:pt x="13" y="29"/>
                  </a:lnTo>
                  <a:lnTo>
                    <a:pt x="10" y="33"/>
                  </a:lnTo>
                  <a:lnTo>
                    <a:pt x="8" y="35"/>
                  </a:lnTo>
                  <a:lnTo>
                    <a:pt x="6" y="37"/>
                  </a:lnTo>
                  <a:lnTo>
                    <a:pt x="4" y="40"/>
                  </a:lnTo>
                  <a:lnTo>
                    <a:pt x="2" y="43"/>
                  </a:lnTo>
                  <a:lnTo>
                    <a:pt x="2" y="46"/>
                  </a:lnTo>
                  <a:lnTo>
                    <a:pt x="3" y="49"/>
                  </a:lnTo>
                  <a:lnTo>
                    <a:pt x="4" y="50"/>
                  </a:lnTo>
                  <a:lnTo>
                    <a:pt x="7" y="54"/>
                  </a:lnTo>
                  <a:lnTo>
                    <a:pt x="9" y="57"/>
                  </a:lnTo>
                  <a:lnTo>
                    <a:pt x="13" y="60"/>
                  </a:lnTo>
                  <a:lnTo>
                    <a:pt x="16" y="61"/>
                  </a:lnTo>
                  <a:lnTo>
                    <a:pt x="20" y="63"/>
                  </a:lnTo>
                  <a:lnTo>
                    <a:pt x="24" y="64"/>
                  </a:lnTo>
                  <a:lnTo>
                    <a:pt x="33" y="104"/>
                  </a:lnTo>
                  <a:lnTo>
                    <a:pt x="34" y="101"/>
                  </a:lnTo>
                  <a:lnTo>
                    <a:pt x="34" y="98"/>
                  </a:lnTo>
                  <a:lnTo>
                    <a:pt x="36" y="97"/>
                  </a:lnTo>
                  <a:lnTo>
                    <a:pt x="39" y="96"/>
                  </a:lnTo>
                  <a:lnTo>
                    <a:pt x="41" y="93"/>
                  </a:lnTo>
                  <a:lnTo>
                    <a:pt x="45" y="92"/>
                  </a:lnTo>
                  <a:lnTo>
                    <a:pt x="48" y="92"/>
                  </a:lnTo>
                  <a:lnTo>
                    <a:pt x="52" y="90"/>
                  </a:lnTo>
                  <a:lnTo>
                    <a:pt x="52" y="89"/>
                  </a:lnTo>
                  <a:lnTo>
                    <a:pt x="52" y="88"/>
                  </a:lnTo>
                  <a:lnTo>
                    <a:pt x="52" y="86"/>
                  </a:lnTo>
                  <a:lnTo>
                    <a:pt x="52" y="85"/>
                  </a:lnTo>
                  <a:lnTo>
                    <a:pt x="52" y="83"/>
                  </a:lnTo>
                  <a:lnTo>
                    <a:pt x="52" y="82"/>
                  </a:lnTo>
                  <a:lnTo>
                    <a:pt x="52" y="81"/>
                  </a:lnTo>
                  <a:lnTo>
                    <a:pt x="54" y="82"/>
                  </a:lnTo>
                  <a:lnTo>
                    <a:pt x="55" y="82"/>
                  </a:lnTo>
                  <a:lnTo>
                    <a:pt x="57" y="82"/>
                  </a:lnTo>
                  <a:lnTo>
                    <a:pt x="59" y="82"/>
                  </a:lnTo>
                  <a:lnTo>
                    <a:pt x="60" y="82"/>
                  </a:lnTo>
                  <a:lnTo>
                    <a:pt x="61" y="81"/>
                  </a:lnTo>
                  <a:lnTo>
                    <a:pt x="64" y="81"/>
                  </a:lnTo>
                  <a:lnTo>
                    <a:pt x="65" y="81"/>
                  </a:lnTo>
                  <a:lnTo>
                    <a:pt x="66" y="85"/>
                  </a:lnTo>
                  <a:lnTo>
                    <a:pt x="67" y="89"/>
                  </a:lnTo>
                  <a:lnTo>
                    <a:pt x="68" y="96"/>
                  </a:lnTo>
                  <a:lnTo>
                    <a:pt x="71" y="101"/>
                  </a:lnTo>
                  <a:lnTo>
                    <a:pt x="73" y="107"/>
                  </a:lnTo>
                  <a:lnTo>
                    <a:pt x="75" y="112"/>
                  </a:lnTo>
                  <a:lnTo>
                    <a:pt x="78" y="118"/>
                  </a:lnTo>
                  <a:lnTo>
                    <a:pt x="81" y="125"/>
                  </a:lnTo>
                  <a:lnTo>
                    <a:pt x="85" y="121"/>
                  </a:lnTo>
                  <a:lnTo>
                    <a:pt x="87" y="118"/>
                  </a:lnTo>
                  <a:lnTo>
                    <a:pt x="90" y="114"/>
                  </a:lnTo>
                  <a:lnTo>
                    <a:pt x="91" y="110"/>
                  </a:lnTo>
                  <a:lnTo>
                    <a:pt x="92" y="105"/>
                  </a:lnTo>
                  <a:lnTo>
                    <a:pt x="92" y="100"/>
                  </a:lnTo>
                  <a:lnTo>
                    <a:pt x="93" y="93"/>
                  </a:lnTo>
                  <a:lnTo>
                    <a:pt x="93" y="8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5" name="Freeform 18">
              <a:extLst>
                <a:ext uri="{FF2B5EF4-FFF2-40B4-BE49-F238E27FC236}">
                  <a16:creationId xmlns:a16="http://schemas.microsoft.com/office/drawing/2014/main" id="{CD1CEA94-5557-106C-8761-4058B280B6DF}"/>
                </a:ext>
              </a:extLst>
            </p:cNvPr>
            <p:cNvSpPr>
              <a:spLocks/>
            </p:cNvSpPr>
            <p:nvPr/>
          </p:nvSpPr>
          <p:spPr bwMode="gray">
            <a:xfrm>
              <a:off x="9023179" y="2931777"/>
              <a:ext cx="279222" cy="598249"/>
            </a:xfrm>
            <a:custGeom>
              <a:avLst/>
              <a:gdLst>
                <a:gd name="T0" fmla="*/ 141287 w 150"/>
                <a:gd name="T1" fmla="*/ 60235 h 342"/>
                <a:gd name="T2" fmla="*/ 123825 w 150"/>
                <a:gd name="T3" fmla="*/ 75644 h 342"/>
                <a:gd name="T4" fmla="*/ 96837 w 150"/>
                <a:gd name="T5" fmla="*/ 107863 h 342"/>
                <a:gd name="T6" fmla="*/ 104775 w 150"/>
                <a:gd name="T7" fmla="*/ 130276 h 342"/>
                <a:gd name="T8" fmla="*/ 120650 w 150"/>
                <a:gd name="T9" fmla="*/ 156891 h 342"/>
                <a:gd name="T10" fmla="*/ 136525 w 150"/>
                <a:gd name="T11" fmla="*/ 166697 h 342"/>
                <a:gd name="T12" fmla="*/ 139700 w 150"/>
                <a:gd name="T13" fmla="*/ 179304 h 342"/>
                <a:gd name="T14" fmla="*/ 144462 w 150"/>
                <a:gd name="T15" fmla="*/ 191912 h 342"/>
                <a:gd name="T16" fmla="*/ 146050 w 150"/>
                <a:gd name="T17" fmla="*/ 198916 h 342"/>
                <a:gd name="T18" fmla="*/ 150812 w 150"/>
                <a:gd name="T19" fmla="*/ 201717 h 342"/>
                <a:gd name="T20" fmla="*/ 217488 w 150"/>
                <a:gd name="T21" fmla="*/ 270357 h 342"/>
                <a:gd name="T22" fmla="*/ 227013 w 150"/>
                <a:gd name="T23" fmla="*/ 302576 h 342"/>
                <a:gd name="T24" fmla="*/ 234950 w 150"/>
                <a:gd name="T25" fmla="*/ 330592 h 342"/>
                <a:gd name="T26" fmla="*/ 238125 w 150"/>
                <a:gd name="T27" fmla="*/ 361411 h 342"/>
                <a:gd name="T28" fmla="*/ 234950 w 150"/>
                <a:gd name="T29" fmla="*/ 371216 h 342"/>
                <a:gd name="T30" fmla="*/ 236538 w 150"/>
                <a:gd name="T31" fmla="*/ 383824 h 342"/>
                <a:gd name="T32" fmla="*/ 217488 w 150"/>
                <a:gd name="T33" fmla="*/ 395030 h 342"/>
                <a:gd name="T34" fmla="*/ 195262 w 150"/>
                <a:gd name="T35" fmla="*/ 413241 h 342"/>
                <a:gd name="T36" fmla="*/ 179387 w 150"/>
                <a:gd name="T37" fmla="*/ 431451 h 342"/>
                <a:gd name="T38" fmla="*/ 169862 w 150"/>
                <a:gd name="T39" fmla="*/ 430050 h 342"/>
                <a:gd name="T40" fmla="*/ 160337 w 150"/>
                <a:gd name="T41" fmla="*/ 430050 h 342"/>
                <a:gd name="T42" fmla="*/ 155575 w 150"/>
                <a:gd name="T43" fmla="*/ 435654 h 342"/>
                <a:gd name="T44" fmla="*/ 141287 w 150"/>
                <a:gd name="T45" fmla="*/ 458067 h 342"/>
                <a:gd name="T46" fmla="*/ 123825 w 150"/>
                <a:gd name="T47" fmla="*/ 477678 h 342"/>
                <a:gd name="T48" fmla="*/ 114300 w 150"/>
                <a:gd name="T49" fmla="*/ 474877 h 342"/>
                <a:gd name="T50" fmla="*/ 111125 w 150"/>
                <a:gd name="T51" fmla="*/ 467872 h 342"/>
                <a:gd name="T52" fmla="*/ 109538 w 150"/>
                <a:gd name="T53" fmla="*/ 459468 h 342"/>
                <a:gd name="T54" fmla="*/ 111125 w 150"/>
                <a:gd name="T55" fmla="*/ 445459 h 342"/>
                <a:gd name="T56" fmla="*/ 114300 w 150"/>
                <a:gd name="T57" fmla="*/ 431451 h 342"/>
                <a:gd name="T58" fmla="*/ 125412 w 150"/>
                <a:gd name="T59" fmla="*/ 424447 h 342"/>
                <a:gd name="T60" fmla="*/ 136525 w 150"/>
                <a:gd name="T61" fmla="*/ 414641 h 342"/>
                <a:gd name="T62" fmla="*/ 147637 w 150"/>
                <a:gd name="T63" fmla="*/ 409038 h 342"/>
                <a:gd name="T64" fmla="*/ 157162 w 150"/>
                <a:gd name="T65" fmla="*/ 379621 h 342"/>
                <a:gd name="T66" fmla="*/ 179387 w 150"/>
                <a:gd name="T67" fmla="*/ 350204 h 342"/>
                <a:gd name="T68" fmla="*/ 182562 w 150"/>
                <a:gd name="T69" fmla="*/ 294171 h 342"/>
                <a:gd name="T70" fmla="*/ 179387 w 150"/>
                <a:gd name="T71" fmla="*/ 259151 h 342"/>
                <a:gd name="T72" fmla="*/ 157162 w 150"/>
                <a:gd name="T73" fmla="*/ 218527 h 342"/>
                <a:gd name="T74" fmla="*/ 119063 w 150"/>
                <a:gd name="T75" fmla="*/ 180705 h 342"/>
                <a:gd name="T76" fmla="*/ 88900 w 150"/>
                <a:gd name="T77" fmla="*/ 151288 h 342"/>
                <a:gd name="T78" fmla="*/ 61912 w 150"/>
                <a:gd name="T79" fmla="*/ 120470 h 342"/>
                <a:gd name="T80" fmla="*/ 38100 w 150"/>
                <a:gd name="T81" fmla="*/ 85450 h 342"/>
                <a:gd name="T82" fmla="*/ 25400 w 150"/>
                <a:gd name="T83" fmla="*/ 64438 h 342"/>
                <a:gd name="T84" fmla="*/ 9525 w 150"/>
                <a:gd name="T85" fmla="*/ 43425 h 342"/>
                <a:gd name="T86" fmla="*/ 12700 w 150"/>
                <a:gd name="T87" fmla="*/ 25215 h 342"/>
                <a:gd name="T88" fmla="*/ 46037 w 150"/>
                <a:gd name="T89" fmla="*/ 16810 h 342"/>
                <a:gd name="T90" fmla="*/ 71437 w 150"/>
                <a:gd name="T91" fmla="*/ 5603 h 342"/>
                <a:gd name="T92" fmla="*/ 85725 w 150"/>
                <a:gd name="T93" fmla="*/ 8405 h 342"/>
                <a:gd name="T94" fmla="*/ 101600 w 150"/>
                <a:gd name="T95" fmla="*/ 15409 h 342"/>
                <a:gd name="T96" fmla="*/ 117475 w 150"/>
                <a:gd name="T97" fmla="*/ 23814 h 342"/>
                <a:gd name="T98" fmla="*/ 128587 w 150"/>
                <a:gd name="T99" fmla="*/ 33620 h 342"/>
                <a:gd name="T100" fmla="*/ 138112 w 150"/>
                <a:gd name="T101" fmla="*/ 44826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0"/>
                <a:gd name="T154" fmla="*/ 0 h 342"/>
                <a:gd name="T155" fmla="*/ 150 w 15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0" h="342">
                  <a:moveTo>
                    <a:pt x="93" y="42"/>
                  </a:moveTo>
                  <a:lnTo>
                    <a:pt x="92" y="42"/>
                  </a:lnTo>
                  <a:lnTo>
                    <a:pt x="89" y="43"/>
                  </a:lnTo>
                  <a:lnTo>
                    <a:pt x="86" y="46"/>
                  </a:lnTo>
                  <a:lnTo>
                    <a:pt x="82" y="50"/>
                  </a:lnTo>
                  <a:lnTo>
                    <a:pt x="78" y="54"/>
                  </a:lnTo>
                  <a:lnTo>
                    <a:pt x="72" y="61"/>
                  </a:lnTo>
                  <a:lnTo>
                    <a:pt x="67" y="68"/>
                  </a:lnTo>
                  <a:lnTo>
                    <a:pt x="61" y="77"/>
                  </a:lnTo>
                  <a:lnTo>
                    <a:pt x="61" y="79"/>
                  </a:lnTo>
                  <a:lnTo>
                    <a:pt x="62" y="86"/>
                  </a:lnTo>
                  <a:lnTo>
                    <a:pt x="66" y="93"/>
                  </a:lnTo>
                  <a:lnTo>
                    <a:pt x="69" y="100"/>
                  </a:lnTo>
                  <a:lnTo>
                    <a:pt x="73" y="107"/>
                  </a:lnTo>
                  <a:lnTo>
                    <a:pt x="76" y="112"/>
                  </a:lnTo>
                  <a:lnTo>
                    <a:pt x="81" y="117"/>
                  </a:lnTo>
                  <a:lnTo>
                    <a:pt x="85" y="118"/>
                  </a:lnTo>
                  <a:lnTo>
                    <a:pt x="86" y="119"/>
                  </a:lnTo>
                  <a:lnTo>
                    <a:pt x="86" y="122"/>
                  </a:lnTo>
                  <a:lnTo>
                    <a:pt x="87" y="125"/>
                  </a:lnTo>
                  <a:lnTo>
                    <a:pt x="88" y="128"/>
                  </a:lnTo>
                  <a:lnTo>
                    <a:pt x="88" y="131"/>
                  </a:lnTo>
                  <a:lnTo>
                    <a:pt x="89" y="135"/>
                  </a:lnTo>
                  <a:lnTo>
                    <a:pt x="91" y="137"/>
                  </a:lnTo>
                  <a:lnTo>
                    <a:pt x="91" y="140"/>
                  </a:lnTo>
                  <a:lnTo>
                    <a:pt x="91" y="142"/>
                  </a:lnTo>
                  <a:lnTo>
                    <a:pt x="92" y="142"/>
                  </a:lnTo>
                  <a:lnTo>
                    <a:pt x="93" y="143"/>
                  </a:lnTo>
                  <a:lnTo>
                    <a:pt x="94" y="144"/>
                  </a:lnTo>
                  <a:lnTo>
                    <a:pt x="95" y="144"/>
                  </a:lnTo>
                  <a:lnTo>
                    <a:pt x="98" y="146"/>
                  </a:lnTo>
                  <a:lnTo>
                    <a:pt x="99" y="147"/>
                  </a:lnTo>
                  <a:lnTo>
                    <a:pt x="137" y="193"/>
                  </a:lnTo>
                  <a:lnTo>
                    <a:pt x="138" y="202"/>
                  </a:lnTo>
                  <a:lnTo>
                    <a:pt x="140" y="209"/>
                  </a:lnTo>
                  <a:lnTo>
                    <a:pt x="143" y="216"/>
                  </a:lnTo>
                  <a:lnTo>
                    <a:pt x="145" y="222"/>
                  </a:lnTo>
                  <a:lnTo>
                    <a:pt x="146" y="229"/>
                  </a:lnTo>
                  <a:lnTo>
                    <a:pt x="148" y="236"/>
                  </a:lnTo>
                  <a:lnTo>
                    <a:pt x="149" y="245"/>
                  </a:lnTo>
                  <a:lnTo>
                    <a:pt x="150" y="253"/>
                  </a:lnTo>
                  <a:lnTo>
                    <a:pt x="150" y="258"/>
                  </a:lnTo>
                  <a:lnTo>
                    <a:pt x="149" y="261"/>
                  </a:lnTo>
                  <a:lnTo>
                    <a:pt x="149" y="264"/>
                  </a:lnTo>
                  <a:lnTo>
                    <a:pt x="148" y="265"/>
                  </a:lnTo>
                  <a:lnTo>
                    <a:pt x="148" y="268"/>
                  </a:lnTo>
                  <a:lnTo>
                    <a:pt x="148" y="271"/>
                  </a:lnTo>
                  <a:lnTo>
                    <a:pt x="149" y="274"/>
                  </a:lnTo>
                  <a:lnTo>
                    <a:pt x="150" y="276"/>
                  </a:lnTo>
                  <a:lnTo>
                    <a:pt x="143" y="279"/>
                  </a:lnTo>
                  <a:lnTo>
                    <a:pt x="137" y="282"/>
                  </a:lnTo>
                  <a:lnTo>
                    <a:pt x="131" y="285"/>
                  </a:lnTo>
                  <a:lnTo>
                    <a:pt x="126" y="290"/>
                  </a:lnTo>
                  <a:lnTo>
                    <a:pt x="123" y="295"/>
                  </a:lnTo>
                  <a:lnTo>
                    <a:pt x="119" y="299"/>
                  </a:lnTo>
                  <a:lnTo>
                    <a:pt x="115" y="304"/>
                  </a:lnTo>
                  <a:lnTo>
                    <a:pt x="113" y="308"/>
                  </a:lnTo>
                  <a:lnTo>
                    <a:pt x="111" y="308"/>
                  </a:lnTo>
                  <a:lnTo>
                    <a:pt x="108" y="307"/>
                  </a:lnTo>
                  <a:lnTo>
                    <a:pt x="107" y="307"/>
                  </a:lnTo>
                  <a:lnTo>
                    <a:pt x="105" y="307"/>
                  </a:lnTo>
                  <a:lnTo>
                    <a:pt x="104" y="307"/>
                  </a:lnTo>
                  <a:lnTo>
                    <a:pt x="101" y="307"/>
                  </a:lnTo>
                  <a:lnTo>
                    <a:pt x="100" y="308"/>
                  </a:lnTo>
                  <a:lnTo>
                    <a:pt x="99" y="308"/>
                  </a:lnTo>
                  <a:lnTo>
                    <a:pt x="98" y="311"/>
                  </a:lnTo>
                  <a:lnTo>
                    <a:pt x="95" y="315"/>
                  </a:lnTo>
                  <a:lnTo>
                    <a:pt x="93" y="321"/>
                  </a:lnTo>
                  <a:lnTo>
                    <a:pt x="89" y="327"/>
                  </a:lnTo>
                  <a:lnTo>
                    <a:pt x="85" y="332"/>
                  </a:lnTo>
                  <a:lnTo>
                    <a:pt x="81" y="336"/>
                  </a:lnTo>
                  <a:lnTo>
                    <a:pt x="78" y="341"/>
                  </a:lnTo>
                  <a:lnTo>
                    <a:pt x="74" y="342"/>
                  </a:lnTo>
                  <a:lnTo>
                    <a:pt x="73" y="341"/>
                  </a:lnTo>
                  <a:lnTo>
                    <a:pt x="72" y="339"/>
                  </a:lnTo>
                  <a:lnTo>
                    <a:pt x="70" y="338"/>
                  </a:lnTo>
                  <a:lnTo>
                    <a:pt x="70" y="335"/>
                  </a:lnTo>
                  <a:lnTo>
                    <a:pt x="70" y="334"/>
                  </a:lnTo>
                  <a:lnTo>
                    <a:pt x="69" y="332"/>
                  </a:lnTo>
                  <a:lnTo>
                    <a:pt x="69" y="331"/>
                  </a:lnTo>
                  <a:lnTo>
                    <a:pt x="69" y="328"/>
                  </a:lnTo>
                  <a:lnTo>
                    <a:pt x="70" y="324"/>
                  </a:lnTo>
                  <a:lnTo>
                    <a:pt x="70" y="321"/>
                  </a:lnTo>
                  <a:lnTo>
                    <a:pt x="70" y="318"/>
                  </a:lnTo>
                  <a:lnTo>
                    <a:pt x="72" y="315"/>
                  </a:lnTo>
                  <a:lnTo>
                    <a:pt x="72" y="311"/>
                  </a:lnTo>
                  <a:lnTo>
                    <a:pt x="72" y="308"/>
                  </a:lnTo>
                  <a:lnTo>
                    <a:pt x="72" y="306"/>
                  </a:lnTo>
                  <a:lnTo>
                    <a:pt x="75" y="306"/>
                  </a:lnTo>
                  <a:lnTo>
                    <a:pt x="79" y="303"/>
                  </a:lnTo>
                  <a:lnTo>
                    <a:pt x="81" y="302"/>
                  </a:lnTo>
                  <a:lnTo>
                    <a:pt x="83" y="299"/>
                  </a:lnTo>
                  <a:lnTo>
                    <a:pt x="86" y="296"/>
                  </a:lnTo>
                  <a:lnTo>
                    <a:pt x="87" y="295"/>
                  </a:lnTo>
                  <a:lnTo>
                    <a:pt x="91" y="293"/>
                  </a:lnTo>
                  <a:lnTo>
                    <a:pt x="93" y="292"/>
                  </a:lnTo>
                  <a:lnTo>
                    <a:pt x="94" y="285"/>
                  </a:lnTo>
                  <a:lnTo>
                    <a:pt x="95" y="278"/>
                  </a:lnTo>
                  <a:lnTo>
                    <a:pt x="99" y="271"/>
                  </a:lnTo>
                  <a:lnTo>
                    <a:pt x="103" y="264"/>
                  </a:lnTo>
                  <a:lnTo>
                    <a:pt x="107" y="257"/>
                  </a:lnTo>
                  <a:lnTo>
                    <a:pt x="113" y="250"/>
                  </a:lnTo>
                  <a:lnTo>
                    <a:pt x="118" y="245"/>
                  </a:lnTo>
                  <a:lnTo>
                    <a:pt x="121" y="241"/>
                  </a:lnTo>
                  <a:lnTo>
                    <a:pt x="115" y="210"/>
                  </a:lnTo>
                  <a:lnTo>
                    <a:pt x="115" y="202"/>
                  </a:lnTo>
                  <a:lnTo>
                    <a:pt x="114" y="193"/>
                  </a:lnTo>
                  <a:lnTo>
                    <a:pt x="113" y="185"/>
                  </a:lnTo>
                  <a:lnTo>
                    <a:pt x="110" y="179"/>
                  </a:lnTo>
                  <a:lnTo>
                    <a:pt x="105" y="167"/>
                  </a:lnTo>
                  <a:lnTo>
                    <a:pt x="99" y="156"/>
                  </a:lnTo>
                  <a:lnTo>
                    <a:pt x="92" y="147"/>
                  </a:lnTo>
                  <a:lnTo>
                    <a:pt x="83" y="137"/>
                  </a:lnTo>
                  <a:lnTo>
                    <a:pt x="75" y="129"/>
                  </a:lnTo>
                  <a:lnTo>
                    <a:pt x="67" y="121"/>
                  </a:lnTo>
                  <a:lnTo>
                    <a:pt x="62" y="114"/>
                  </a:lnTo>
                  <a:lnTo>
                    <a:pt x="56" y="108"/>
                  </a:lnTo>
                  <a:lnTo>
                    <a:pt x="50" y="101"/>
                  </a:lnTo>
                  <a:lnTo>
                    <a:pt x="44" y="93"/>
                  </a:lnTo>
                  <a:lnTo>
                    <a:pt x="39" y="86"/>
                  </a:lnTo>
                  <a:lnTo>
                    <a:pt x="33" y="77"/>
                  </a:lnTo>
                  <a:lnTo>
                    <a:pt x="28" y="70"/>
                  </a:lnTo>
                  <a:lnTo>
                    <a:pt x="24" y="61"/>
                  </a:lnTo>
                  <a:lnTo>
                    <a:pt x="21" y="56"/>
                  </a:lnTo>
                  <a:lnTo>
                    <a:pt x="18" y="51"/>
                  </a:lnTo>
                  <a:lnTo>
                    <a:pt x="16" y="46"/>
                  </a:lnTo>
                  <a:lnTo>
                    <a:pt x="12" y="40"/>
                  </a:lnTo>
                  <a:lnTo>
                    <a:pt x="10" y="35"/>
                  </a:lnTo>
                  <a:lnTo>
                    <a:pt x="6" y="31"/>
                  </a:lnTo>
                  <a:lnTo>
                    <a:pt x="4" y="25"/>
                  </a:lnTo>
                  <a:lnTo>
                    <a:pt x="0" y="19"/>
                  </a:lnTo>
                  <a:lnTo>
                    <a:pt x="8" y="18"/>
                  </a:lnTo>
                  <a:lnTo>
                    <a:pt x="15" y="15"/>
                  </a:lnTo>
                  <a:lnTo>
                    <a:pt x="22" y="14"/>
                  </a:lnTo>
                  <a:lnTo>
                    <a:pt x="29" y="12"/>
                  </a:lnTo>
                  <a:lnTo>
                    <a:pt x="35" y="10"/>
                  </a:lnTo>
                  <a:lnTo>
                    <a:pt x="41" y="7"/>
                  </a:lnTo>
                  <a:lnTo>
                    <a:pt x="45" y="4"/>
                  </a:lnTo>
                  <a:lnTo>
                    <a:pt x="48" y="0"/>
                  </a:lnTo>
                  <a:lnTo>
                    <a:pt x="51" y="3"/>
                  </a:lnTo>
                  <a:lnTo>
                    <a:pt x="54" y="6"/>
                  </a:lnTo>
                  <a:lnTo>
                    <a:pt x="57" y="8"/>
                  </a:lnTo>
                  <a:lnTo>
                    <a:pt x="61" y="10"/>
                  </a:lnTo>
                  <a:lnTo>
                    <a:pt x="64" y="11"/>
                  </a:lnTo>
                  <a:lnTo>
                    <a:pt x="68" y="14"/>
                  </a:lnTo>
                  <a:lnTo>
                    <a:pt x="72" y="15"/>
                  </a:lnTo>
                  <a:lnTo>
                    <a:pt x="74" y="17"/>
                  </a:lnTo>
                  <a:lnTo>
                    <a:pt x="76" y="19"/>
                  </a:lnTo>
                  <a:lnTo>
                    <a:pt x="79" y="22"/>
                  </a:lnTo>
                  <a:lnTo>
                    <a:pt x="81" y="24"/>
                  </a:lnTo>
                  <a:lnTo>
                    <a:pt x="83" y="26"/>
                  </a:lnTo>
                  <a:lnTo>
                    <a:pt x="86" y="29"/>
                  </a:lnTo>
                  <a:lnTo>
                    <a:pt x="87" y="32"/>
                  </a:lnTo>
                  <a:lnTo>
                    <a:pt x="91" y="36"/>
                  </a:lnTo>
                  <a:lnTo>
                    <a:pt x="93" y="4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6" name="Freeform 19">
              <a:extLst>
                <a:ext uri="{FF2B5EF4-FFF2-40B4-BE49-F238E27FC236}">
                  <a16:creationId xmlns:a16="http://schemas.microsoft.com/office/drawing/2014/main" id="{212FB7E0-98F1-7825-1590-6D26E5EC0E72}"/>
                </a:ext>
              </a:extLst>
            </p:cNvPr>
            <p:cNvSpPr>
              <a:spLocks/>
            </p:cNvSpPr>
            <p:nvPr/>
          </p:nvSpPr>
          <p:spPr bwMode="gray">
            <a:xfrm>
              <a:off x="8968940" y="2969419"/>
              <a:ext cx="267168" cy="352611"/>
            </a:xfrm>
            <a:custGeom>
              <a:avLst/>
              <a:gdLst>
                <a:gd name="T0" fmla="*/ 49212 w 144"/>
                <a:gd name="T1" fmla="*/ 2802 h 201"/>
                <a:gd name="T2" fmla="*/ 39687 w 144"/>
                <a:gd name="T3" fmla="*/ 8405 h 201"/>
                <a:gd name="T4" fmla="*/ 30162 w 144"/>
                <a:gd name="T5" fmla="*/ 15409 h 201"/>
                <a:gd name="T6" fmla="*/ 20637 w 144"/>
                <a:gd name="T7" fmla="*/ 22413 h 201"/>
                <a:gd name="T8" fmla="*/ 14288 w 144"/>
                <a:gd name="T9" fmla="*/ 29417 h 201"/>
                <a:gd name="T10" fmla="*/ 9525 w 144"/>
                <a:gd name="T11" fmla="*/ 43425 h 201"/>
                <a:gd name="T12" fmla="*/ 3175 w 144"/>
                <a:gd name="T13" fmla="*/ 57433 h 201"/>
                <a:gd name="T14" fmla="*/ 0 w 144"/>
                <a:gd name="T15" fmla="*/ 71442 h 201"/>
                <a:gd name="T16" fmla="*/ 0 w 144"/>
                <a:gd name="T17" fmla="*/ 74243 h 201"/>
                <a:gd name="T18" fmla="*/ 6350 w 144"/>
                <a:gd name="T19" fmla="*/ 81247 h 201"/>
                <a:gd name="T20" fmla="*/ 14288 w 144"/>
                <a:gd name="T21" fmla="*/ 88251 h 201"/>
                <a:gd name="T22" fmla="*/ 20637 w 144"/>
                <a:gd name="T23" fmla="*/ 93855 h 201"/>
                <a:gd name="T24" fmla="*/ 30162 w 144"/>
                <a:gd name="T25" fmla="*/ 95255 h 201"/>
                <a:gd name="T26" fmla="*/ 33337 w 144"/>
                <a:gd name="T27" fmla="*/ 114867 h 201"/>
                <a:gd name="T28" fmla="*/ 36512 w 144"/>
                <a:gd name="T29" fmla="*/ 138681 h 201"/>
                <a:gd name="T30" fmla="*/ 41275 w 144"/>
                <a:gd name="T31" fmla="*/ 158292 h 201"/>
                <a:gd name="T32" fmla="*/ 46037 w 144"/>
                <a:gd name="T33" fmla="*/ 165296 h 201"/>
                <a:gd name="T34" fmla="*/ 52388 w 144"/>
                <a:gd name="T35" fmla="*/ 161094 h 201"/>
                <a:gd name="T36" fmla="*/ 55563 w 144"/>
                <a:gd name="T37" fmla="*/ 154090 h 201"/>
                <a:gd name="T38" fmla="*/ 61912 w 144"/>
                <a:gd name="T39" fmla="*/ 145685 h 201"/>
                <a:gd name="T40" fmla="*/ 61912 w 144"/>
                <a:gd name="T41" fmla="*/ 140082 h 201"/>
                <a:gd name="T42" fmla="*/ 66675 w 144"/>
                <a:gd name="T43" fmla="*/ 142883 h 201"/>
                <a:gd name="T44" fmla="*/ 73025 w 144"/>
                <a:gd name="T45" fmla="*/ 145685 h 201"/>
                <a:gd name="T46" fmla="*/ 76200 w 144"/>
                <a:gd name="T47" fmla="*/ 149887 h 201"/>
                <a:gd name="T48" fmla="*/ 82550 w 144"/>
                <a:gd name="T49" fmla="*/ 152689 h 201"/>
                <a:gd name="T50" fmla="*/ 87312 w 144"/>
                <a:gd name="T51" fmla="*/ 148486 h 201"/>
                <a:gd name="T52" fmla="*/ 92075 w 144"/>
                <a:gd name="T53" fmla="*/ 140082 h 201"/>
                <a:gd name="T54" fmla="*/ 95250 w 144"/>
                <a:gd name="T55" fmla="*/ 134478 h 201"/>
                <a:gd name="T56" fmla="*/ 103188 w 144"/>
                <a:gd name="T57" fmla="*/ 130276 h 201"/>
                <a:gd name="T58" fmla="*/ 111125 w 144"/>
                <a:gd name="T59" fmla="*/ 133078 h 201"/>
                <a:gd name="T60" fmla="*/ 115887 w 144"/>
                <a:gd name="T61" fmla="*/ 135879 h 201"/>
                <a:gd name="T62" fmla="*/ 120650 w 144"/>
                <a:gd name="T63" fmla="*/ 142883 h 201"/>
                <a:gd name="T64" fmla="*/ 122237 w 144"/>
                <a:gd name="T65" fmla="*/ 148486 h 201"/>
                <a:gd name="T66" fmla="*/ 139700 w 144"/>
                <a:gd name="T67" fmla="*/ 170900 h 201"/>
                <a:gd name="T68" fmla="*/ 155575 w 144"/>
                <a:gd name="T69" fmla="*/ 194713 h 201"/>
                <a:gd name="T70" fmla="*/ 173037 w 144"/>
                <a:gd name="T71" fmla="*/ 221329 h 201"/>
                <a:gd name="T72" fmla="*/ 177800 w 144"/>
                <a:gd name="T73" fmla="*/ 246544 h 201"/>
                <a:gd name="T74" fmla="*/ 176212 w 144"/>
                <a:gd name="T75" fmla="*/ 253548 h 201"/>
                <a:gd name="T76" fmla="*/ 173037 w 144"/>
                <a:gd name="T77" fmla="*/ 259151 h 201"/>
                <a:gd name="T78" fmla="*/ 166687 w 144"/>
                <a:gd name="T79" fmla="*/ 263353 h 201"/>
                <a:gd name="T80" fmla="*/ 163512 w 144"/>
                <a:gd name="T81" fmla="*/ 264754 h 201"/>
                <a:gd name="T82" fmla="*/ 173037 w 144"/>
                <a:gd name="T83" fmla="*/ 270357 h 201"/>
                <a:gd name="T84" fmla="*/ 179387 w 144"/>
                <a:gd name="T85" fmla="*/ 274560 h 201"/>
                <a:gd name="T86" fmla="*/ 185737 w 144"/>
                <a:gd name="T87" fmla="*/ 278762 h 201"/>
                <a:gd name="T88" fmla="*/ 192087 w 144"/>
                <a:gd name="T89" fmla="*/ 281564 h 201"/>
                <a:gd name="T90" fmla="*/ 198437 w 144"/>
                <a:gd name="T91" fmla="*/ 270357 h 201"/>
                <a:gd name="T92" fmla="*/ 206375 w 144"/>
                <a:gd name="T93" fmla="*/ 266155 h 201"/>
                <a:gd name="T94" fmla="*/ 217488 w 144"/>
                <a:gd name="T95" fmla="*/ 266155 h 201"/>
                <a:gd name="T96" fmla="*/ 228600 w 144"/>
                <a:gd name="T97" fmla="*/ 264754 h 201"/>
                <a:gd name="T98" fmla="*/ 227013 w 144"/>
                <a:gd name="T99" fmla="*/ 240940 h 201"/>
                <a:gd name="T100" fmla="*/ 222250 w 144"/>
                <a:gd name="T101" fmla="*/ 221329 h 201"/>
                <a:gd name="T102" fmla="*/ 204788 w 144"/>
                <a:gd name="T103" fmla="*/ 187709 h 201"/>
                <a:gd name="T104" fmla="*/ 179387 w 144"/>
                <a:gd name="T105" fmla="*/ 161094 h 201"/>
                <a:gd name="T106" fmla="*/ 152400 w 144"/>
                <a:gd name="T107" fmla="*/ 138681 h 201"/>
                <a:gd name="T108" fmla="*/ 134937 w 144"/>
                <a:gd name="T109" fmla="*/ 120470 h 201"/>
                <a:gd name="T110" fmla="*/ 115887 w 144"/>
                <a:gd name="T111" fmla="*/ 99458 h 201"/>
                <a:gd name="T112" fmla="*/ 100012 w 144"/>
                <a:gd name="T113" fmla="*/ 78446 h 201"/>
                <a:gd name="T114" fmla="*/ 85725 w 144"/>
                <a:gd name="T115" fmla="*/ 54632 h 201"/>
                <a:gd name="T116" fmla="*/ 76200 w 144"/>
                <a:gd name="T117" fmla="*/ 40624 h 201"/>
                <a:gd name="T118" fmla="*/ 65087 w 144"/>
                <a:gd name="T119" fmla="*/ 28016 h 201"/>
                <a:gd name="T120" fmla="*/ 55563 w 144"/>
                <a:gd name="T121" fmla="*/ 14008 h 201"/>
                <a:gd name="T122" fmla="*/ 52388 w 144"/>
                <a:gd name="T123" fmla="*/ 0 h 2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4"/>
                <a:gd name="T187" fmla="*/ 0 h 201"/>
                <a:gd name="T188" fmla="*/ 144 w 144"/>
                <a:gd name="T189" fmla="*/ 201 h 2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4" h="201">
                  <a:moveTo>
                    <a:pt x="33" y="0"/>
                  </a:moveTo>
                  <a:lnTo>
                    <a:pt x="31" y="2"/>
                  </a:lnTo>
                  <a:lnTo>
                    <a:pt x="27" y="4"/>
                  </a:lnTo>
                  <a:lnTo>
                    <a:pt x="25" y="6"/>
                  </a:lnTo>
                  <a:lnTo>
                    <a:pt x="22" y="9"/>
                  </a:lnTo>
                  <a:lnTo>
                    <a:pt x="19" y="11"/>
                  </a:lnTo>
                  <a:lnTo>
                    <a:pt x="16" y="13"/>
                  </a:lnTo>
                  <a:lnTo>
                    <a:pt x="13" y="16"/>
                  </a:lnTo>
                  <a:lnTo>
                    <a:pt x="10" y="17"/>
                  </a:lnTo>
                  <a:lnTo>
                    <a:pt x="9" y="21"/>
                  </a:lnTo>
                  <a:lnTo>
                    <a:pt x="8" y="25"/>
                  </a:lnTo>
                  <a:lnTo>
                    <a:pt x="6" y="31"/>
                  </a:lnTo>
                  <a:lnTo>
                    <a:pt x="4" y="35"/>
                  </a:lnTo>
                  <a:lnTo>
                    <a:pt x="2" y="41"/>
                  </a:lnTo>
                  <a:lnTo>
                    <a:pt x="1" y="45"/>
                  </a:lnTo>
                  <a:lnTo>
                    <a:pt x="0" y="51"/>
                  </a:lnTo>
                  <a:lnTo>
                    <a:pt x="0" y="56"/>
                  </a:lnTo>
                  <a:lnTo>
                    <a:pt x="0" y="53"/>
                  </a:lnTo>
                  <a:lnTo>
                    <a:pt x="2" y="56"/>
                  </a:lnTo>
                  <a:lnTo>
                    <a:pt x="4" y="58"/>
                  </a:lnTo>
                  <a:lnTo>
                    <a:pt x="7" y="60"/>
                  </a:lnTo>
                  <a:lnTo>
                    <a:pt x="9" y="63"/>
                  </a:lnTo>
                  <a:lnTo>
                    <a:pt x="10" y="65"/>
                  </a:lnTo>
                  <a:lnTo>
                    <a:pt x="13" y="67"/>
                  </a:lnTo>
                  <a:lnTo>
                    <a:pt x="15" y="68"/>
                  </a:lnTo>
                  <a:lnTo>
                    <a:pt x="19" y="68"/>
                  </a:lnTo>
                  <a:lnTo>
                    <a:pt x="20" y="75"/>
                  </a:lnTo>
                  <a:lnTo>
                    <a:pt x="21" y="82"/>
                  </a:lnTo>
                  <a:lnTo>
                    <a:pt x="22" y="90"/>
                  </a:lnTo>
                  <a:lnTo>
                    <a:pt x="23" y="99"/>
                  </a:lnTo>
                  <a:lnTo>
                    <a:pt x="25" y="106"/>
                  </a:lnTo>
                  <a:lnTo>
                    <a:pt x="26" y="113"/>
                  </a:lnTo>
                  <a:lnTo>
                    <a:pt x="27" y="117"/>
                  </a:lnTo>
                  <a:lnTo>
                    <a:pt x="29" y="118"/>
                  </a:lnTo>
                  <a:lnTo>
                    <a:pt x="32" y="118"/>
                  </a:lnTo>
                  <a:lnTo>
                    <a:pt x="33" y="115"/>
                  </a:lnTo>
                  <a:lnTo>
                    <a:pt x="34" y="114"/>
                  </a:lnTo>
                  <a:lnTo>
                    <a:pt x="35" y="110"/>
                  </a:lnTo>
                  <a:lnTo>
                    <a:pt x="38" y="107"/>
                  </a:lnTo>
                  <a:lnTo>
                    <a:pt x="39" y="104"/>
                  </a:lnTo>
                  <a:lnTo>
                    <a:pt x="39" y="102"/>
                  </a:lnTo>
                  <a:lnTo>
                    <a:pt x="39" y="100"/>
                  </a:lnTo>
                  <a:lnTo>
                    <a:pt x="41" y="102"/>
                  </a:lnTo>
                  <a:lnTo>
                    <a:pt x="42" y="102"/>
                  </a:lnTo>
                  <a:lnTo>
                    <a:pt x="45" y="103"/>
                  </a:lnTo>
                  <a:lnTo>
                    <a:pt x="46" y="104"/>
                  </a:lnTo>
                  <a:lnTo>
                    <a:pt x="47" y="106"/>
                  </a:lnTo>
                  <a:lnTo>
                    <a:pt x="48" y="107"/>
                  </a:lnTo>
                  <a:lnTo>
                    <a:pt x="51" y="109"/>
                  </a:lnTo>
                  <a:lnTo>
                    <a:pt x="52" y="109"/>
                  </a:lnTo>
                  <a:lnTo>
                    <a:pt x="54" y="107"/>
                  </a:lnTo>
                  <a:lnTo>
                    <a:pt x="55" y="106"/>
                  </a:lnTo>
                  <a:lnTo>
                    <a:pt x="57" y="103"/>
                  </a:lnTo>
                  <a:lnTo>
                    <a:pt x="58" y="100"/>
                  </a:lnTo>
                  <a:lnTo>
                    <a:pt x="59" y="97"/>
                  </a:lnTo>
                  <a:lnTo>
                    <a:pt x="60" y="96"/>
                  </a:lnTo>
                  <a:lnTo>
                    <a:pt x="63" y="95"/>
                  </a:lnTo>
                  <a:lnTo>
                    <a:pt x="65" y="93"/>
                  </a:lnTo>
                  <a:lnTo>
                    <a:pt x="67" y="93"/>
                  </a:lnTo>
                  <a:lnTo>
                    <a:pt x="70" y="95"/>
                  </a:lnTo>
                  <a:lnTo>
                    <a:pt x="72" y="96"/>
                  </a:lnTo>
                  <a:lnTo>
                    <a:pt x="73" y="97"/>
                  </a:lnTo>
                  <a:lnTo>
                    <a:pt x="74" y="100"/>
                  </a:lnTo>
                  <a:lnTo>
                    <a:pt x="76" y="102"/>
                  </a:lnTo>
                  <a:lnTo>
                    <a:pt x="77" y="104"/>
                  </a:lnTo>
                  <a:lnTo>
                    <a:pt x="77" y="106"/>
                  </a:lnTo>
                  <a:lnTo>
                    <a:pt x="82" y="114"/>
                  </a:lnTo>
                  <a:lnTo>
                    <a:pt x="88" y="122"/>
                  </a:lnTo>
                  <a:lnTo>
                    <a:pt x="92" y="131"/>
                  </a:lnTo>
                  <a:lnTo>
                    <a:pt x="98" y="139"/>
                  </a:lnTo>
                  <a:lnTo>
                    <a:pt x="103" y="149"/>
                  </a:lnTo>
                  <a:lnTo>
                    <a:pt x="109" y="158"/>
                  </a:lnTo>
                  <a:lnTo>
                    <a:pt x="111" y="168"/>
                  </a:lnTo>
                  <a:lnTo>
                    <a:pt x="112" y="176"/>
                  </a:lnTo>
                  <a:lnTo>
                    <a:pt x="112" y="179"/>
                  </a:lnTo>
                  <a:lnTo>
                    <a:pt x="111" y="181"/>
                  </a:lnTo>
                  <a:lnTo>
                    <a:pt x="110" y="183"/>
                  </a:lnTo>
                  <a:lnTo>
                    <a:pt x="109" y="185"/>
                  </a:lnTo>
                  <a:lnTo>
                    <a:pt x="107" y="186"/>
                  </a:lnTo>
                  <a:lnTo>
                    <a:pt x="105" y="188"/>
                  </a:lnTo>
                  <a:lnTo>
                    <a:pt x="104" y="189"/>
                  </a:lnTo>
                  <a:lnTo>
                    <a:pt x="103" y="189"/>
                  </a:lnTo>
                  <a:lnTo>
                    <a:pt x="105" y="192"/>
                  </a:lnTo>
                  <a:lnTo>
                    <a:pt x="109" y="193"/>
                  </a:lnTo>
                  <a:lnTo>
                    <a:pt x="111" y="195"/>
                  </a:lnTo>
                  <a:lnTo>
                    <a:pt x="113" y="196"/>
                  </a:lnTo>
                  <a:lnTo>
                    <a:pt x="115" y="197"/>
                  </a:lnTo>
                  <a:lnTo>
                    <a:pt x="117" y="199"/>
                  </a:lnTo>
                  <a:lnTo>
                    <a:pt x="118" y="200"/>
                  </a:lnTo>
                  <a:lnTo>
                    <a:pt x="121" y="201"/>
                  </a:lnTo>
                  <a:lnTo>
                    <a:pt x="123" y="196"/>
                  </a:lnTo>
                  <a:lnTo>
                    <a:pt x="125" y="193"/>
                  </a:lnTo>
                  <a:lnTo>
                    <a:pt x="128" y="190"/>
                  </a:lnTo>
                  <a:lnTo>
                    <a:pt x="130" y="190"/>
                  </a:lnTo>
                  <a:lnTo>
                    <a:pt x="134" y="190"/>
                  </a:lnTo>
                  <a:lnTo>
                    <a:pt x="137" y="190"/>
                  </a:lnTo>
                  <a:lnTo>
                    <a:pt x="141" y="190"/>
                  </a:lnTo>
                  <a:lnTo>
                    <a:pt x="144" y="189"/>
                  </a:lnTo>
                  <a:lnTo>
                    <a:pt x="144" y="181"/>
                  </a:lnTo>
                  <a:lnTo>
                    <a:pt x="143" y="172"/>
                  </a:lnTo>
                  <a:lnTo>
                    <a:pt x="142" y="164"/>
                  </a:lnTo>
                  <a:lnTo>
                    <a:pt x="140" y="158"/>
                  </a:lnTo>
                  <a:lnTo>
                    <a:pt x="135" y="145"/>
                  </a:lnTo>
                  <a:lnTo>
                    <a:pt x="129" y="134"/>
                  </a:lnTo>
                  <a:lnTo>
                    <a:pt x="122" y="125"/>
                  </a:lnTo>
                  <a:lnTo>
                    <a:pt x="113" y="115"/>
                  </a:lnTo>
                  <a:lnTo>
                    <a:pt x="104" y="107"/>
                  </a:lnTo>
                  <a:lnTo>
                    <a:pt x="96" y="99"/>
                  </a:lnTo>
                  <a:lnTo>
                    <a:pt x="91" y="92"/>
                  </a:lnTo>
                  <a:lnTo>
                    <a:pt x="85" y="86"/>
                  </a:lnTo>
                  <a:lnTo>
                    <a:pt x="79" y="79"/>
                  </a:lnTo>
                  <a:lnTo>
                    <a:pt x="73" y="71"/>
                  </a:lnTo>
                  <a:lnTo>
                    <a:pt x="68" y="64"/>
                  </a:lnTo>
                  <a:lnTo>
                    <a:pt x="63" y="56"/>
                  </a:lnTo>
                  <a:lnTo>
                    <a:pt x="58" y="48"/>
                  </a:lnTo>
                  <a:lnTo>
                    <a:pt x="54" y="39"/>
                  </a:lnTo>
                  <a:lnTo>
                    <a:pt x="51" y="35"/>
                  </a:lnTo>
                  <a:lnTo>
                    <a:pt x="48" y="29"/>
                  </a:lnTo>
                  <a:lnTo>
                    <a:pt x="45" y="24"/>
                  </a:lnTo>
                  <a:lnTo>
                    <a:pt x="41" y="20"/>
                  </a:lnTo>
                  <a:lnTo>
                    <a:pt x="39" y="16"/>
                  </a:lnTo>
                  <a:lnTo>
                    <a:pt x="35" y="10"/>
                  </a:lnTo>
                  <a:lnTo>
                    <a:pt x="34" y="6"/>
                  </a:lnTo>
                  <a:lnTo>
                    <a:pt x="33"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7" name="Freeform 21">
              <a:extLst>
                <a:ext uri="{FF2B5EF4-FFF2-40B4-BE49-F238E27FC236}">
                  <a16:creationId xmlns:a16="http://schemas.microsoft.com/office/drawing/2014/main" id="{352D3357-6386-69A6-6D8D-050D5F83D4F4}"/>
                </a:ext>
              </a:extLst>
            </p:cNvPr>
            <p:cNvSpPr>
              <a:spLocks/>
            </p:cNvSpPr>
            <p:nvPr/>
          </p:nvSpPr>
          <p:spPr bwMode="gray">
            <a:xfrm>
              <a:off x="9497255" y="2121569"/>
              <a:ext cx="154677" cy="225828"/>
            </a:xfrm>
            <a:custGeom>
              <a:avLst/>
              <a:gdLst>
                <a:gd name="T0" fmla="*/ 122238 w 83"/>
                <a:gd name="T1" fmla="*/ 2802 h 129"/>
                <a:gd name="T2" fmla="*/ 122238 w 83"/>
                <a:gd name="T3" fmla="*/ 8405 h 129"/>
                <a:gd name="T4" fmla="*/ 122238 w 83"/>
                <a:gd name="T5" fmla="*/ 15409 h 129"/>
                <a:gd name="T6" fmla="*/ 128588 w 83"/>
                <a:gd name="T7" fmla="*/ 23814 h 129"/>
                <a:gd name="T8" fmla="*/ 131763 w 83"/>
                <a:gd name="T9" fmla="*/ 29417 h 129"/>
                <a:gd name="T10" fmla="*/ 127000 w 83"/>
                <a:gd name="T11" fmla="*/ 32219 h 129"/>
                <a:gd name="T12" fmla="*/ 117475 w 83"/>
                <a:gd name="T13" fmla="*/ 29417 h 129"/>
                <a:gd name="T14" fmla="*/ 109538 w 83"/>
                <a:gd name="T15" fmla="*/ 23814 h 129"/>
                <a:gd name="T16" fmla="*/ 103188 w 83"/>
                <a:gd name="T17" fmla="*/ 32219 h 129"/>
                <a:gd name="T18" fmla="*/ 100013 w 83"/>
                <a:gd name="T19" fmla="*/ 37822 h 129"/>
                <a:gd name="T20" fmla="*/ 100013 w 83"/>
                <a:gd name="T21" fmla="*/ 46227 h 129"/>
                <a:gd name="T22" fmla="*/ 106363 w 83"/>
                <a:gd name="T23" fmla="*/ 56033 h 129"/>
                <a:gd name="T24" fmla="*/ 111125 w 83"/>
                <a:gd name="T25" fmla="*/ 68640 h 129"/>
                <a:gd name="T26" fmla="*/ 111125 w 83"/>
                <a:gd name="T27" fmla="*/ 79846 h 129"/>
                <a:gd name="T28" fmla="*/ 106363 w 83"/>
                <a:gd name="T29" fmla="*/ 85450 h 129"/>
                <a:gd name="T30" fmla="*/ 96838 w 83"/>
                <a:gd name="T31" fmla="*/ 88251 h 129"/>
                <a:gd name="T32" fmla="*/ 88900 w 83"/>
                <a:gd name="T33" fmla="*/ 91053 h 129"/>
                <a:gd name="T34" fmla="*/ 80963 w 83"/>
                <a:gd name="T35" fmla="*/ 99458 h 129"/>
                <a:gd name="T36" fmla="*/ 80963 w 83"/>
                <a:gd name="T37" fmla="*/ 105061 h 129"/>
                <a:gd name="T38" fmla="*/ 87313 w 83"/>
                <a:gd name="T39" fmla="*/ 113466 h 129"/>
                <a:gd name="T40" fmla="*/ 95250 w 83"/>
                <a:gd name="T41" fmla="*/ 119069 h 129"/>
                <a:gd name="T42" fmla="*/ 107950 w 83"/>
                <a:gd name="T43" fmla="*/ 124672 h 129"/>
                <a:gd name="T44" fmla="*/ 120650 w 83"/>
                <a:gd name="T45" fmla="*/ 137280 h 129"/>
                <a:gd name="T46" fmla="*/ 130175 w 83"/>
                <a:gd name="T47" fmla="*/ 154090 h 129"/>
                <a:gd name="T48" fmla="*/ 120650 w 83"/>
                <a:gd name="T49" fmla="*/ 159693 h 129"/>
                <a:gd name="T50" fmla="*/ 106363 w 83"/>
                <a:gd name="T51" fmla="*/ 163895 h 129"/>
                <a:gd name="T52" fmla="*/ 95250 w 83"/>
                <a:gd name="T53" fmla="*/ 180705 h 129"/>
                <a:gd name="T54" fmla="*/ 88900 w 83"/>
                <a:gd name="T55" fmla="*/ 179304 h 129"/>
                <a:gd name="T56" fmla="*/ 85725 w 83"/>
                <a:gd name="T57" fmla="*/ 175102 h 129"/>
                <a:gd name="T58" fmla="*/ 77788 w 83"/>
                <a:gd name="T59" fmla="*/ 173701 h 129"/>
                <a:gd name="T60" fmla="*/ 69850 w 83"/>
                <a:gd name="T61" fmla="*/ 166697 h 129"/>
                <a:gd name="T62" fmla="*/ 65088 w 83"/>
                <a:gd name="T63" fmla="*/ 163895 h 129"/>
                <a:gd name="T64" fmla="*/ 49213 w 83"/>
                <a:gd name="T65" fmla="*/ 161094 h 129"/>
                <a:gd name="T66" fmla="*/ 28575 w 83"/>
                <a:gd name="T67" fmla="*/ 154090 h 129"/>
                <a:gd name="T68" fmla="*/ 25400 w 83"/>
                <a:gd name="T69" fmla="*/ 144284 h 129"/>
                <a:gd name="T70" fmla="*/ 30163 w 83"/>
                <a:gd name="T71" fmla="*/ 140081 h 129"/>
                <a:gd name="T72" fmla="*/ 38100 w 83"/>
                <a:gd name="T73" fmla="*/ 133077 h 129"/>
                <a:gd name="T74" fmla="*/ 28575 w 83"/>
                <a:gd name="T75" fmla="*/ 120470 h 129"/>
                <a:gd name="T76" fmla="*/ 17463 w 83"/>
                <a:gd name="T77" fmla="*/ 107863 h 129"/>
                <a:gd name="T78" fmla="*/ 0 w 83"/>
                <a:gd name="T79" fmla="*/ 99458 h 129"/>
                <a:gd name="T80" fmla="*/ 15875 w 83"/>
                <a:gd name="T81" fmla="*/ 78446 h 129"/>
                <a:gd name="T82" fmla="*/ 34925 w 83"/>
                <a:gd name="T83" fmla="*/ 63037 h 129"/>
                <a:gd name="T84" fmla="*/ 47625 w 83"/>
                <a:gd name="T85" fmla="*/ 49028 h 129"/>
                <a:gd name="T86" fmla="*/ 68263 w 83"/>
                <a:gd name="T87" fmla="*/ 42024 h 129"/>
                <a:gd name="T88" fmla="*/ 92075 w 83"/>
                <a:gd name="T89" fmla="*/ 15409 h 129"/>
                <a:gd name="T90" fmla="*/ 112713 w 83"/>
                <a:gd name="T91" fmla="*/ 2802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129"/>
                <a:gd name="T140" fmla="*/ 83 w 83"/>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129">
                  <a:moveTo>
                    <a:pt x="80" y="0"/>
                  </a:moveTo>
                  <a:lnTo>
                    <a:pt x="78" y="0"/>
                  </a:lnTo>
                  <a:lnTo>
                    <a:pt x="77" y="2"/>
                  </a:lnTo>
                  <a:lnTo>
                    <a:pt x="77" y="3"/>
                  </a:lnTo>
                  <a:lnTo>
                    <a:pt x="77" y="5"/>
                  </a:lnTo>
                  <a:lnTo>
                    <a:pt x="77" y="6"/>
                  </a:lnTo>
                  <a:lnTo>
                    <a:pt x="77" y="9"/>
                  </a:lnTo>
                  <a:lnTo>
                    <a:pt x="77" y="10"/>
                  </a:lnTo>
                  <a:lnTo>
                    <a:pt x="77" y="11"/>
                  </a:lnTo>
                  <a:lnTo>
                    <a:pt x="78" y="13"/>
                  </a:lnTo>
                  <a:lnTo>
                    <a:pt x="80" y="16"/>
                  </a:lnTo>
                  <a:lnTo>
                    <a:pt x="81" y="17"/>
                  </a:lnTo>
                  <a:lnTo>
                    <a:pt x="82" y="18"/>
                  </a:lnTo>
                  <a:lnTo>
                    <a:pt x="83" y="20"/>
                  </a:lnTo>
                  <a:lnTo>
                    <a:pt x="83" y="21"/>
                  </a:lnTo>
                  <a:lnTo>
                    <a:pt x="83" y="23"/>
                  </a:lnTo>
                  <a:lnTo>
                    <a:pt x="81" y="23"/>
                  </a:lnTo>
                  <a:lnTo>
                    <a:pt x="80" y="23"/>
                  </a:lnTo>
                  <a:lnTo>
                    <a:pt x="77" y="23"/>
                  </a:lnTo>
                  <a:lnTo>
                    <a:pt x="75" y="21"/>
                  </a:lnTo>
                  <a:lnTo>
                    <a:pt x="74" y="21"/>
                  </a:lnTo>
                  <a:lnTo>
                    <a:pt x="73" y="20"/>
                  </a:lnTo>
                  <a:lnTo>
                    <a:pt x="70" y="18"/>
                  </a:lnTo>
                  <a:lnTo>
                    <a:pt x="69" y="17"/>
                  </a:lnTo>
                  <a:lnTo>
                    <a:pt x="68" y="18"/>
                  </a:lnTo>
                  <a:lnTo>
                    <a:pt x="67" y="21"/>
                  </a:lnTo>
                  <a:lnTo>
                    <a:pt x="65" y="23"/>
                  </a:lnTo>
                  <a:lnTo>
                    <a:pt x="64" y="24"/>
                  </a:lnTo>
                  <a:lnTo>
                    <a:pt x="64" y="25"/>
                  </a:lnTo>
                  <a:lnTo>
                    <a:pt x="63" y="27"/>
                  </a:lnTo>
                  <a:lnTo>
                    <a:pt x="63" y="28"/>
                  </a:lnTo>
                  <a:lnTo>
                    <a:pt x="61" y="30"/>
                  </a:lnTo>
                  <a:lnTo>
                    <a:pt x="63" y="33"/>
                  </a:lnTo>
                  <a:lnTo>
                    <a:pt x="64" y="36"/>
                  </a:lnTo>
                  <a:lnTo>
                    <a:pt x="65" y="39"/>
                  </a:lnTo>
                  <a:lnTo>
                    <a:pt x="67" y="40"/>
                  </a:lnTo>
                  <a:lnTo>
                    <a:pt x="68" y="43"/>
                  </a:lnTo>
                  <a:lnTo>
                    <a:pt x="70" y="46"/>
                  </a:lnTo>
                  <a:lnTo>
                    <a:pt x="70" y="49"/>
                  </a:lnTo>
                  <a:lnTo>
                    <a:pt x="71" y="50"/>
                  </a:lnTo>
                  <a:lnTo>
                    <a:pt x="70" y="54"/>
                  </a:lnTo>
                  <a:lnTo>
                    <a:pt x="70" y="57"/>
                  </a:lnTo>
                  <a:lnTo>
                    <a:pt x="69" y="58"/>
                  </a:lnTo>
                  <a:lnTo>
                    <a:pt x="68" y="60"/>
                  </a:lnTo>
                  <a:lnTo>
                    <a:pt x="67" y="61"/>
                  </a:lnTo>
                  <a:lnTo>
                    <a:pt x="64" y="61"/>
                  </a:lnTo>
                  <a:lnTo>
                    <a:pt x="63" y="63"/>
                  </a:lnTo>
                  <a:lnTo>
                    <a:pt x="61" y="63"/>
                  </a:lnTo>
                  <a:lnTo>
                    <a:pt x="60" y="64"/>
                  </a:lnTo>
                  <a:lnTo>
                    <a:pt x="58" y="64"/>
                  </a:lnTo>
                  <a:lnTo>
                    <a:pt x="56" y="65"/>
                  </a:lnTo>
                  <a:lnTo>
                    <a:pt x="55" y="67"/>
                  </a:lnTo>
                  <a:lnTo>
                    <a:pt x="52" y="70"/>
                  </a:lnTo>
                  <a:lnTo>
                    <a:pt x="51" y="71"/>
                  </a:lnTo>
                  <a:lnTo>
                    <a:pt x="51" y="72"/>
                  </a:lnTo>
                  <a:lnTo>
                    <a:pt x="50" y="74"/>
                  </a:lnTo>
                  <a:lnTo>
                    <a:pt x="51" y="75"/>
                  </a:lnTo>
                  <a:lnTo>
                    <a:pt x="51" y="77"/>
                  </a:lnTo>
                  <a:lnTo>
                    <a:pt x="52" y="79"/>
                  </a:lnTo>
                  <a:lnTo>
                    <a:pt x="55" y="81"/>
                  </a:lnTo>
                  <a:lnTo>
                    <a:pt x="56" y="82"/>
                  </a:lnTo>
                  <a:lnTo>
                    <a:pt x="58" y="84"/>
                  </a:lnTo>
                  <a:lnTo>
                    <a:pt x="60" y="85"/>
                  </a:lnTo>
                  <a:lnTo>
                    <a:pt x="61" y="86"/>
                  </a:lnTo>
                  <a:lnTo>
                    <a:pt x="65" y="88"/>
                  </a:lnTo>
                  <a:lnTo>
                    <a:pt x="68" y="89"/>
                  </a:lnTo>
                  <a:lnTo>
                    <a:pt x="71" y="92"/>
                  </a:lnTo>
                  <a:lnTo>
                    <a:pt x="74" y="95"/>
                  </a:lnTo>
                  <a:lnTo>
                    <a:pt x="76" y="98"/>
                  </a:lnTo>
                  <a:lnTo>
                    <a:pt x="78" y="101"/>
                  </a:lnTo>
                  <a:lnTo>
                    <a:pt x="80" y="105"/>
                  </a:lnTo>
                  <a:lnTo>
                    <a:pt x="82" y="110"/>
                  </a:lnTo>
                  <a:lnTo>
                    <a:pt x="83" y="112"/>
                  </a:lnTo>
                  <a:lnTo>
                    <a:pt x="80" y="112"/>
                  </a:lnTo>
                  <a:lnTo>
                    <a:pt x="76" y="114"/>
                  </a:lnTo>
                  <a:lnTo>
                    <a:pt x="73" y="114"/>
                  </a:lnTo>
                  <a:lnTo>
                    <a:pt x="70" y="115"/>
                  </a:lnTo>
                  <a:lnTo>
                    <a:pt x="67" y="117"/>
                  </a:lnTo>
                  <a:lnTo>
                    <a:pt x="64" y="119"/>
                  </a:lnTo>
                  <a:lnTo>
                    <a:pt x="63" y="124"/>
                  </a:lnTo>
                  <a:lnTo>
                    <a:pt x="60" y="129"/>
                  </a:lnTo>
                  <a:lnTo>
                    <a:pt x="58" y="129"/>
                  </a:lnTo>
                  <a:lnTo>
                    <a:pt x="57" y="128"/>
                  </a:lnTo>
                  <a:lnTo>
                    <a:pt x="56" y="128"/>
                  </a:lnTo>
                  <a:lnTo>
                    <a:pt x="55" y="126"/>
                  </a:lnTo>
                  <a:lnTo>
                    <a:pt x="54" y="126"/>
                  </a:lnTo>
                  <a:lnTo>
                    <a:pt x="54" y="125"/>
                  </a:lnTo>
                  <a:lnTo>
                    <a:pt x="52" y="125"/>
                  </a:lnTo>
                  <a:lnTo>
                    <a:pt x="50" y="124"/>
                  </a:lnTo>
                  <a:lnTo>
                    <a:pt x="49" y="124"/>
                  </a:lnTo>
                  <a:lnTo>
                    <a:pt x="47" y="122"/>
                  </a:lnTo>
                  <a:lnTo>
                    <a:pt x="45" y="121"/>
                  </a:lnTo>
                  <a:lnTo>
                    <a:pt x="44" y="119"/>
                  </a:lnTo>
                  <a:lnTo>
                    <a:pt x="43" y="118"/>
                  </a:lnTo>
                  <a:lnTo>
                    <a:pt x="42" y="117"/>
                  </a:lnTo>
                  <a:lnTo>
                    <a:pt x="41" y="117"/>
                  </a:lnTo>
                  <a:lnTo>
                    <a:pt x="38" y="117"/>
                  </a:lnTo>
                  <a:lnTo>
                    <a:pt x="35" y="115"/>
                  </a:lnTo>
                  <a:lnTo>
                    <a:pt x="31" y="115"/>
                  </a:lnTo>
                  <a:lnTo>
                    <a:pt x="26" y="114"/>
                  </a:lnTo>
                  <a:lnTo>
                    <a:pt x="23" y="111"/>
                  </a:lnTo>
                  <a:lnTo>
                    <a:pt x="18" y="110"/>
                  </a:lnTo>
                  <a:lnTo>
                    <a:pt x="16" y="107"/>
                  </a:lnTo>
                  <a:lnTo>
                    <a:pt x="16" y="104"/>
                  </a:lnTo>
                  <a:lnTo>
                    <a:pt x="16" y="103"/>
                  </a:lnTo>
                  <a:lnTo>
                    <a:pt x="17" y="103"/>
                  </a:lnTo>
                  <a:lnTo>
                    <a:pt x="18" y="101"/>
                  </a:lnTo>
                  <a:lnTo>
                    <a:pt x="19" y="100"/>
                  </a:lnTo>
                  <a:lnTo>
                    <a:pt x="22" y="98"/>
                  </a:lnTo>
                  <a:lnTo>
                    <a:pt x="23" y="96"/>
                  </a:lnTo>
                  <a:lnTo>
                    <a:pt x="24" y="95"/>
                  </a:lnTo>
                  <a:lnTo>
                    <a:pt x="25" y="93"/>
                  </a:lnTo>
                  <a:lnTo>
                    <a:pt x="22" y="89"/>
                  </a:lnTo>
                  <a:lnTo>
                    <a:pt x="18" y="86"/>
                  </a:lnTo>
                  <a:lnTo>
                    <a:pt x="16" y="82"/>
                  </a:lnTo>
                  <a:lnTo>
                    <a:pt x="13" y="79"/>
                  </a:lnTo>
                  <a:lnTo>
                    <a:pt x="11" y="77"/>
                  </a:lnTo>
                  <a:lnTo>
                    <a:pt x="9" y="74"/>
                  </a:lnTo>
                  <a:lnTo>
                    <a:pt x="5" y="72"/>
                  </a:lnTo>
                  <a:lnTo>
                    <a:pt x="0" y="71"/>
                  </a:lnTo>
                  <a:lnTo>
                    <a:pt x="3" y="65"/>
                  </a:lnTo>
                  <a:lnTo>
                    <a:pt x="6" y="60"/>
                  </a:lnTo>
                  <a:lnTo>
                    <a:pt x="10" y="56"/>
                  </a:lnTo>
                  <a:lnTo>
                    <a:pt x="13" y="53"/>
                  </a:lnTo>
                  <a:lnTo>
                    <a:pt x="17" y="49"/>
                  </a:lnTo>
                  <a:lnTo>
                    <a:pt x="22" y="45"/>
                  </a:lnTo>
                  <a:lnTo>
                    <a:pt x="24" y="40"/>
                  </a:lnTo>
                  <a:lnTo>
                    <a:pt x="25" y="36"/>
                  </a:lnTo>
                  <a:lnTo>
                    <a:pt x="30" y="35"/>
                  </a:lnTo>
                  <a:lnTo>
                    <a:pt x="35" y="35"/>
                  </a:lnTo>
                  <a:lnTo>
                    <a:pt x="39" y="31"/>
                  </a:lnTo>
                  <a:lnTo>
                    <a:pt x="43" y="30"/>
                  </a:lnTo>
                  <a:lnTo>
                    <a:pt x="48" y="24"/>
                  </a:lnTo>
                  <a:lnTo>
                    <a:pt x="54" y="17"/>
                  </a:lnTo>
                  <a:lnTo>
                    <a:pt x="58" y="11"/>
                  </a:lnTo>
                  <a:lnTo>
                    <a:pt x="64" y="6"/>
                  </a:lnTo>
                  <a:lnTo>
                    <a:pt x="68" y="3"/>
                  </a:lnTo>
                  <a:lnTo>
                    <a:pt x="71" y="2"/>
                  </a:lnTo>
                  <a:lnTo>
                    <a:pt x="75" y="0"/>
                  </a:lnTo>
                  <a:lnTo>
                    <a:pt x="8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8" name="Freeform 22">
              <a:extLst>
                <a:ext uri="{FF2B5EF4-FFF2-40B4-BE49-F238E27FC236}">
                  <a16:creationId xmlns:a16="http://schemas.microsoft.com/office/drawing/2014/main" id="{72046DE7-BB00-5914-E3B7-CC53543140BE}"/>
                </a:ext>
              </a:extLst>
            </p:cNvPr>
            <p:cNvSpPr>
              <a:spLocks/>
            </p:cNvSpPr>
            <p:nvPr/>
          </p:nvSpPr>
          <p:spPr bwMode="gray">
            <a:xfrm>
              <a:off x="9597696" y="2311742"/>
              <a:ext cx="118517" cy="166400"/>
            </a:xfrm>
            <a:custGeom>
              <a:avLst/>
              <a:gdLst>
                <a:gd name="T0" fmla="*/ 7937 w 64"/>
                <a:gd name="T1" fmla="*/ 26615 h 96"/>
                <a:gd name="T2" fmla="*/ 11112 w 64"/>
                <a:gd name="T3" fmla="*/ 19611 h 96"/>
                <a:gd name="T4" fmla="*/ 17462 w 64"/>
                <a:gd name="T5" fmla="*/ 12607 h 96"/>
                <a:gd name="T6" fmla="*/ 22225 w 64"/>
                <a:gd name="T7" fmla="*/ 7004 h 96"/>
                <a:gd name="T8" fmla="*/ 30162 w 64"/>
                <a:gd name="T9" fmla="*/ 2802 h 96"/>
                <a:gd name="T10" fmla="*/ 33337 w 64"/>
                <a:gd name="T11" fmla="*/ 1401 h 96"/>
                <a:gd name="T12" fmla="*/ 39687 w 64"/>
                <a:gd name="T13" fmla="*/ 0 h 96"/>
                <a:gd name="T14" fmla="*/ 41275 w 64"/>
                <a:gd name="T15" fmla="*/ 0 h 96"/>
                <a:gd name="T16" fmla="*/ 42862 w 64"/>
                <a:gd name="T17" fmla="*/ 0 h 96"/>
                <a:gd name="T18" fmla="*/ 46037 w 64"/>
                <a:gd name="T19" fmla="*/ 5603 h 96"/>
                <a:gd name="T20" fmla="*/ 52387 w 64"/>
                <a:gd name="T21" fmla="*/ 12607 h 96"/>
                <a:gd name="T22" fmla="*/ 55562 w 64"/>
                <a:gd name="T23" fmla="*/ 19611 h 96"/>
                <a:gd name="T24" fmla="*/ 61912 w 64"/>
                <a:gd name="T25" fmla="*/ 25215 h 96"/>
                <a:gd name="T26" fmla="*/ 68262 w 64"/>
                <a:gd name="T27" fmla="*/ 30818 h 96"/>
                <a:gd name="T28" fmla="*/ 73025 w 64"/>
                <a:gd name="T29" fmla="*/ 36421 h 96"/>
                <a:gd name="T30" fmla="*/ 80962 w 64"/>
                <a:gd name="T31" fmla="*/ 37822 h 96"/>
                <a:gd name="T32" fmla="*/ 87312 w 64"/>
                <a:gd name="T33" fmla="*/ 37822 h 96"/>
                <a:gd name="T34" fmla="*/ 90487 w 64"/>
                <a:gd name="T35" fmla="*/ 46227 h 96"/>
                <a:gd name="T36" fmla="*/ 92075 w 64"/>
                <a:gd name="T37" fmla="*/ 53231 h 96"/>
                <a:gd name="T38" fmla="*/ 93662 w 64"/>
                <a:gd name="T39" fmla="*/ 61636 h 96"/>
                <a:gd name="T40" fmla="*/ 95250 w 64"/>
                <a:gd name="T41" fmla="*/ 68640 h 96"/>
                <a:gd name="T42" fmla="*/ 96837 w 64"/>
                <a:gd name="T43" fmla="*/ 75644 h 96"/>
                <a:gd name="T44" fmla="*/ 100012 w 64"/>
                <a:gd name="T45" fmla="*/ 82648 h 96"/>
                <a:gd name="T46" fmla="*/ 101600 w 64"/>
                <a:gd name="T47" fmla="*/ 91053 h 96"/>
                <a:gd name="T48" fmla="*/ 101600 w 64"/>
                <a:gd name="T49" fmla="*/ 98057 h 96"/>
                <a:gd name="T50" fmla="*/ 101600 w 64"/>
                <a:gd name="T51" fmla="*/ 107863 h 96"/>
                <a:gd name="T52" fmla="*/ 100012 w 64"/>
                <a:gd name="T53" fmla="*/ 112065 h 96"/>
                <a:gd name="T54" fmla="*/ 96837 w 64"/>
                <a:gd name="T55" fmla="*/ 114867 h 96"/>
                <a:gd name="T56" fmla="*/ 93662 w 64"/>
                <a:gd name="T57" fmla="*/ 119069 h 96"/>
                <a:gd name="T58" fmla="*/ 87312 w 64"/>
                <a:gd name="T59" fmla="*/ 121871 h 96"/>
                <a:gd name="T60" fmla="*/ 77787 w 64"/>
                <a:gd name="T61" fmla="*/ 123272 h 96"/>
                <a:gd name="T62" fmla="*/ 69850 w 64"/>
                <a:gd name="T63" fmla="*/ 123272 h 96"/>
                <a:gd name="T64" fmla="*/ 61912 w 64"/>
                <a:gd name="T65" fmla="*/ 123272 h 96"/>
                <a:gd name="T66" fmla="*/ 58737 w 64"/>
                <a:gd name="T67" fmla="*/ 124672 h 96"/>
                <a:gd name="T68" fmla="*/ 55562 w 64"/>
                <a:gd name="T69" fmla="*/ 127474 h 96"/>
                <a:gd name="T70" fmla="*/ 53975 w 64"/>
                <a:gd name="T71" fmla="*/ 131676 h 96"/>
                <a:gd name="T72" fmla="*/ 52387 w 64"/>
                <a:gd name="T73" fmla="*/ 134478 h 96"/>
                <a:gd name="T74" fmla="*/ 44450 w 64"/>
                <a:gd name="T75" fmla="*/ 133077 h 96"/>
                <a:gd name="T76" fmla="*/ 41275 w 64"/>
                <a:gd name="T77" fmla="*/ 128875 h 96"/>
                <a:gd name="T78" fmla="*/ 39687 w 64"/>
                <a:gd name="T79" fmla="*/ 123272 h 96"/>
                <a:gd name="T80" fmla="*/ 36512 w 64"/>
                <a:gd name="T81" fmla="*/ 114867 h 96"/>
                <a:gd name="T82" fmla="*/ 36512 w 64"/>
                <a:gd name="T83" fmla="*/ 105061 h 96"/>
                <a:gd name="T84" fmla="*/ 36512 w 64"/>
                <a:gd name="T85" fmla="*/ 96656 h 96"/>
                <a:gd name="T86" fmla="*/ 36512 w 64"/>
                <a:gd name="T87" fmla="*/ 88251 h 96"/>
                <a:gd name="T88" fmla="*/ 34925 w 64"/>
                <a:gd name="T89" fmla="*/ 81247 h 96"/>
                <a:gd name="T90" fmla="*/ 31750 w 64"/>
                <a:gd name="T91" fmla="*/ 75644 h 96"/>
                <a:gd name="T92" fmla="*/ 23812 w 64"/>
                <a:gd name="T93" fmla="*/ 71441 h 96"/>
                <a:gd name="T94" fmla="*/ 19050 w 64"/>
                <a:gd name="T95" fmla="*/ 68640 h 96"/>
                <a:gd name="T96" fmla="*/ 12700 w 64"/>
                <a:gd name="T97" fmla="*/ 67239 h 96"/>
                <a:gd name="T98" fmla="*/ 7937 w 64"/>
                <a:gd name="T99" fmla="*/ 65838 h 96"/>
                <a:gd name="T100" fmla="*/ 3175 w 64"/>
                <a:gd name="T101" fmla="*/ 61636 h 96"/>
                <a:gd name="T102" fmla="*/ 1588 w 64"/>
                <a:gd name="T103" fmla="*/ 57433 h 96"/>
                <a:gd name="T104" fmla="*/ 0 w 64"/>
                <a:gd name="T105" fmla="*/ 53231 h 96"/>
                <a:gd name="T106" fmla="*/ 0 w 64"/>
                <a:gd name="T107" fmla="*/ 49028 h 96"/>
                <a:gd name="T108" fmla="*/ 1588 w 64"/>
                <a:gd name="T109" fmla="*/ 47628 h 96"/>
                <a:gd name="T110" fmla="*/ 1588 w 64"/>
                <a:gd name="T111" fmla="*/ 46227 h 96"/>
                <a:gd name="T112" fmla="*/ 3175 w 64"/>
                <a:gd name="T113" fmla="*/ 42024 h 96"/>
                <a:gd name="T114" fmla="*/ 4762 w 64"/>
                <a:gd name="T115" fmla="*/ 39223 h 96"/>
                <a:gd name="T116" fmla="*/ 4762 w 64"/>
                <a:gd name="T117" fmla="*/ 36421 h 96"/>
                <a:gd name="T118" fmla="*/ 7937 w 64"/>
                <a:gd name="T119" fmla="*/ 30818 h 96"/>
                <a:gd name="T120" fmla="*/ 7937 w 64"/>
                <a:gd name="T121" fmla="*/ 26615 h 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
                <a:gd name="T184" fmla="*/ 0 h 96"/>
                <a:gd name="T185" fmla="*/ 64 w 64"/>
                <a:gd name="T186" fmla="*/ 96 h 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 h="96">
                  <a:moveTo>
                    <a:pt x="5" y="19"/>
                  </a:moveTo>
                  <a:lnTo>
                    <a:pt x="7" y="14"/>
                  </a:lnTo>
                  <a:lnTo>
                    <a:pt x="11" y="9"/>
                  </a:lnTo>
                  <a:lnTo>
                    <a:pt x="14" y="5"/>
                  </a:lnTo>
                  <a:lnTo>
                    <a:pt x="19" y="2"/>
                  </a:lnTo>
                  <a:lnTo>
                    <a:pt x="21" y="1"/>
                  </a:lnTo>
                  <a:lnTo>
                    <a:pt x="25" y="0"/>
                  </a:lnTo>
                  <a:lnTo>
                    <a:pt x="26" y="0"/>
                  </a:lnTo>
                  <a:lnTo>
                    <a:pt x="27" y="0"/>
                  </a:lnTo>
                  <a:lnTo>
                    <a:pt x="29" y="4"/>
                  </a:lnTo>
                  <a:lnTo>
                    <a:pt x="33" y="9"/>
                  </a:lnTo>
                  <a:lnTo>
                    <a:pt x="35" y="14"/>
                  </a:lnTo>
                  <a:lnTo>
                    <a:pt x="39" y="18"/>
                  </a:lnTo>
                  <a:lnTo>
                    <a:pt x="43" y="22"/>
                  </a:lnTo>
                  <a:lnTo>
                    <a:pt x="46" y="26"/>
                  </a:lnTo>
                  <a:lnTo>
                    <a:pt x="51" y="27"/>
                  </a:lnTo>
                  <a:lnTo>
                    <a:pt x="55" y="27"/>
                  </a:lnTo>
                  <a:lnTo>
                    <a:pt x="57" y="33"/>
                  </a:lnTo>
                  <a:lnTo>
                    <a:pt x="58" y="38"/>
                  </a:lnTo>
                  <a:lnTo>
                    <a:pt x="59" y="44"/>
                  </a:lnTo>
                  <a:lnTo>
                    <a:pt x="60" y="49"/>
                  </a:lnTo>
                  <a:lnTo>
                    <a:pt x="61" y="54"/>
                  </a:lnTo>
                  <a:lnTo>
                    <a:pt x="63" y="59"/>
                  </a:lnTo>
                  <a:lnTo>
                    <a:pt x="64" y="65"/>
                  </a:lnTo>
                  <a:lnTo>
                    <a:pt x="64" y="70"/>
                  </a:lnTo>
                  <a:lnTo>
                    <a:pt x="64" y="77"/>
                  </a:lnTo>
                  <a:lnTo>
                    <a:pt x="63" y="80"/>
                  </a:lnTo>
                  <a:lnTo>
                    <a:pt x="61" y="82"/>
                  </a:lnTo>
                  <a:lnTo>
                    <a:pt x="59" y="85"/>
                  </a:lnTo>
                  <a:lnTo>
                    <a:pt x="55" y="87"/>
                  </a:lnTo>
                  <a:lnTo>
                    <a:pt x="49" y="88"/>
                  </a:lnTo>
                  <a:lnTo>
                    <a:pt x="44" y="88"/>
                  </a:lnTo>
                  <a:lnTo>
                    <a:pt x="39" y="88"/>
                  </a:lnTo>
                  <a:lnTo>
                    <a:pt x="37" y="89"/>
                  </a:lnTo>
                  <a:lnTo>
                    <a:pt x="35" y="91"/>
                  </a:lnTo>
                  <a:lnTo>
                    <a:pt x="34" y="94"/>
                  </a:lnTo>
                  <a:lnTo>
                    <a:pt x="33" y="96"/>
                  </a:lnTo>
                  <a:lnTo>
                    <a:pt x="28" y="95"/>
                  </a:lnTo>
                  <a:lnTo>
                    <a:pt x="26" y="92"/>
                  </a:lnTo>
                  <a:lnTo>
                    <a:pt x="25" y="88"/>
                  </a:lnTo>
                  <a:lnTo>
                    <a:pt x="23" y="82"/>
                  </a:lnTo>
                  <a:lnTo>
                    <a:pt x="23" y="75"/>
                  </a:lnTo>
                  <a:lnTo>
                    <a:pt x="23" y="69"/>
                  </a:lnTo>
                  <a:lnTo>
                    <a:pt x="23" y="63"/>
                  </a:lnTo>
                  <a:lnTo>
                    <a:pt x="22" y="58"/>
                  </a:lnTo>
                  <a:lnTo>
                    <a:pt x="20" y="54"/>
                  </a:lnTo>
                  <a:lnTo>
                    <a:pt x="15" y="51"/>
                  </a:lnTo>
                  <a:lnTo>
                    <a:pt x="12" y="49"/>
                  </a:lnTo>
                  <a:lnTo>
                    <a:pt x="8" y="48"/>
                  </a:lnTo>
                  <a:lnTo>
                    <a:pt x="5" y="47"/>
                  </a:lnTo>
                  <a:lnTo>
                    <a:pt x="2" y="44"/>
                  </a:lnTo>
                  <a:lnTo>
                    <a:pt x="1" y="41"/>
                  </a:lnTo>
                  <a:lnTo>
                    <a:pt x="0" y="38"/>
                  </a:lnTo>
                  <a:lnTo>
                    <a:pt x="0" y="35"/>
                  </a:lnTo>
                  <a:lnTo>
                    <a:pt x="1" y="34"/>
                  </a:lnTo>
                  <a:lnTo>
                    <a:pt x="1" y="33"/>
                  </a:lnTo>
                  <a:lnTo>
                    <a:pt x="2" y="30"/>
                  </a:lnTo>
                  <a:lnTo>
                    <a:pt x="3" y="28"/>
                  </a:lnTo>
                  <a:lnTo>
                    <a:pt x="3" y="26"/>
                  </a:lnTo>
                  <a:lnTo>
                    <a:pt x="5" y="22"/>
                  </a:lnTo>
                  <a:lnTo>
                    <a:pt x="5" y="1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89" name="Freeform 24">
              <a:extLst>
                <a:ext uri="{FF2B5EF4-FFF2-40B4-BE49-F238E27FC236}">
                  <a16:creationId xmlns:a16="http://schemas.microsoft.com/office/drawing/2014/main" id="{CC2032D5-8CC7-59D1-3C71-0C762286E67C}"/>
                </a:ext>
              </a:extLst>
            </p:cNvPr>
            <p:cNvSpPr>
              <a:spLocks/>
            </p:cNvSpPr>
            <p:nvPr/>
          </p:nvSpPr>
          <p:spPr bwMode="gray">
            <a:xfrm>
              <a:off x="7982627" y="1705572"/>
              <a:ext cx="1675334" cy="1347045"/>
            </a:xfrm>
            <a:custGeom>
              <a:avLst/>
              <a:gdLst>
                <a:gd name="T0" fmla="*/ 195263 w 903"/>
                <a:gd name="T1" fmla="*/ 605152 h 770"/>
                <a:gd name="T2" fmla="*/ 201613 w 903"/>
                <a:gd name="T3" fmla="*/ 666788 h 770"/>
                <a:gd name="T4" fmla="*/ 255588 w 903"/>
                <a:gd name="T5" fmla="*/ 760643 h 770"/>
                <a:gd name="T6" fmla="*/ 430213 w 903"/>
                <a:gd name="T7" fmla="*/ 837688 h 770"/>
                <a:gd name="T8" fmla="*/ 514350 w 903"/>
                <a:gd name="T9" fmla="*/ 836287 h 770"/>
                <a:gd name="T10" fmla="*/ 604838 w 903"/>
                <a:gd name="T11" fmla="*/ 822279 h 770"/>
                <a:gd name="T12" fmla="*/ 733425 w 903"/>
                <a:gd name="T13" fmla="*/ 822279 h 770"/>
                <a:gd name="T14" fmla="*/ 777875 w 903"/>
                <a:gd name="T15" fmla="*/ 899324 h 770"/>
                <a:gd name="T16" fmla="*/ 782638 w 903"/>
                <a:gd name="T17" fmla="*/ 965162 h 770"/>
                <a:gd name="T18" fmla="*/ 830263 w 903"/>
                <a:gd name="T19" fmla="*/ 1039405 h 770"/>
                <a:gd name="T20" fmla="*/ 879475 w 903"/>
                <a:gd name="T21" fmla="*/ 1025397 h 770"/>
                <a:gd name="T22" fmla="*/ 987425 w 903"/>
                <a:gd name="T23" fmla="*/ 998782 h 770"/>
                <a:gd name="T24" fmla="*/ 1092200 w 903"/>
                <a:gd name="T25" fmla="*/ 1047810 h 770"/>
                <a:gd name="T26" fmla="*/ 1103313 w 903"/>
                <a:gd name="T27" fmla="*/ 1075826 h 770"/>
                <a:gd name="T28" fmla="*/ 1143000 w 903"/>
                <a:gd name="T29" fmla="*/ 1040806 h 770"/>
                <a:gd name="T30" fmla="*/ 1198563 w 903"/>
                <a:gd name="T31" fmla="*/ 1015591 h 770"/>
                <a:gd name="T32" fmla="*/ 1255713 w 903"/>
                <a:gd name="T33" fmla="*/ 993178 h 770"/>
                <a:gd name="T34" fmla="*/ 1328738 w 903"/>
                <a:gd name="T35" fmla="*/ 914733 h 770"/>
                <a:gd name="T36" fmla="*/ 1349375 w 903"/>
                <a:gd name="T37" fmla="*/ 837688 h 770"/>
                <a:gd name="T38" fmla="*/ 1360488 w 903"/>
                <a:gd name="T39" fmla="*/ 771849 h 770"/>
                <a:gd name="T40" fmla="*/ 1320800 w 903"/>
                <a:gd name="T41" fmla="*/ 745234 h 770"/>
                <a:gd name="T42" fmla="*/ 1281113 w 903"/>
                <a:gd name="T43" fmla="*/ 690602 h 770"/>
                <a:gd name="T44" fmla="*/ 1300163 w 903"/>
                <a:gd name="T45" fmla="*/ 666788 h 770"/>
                <a:gd name="T46" fmla="*/ 1228725 w 903"/>
                <a:gd name="T47" fmla="*/ 591144 h 770"/>
                <a:gd name="T48" fmla="*/ 1230313 w 903"/>
                <a:gd name="T49" fmla="*/ 561727 h 770"/>
                <a:gd name="T50" fmla="*/ 1244600 w 903"/>
                <a:gd name="T51" fmla="*/ 507095 h 770"/>
                <a:gd name="T52" fmla="*/ 1190625 w 903"/>
                <a:gd name="T53" fmla="*/ 516901 h 770"/>
                <a:gd name="T54" fmla="*/ 1128713 w 903"/>
                <a:gd name="T55" fmla="*/ 467872 h 770"/>
                <a:gd name="T56" fmla="*/ 1168400 w 903"/>
                <a:gd name="T57" fmla="*/ 441257 h 770"/>
                <a:gd name="T58" fmla="*/ 1196975 w 903"/>
                <a:gd name="T59" fmla="*/ 399232 h 770"/>
                <a:gd name="T60" fmla="*/ 1217613 w 903"/>
                <a:gd name="T61" fmla="*/ 424447 h 770"/>
                <a:gd name="T62" fmla="*/ 1230313 w 903"/>
                <a:gd name="T63" fmla="*/ 460868 h 770"/>
                <a:gd name="T64" fmla="*/ 1316038 w 903"/>
                <a:gd name="T65" fmla="*/ 409038 h 770"/>
                <a:gd name="T66" fmla="*/ 1406525 w 903"/>
                <a:gd name="T67" fmla="*/ 338997 h 770"/>
                <a:gd name="T68" fmla="*/ 1395413 w 903"/>
                <a:gd name="T69" fmla="*/ 270357 h 770"/>
                <a:gd name="T70" fmla="*/ 1423988 w 903"/>
                <a:gd name="T71" fmla="*/ 211523 h 770"/>
                <a:gd name="T72" fmla="*/ 1414463 w 903"/>
                <a:gd name="T73" fmla="*/ 169499 h 770"/>
                <a:gd name="T74" fmla="*/ 1314450 w 903"/>
                <a:gd name="T75" fmla="*/ 182106 h 770"/>
                <a:gd name="T76" fmla="*/ 1147763 w 903"/>
                <a:gd name="T77" fmla="*/ 68640 h 770"/>
                <a:gd name="T78" fmla="*/ 1017588 w 903"/>
                <a:gd name="T79" fmla="*/ 0 h 770"/>
                <a:gd name="T80" fmla="*/ 984250 w 903"/>
                <a:gd name="T81" fmla="*/ 53231 h 770"/>
                <a:gd name="T82" fmla="*/ 990600 w 903"/>
                <a:gd name="T83" fmla="*/ 102260 h 770"/>
                <a:gd name="T84" fmla="*/ 939800 w 903"/>
                <a:gd name="T85" fmla="*/ 123272 h 770"/>
                <a:gd name="T86" fmla="*/ 1000125 w 903"/>
                <a:gd name="T87" fmla="*/ 184908 h 770"/>
                <a:gd name="T88" fmla="*/ 1046163 w 903"/>
                <a:gd name="T89" fmla="*/ 203118 h 770"/>
                <a:gd name="T90" fmla="*/ 1004888 w 903"/>
                <a:gd name="T91" fmla="*/ 239539 h 770"/>
                <a:gd name="T92" fmla="*/ 920750 w 903"/>
                <a:gd name="T93" fmla="*/ 319386 h 770"/>
                <a:gd name="T94" fmla="*/ 785813 w 903"/>
                <a:gd name="T95" fmla="*/ 389427 h 770"/>
                <a:gd name="T96" fmla="*/ 530225 w 903"/>
                <a:gd name="T97" fmla="*/ 338997 h 770"/>
                <a:gd name="T98" fmla="*/ 379413 w 903"/>
                <a:gd name="T99" fmla="*/ 273159 h 770"/>
                <a:gd name="T100" fmla="*/ 360363 w 903"/>
                <a:gd name="T101" fmla="*/ 243742 h 770"/>
                <a:gd name="T102" fmla="*/ 298450 w 903"/>
                <a:gd name="T103" fmla="*/ 189110 h 770"/>
                <a:gd name="T104" fmla="*/ 192088 w 903"/>
                <a:gd name="T105" fmla="*/ 175102 h 770"/>
                <a:gd name="T106" fmla="*/ 184150 w 903"/>
                <a:gd name="T107" fmla="*/ 217126 h 770"/>
                <a:gd name="T108" fmla="*/ 152400 w 903"/>
                <a:gd name="T109" fmla="*/ 261953 h 770"/>
                <a:gd name="T110" fmla="*/ 119063 w 903"/>
                <a:gd name="T111" fmla="*/ 302576 h 770"/>
                <a:gd name="T112" fmla="*/ 130175 w 903"/>
                <a:gd name="T113" fmla="*/ 367014 h 770"/>
                <a:gd name="T114" fmla="*/ 61913 w 903"/>
                <a:gd name="T115" fmla="*/ 409038 h 770"/>
                <a:gd name="T116" fmla="*/ 0 w 903"/>
                <a:gd name="T117" fmla="*/ 442658 h 770"/>
                <a:gd name="T118" fmla="*/ 44450 w 903"/>
                <a:gd name="T119" fmla="*/ 508496 h 7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03"/>
                <a:gd name="T181" fmla="*/ 0 h 770"/>
                <a:gd name="T182" fmla="*/ 903 w 903"/>
                <a:gd name="T183" fmla="*/ 770 h 77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03" h="770">
                  <a:moveTo>
                    <a:pt x="29" y="369"/>
                  </a:moveTo>
                  <a:lnTo>
                    <a:pt x="39" y="383"/>
                  </a:lnTo>
                  <a:lnTo>
                    <a:pt x="46" y="394"/>
                  </a:lnTo>
                  <a:lnTo>
                    <a:pt x="54" y="402"/>
                  </a:lnTo>
                  <a:lnTo>
                    <a:pt x="60" y="409"/>
                  </a:lnTo>
                  <a:lnTo>
                    <a:pt x="67" y="415"/>
                  </a:lnTo>
                  <a:lnTo>
                    <a:pt x="75" y="418"/>
                  </a:lnTo>
                  <a:lnTo>
                    <a:pt x="82" y="419"/>
                  </a:lnTo>
                  <a:lnTo>
                    <a:pt x="89" y="419"/>
                  </a:lnTo>
                  <a:lnTo>
                    <a:pt x="110" y="414"/>
                  </a:lnTo>
                  <a:lnTo>
                    <a:pt x="113" y="416"/>
                  </a:lnTo>
                  <a:lnTo>
                    <a:pt x="116" y="419"/>
                  </a:lnTo>
                  <a:lnTo>
                    <a:pt x="119" y="423"/>
                  </a:lnTo>
                  <a:lnTo>
                    <a:pt x="121" y="427"/>
                  </a:lnTo>
                  <a:lnTo>
                    <a:pt x="123" y="432"/>
                  </a:lnTo>
                  <a:lnTo>
                    <a:pt x="126" y="437"/>
                  </a:lnTo>
                  <a:lnTo>
                    <a:pt x="127" y="441"/>
                  </a:lnTo>
                  <a:lnTo>
                    <a:pt x="128" y="447"/>
                  </a:lnTo>
                  <a:lnTo>
                    <a:pt x="127" y="448"/>
                  </a:lnTo>
                  <a:lnTo>
                    <a:pt x="126" y="450"/>
                  </a:lnTo>
                  <a:lnTo>
                    <a:pt x="125" y="453"/>
                  </a:lnTo>
                  <a:lnTo>
                    <a:pt x="123" y="454"/>
                  </a:lnTo>
                  <a:lnTo>
                    <a:pt x="121" y="457"/>
                  </a:lnTo>
                  <a:lnTo>
                    <a:pt x="120" y="458"/>
                  </a:lnTo>
                  <a:lnTo>
                    <a:pt x="117" y="458"/>
                  </a:lnTo>
                  <a:lnTo>
                    <a:pt x="120" y="462"/>
                  </a:lnTo>
                  <a:lnTo>
                    <a:pt x="122" y="465"/>
                  </a:lnTo>
                  <a:lnTo>
                    <a:pt x="123" y="468"/>
                  </a:lnTo>
                  <a:lnTo>
                    <a:pt x="126" y="472"/>
                  </a:lnTo>
                  <a:lnTo>
                    <a:pt x="127" y="476"/>
                  </a:lnTo>
                  <a:lnTo>
                    <a:pt x="128" y="480"/>
                  </a:lnTo>
                  <a:lnTo>
                    <a:pt x="129" y="485"/>
                  </a:lnTo>
                  <a:lnTo>
                    <a:pt x="129" y="489"/>
                  </a:lnTo>
                  <a:lnTo>
                    <a:pt x="115" y="489"/>
                  </a:lnTo>
                  <a:lnTo>
                    <a:pt x="115" y="499"/>
                  </a:lnTo>
                  <a:lnTo>
                    <a:pt x="116" y="504"/>
                  </a:lnTo>
                  <a:lnTo>
                    <a:pt x="119" y="508"/>
                  </a:lnTo>
                  <a:lnTo>
                    <a:pt x="121" y="512"/>
                  </a:lnTo>
                  <a:lnTo>
                    <a:pt x="125" y="515"/>
                  </a:lnTo>
                  <a:lnTo>
                    <a:pt x="130" y="521"/>
                  </a:lnTo>
                  <a:lnTo>
                    <a:pt x="138" y="524"/>
                  </a:lnTo>
                  <a:lnTo>
                    <a:pt x="145" y="528"/>
                  </a:lnTo>
                  <a:lnTo>
                    <a:pt x="151" y="532"/>
                  </a:lnTo>
                  <a:lnTo>
                    <a:pt x="157" y="536"/>
                  </a:lnTo>
                  <a:lnTo>
                    <a:pt x="161" y="543"/>
                  </a:lnTo>
                  <a:lnTo>
                    <a:pt x="188" y="546"/>
                  </a:lnTo>
                  <a:lnTo>
                    <a:pt x="190" y="549"/>
                  </a:lnTo>
                  <a:lnTo>
                    <a:pt x="192" y="550"/>
                  </a:lnTo>
                  <a:lnTo>
                    <a:pt x="196" y="551"/>
                  </a:lnTo>
                  <a:lnTo>
                    <a:pt x="198" y="553"/>
                  </a:lnTo>
                  <a:lnTo>
                    <a:pt x="202" y="556"/>
                  </a:lnTo>
                  <a:lnTo>
                    <a:pt x="205" y="557"/>
                  </a:lnTo>
                  <a:lnTo>
                    <a:pt x="208" y="558"/>
                  </a:lnTo>
                  <a:lnTo>
                    <a:pt x="209" y="558"/>
                  </a:lnTo>
                  <a:lnTo>
                    <a:pt x="220" y="567"/>
                  </a:lnTo>
                  <a:lnTo>
                    <a:pt x="230" y="575"/>
                  </a:lnTo>
                  <a:lnTo>
                    <a:pt x="240" y="583"/>
                  </a:lnTo>
                  <a:lnTo>
                    <a:pt x="249" y="590"/>
                  </a:lnTo>
                  <a:lnTo>
                    <a:pt x="259" y="594"/>
                  </a:lnTo>
                  <a:lnTo>
                    <a:pt x="271" y="598"/>
                  </a:lnTo>
                  <a:lnTo>
                    <a:pt x="284" y="601"/>
                  </a:lnTo>
                  <a:lnTo>
                    <a:pt x="299" y="603"/>
                  </a:lnTo>
                  <a:lnTo>
                    <a:pt x="302" y="593"/>
                  </a:lnTo>
                  <a:lnTo>
                    <a:pt x="312" y="593"/>
                  </a:lnTo>
                  <a:lnTo>
                    <a:pt x="312" y="594"/>
                  </a:lnTo>
                  <a:lnTo>
                    <a:pt x="312" y="596"/>
                  </a:lnTo>
                  <a:lnTo>
                    <a:pt x="314" y="597"/>
                  </a:lnTo>
                  <a:lnTo>
                    <a:pt x="314" y="598"/>
                  </a:lnTo>
                  <a:lnTo>
                    <a:pt x="315" y="600"/>
                  </a:lnTo>
                  <a:lnTo>
                    <a:pt x="315" y="601"/>
                  </a:lnTo>
                  <a:lnTo>
                    <a:pt x="316" y="603"/>
                  </a:lnTo>
                  <a:lnTo>
                    <a:pt x="316" y="605"/>
                  </a:lnTo>
                  <a:lnTo>
                    <a:pt x="320" y="603"/>
                  </a:lnTo>
                  <a:lnTo>
                    <a:pt x="322" y="601"/>
                  </a:lnTo>
                  <a:lnTo>
                    <a:pt x="324" y="597"/>
                  </a:lnTo>
                  <a:lnTo>
                    <a:pt x="325" y="594"/>
                  </a:lnTo>
                  <a:lnTo>
                    <a:pt x="327" y="590"/>
                  </a:lnTo>
                  <a:lnTo>
                    <a:pt x="328" y="587"/>
                  </a:lnTo>
                  <a:lnTo>
                    <a:pt x="330" y="586"/>
                  </a:lnTo>
                  <a:lnTo>
                    <a:pt x="334" y="585"/>
                  </a:lnTo>
                  <a:lnTo>
                    <a:pt x="336" y="587"/>
                  </a:lnTo>
                  <a:lnTo>
                    <a:pt x="340" y="590"/>
                  </a:lnTo>
                  <a:lnTo>
                    <a:pt x="345" y="594"/>
                  </a:lnTo>
                  <a:lnTo>
                    <a:pt x="350" y="596"/>
                  </a:lnTo>
                  <a:lnTo>
                    <a:pt x="355" y="598"/>
                  </a:lnTo>
                  <a:lnTo>
                    <a:pt x="361" y="601"/>
                  </a:lnTo>
                  <a:lnTo>
                    <a:pt x="366" y="601"/>
                  </a:lnTo>
                  <a:lnTo>
                    <a:pt x="370" y="603"/>
                  </a:lnTo>
                  <a:lnTo>
                    <a:pt x="375" y="594"/>
                  </a:lnTo>
                  <a:lnTo>
                    <a:pt x="381" y="587"/>
                  </a:lnTo>
                  <a:lnTo>
                    <a:pt x="389" y="582"/>
                  </a:lnTo>
                  <a:lnTo>
                    <a:pt x="396" y="575"/>
                  </a:lnTo>
                  <a:lnTo>
                    <a:pt x="404" y="571"/>
                  </a:lnTo>
                  <a:lnTo>
                    <a:pt x="411" y="568"/>
                  </a:lnTo>
                  <a:lnTo>
                    <a:pt x="421" y="564"/>
                  </a:lnTo>
                  <a:lnTo>
                    <a:pt x="430" y="561"/>
                  </a:lnTo>
                  <a:lnTo>
                    <a:pt x="431" y="564"/>
                  </a:lnTo>
                  <a:lnTo>
                    <a:pt x="434" y="568"/>
                  </a:lnTo>
                  <a:lnTo>
                    <a:pt x="437" y="572"/>
                  </a:lnTo>
                  <a:lnTo>
                    <a:pt x="442" y="578"/>
                  </a:lnTo>
                  <a:lnTo>
                    <a:pt x="447" y="582"/>
                  </a:lnTo>
                  <a:lnTo>
                    <a:pt x="452" y="585"/>
                  </a:lnTo>
                  <a:lnTo>
                    <a:pt x="456" y="586"/>
                  </a:lnTo>
                  <a:lnTo>
                    <a:pt x="460" y="585"/>
                  </a:lnTo>
                  <a:lnTo>
                    <a:pt x="462" y="587"/>
                  </a:lnTo>
                  <a:lnTo>
                    <a:pt x="466" y="591"/>
                  </a:lnTo>
                  <a:lnTo>
                    <a:pt x="468" y="594"/>
                  </a:lnTo>
                  <a:lnTo>
                    <a:pt x="471" y="597"/>
                  </a:lnTo>
                  <a:lnTo>
                    <a:pt x="473" y="600"/>
                  </a:lnTo>
                  <a:lnTo>
                    <a:pt x="477" y="603"/>
                  </a:lnTo>
                  <a:lnTo>
                    <a:pt x="479" y="604"/>
                  </a:lnTo>
                  <a:lnTo>
                    <a:pt x="483" y="605"/>
                  </a:lnTo>
                  <a:lnTo>
                    <a:pt x="484" y="610"/>
                  </a:lnTo>
                  <a:lnTo>
                    <a:pt x="485" y="614"/>
                  </a:lnTo>
                  <a:lnTo>
                    <a:pt x="486" y="618"/>
                  </a:lnTo>
                  <a:lnTo>
                    <a:pt x="487" y="622"/>
                  </a:lnTo>
                  <a:lnTo>
                    <a:pt x="489" y="628"/>
                  </a:lnTo>
                  <a:lnTo>
                    <a:pt x="489" y="632"/>
                  </a:lnTo>
                  <a:lnTo>
                    <a:pt x="490" y="637"/>
                  </a:lnTo>
                  <a:lnTo>
                    <a:pt x="490" y="642"/>
                  </a:lnTo>
                  <a:lnTo>
                    <a:pt x="489" y="647"/>
                  </a:lnTo>
                  <a:lnTo>
                    <a:pt x="487" y="651"/>
                  </a:lnTo>
                  <a:lnTo>
                    <a:pt x="485" y="656"/>
                  </a:lnTo>
                  <a:lnTo>
                    <a:pt x="483" y="660"/>
                  </a:lnTo>
                  <a:lnTo>
                    <a:pt x="480" y="664"/>
                  </a:lnTo>
                  <a:lnTo>
                    <a:pt x="479" y="668"/>
                  </a:lnTo>
                  <a:lnTo>
                    <a:pt x="478" y="672"/>
                  </a:lnTo>
                  <a:lnTo>
                    <a:pt x="477" y="678"/>
                  </a:lnTo>
                  <a:lnTo>
                    <a:pt x="478" y="681"/>
                  </a:lnTo>
                  <a:lnTo>
                    <a:pt x="479" y="683"/>
                  </a:lnTo>
                  <a:lnTo>
                    <a:pt x="481" y="685"/>
                  </a:lnTo>
                  <a:lnTo>
                    <a:pt x="484" y="686"/>
                  </a:lnTo>
                  <a:lnTo>
                    <a:pt x="487" y="688"/>
                  </a:lnTo>
                  <a:lnTo>
                    <a:pt x="490" y="688"/>
                  </a:lnTo>
                  <a:lnTo>
                    <a:pt x="493" y="689"/>
                  </a:lnTo>
                  <a:lnTo>
                    <a:pt x="496" y="690"/>
                  </a:lnTo>
                  <a:lnTo>
                    <a:pt x="498" y="693"/>
                  </a:lnTo>
                  <a:lnTo>
                    <a:pt x="499" y="696"/>
                  </a:lnTo>
                  <a:lnTo>
                    <a:pt x="500" y="699"/>
                  </a:lnTo>
                  <a:lnTo>
                    <a:pt x="502" y="702"/>
                  </a:lnTo>
                  <a:lnTo>
                    <a:pt x="503" y="704"/>
                  </a:lnTo>
                  <a:lnTo>
                    <a:pt x="504" y="707"/>
                  </a:lnTo>
                  <a:lnTo>
                    <a:pt x="505" y="710"/>
                  </a:lnTo>
                  <a:lnTo>
                    <a:pt x="506" y="713"/>
                  </a:lnTo>
                  <a:lnTo>
                    <a:pt x="509" y="717"/>
                  </a:lnTo>
                  <a:lnTo>
                    <a:pt x="511" y="722"/>
                  </a:lnTo>
                  <a:lnTo>
                    <a:pt x="514" y="728"/>
                  </a:lnTo>
                  <a:lnTo>
                    <a:pt x="516" y="734"/>
                  </a:lnTo>
                  <a:lnTo>
                    <a:pt x="520" y="738"/>
                  </a:lnTo>
                  <a:lnTo>
                    <a:pt x="523" y="742"/>
                  </a:lnTo>
                  <a:lnTo>
                    <a:pt x="528" y="743"/>
                  </a:lnTo>
                  <a:lnTo>
                    <a:pt x="533" y="745"/>
                  </a:lnTo>
                  <a:lnTo>
                    <a:pt x="534" y="745"/>
                  </a:lnTo>
                  <a:lnTo>
                    <a:pt x="535" y="745"/>
                  </a:lnTo>
                  <a:lnTo>
                    <a:pt x="536" y="745"/>
                  </a:lnTo>
                  <a:lnTo>
                    <a:pt x="537" y="745"/>
                  </a:lnTo>
                  <a:lnTo>
                    <a:pt x="540" y="745"/>
                  </a:lnTo>
                  <a:lnTo>
                    <a:pt x="541" y="745"/>
                  </a:lnTo>
                  <a:lnTo>
                    <a:pt x="542" y="745"/>
                  </a:lnTo>
                  <a:lnTo>
                    <a:pt x="543" y="745"/>
                  </a:lnTo>
                  <a:lnTo>
                    <a:pt x="546" y="743"/>
                  </a:lnTo>
                  <a:lnTo>
                    <a:pt x="547" y="741"/>
                  </a:lnTo>
                  <a:lnTo>
                    <a:pt x="549" y="738"/>
                  </a:lnTo>
                  <a:lnTo>
                    <a:pt x="552" y="735"/>
                  </a:lnTo>
                  <a:lnTo>
                    <a:pt x="554" y="732"/>
                  </a:lnTo>
                  <a:lnTo>
                    <a:pt x="556" y="729"/>
                  </a:lnTo>
                  <a:lnTo>
                    <a:pt x="559" y="727"/>
                  </a:lnTo>
                  <a:lnTo>
                    <a:pt x="562" y="725"/>
                  </a:lnTo>
                  <a:lnTo>
                    <a:pt x="568" y="720"/>
                  </a:lnTo>
                  <a:lnTo>
                    <a:pt x="575" y="715"/>
                  </a:lnTo>
                  <a:lnTo>
                    <a:pt x="581" y="713"/>
                  </a:lnTo>
                  <a:lnTo>
                    <a:pt x="589" y="711"/>
                  </a:lnTo>
                  <a:lnTo>
                    <a:pt x="596" y="710"/>
                  </a:lnTo>
                  <a:lnTo>
                    <a:pt x="602" y="709"/>
                  </a:lnTo>
                  <a:lnTo>
                    <a:pt x="606" y="706"/>
                  </a:lnTo>
                  <a:lnTo>
                    <a:pt x="609" y="703"/>
                  </a:lnTo>
                  <a:lnTo>
                    <a:pt x="612" y="706"/>
                  </a:lnTo>
                  <a:lnTo>
                    <a:pt x="615" y="709"/>
                  </a:lnTo>
                  <a:lnTo>
                    <a:pt x="618" y="711"/>
                  </a:lnTo>
                  <a:lnTo>
                    <a:pt x="622" y="713"/>
                  </a:lnTo>
                  <a:lnTo>
                    <a:pt x="625" y="714"/>
                  </a:lnTo>
                  <a:lnTo>
                    <a:pt x="629" y="717"/>
                  </a:lnTo>
                  <a:lnTo>
                    <a:pt x="633" y="718"/>
                  </a:lnTo>
                  <a:lnTo>
                    <a:pt x="635" y="720"/>
                  </a:lnTo>
                  <a:lnTo>
                    <a:pt x="637" y="722"/>
                  </a:lnTo>
                  <a:lnTo>
                    <a:pt x="641" y="727"/>
                  </a:lnTo>
                  <a:lnTo>
                    <a:pt x="643" y="729"/>
                  </a:lnTo>
                  <a:lnTo>
                    <a:pt x="647" y="734"/>
                  </a:lnTo>
                  <a:lnTo>
                    <a:pt x="650" y="736"/>
                  </a:lnTo>
                  <a:lnTo>
                    <a:pt x="653" y="739"/>
                  </a:lnTo>
                  <a:lnTo>
                    <a:pt x="656" y="742"/>
                  </a:lnTo>
                  <a:lnTo>
                    <a:pt x="660" y="745"/>
                  </a:lnTo>
                  <a:lnTo>
                    <a:pt x="690" y="745"/>
                  </a:lnTo>
                  <a:lnTo>
                    <a:pt x="690" y="746"/>
                  </a:lnTo>
                  <a:lnTo>
                    <a:pt x="688" y="748"/>
                  </a:lnTo>
                  <a:lnTo>
                    <a:pt x="688" y="750"/>
                  </a:lnTo>
                  <a:lnTo>
                    <a:pt x="687" y="752"/>
                  </a:lnTo>
                  <a:lnTo>
                    <a:pt x="686" y="753"/>
                  </a:lnTo>
                  <a:lnTo>
                    <a:pt x="686" y="754"/>
                  </a:lnTo>
                  <a:lnTo>
                    <a:pt x="685" y="756"/>
                  </a:lnTo>
                  <a:lnTo>
                    <a:pt x="685" y="757"/>
                  </a:lnTo>
                  <a:lnTo>
                    <a:pt x="685" y="759"/>
                  </a:lnTo>
                  <a:lnTo>
                    <a:pt x="686" y="760"/>
                  </a:lnTo>
                  <a:lnTo>
                    <a:pt x="687" y="761"/>
                  </a:lnTo>
                  <a:lnTo>
                    <a:pt x="688" y="763"/>
                  </a:lnTo>
                  <a:lnTo>
                    <a:pt x="691" y="766"/>
                  </a:lnTo>
                  <a:lnTo>
                    <a:pt x="692" y="767"/>
                  </a:lnTo>
                  <a:lnTo>
                    <a:pt x="694" y="768"/>
                  </a:lnTo>
                  <a:lnTo>
                    <a:pt x="695" y="770"/>
                  </a:lnTo>
                  <a:lnTo>
                    <a:pt x="695" y="768"/>
                  </a:lnTo>
                  <a:lnTo>
                    <a:pt x="695" y="767"/>
                  </a:lnTo>
                  <a:lnTo>
                    <a:pt x="695" y="766"/>
                  </a:lnTo>
                  <a:lnTo>
                    <a:pt x="695" y="764"/>
                  </a:lnTo>
                  <a:lnTo>
                    <a:pt x="695" y="763"/>
                  </a:lnTo>
                  <a:lnTo>
                    <a:pt x="695" y="761"/>
                  </a:lnTo>
                  <a:lnTo>
                    <a:pt x="695" y="760"/>
                  </a:lnTo>
                  <a:lnTo>
                    <a:pt x="697" y="759"/>
                  </a:lnTo>
                  <a:lnTo>
                    <a:pt x="699" y="756"/>
                  </a:lnTo>
                  <a:lnTo>
                    <a:pt x="701" y="754"/>
                  </a:lnTo>
                  <a:lnTo>
                    <a:pt x="704" y="752"/>
                  </a:lnTo>
                  <a:lnTo>
                    <a:pt x="706" y="749"/>
                  </a:lnTo>
                  <a:lnTo>
                    <a:pt x="710" y="746"/>
                  </a:lnTo>
                  <a:lnTo>
                    <a:pt x="712" y="745"/>
                  </a:lnTo>
                  <a:lnTo>
                    <a:pt x="715" y="745"/>
                  </a:lnTo>
                  <a:lnTo>
                    <a:pt x="720" y="743"/>
                  </a:lnTo>
                  <a:lnTo>
                    <a:pt x="725" y="741"/>
                  </a:lnTo>
                  <a:lnTo>
                    <a:pt x="729" y="736"/>
                  </a:lnTo>
                  <a:lnTo>
                    <a:pt x="734" y="731"/>
                  </a:lnTo>
                  <a:lnTo>
                    <a:pt x="737" y="725"/>
                  </a:lnTo>
                  <a:lnTo>
                    <a:pt x="741" y="720"/>
                  </a:lnTo>
                  <a:lnTo>
                    <a:pt x="745" y="714"/>
                  </a:lnTo>
                  <a:lnTo>
                    <a:pt x="751" y="710"/>
                  </a:lnTo>
                  <a:lnTo>
                    <a:pt x="751" y="711"/>
                  </a:lnTo>
                  <a:lnTo>
                    <a:pt x="751" y="713"/>
                  </a:lnTo>
                  <a:lnTo>
                    <a:pt x="753" y="714"/>
                  </a:lnTo>
                  <a:lnTo>
                    <a:pt x="754" y="717"/>
                  </a:lnTo>
                  <a:lnTo>
                    <a:pt x="754" y="718"/>
                  </a:lnTo>
                  <a:lnTo>
                    <a:pt x="755" y="720"/>
                  </a:lnTo>
                  <a:lnTo>
                    <a:pt x="755" y="722"/>
                  </a:lnTo>
                  <a:lnTo>
                    <a:pt x="755" y="725"/>
                  </a:lnTo>
                  <a:lnTo>
                    <a:pt x="756" y="722"/>
                  </a:lnTo>
                  <a:lnTo>
                    <a:pt x="757" y="721"/>
                  </a:lnTo>
                  <a:lnTo>
                    <a:pt x="760" y="720"/>
                  </a:lnTo>
                  <a:lnTo>
                    <a:pt x="761" y="720"/>
                  </a:lnTo>
                  <a:lnTo>
                    <a:pt x="763" y="721"/>
                  </a:lnTo>
                  <a:lnTo>
                    <a:pt x="765" y="721"/>
                  </a:lnTo>
                  <a:lnTo>
                    <a:pt x="767" y="722"/>
                  </a:lnTo>
                  <a:lnTo>
                    <a:pt x="768" y="725"/>
                  </a:lnTo>
                  <a:lnTo>
                    <a:pt x="768" y="720"/>
                  </a:lnTo>
                  <a:lnTo>
                    <a:pt x="769" y="715"/>
                  </a:lnTo>
                  <a:lnTo>
                    <a:pt x="772" y="713"/>
                  </a:lnTo>
                  <a:lnTo>
                    <a:pt x="775" y="711"/>
                  </a:lnTo>
                  <a:lnTo>
                    <a:pt x="780" y="710"/>
                  </a:lnTo>
                  <a:lnTo>
                    <a:pt x="785" y="710"/>
                  </a:lnTo>
                  <a:lnTo>
                    <a:pt x="791" y="709"/>
                  </a:lnTo>
                  <a:lnTo>
                    <a:pt x="795" y="707"/>
                  </a:lnTo>
                  <a:lnTo>
                    <a:pt x="800" y="706"/>
                  </a:lnTo>
                  <a:lnTo>
                    <a:pt x="804" y="702"/>
                  </a:lnTo>
                  <a:lnTo>
                    <a:pt x="807" y="696"/>
                  </a:lnTo>
                  <a:lnTo>
                    <a:pt x="811" y="689"/>
                  </a:lnTo>
                  <a:lnTo>
                    <a:pt x="815" y="683"/>
                  </a:lnTo>
                  <a:lnTo>
                    <a:pt x="818" y="678"/>
                  </a:lnTo>
                  <a:lnTo>
                    <a:pt x="824" y="672"/>
                  </a:lnTo>
                  <a:lnTo>
                    <a:pt x="830" y="669"/>
                  </a:lnTo>
                  <a:lnTo>
                    <a:pt x="830" y="667"/>
                  </a:lnTo>
                  <a:lnTo>
                    <a:pt x="831" y="663"/>
                  </a:lnTo>
                  <a:lnTo>
                    <a:pt x="832" y="660"/>
                  </a:lnTo>
                  <a:lnTo>
                    <a:pt x="834" y="657"/>
                  </a:lnTo>
                  <a:lnTo>
                    <a:pt x="836" y="656"/>
                  </a:lnTo>
                  <a:lnTo>
                    <a:pt x="837" y="653"/>
                  </a:lnTo>
                  <a:lnTo>
                    <a:pt x="840" y="650"/>
                  </a:lnTo>
                  <a:lnTo>
                    <a:pt x="841" y="647"/>
                  </a:lnTo>
                  <a:lnTo>
                    <a:pt x="840" y="646"/>
                  </a:lnTo>
                  <a:lnTo>
                    <a:pt x="838" y="643"/>
                  </a:lnTo>
                  <a:lnTo>
                    <a:pt x="838" y="640"/>
                  </a:lnTo>
                  <a:lnTo>
                    <a:pt x="837" y="637"/>
                  </a:lnTo>
                  <a:lnTo>
                    <a:pt x="837" y="635"/>
                  </a:lnTo>
                  <a:lnTo>
                    <a:pt x="836" y="632"/>
                  </a:lnTo>
                  <a:lnTo>
                    <a:pt x="835" y="629"/>
                  </a:lnTo>
                  <a:lnTo>
                    <a:pt x="832" y="628"/>
                  </a:lnTo>
                  <a:lnTo>
                    <a:pt x="837" y="622"/>
                  </a:lnTo>
                  <a:lnTo>
                    <a:pt x="841" y="617"/>
                  </a:lnTo>
                  <a:lnTo>
                    <a:pt x="844" y="611"/>
                  </a:lnTo>
                  <a:lnTo>
                    <a:pt x="847" y="605"/>
                  </a:lnTo>
                  <a:lnTo>
                    <a:pt x="850" y="598"/>
                  </a:lnTo>
                  <a:lnTo>
                    <a:pt x="853" y="590"/>
                  </a:lnTo>
                  <a:lnTo>
                    <a:pt x="856" y="583"/>
                  </a:lnTo>
                  <a:lnTo>
                    <a:pt x="860" y="574"/>
                  </a:lnTo>
                  <a:lnTo>
                    <a:pt x="859" y="572"/>
                  </a:lnTo>
                  <a:lnTo>
                    <a:pt x="857" y="571"/>
                  </a:lnTo>
                  <a:lnTo>
                    <a:pt x="856" y="570"/>
                  </a:lnTo>
                  <a:lnTo>
                    <a:pt x="855" y="567"/>
                  </a:lnTo>
                  <a:lnTo>
                    <a:pt x="855" y="565"/>
                  </a:lnTo>
                  <a:lnTo>
                    <a:pt x="854" y="563"/>
                  </a:lnTo>
                  <a:lnTo>
                    <a:pt x="854" y="561"/>
                  </a:lnTo>
                  <a:lnTo>
                    <a:pt x="854" y="558"/>
                  </a:lnTo>
                  <a:lnTo>
                    <a:pt x="856" y="554"/>
                  </a:lnTo>
                  <a:lnTo>
                    <a:pt x="856" y="553"/>
                  </a:lnTo>
                  <a:lnTo>
                    <a:pt x="856" y="551"/>
                  </a:lnTo>
                  <a:lnTo>
                    <a:pt x="857" y="551"/>
                  </a:lnTo>
                  <a:lnTo>
                    <a:pt x="859" y="550"/>
                  </a:lnTo>
                  <a:lnTo>
                    <a:pt x="860" y="549"/>
                  </a:lnTo>
                  <a:lnTo>
                    <a:pt x="861" y="547"/>
                  </a:lnTo>
                  <a:lnTo>
                    <a:pt x="862" y="546"/>
                  </a:lnTo>
                  <a:lnTo>
                    <a:pt x="862" y="539"/>
                  </a:lnTo>
                  <a:lnTo>
                    <a:pt x="857" y="540"/>
                  </a:lnTo>
                  <a:lnTo>
                    <a:pt x="853" y="542"/>
                  </a:lnTo>
                  <a:lnTo>
                    <a:pt x="849" y="542"/>
                  </a:lnTo>
                  <a:lnTo>
                    <a:pt x="844" y="542"/>
                  </a:lnTo>
                  <a:lnTo>
                    <a:pt x="840" y="540"/>
                  </a:lnTo>
                  <a:lnTo>
                    <a:pt x="835" y="539"/>
                  </a:lnTo>
                  <a:lnTo>
                    <a:pt x="831" y="538"/>
                  </a:lnTo>
                  <a:lnTo>
                    <a:pt x="826" y="536"/>
                  </a:lnTo>
                  <a:lnTo>
                    <a:pt x="830" y="535"/>
                  </a:lnTo>
                  <a:lnTo>
                    <a:pt x="832" y="532"/>
                  </a:lnTo>
                  <a:lnTo>
                    <a:pt x="835" y="529"/>
                  </a:lnTo>
                  <a:lnTo>
                    <a:pt x="836" y="526"/>
                  </a:lnTo>
                  <a:lnTo>
                    <a:pt x="837" y="524"/>
                  </a:lnTo>
                  <a:lnTo>
                    <a:pt x="840" y="521"/>
                  </a:lnTo>
                  <a:lnTo>
                    <a:pt x="841" y="518"/>
                  </a:lnTo>
                  <a:lnTo>
                    <a:pt x="843" y="514"/>
                  </a:lnTo>
                  <a:lnTo>
                    <a:pt x="837" y="511"/>
                  </a:lnTo>
                  <a:lnTo>
                    <a:pt x="831" y="508"/>
                  </a:lnTo>
                  <a:lnTo>
                    <a:pt x="826" y="507"/>
                  </a:lnTo>
                  <a:lnTo>
                    <a:pt x="822" y="504"/>
                  </a:lnTo>
                  <a:lnTo>
                    <a:pt x="817" y="503"/>
                  </a:lnTo>
                  <a:lnTo>
                    <a:pt x="812" y="500"/>
                  </a:lnTo>
                  <a:lnTo>
                    <a:pt x="809" y="496"/>
                  </a:lnTo>
                  <a:lnTo>
                    <a:pt x="805" y="492"/>
                  </a:lnTo>
                  <a:lnTo>
                    <a:pt x="807" y="493"/>
                  </a:lnTo>
                  <a:lnTo>
                    <a:pt x="811" y="494"/>
                  </a:lnTo>
                  <a:lnTo>
                    <a:pt x="816" y="496"/>
                  </a:lnTo>
                  <a:lnTo>
                    <a:pt x="820" y="497"/>
                  </a:lnTo>
                  <a:lnTo>
                    <a:pt x="826" y="500"/>
                  </a:lnTo>
                  <a:lnTo>
                    <a:pt x="832" y="501"/>
                  </a:lnTo>
                  <a:lnTo>
                    <a:pt x="838" y="503"/>
                  </a:lnTo>
                  <a:lnTo>
                    <a:pt x="843" y="504"/>
                  </a:lnTo>
                  <a:lnTo>
                    <a:pt x="842" y="499"/>
                  </a:lnTo>
                  <a:lnTo>
                    <a:pt x="840" y="496"/>
                  </a:lnTo>
                  <a:lnTo>
                    <a:pt x="836" y="493"/>
                  </a:lnTo>
                  <a:lnTo>
                    <a:pt x="831" y="490"/>
                  </a:lnTo>
                  <a:lnTo>
                    <a:pt x="826" y="487"/>
                  </a:lnTo>
                  <a:lnTo>
                    <a:pt x="823" y="485"/>
                  </a:lnTo>
                  <a:lnTo>
                    <a:pt x="820" y="482"/>
                  </a:lnTo>
                  <a:lnTo>
                    <a:pt x="819" y="476"/>
                  </a:lnTo>
                  <a:lnTo>
                    <a:pt x="819" y="475"/>
                  </a:lnTo>
                  <a:lnTo>
                    <a:pt x="819" y="473"/>
                  </a:lnTo>
                  <a:lnTo>
                    <a:pt x="818" y="472"/>
                  </a:lnTo>
                  <a:lnTo>
                    <a:pt x="817" y="471"/>
                  </a:lnTo>
                  <a:lnTo>
                    <a:pt x="816" y="469"/>
                  </a:lnTo>
                  <a:lnTo>
                    <a:pt x="815" y="469"/>
                  </a:lnTo>
                  <a:lnTo>
                    <a:pt x="815" y="468"/>
                  </a:lnTo>
                  <a:lnTo>
                    <a:pt x="813" y="466"/>
                  </a:lnTo>
                  <a:lnTo>
                    <a:pt x="811" y="464"/>
                  </a:lnTo>
                  <a:lnTo>
                    <a:pt x="806" y="458"/>
                  </a:lnTo>
                  <a:lnTo>
                    <a:pt x="799" y="451"/>
                  </a:lnTo>
                  <a:lnTo>
                    <a:pt x="792" y="444"/>
                  </a:lnTo>
                  <a:lnTo>
                    <a:pt x="785" y="436"/>
                  </a:lnTo>
                  <a:lnTo>
                    <a:pt x="779" y="427"/>
                  </a:lnTo>
                  <a:lnTo>
                    <a:pt x="774" y="422"/>
                  </a:lnTo>
                  <a:lnTo>
                    <a:pt x="773" y="419"/>
                  </a:lnTo>
                  <a:lnTo>
                    <a:pt x="773" y="418"/>
                  </a:lnTo>
                  <a:lnTo>
                    <a:pt x="773" y="416"/>
                  </a:lnTo>
                  <a:lnTo>
                    <a:pt x="774" y="415"/>
                  </a:lnTo>
                  <a:lnTo>
                    <a:pt x="775" y="415"/>
                  </a:lnTo>
                  <a:lnTo>
                    <a:pt x="776" y="414"/>
                  </a:lnTo>
                  <a:lnTo>
                    <a:pt x="778" y="412"/>
                  </a:lnTo>
                  <a:lnTo>
                    <a:pt x="778" y="409"/>
                  </a:lnTo>
                  <a:lnTo>
                    <a:pt x="779" y="407"/>
                  </a:lnTo>
                  <a:lnTo>
                    <a:pt x="778" y="405"/>
                  </a:lnTo>
                  <a:lnTo>
                    <a:pt x="776" y="405"/>
                  </a:lnTo>
                  <a:lnTo>
                    <a:pt x="776" y="404"/>
                  </a:lnTo>
                  <a:lnTo>
                    <a:pt x="775" y="404"/>
                  </a:lnTo>
                  <a:lnTo>
                    <a:pt x="775" y="402"/>
                  </a:lnTo>
                  <a:lnTo>
                    <a:pt x="775" y="401"/>
                  </a:lnTo>
                  <a:lnTo>
                    <a:pt x="785" y="401"/>
                  </a:lnTo>
                  <a:lnTo>
                    <a:pt x="786" y="397"/>
                  </a:lnTo>
                  <a:lnTo>
                    <a:pt x="788" y="393"/>
                  </a:lnTo>
                  <a:lnTo>
                    <a:pt x="791" y="388"/>
                  </a:lnTo>
                  <a:lnTo>
                    <a:pt x="793" y="386"/>
                  </a:lnTo>
                  <a:lnTo>
                    <a:pt x="797" y="383"/>
                  </a:lnTo>
                  <a:lnTo>
                    <a:pt x="800" y="380"/>
                  </a:lnTo>
                  <a:lnTo>
                    <a:pt x="804" y="377"/>
                  </a:lnTo>
                  <a:lnTo>
                    <a:pt x="806" y="373"/>
                  </a:lnTo>
                  <a:lnTo>
                    <a:pt x="804" y="373"/>
                  </a:lnTo>
                  <a:lnTo>
                    <a:pt x="799" y="372"/>
                  </a:lnTo>
                  <a:lnTo>
                    <a:pt x="795" y="369"/>
                  </a:lnTo>
                  <a:lnTo>
                    <a:pt x="791" y="368"/>
                  </a:lnTo>
                  <a:lnTo>
                    <a:pt x="787" y="365"/>
                  </a:lnTo>
                  <a:lnTo>
                    <a:pt x="784" y="362"/>
                  </a:lnTo>
                  <a:lnTo>
                    <a:pt x="781" y="359"/>
                  </a:lnTo>
                  <a:lnTo>
                    <a:pt x="779" y="356"/>
                  </a:lnTo>
                  <a:lnTo>
                    <a:pt x="766" y="356"/>
                  </a:lnTo>
                  <a:lnTo>
                    <a:pt x="766" y="358"/>
                  </a:lnTo>
                  <a:lnTo>
                    <a:pt x="766" y="361"/>
                  </a:lnTo>
                  <a:lnTo>
                    <a:pt x="766" y="362"/>
                  </a:lnTo>
                  <a:lnTo>
                    <a:pt x="766" y="365"/>
                  </a:lnTo>
                  <a:lnTo>
                    <a:pt x="766" y="366"/>
                  </a:lnTo>
                  <a:lnTo>
                    <a:pt x="766" y="369"/>
                  </a:lnTo>
                  <a:lnTo>
                    <a:pt x="766" y="372"/>
                  </a:lnTo>
                  <a:lnTo>
                    <a:pt x="766" y="373"/>
                  </a:lnTo>
                  <a:lnTo>
                    <a:pt x="754" y="373"/>
                  </a:lnTo>
                  <a:lnTo>
                    <a:pt x="751" y="373"/>
                  </a:lnTo>
                  <a:lnTo>
                    <a:pt x="750" y="370"/>
                  </a:lnTo>
                  <a:lnTo>
                    <a:pt x="750" y="369"/>
                  </a:lnTo>
                  <a:lnTo>
                    <a:pt x="749" y="366"/>
                  </a:lnTo>
                  <a:lnTo>
                    <a:pt x="748" y="363"/>
                  </a:lnTo>
                  <a:lnTo>
                    <a:pt x="748" y="361"/>
                  </a:lnTo>
                  <a:lnTo>
                    <a:pt x="747" y="358"/>
                  </a:lnTo>
                  <a:lnTo>
                    <a:pt x="744" y="356"/>
                  </a:lnTo>
                  <a:lnTo>
                    <a:pt x="742" y="354"/>
                  </a:lnTo>
                  <a:lnTo>
                    <a:pt x="737" y="352"/>
                  </a:lnTo>
                  <a:lnTo>
                    <a:pt x="732" y="351"/>
                  </a:lnTo>
                  <a:lnTo>
                    <a:pt x="726" y="349"/>
                  </a:lnTo>
                  <a:lnTo>
                    <a:pt x="720" y="347"/>
                  </a:lnTo>
                  <a:lnTo>
                    <a:pt x="716" y="344"/>
                  </a:lnTo>
                  <a:lnTo>
                    <a:pt x="713" y="341"/>
                  </a:lnTo>
                  <a:lnTo>
                    <a:pt x="712" y="340"/>
                  </a:lnTo>
                  <a:lnTo>
                    <a:pt x="711" y="337"/>
                  </a:lnTo>
                  <a:lnTo>
                    <a:pt x="711" y="334"/>
                  </a:lnTo>
                  <a:lnTo>
                    <a:pt x="711" y="331"/>
                  </a:lnTo>
                  <a:lnTo>
                    <a:pt x="712" y="330"/>
                  </a:lnTo>
                  <a:lnTo>
                    <a:pt x="713" y="329"/>
                  </a:lnTo>
                  <a:lnTo>
                    <a:pt x="716" y="327"/>
                  </a:lnTo>
                  <a:lnTo>
                    <a:pt x="718" y="326"/>
                  </a:lnTo>
                  <a:lnTo>
                    <a:pt x="720" y="324"/>
                  </a:lnTo>
                  <a:lnTo>
                    <a:pt x="723" y="324"/>
                  </a:lnTo>
                  <a:lnTo>
                    <a:pt x="725" y="324"/>
                  </a:lnTo>
                  <a:lnTo>
                    <a:pt x="726" y="323"/>
                  </a:lnTo>
                  <a:lnTo>
                    <a:pt x="728" y="322"/>
                  </a:lnTo>
                  <a:lnTo>
                    <a:pt x="730" y="320"/>
                  </a:lnTo>
                  <a:lnTo>
                    <a:pt x="731" y="319"/>
                  </a:lnTo>
                  <a:lnTo>
                    <a:pt x="734" y="317"/>
                  </a:lnTo>
                  <a:lnTo>
                    <a:pt x="735" y="316"/>
                  </a:lnTo>
                  <a:lnTo>
                    <a:pt x="736" y="315"/>
                  </a:lnTo>
                  <a:lnTo>
                    <a:pt x="736" y="313"/>
                  </a:lnTo>
                  <a:lnTo>
                    <a:pt x="737" y="312"/>
                  </a:lnTo>
                  <a:lnTo>
                    <a:pt x="738" y="310"/>
                  </a:lnTo>
                  <a:lnTo>
                    <a:pt x="741" y="309"/>
                  </a:lnTo>
                  <a:lnTo>
                    <a:pt x="742" y="306"/>
                  </a:lnTo>
                  <a:lnTo>
                    <a:pt x="744" y="305"/>
                  </a:lnTo>
                  <a:lnTo>
                    <a:pt x="745" y="302"/>
                  </a:lnTo>
                  <a:lnTo>
                    <a:pt x="747" y="299"/>
                  </a:lnTo>
                  <a:lnTo>
                    <a:pt x="747" y="296"/>
                  </a:lnTo>
                  <a:lnTo>
                    <a:pt x="748" y="295"/>
                  </a:lnTo>
                  <a:lnTo>
                    <a:pt x="750" y="294"/>
                  </a:lnTo>
                  <a:lnTo>
                    <a:pt x="751" y="292"/>
                  </a:lnTo>
                  <a:lnTo>
                    <a:pt x="751" y="289"/>
                  </a:lnTo>
                  <a:lnTo>
                    <a:pt x="753" y="288"/>
                  </a:lnTo>
                  <a:lnTo>
                    <a:pt x="754" y="285"/>
                  </a:lnTo>
                  <a:lnTo>
                    <a:pt x="755" y="284"/>
                  </a:lnTo>
                  <a:lnTo>
                    <a:pt x="759" y="284"/>
                  </a:lnTo>
                  <a:lnTo>
                    <a:pt x="761" y="285"/>
                  </a:lnTo>
                  <a:lnTo>
                    <a:pt x="763" y="285"/>
                  </a:lnTo>
                  <a:lnTo>
                    <a:pt x="765" y="287"/>
                  </a:lnTo>
                  <a:lnTo>
                    <a:pt x="767" y="289"/>
                  </a:lnTo>
                  <a:lnTo>
                    <a:pt x="768" y="291"/>
                  </a:lnTo>
                  <a:lnTo>
                    <a:pt x="770" y="294"/>
                  </a:lnTo>
                  <a:lnTo>
                    <a:pt x="773" y="296"/>
                  </a:lnTo>
                  <a:lnTo>
                    <a:pt x="772" y="298"/>
                  </a:lnTo>
                  <a:lnTo>
                    <a:pt x="770" y="298"/>
                  </a:lnTo>
                  <a:lnTo>
                    <a:pt x="770" y="299"/>
                  </a:lnTo>
                  <a:lnTo>
                    <a:pt x="769" y="301"/>
                  </a:lnTo>
                  <a:lnTo>
                    <a:pt x="768" y="302"/>
                  </a:lnTo>
                  <a:lnTo>
                    <a:pt x="767" y="303"/>
                  </a:lnTo>
                  <a:lnTo>
                    <a:pt x="766" y="303"/>
                  </a:lnTo>
                  <a:lnTo>
                    <a:pt x="765" y="303"/>
                  </a:lnTo>
                  <a:lnTo>
                    <a:pt x="765" y="306"/>
                  </a:lnTo>
                  <a:lnTo>
                    <a:pt x="766" y="309"/>
                  </a:lnTo>
                  <a:lnTo>
                    <a:pt x="767" y="310"/>
                  </a:lnTo>
                  <a:lnTo>
                    <a:pt x="768" y="313"/>
                  </a:lnTo>
                  <a:lnTo>
                    <a:pt x="770" y="315"/>
                  </a:lnTo>
                  <a:lnTo>
                    <a:pt x="772" y="316"/>
                  </a:lnTo>
                  <a:lnTo>
                    <a:pt x="773" y="316"/>
                  </a:lnTo>
                  <a:lnTo>
                    <a:pt x="775" y="316"/>
                  </a:lnTo>
                  <a:lnTo>
                    <a:pt x="775" y="324"/>
                  </a:lnTo>
                  <a:lnTo>
                    <a:pt x="774" y="324"/>
                  </a:lnTo>
                  <a:lnTo>
                    <a:pt x="774" y="326"/>
                  </a:lnTo>
                  <a:lnTo>
                    <a:pt x="774" y="327"/>
                  </a:lnTo>
                  <a:lnTo>
                    <a:pt x="775" y="329"/>
                  </a:lnTo>
                  <a:lnTo>
                    <a:pt x="775" y="330"/>
                  </a:lnTo>
                  <a:lnTo>
                    <a:pt x="775" y="331"/>
                  </a:lnTo>
                  <a:lnTo>
                    <a:pt x="775" y="333"/>
                  </a:lnTo>
                  <a:lnTo>
                    <a:pt x="775" y="334"/>
                  </a:lnTo>
                  <a:lnTo>
                    <a:pt x="784" y="323"/>
                  </a:lnTo>
                  <a:lnTo>
                    <a:pt x="792" y="316"/>
                  </a:lnTo>
                  <a:lnTo>
                    <a:pt x="798" y="310"/>
                  </a:lnTo>
                  <a:lnTo>
                    <a:pt x="803" y="306"/>
                  </a:lnTo>
                  <a:lnTo>
                    <a:pt x="807" y="305"/>
                  </a:lnTo>
                  <a:lnTo>
                    <a:pt x="811" y="305"/>
                  </a:lnTo>
                  <a:lnTo>
                    <a:pt x="815" y="305"/>
                  </a:lnTo>
                  <a:lnTo>
                    <a:pt x="819" y="306"/>
                  </a:lnTo>
                  <a:lnTo>
                    <a:pt x="822" y="301"/>
                  </a:lnTo>
                  <a:lnTo>
                    <a:pt x="825" y="296"/>
                  </a:lnTo>
                  <a:lnTo>
                    <a:pt x="829" y="292"/>
                  </a:lnTo>
                  <a:lnTo>
                    <a:pt x="832" y="289"/>
                  </a:lnTo>
                  <a:lnTo>
                    <a:pt x="836" y="287"/>
                  </a:lnTo>
                  <a:lnTo>
                    <a:pt x="840" y="283"/>
                  </a:lnTo>
                  <a:lnTo>
                    <a:pt x="842" y="278"/>
                  </a:lnTo>
                  <a:lnTo>
                    <a:pt x="843" y="274"/>
                  </a:lnTo>
                  <a:lnTo>
                    <a:pt x="848" y="273"/>
                  </a:lnTo>
                  <a:lnTo>
                    <a:pt x="853" y="273"/>
                  </a:lnTo>
                  <a:lnTo>
                    <a:pt x="856" y="271"/>
                  </a:lnTo>
                  <a:lnTo>
                    <a:pt x="860" y="269"/>
                  </a:lnTo>
                  <a:lnTo>
                    <a:pt x="866" y="263"/>
                  </a:lnTo>
                  <a:lnTo>
                    <a:pt x="870" y="257"/>
                  </a:lnTo>
                  <a:lnTo>
                    <a:pt x="875" y="252"/>
                  </a:lnTo>
                  <a:lnTo>
                    <a:pt x="880" y="246"/>
                  </a:lnTo>
                  <a:lnTo>
                    <a:pt x="882" y="245"/>
                  </a:lnTo>
                  <a:lnTo>
                    <a:pt x="886" y="242"/>
                  </a:lnTo>
                  <a:lnTo>
                    <a:pt x="890" y="242"/>
                  </a:lnTo>
                  <a:lnTo>
                    <a:pt x="894" y="241"/>
                  </a:lnTo>
                  <a:lnTo>
                    <a:pt x="893" y="234"/>
                  </a:lnTo>
                  <a:lnTo>
                    <a:pt x="891" y="228"/>
                  </a:lnTo>
                  <a:lnTo>
                    <a:pt x="888" y="224"/>
                  </a:lnTo>
                  <a:lnTo>
                    <a:pt x="885" y="220"/>
                  </a:lnTo>
                  <a:lnTo>
                    <a:pt x="881" y="216"/>
                  </a:lnTo>
                  <a:lnTo>
                    <a:pt x="878" y="211"/>
                  </a:lnTo>
                  <a:lnTo>
                    <a:pt x="876" y="206"/>
                  </a:lnTo>
                  <a:lnTo>
                    <a:pt x="875" y="199"/>
                  </a:lnTo>
                  <a:lnTo>
                    <a:pt x="875" y="198"/>
                  </a:lnTo>
                  <a:lnTo>
                    <a:pt x="875" y="196"/>
                  </a:lnTo>
                  <a:lnTo>
                    <a:pt x="876" y="195"/>
                  </a:lnTo>
                  <a:lnTo>
                    <a:pt x="878" y="195"/>
                  </a:lnTo>
                  <a:lnTo>
                    <a:pt x="879" y="193"/>
                  </a:lnTo>
                  <a:lnTo>
                    <a:pt x="880" y="191"/>
                  </a:lnTo>
                  <a:lnTo>
                    <a:pt x="881" y="191"/>
                  </a:lnTo>
                  <a:lnTo>
                    <a:pt x="884" y="191"/>
                  </a:lnTo>
                  <a:lnTo>
                    <a:pt x="886" y="191"/>
                  </a:lnTo>
                  <a:lnTo>
                    <a:pt x="888" y="191"/>
                  </a:lnTo>
                  <a:lnTo>
                    <a:pt x="891" y="191"/>
                  </a:lnTo>
                  <a:lnTo>
                    <a:pt x="893" y="191"/>
                  </a:lnTo>
                  <a:lnTo>
                    <a:pt x="897" y="191"/>
                  </a:lnTo>
                  <a:lnTo>
                    <a:pt x="900" y="191"/>
                  </a:lnTo>
                  <a:lnTo>
                    <a:pt x="903" y="191"/>
                  </a:lnTo>
                  <a:lnTo>
                    <a:pt x="903" y="160"/>
                  </a:lnTo>
                  <a:lnTo>
                    <a:pt x="901" y="159"/>
                  </a:lnTo>
                  <a:lnTo>
                    <a:pt x="900" y="156"/>
                  </a:lnTo>
                  <a:lnTo>
                    <a:pt x="898" y="153"/>
                  </a:lnTo>
                  <a:lnTo>
                    <a:pt x="897" y="151"/>
                  </a:lnTo>
                  <a:lnTo>
                    <a:pt x="895" y="148"/>
                  </a:lnTo>
                  <a:lnTo>
                    <a:pt x="895" y="145"/>
                  </a:lnTo>
                  <a:lnTo>
                    <a:pt x="894" y="141"/>
                  </a:lnTo>
                  <a:lnTo>
                    <a:pt x="894" y="138"/>
                  </a:lnTo>
                  <a:lnTo>
                    <a:pt x="894" y="137"/>
                  </a:lnTo>
                  <a:lnTo>
                    <a:pt x="894" y="135"/>
                  </a:lnTo>
                  <a:lnTo>
                    <a:pt x="894" y="134"/>
                  </a:lnTo>
                  <a:lnTo>
                    <a:pt x="894" y="132"/>
                  </a:lnTo>
                  <a:lnTo>
                    <a:pt x="894" y="130"/>
                  </a:lnTo>
                  <a:lnTo>
                    <a:pt x="894" y="128"/>
                  </a:lnTo>
                  <a:lnTo>
                    <a:pt x="894" y="125"/>
                  </a:lnTo>
                  <a:lnTo>
                    <a:pt x="894" y="123"/>
                  </a:lnTo>
                  <a:lnTo>
                    <a:pt x="893" y="123"/>
                  </a:lnTo>
                  <a:lnTo>
                    <a:pt x="892" y="123"/>
                  </a:lnTo>
                  <a:lnTo>
                    <a:pt x="891" y="121"/>
                  </a:lnTo>
                  <a:lnTo>
                    <a:pt x="890" y="120"/>
                  </a:lnTo>
                  <a:lnTo>
                    <a:pt x="888" y="120"/>
                  </a:lnTo>
                  <a:lnTo>
                    <a:pt x="887" y="118"/>
                  </a:lnTo>
                  <a:lnTo>
                    <a:pt x="886" y="118"/>
                  </a:lnTo>
                  <a:lnTo>
                    <a:pt x="884" y="117"/>
                  </a:lnTo>
                  <a:lnTo>
                    <a:pt x="878" y="118"/>
                  </a:lnTo>
                  <a:lnTo>
                    <a:pt x="873" y="120"/>
                  </a:lnTo>
                  <a:lnTo>
                    <a:pt x="868" y="123"/>
                  </a:lnTo>
                  <a:lnTo>
                    <a:pt x="863" y="127"/>
                  </a:lnTo>
                  <a:lnTo>
                    <a:pt x="859" y="130"/>
                  </a:lnTo>
                  <a:lnTo>
                    <a:pt x="854" y="132"/>
                  </a:lnTo>
                  <a:lnTo>
                    <a:pt x="849" y="135"/>
                  </a:lnTo>
                  <a:lnTo>
                    <a:pt x="843" y="135"/>
                  </a:lnTo>
                  <a:lnTo>
                    <a:pt x="835" y="134"/>
                  </a:lnTo>
                  <a:lnTo>
                    <a:pt x="828" y="130"/>
                  </a:lnTo>
                  <a:lnTo>
                    <a:pt x="820" y="124"/>
                  </a:lnTo>
                  <a:lnTo>
                    <a:pt x="813" y="117"/>
                  </a:lnTo>
                  <a:lnTo>
                    <a:pt x="806" y="109"/>
                  </a:lnTo>
                  <a:lnTo>
                    <a:pt x="799" y="102"/>
                  </a:lnTo>
                  <a:lnTo>
                    <a:pt x="792" y="95"/>
                  </a:lnTo>
                  <a:lnTo>
                    <a:pt x="784" y="91"/>
                  </a:lnTo>
                  <a:lnTo>
                    <a:pt x="775" y="88"/>
                  </a:lnTo>
                  <a:lnTo>
                    <a:pt x="767" y="85"/>
                  </a:lnTo>
                  <a:lnTo>
                    <a:pt x="759" y="82"/>
                  </a:lnTo>
                  <a:lnTo>
                    <a:pt x="751" y="78"/>
                  </a:lnTo>
                  <a:lnTo>
                    <a:pt x="744" y="73"/>
                  </a:lnTo>
                  <a:lnTo>
                    <a:pt x="738" y="67"/>
                  </a:lnTo>
                  <a:lnTo>
                    <a:pt x="735" y="60"/>
                  </a:lnTo>
                  <a:lnTo>
                    <a:pt x="732" y="50"/>
                  </a:lnTo>
                  <a:lnTo>
                    <a:pt x="723" y="49"/>
                  </a:lnTo>
                  <a:lnTo>
                    <a:pt x="717" y="46"/>
                  </a:lnTo>
                  <a:lnTo>
                    <a:pt x="711" y="40"/>
                  </a:lnTo>
                  <a:lnTo>
                    <a:pt x="706" y="35"/>
                  </a:lnTo>
                  <a:lnTo>
                    <a:pt x="701" y="28"/>
                  </a:lnTo>
                  <a:lnTo>
                    <a:pt x="695" y="22"/>
                  </a:lnTo>
                  <a:lnTo>
                    <a:pt x="690" y="17"/>
                  </a:lnTo>
                  <a:lnTo>
                    <a:pt x="682" y="13"/>
                  </a:lnTo>
                  <a:lnTo>
                    <a:pt x="678" y="11"/>
                  </a:lnTo>
                  <a:lnTo>
                    <a:pt x="672" y="10"/>
                  </a:lnTo>
                  <a:lnTo>
                    <a:pt x="667" y="8"/>
                  </a:lnTo>
                  <a:lnTo>
                    <a:pt x="664" y="7"/>
                  </a:lnTo>
                  <a:lnTo>
                    <a:pt x="659" y="6"/>
                  </a:lnTo>
                  <a:lnTo>
                    <a:pt x="654" y="4"/>
                  </a:lnTo>
                  <a:lnTo>
                    <a:pt x="648" y="3"/>
                  </a:lnTo>
                  <a:lnTo>
                    <a:pt x="641" y="0"/>
                  </a:lnTo>
                  <a:lnTo>
                    <a:pt x="603" y="8"/>
                  </a:lnTo>
                  <a:lnTo>
                    <a:pt x="604" y="10"/>
                  </a:lnTo>
                  <a:lnTo>
                    <a:pt x="604" y="11"/>
                  </a:lnTo>
                  <a:lnTo>
                    <a:pt x="603" y="13"/>
                  </a:lnTo>
                  <a:lnTo>
                    <a:pt x="603" y="14"/>
                  </a:lnTo>
                  <a:lnTo>
                    <a:pt x="603" y="15"/>
                  </a:lnTo>
                  <a:lnTo>
                    <a:pt x="604" y="18"/>
                  </a:lnTo>
                  <a:lnTo>
                    <a:pt x="605" y="21"/>
                  </a:lnTo>
                  <a:lnTo>
                    <a:pt x="608" y="22"/>
                  </a:lnTo>
                  <a:lnTo>
                    <a:pt x="611" y="24"/>
                  </a:lnTo>
                  <a:lnTo>
                    <a:pt x="615" y="27"/>
                  </a:lnTo>
                  <a:lnTo>
                    <a:pt x="617" y="28"/>
                  </a:lnTo>
                  <a:lnTo>
                    <a:pt x="620" y="31"/>
                  </a:lnTo>
                  <a:lnTo>
                    <a:pt x="620" y="35"/>
                  </a:lnTo>
                  <a:lnTo>
                    <a:pt x="620" y="38"/>
                  </a:lnTo>
                  <a:lnTo>
                    <a:pt x="620" y="40"/>
                  </a:lnTo>
                  <a:lnTo>
                    <a:pt x="618" y="43"/>
                  </a:lnTo>
                  <a:lnTo>
                    <a:pt x="618" y="46"/>
                  </a:lnTo>
                  <a:lnTo>
                    <a:pt x="617" y="49"/>
                  </a:lnTo>
                  <a:lnTo>
                    <a:pt x="616" y="52"/>
                  </a:lnTo>
                  <a:lnTo>
                    <a:pt x="616" y="54"/>
                  </a:lnTo>
                  <a:lnTo>
                    <a:pt x="616" y="57"/>
                  </a:lnTo>
                  <a:lnTo>
                    <a:pt x="616" y="60"/>
                  </a:lnTo>
                  <a:lnTo>
                    <a:pt x="616" y="61"/>
                  </a:lnTo>
                  <a:lnTo>
                    <a:pt x="617" y="64"/>
                  </a:lnTo>
                  <a:lnTo>
                    <a:pt x="618" y="66"/>
                  </a:lnTo>
                  <a:lnTo>
                    <a:pt x="620" y="68"/>
                  </a:lnTo>
                  <a:lnTo>
                    <a:pt x="621" y="70"/>
                  </a:lnTo>
                  <a:lnTo>
                    <a:pt x="623" y="71"/>
                  </a:lnTo>
                  <a:lnTo>
                    <a:pt x="624" y="73"/>
                  </a:lnTo>
                  <a:lnTo>
                    <a:pt x="622" y="75"/>
                  </a:lnTo>
                  <a:lnTo>
                    <a:pt x="620" y="78"/>
                  </a:lnTo>
                  <a:lnTo>
                    <a:pt x="617" y="81"/>
                  </a:lnTo>
                  <a:lnTo>
                    <a:pt x="615" y="84"/>
                  </a:lnTo>
                  <a:lnTo>
                    <a:pt x="611" y="85"/>
                  </a:lnTo>
                  <a:lnTo>
                    <a:pt x="609" y="86"/>
                  </a:lnTo>
                  <a:lnTo>
                    <a:pt x="605" y="88"/>
                  </a:lnTo>
                  <a:lnTo>
                    <a:pt x="603" y="88"/>
                  </a:lnTo>
                  <a:lnTo>
                    <a:pt x="602" y="88"/>
                  </a:lnTo>
                  <a:lnTo>
                    <a:pt x="600" y="88"/>
                  </a:lnTo>
                  <a:lnTo>
                    <a:pt x="599" y="88"/>
                  </a:lnTo>
                  <a:lnTo>
                    <a:pt x="598" y="88"/>
                  </a:lnTo>
                  <a:lnTo>
                    <a:pt x="596" y="88"/>
                  </a:lnTo>
                  <a:lnTo>
                    <a:pt x="595" y="88"/>
                  </a:lnTo>
                  <a:lnTo>
                    <a:pt x="592" y="88"/>
                  </a:lnTo>
                  <a:lnTo>
                    <a:pt x="590" y="88"/>
                  </a:lnTo>
                  <a:lnTo>
                    <a:pt x="587" y="100"/>
                  </a:lnTo>
                  <a:lnTo>
                    <a:pt x="590" y="109"/>
                  </a:lnTo>
                  <a:lnTo>
                    <a:pt x="591" y="116"/>
                  </a:lnTo>
                  <a:lnTo>
                    <a:pt x="593" y="121"/>
                  </a:lnTo>
                  <a:lnTo>
                    <a:pt x="597" y="127"/>
                  </a:lnTo>
                  <a:lnTo>
                    <a:pt x="600" y="130"/>
                  </a:lnTo>
                  <a:lnTo>
                    <a:pt x="605" y="132"/>
                  </a:lnTo>
                  <a:lnTo>
                    <a:pt x="612" y="135"/>
                  </a:lnTo>
                  <a:lnTo>
                    <a:pt x="620" y="135"/>
                  </a:lnTo>
                  <a:lnTo>
                    <a:pt x="623" y="135"/>
                  </a:lnTo>
                  <a:lnTo>
                    <a:pt x="625" y="134"/>
                  </a:lnTo>
                  <a:lnTo>
                    <a:pt x="628" y="134"/>
                  </a:lnTo>
                  <a:lnTo>
                    <a:pt x="629" y="132"/>
                  </a:lnTo>
                  <a:lnTo>
                    <a:pt x="630" y="132"/>
                  </a:lnTo>
                  <a:lnTo>
                    <a:pt x="633" y="131"/>
                  </a:lnTo>
                  <a:lnTo>
                    <a:pt x="635" y="131"/>
                  </a:lnTo>
                  <a:lnTo>
                    <a:pt x="639" y="130"/>
                  </a:lnTo>
                  <a:lnTo>
                    <a:pt x="641" y="131"/>
                  </a:lnTo>
                  <a:lnTo>
                    <a:pt x="643" y="131"/>
                  </a:lnTo>
                  <a:lnTo>
                    <a:pt x="644" y="132"/>
                  </a:lnTo>
                  <a:lnTo>
                    <a:pt x="647" y="132"/>
                  </a:lnTo>
                  <a:lnTo>
                    <a:pt x="649" y="134"/>
                  </a:lnTo>
                  <a:lnTo>
                    <a:pt x="650" y="135"/>
                  </a:lnTo>
                  <a:lnTo>
                    <a:pt x="653" y="137"/>
                  </a:lnTo>
                  <a:lnTo>
                    <a:pt x="656" y="138"/>
                  </a:lnTo>
                  <a:lnTo>
                    <a:pt x="656" y="139"/>
                  </a:lnTo>
                  <a:lnTo>
                    <a:pt x="656" y="142"/>
                  </a:lnTo>
                  <a:lnTo>
                    <a:pt x="658" y="144"/>
                  </a:lnTo>
                  <a:lnTo>
                    <a:pt x="659" y="145"/>
                  </a:lnTo>
                  <a:lnTo>
                    <a:pt x="661" y="146"/>
                  </a:lnTo>
                  <a:lnTo>
                    <a:pt x="662" y="148"/>
                  </a:lnTo>
                  <a:lnTo>
                    <a:pt x="665" y="149"/>
                  </a:lnTo>
                  <a:lnTo>
                    <a:pt x="667" y="151"/>
                  </a:lnTo>
                  <a:lnTo>
                    <a:pt x="666" y="152"/>
                  </a:lnTo>
                  <a:lnTo>
                    <a:pt x="665" y="155"/>
                  </a:lnTo>
                  <a:lnTo>
                    <a:pt x="662" y="158"/>
                  </a:lnTo>
                  <a:lnTo>
                    <a:pt x="660" y="160"/>
                  </a:lnTo>
                  <a:lnTo>
                    <a:pt x="656" y="162"/>
                  </a:lnTo>
                  <a:lnTo>
                    <a:pt x="653" y="163"/>
                  </a:lnTo>
                  <a:lnTo>
                    <a:pt x="649" y="164"/>
                  </a:lnTo>
                  <a:lnTo>
                    <a:pt x="646" y="166"/>
                  </a:lnTo>
                  <a:lnTo>
                    <a:pt x="643" y="166"/>
                  </a:lnTo>
                  <a:lnTo>
                    <a:pt x="639" y="169"/>
                  </a:lnTo>
                  <a:lnTo>
                    <a:pt x="633" y="171"/>
                  </a:lnTo>
                  <a:lnTo>
                    <a:pt x="625" y="176"/>
                  </a:lnTo>
                  <a:lnTo>
                    <a:pt x="618" y="181"/>
                  </a:lnTo>
                  <a:lnTo>
                    <a:pt x="612" y="185"/>
                  </a:lnTo>
                  <a:lnTo>
                    <a:pt x="608" y="190"/>
                  </a:lnTo>
                  <a:lnTo>
                    <a:pt x="605" y="193"/>
                  </a:lnTo>
                  <a:lnTo>
                    <a:pt x="571" y="193"/>
                  </a:lnTo>
                  <a:lnTo>
                    <a:pt x="571" y="199"/>
                  </a:lnTo>
                  <a:lnTo>
                    <a:pt x="572" y="203"/>
                  </a:lnTo>
                  <a:lnTo>
                    <a:pt x="574" y="207"/>
                  </a:lnTo>
                  <a:lnTo>
                    <a:pt x="577" y="210"/>
                  </a:lnTo>
                  <a:lnTo>
                    <a:pt x="578" y="214"/>
                  </a:lnTo>
                  <a:lnTo>
                    <a:pt x="580" y="217"/>
                  </a:lnTo>
                  <a:lnTo>
                    <a:pt x="581" y="220"/>
                  </a:lnTo>
                  <a:lnTo>
                    <a:pt x="581" y="224"/>
                  </a:lnTo>
                  <a:lnTo>
                    <a:pt x="580" y="228"/>
                  </a:lnTo>
                  <a:lnTo>
                    <a:pt x="579" y="234"/>
                  </a:lnTo>
                  <a:lnTo>
                    <a:pt x="577" y="239"/>
                  </a:lnTo>
                  <a:lnTo>
                    <a:pt x="573" y="244"/>
                  </a:lnTo>
                  <a:lnTo>
                    <a:pt x="570" y="248"/>
                  </a:lnTo>
                  <a:lnTo>
                    <a:pt x="566" y="252"/>
                  </a:lnTo>
                  <a:lnTo>
                    <a:pt x="562" y="255"/>
                  </a:lnTo>
                  <a:lnTo>
                    <a:pt x="560" y="256"/>
                  </a:lnTo>
                  <a:lnTo>
                    <a:pt x="530" y="256"/>
                  </a:lnTo>
                  <a:lnTo>
                    <a:pt x="525" y="259"/>
                  </a:lnTo>
                  <a:lnTo>
                    <a:pt x="521" y="262"/>
                  </a:lnTo>
                  <a:lnTo>
                    <a:pt x="515" y="266"/>
                  </a:lnTo>
                  <a:lnTo>
                    <a:pt x="509" y="270"/>
                  </a:lnTo>
                  <a:lnTo>
                    <a:pt x="504" y="273"/>
                  </a:lnTo>
                  <a:lnTo>
                    <a:pt x="499" y="276"/>
                  </a:lnTo>
                  <a:lnTo>
                    <a:pt x="495" y="278"/>
                  </a:lnTo>
                  <a:lnTo>
                    <a:pt x="492" y="278"/>
                  </a:lnTo>
                  <a:lnTo>
                    <a:pt x="485" y="278"/>
                  </a:lnTo>
                  <a:lnTo>
                    <a:pt x="477" y="277"/>
                  </a:lnTo>
                  <a:lnTo>
                    <a:pt x="467" y="274"/>
                  </a:lnTo>
                  <a:lnTo>
                    <a:pt x="458" y="270"/>
                  </a:lnTo>
                  <a:lnTo>
                    <a:pt x="447" y="267"/>
                  </a:lnTo>
                  <a:lnTo>
                    <a:pt x="439" y="263"/>
                  </a:lnTo>
                  <a:lnTo>
                    <a:pt x="431" y="259"/>
                  </a:lnTo>
                  <a:lnTo>
                    <a:pt x="428" y="256"/>
                  </a:lnTo>
                  <a:lnTo>
                    <a:pt x="377" y="256"/>
                  </a:lnTo>
                  <a:lnTo>
                    <a:pt x="358" y="252"/>
                  </a:lnTo>
                  <a:lnTo>
                    <a:pt x="352" y="252"/>
                  </a:lnTo>
                  <a:lnTo>
                    <a:pt x="346" y="249"/>
                  </a:lnTo>
                  <a:lnTo>
                    <a:pt x="340" y="246"/>
                  </a:lnTo>
                  <a:lnTo>
                    <a:pt x="334" y="242"/>
                  </a:lnTo>
                  <a:lnTo>
                    <a:pt x="328" y="237"/>
                  </a:lnTo>
                  <a:lnTo>
                    <a:pt x="323" y="231"/>
                  </a:lnTo>
                  <a:lnTo>
                    <a:pt x="320" y="224"/>
                  </a:lnTo>
                  <a:lnTo>
                    <a:pt x="316" y="218"/>
                  </a:lnTo>
                  <a:lnTo>
                    <a:pt x="309" y="218"/>
                  </a:lnTo>
                  <a:lnTo>
                    <a:pt x="301" y="216"/>
                  </a:lnTo>
                  <a:lnTo>
                    <a:pt x="291" y="211"/>
                  </a:lnTo>
                  <a:lnTo>
                    <a:pt x="283" y="207"/>
                  </a:lnTo>
                  <a:lnTo>
                    <a:pt x="273" y="203"/>
                  </a:lnTo>
                  <a:lnTo>
                    <a:pt x="264" y="200"/>
                  </a:lnTo>
                  <a:lnTo>
                    <a:pt x="254" y="198"/>
                  </a:lnTo>
                  <a:lnTo>
                    <a:pt x="243" y="196"/>
                  </a:lnTo>
                  <a:lnTo>
                    <a:pt x="242" y="196"/>
                  </a:lnTo>
                  <a:lnTo>
                    <a:pt x="241" y="196"/>
                  </a:lnTo>
                  <a:lnTo>
                    <a:pt x="239" y="195"/>
                  </a:lnTo>
                  <a:lnTo>
                    <a:pt x="235" y="195"/>
                  </a:lnTo>
                  <a:lnTo>
                    <a:pt x="233" y="193"/>
                  </a:lnTo>
                  <a:lnTo>
                    <a:pt x="231" y="193"/>
                  </a:lnTo>
                  <a:lnTo>
                    <a:pt x="229" y="191"/>
                  </a:lnTo>
                  <a:lnTo>
                    <a:pt x="228" y="188"/>
                  </a:lnTo>
                  <a:lnTo>
                    <a:pt x="228" y="187"/>
                  </a:lnTo>
                  <a:lnTo>
                    <a:pt x="228" y="185"/>
                  </a:lnTo>
                  <a:lnTo>
                    <a:pt x="227" y="184"/>
                  </a:lnTo>
                  <a:lnTo>
                    <a:pt x="227" y="183"/>
                  </a:lnTo>
                  <a:lnTo>
                    <a:pt x="227" y="181"/>
                  </a:lnTo>
                  <a:lnTo>
                    <a:pt x="227" y="180"/>
                  </a:lnTo>
                  <a:lnTo>
                    <a:pt x="227" y="178"/>
                  </a:lnTo>
                  <a:lnTo>
                    <a:pt x="227" y="177"/>
                  </a:lnTo>
                  <a:lnTo>
                    <a:pt x="227" y="176"/>
                  </a:lnTo>
                  <a:lnTo>
                    <a:pt x="227" y="174"/>
                  </a:lnTo>
                  <a:lnTo>
                    <a:pt x="227" y="173"/>
                  </a:lnTo>
                  <a:lnTo>
                    <a:pt x="227" y="171"/>
                  </a:lnTo>
                  <a:lnTo>
                    <a:pt x="227" y="170"/>
                  </a:lnTo>
                  <a:lnTo>
                    <a:pt x="227" y="169"/>
                  </a:lnTo>
                  <a:lnTo>
                    <a:pt x="227" y="167"/>
                  </a:lnTo>
                  <a:lnTo>
                    <a:pt x="225" y="166"/>
                  </a:lnTo>
                  <a:lnTo>
                    <a:pt x="222" y="163"/>
                  </a:lnTo>
                  <a:lnTo>
                    <a:pt x="219" y="160"/>
                  </a:lnTo>
                  <a:lnTo>
                    <a:pt x="215" y="156"/>
                  </a:lnTo>
                  <a:lnTo>
                    <a:pt x="213" y="151"/>
                  </a:lnTo>
                  <a:lnTo>
                    <a:pt x="209" y="146"/>
                  </a:lnTo>
                  <a:lnTo>
                    <a:pt x="208" y="142"/>
                  </a:lnTo>
                  <a:lnTo>
                    <a:pt x="207" y="138"/>
                  </a:lnTo>
                  <a:lnTo>
                    <a:pt x="196" y="138"/>
                  </a:lnTo>
                  <a:lnTo>
                    <a:pt x="188" y="135"/>
                  </a:lnTo>
                  <a:lnTo>
                    <a:pt x="178" y="134"/>
                  </a:lnTo>
                  <a:lnTo>
                    <a:pt x="170" y="130"/>
                  </a:lnTo>
                  <a:lnTo>
                    <a:pt x="163" y="125"/>
                  </a:lnTo>
                  <a:lnTo>
                    <a:pt x="157" y="120"/>
                  </a:lnTo>
                  <a:lnTo>
                    <a:pt x="151" y="113"/>
                  </a:lnTo>
                  <a:lnTo>
                    <a:pt x="147" y="106"/>
                  </a:lnTo>
                  <a:lnTo>
                    <a:pt x="139" y="103"/>
                  </a:lnTo>
                  <a:lnTo>
                    <a:pt x="135" y="103"/>
                  </a:lnTo>
                  <a:lnTo>
                    <a:pt x="134" y="106"/>
                  </a:lnTo>
                  <a:lnTo>
                    <a:pt x="133" y="109"/>
                  </a:lnTo>
                  <a:lnTo>
                    <a:pt x="133" y="113"/>
                  </a:lnTo>
                  <a:lnTo>
                    <a:pt x="133" y="117"/>
                  </a:lnTo>
                  <a:lnTo>
                    <a:pt x="129" y="121"/>
                  </a:lnTo>
                  <a:lnTo>
                    <a:pt x="123" y="125"/>
                  </a:lnTo>
                  <a:lnTo>
                    <a:pt x="121" y="125"/>
                  </a:lnTo>
                  <a:lnTo>
                    <a:pt x="120" y="127"/>
                  </a:lnTo>
                  <a:lnTo>
                    <a:pt x="120" y="128"/>
                  </a:lnTo>
                  <a:lnTo>
                    <a:pt x="120" y="130"/>
                  </a:lnTo>
                  <a:lnTo>
                    <a:pt x="121" y="134"/>
                  </a:lnTo>
                  <a:lnTo>
                    <a:pt x="123" y="139"/>
                  </a:lnTo>
                  <a:lnTo>
                    <a:pt x="127" y="145"/>
                  </a:lnTo>
                  <a:lnTo>
                    <a:pt x="127" y="149"/>
                  </a:lnTo>
                  <a:lnTo>
                    <a:pt x="127" y="152"/>
                  </a:lnTo>
                  <a:lnTo>
                    <a:pt x="126" y="153"/>
                  </a:lnTo>
                  <a:lnTo>
                    <a:pt x="125" y="155"/>
                  </a:lnTo>
                  <a:lnTo>
                    <a:pt x="121" y="155"/>
                  </a:lnTo>
                  <a:lnTo>
                    <a:pt x="120" y="155"/>
                  </a:lnTo>
                  <a:lnTo>
                    <a:pt x="119" y="155"/>
                  </a:lnTo>
                  <a:lnTo>
                    <a:pt x="117" y="155"/>
                  </a:lnTo>
                  <a:lnTo>
                    <a:pt x="116" y="155"/>
                  </a:lnTo>
                  <a:lnTo>
                    <a:pt x="115" y="155"/>
                  </a:lnTo>
                  <a:lnTo>
                    <a:pt x="113" y="155"/>
                  </a:lnTo>
                  <a:lnTo>
                    <a:pt x="109" y="155"/>
                  </a:lnTo>
                  <a:lnTo>
                    <a:pt x="107" y="153"/>
                  </a:lnTo>
                  <a:lnTo>
                    <a:pt x="103" y="152"/>
                  </a:lnTo>
                  <a:lnTo>
                    <a:pt x="101" y="152"/>
                  </a:lnTo>
                  <a:lnTo>
                    <a:pt x="97" y="151"/>
                  </a:lnTo>
                  <a:lnTo>
                    <a:pt x="95" y="149"/>
                  </a:lnTo>
                  <a:lnTo>
                    <a:pt x="94" y="148"/>
                  </a:lnTo>
                  <a:lnTo>
                    <a:pt x="92" y="152"/>
                  </a:lnTo>
                  <a:lnTo>
                    <a:pt x="92" y="159"/>
                  </a:lnTo>
                  <a:lnTo>
                    <a:pt x="94" y="166"/>
                  </a:lnTo>
                  <a:lnTo>
                    <a:pt x="95" y="173"/>
                  </a:lnTo>
                  <a:lnTo>
                    <a:pt x="96" y="180"/>
                  </a:lnTo>
                  <a:lnTo>
                    <a:pt x="96" y="187"/>
                  </a:lnTo>
                  <a:lnTo>
                    <a:pt x="96" y="191"/>
                  </a:lnTo>
                  <a:lnTo>
                    <a:pt x="96" y="193"/>
                  </a:lnTo>
                  <a:lnTo>
                    <a:pt x="92" y="195"/>
                  </a:lnTo>
                  <a:lnTo>
                    <a:pt x="88" y="195"/>
                  </a:lnTo>
                  <a:lnTo>
                    <a:pt x="82" y="195"/>
                  </a:lnTo>
                  <a:lnTo>
                    <a:pt x="76" y="195"/>
                  </a:lnTo>
                  <a:lnTo>
                    <a:pt x="71" y="196"/>
                  </a:lnTo>
                  <a:lnTo>
                    <a:pt x="66" y="199"/>
                  </a:lnTo>
                  <a:lnTo>
                    <a:pt x="64" y="200"/>
                  </a:lnTo>
                  <a:lnTo>
                    <a:pt x="63" y="202"/>
                  </a:lnTo>
                  <a:lnTo>
                    <a:pt x="61" y="203"/>
                  </a:lnTo>
                  <a:lnTo>
                    <a:pt x="61" y="206"/>
                  </a:lnTo>
                  <a:lnTo>
                    <a:pt x="67" y="209"/>
                  </a:lnTo>
                  <a:lnTo>
                    <a:pt x="72" y="211"/>
                  </a:lnTo>
                  <a:lnTo>
                    <a:pt x="75" y="216"/>
                  </a:lnTo>
                  <a:lnTo>
                    <a:pt x="76" y="221"/>
                  </a:lnTo>
                  <a:lnTo>
                    <a:pt x="77" y="227"/>
                  </a:lnTo>
                  <a:lnTo>
                    <a:pt x="78" y="231"/>
                  </a:lnTo>
                  <a:lnTo>
                    <a:pt x="79" y="234"/>
                  </a:lnTo>
                  <a:lnTo>
                    <a:pt x="83" y="237"/>
                  </a:lnTo>
                  <a:lnTo>
                    <a:pt x="83" y="238"/>
                  </a:lnTo>
                  <a:lnTo>
                    <a:pt x="83" y="239"/>
                  </a:lnTo>
                  <a:lnTo>
                    <a:pt x="83" y="241"/>
                  </a:lnTo>
                  <a:lnTo>
                    <a:pt x="83" y="242"/>
                  </a:lnTo>
                  <a:lnTo>
                    <a:pt x="83" y="244"/>
                  </a:lnTo>
                  <a:lnTo>
                    <a:pt x="83" y="245"/>
                  </a:lnTo>
                  <a:lnTo>
                    <a:pt x="83" y="248"/>
                  </a:lnTo>
                  <a:lnTo>
                    <a:pt x="83" y="249"/>
                  </a:lnTo>
                  <a:lnTo>
                    <a:pt x="83" y="256"/>
                  </a:lnTo>
                  <a:lnTo>
                    <a:pt x="82" y="262"/>
                  </a:lnTo>
                  <a:lnTo>
                    <a:pt x="80" y="267"/>
                  </a:lnTo>
                  <a:lnTo>
                    <a:pt x="78" y="273"/>
                  </a:lnTo>
                  <a:lnTo>
                    <a:pt x="76" y="277"/>
                  </a:lnTo>
                  <a:lnTo>
                    <a:pt x="73" y="280"/>
                  </a:lnTo>
                  <a:lnTo>
                    <a:pt x="70" y="284"/>
                  </a:lnTo>
                  <a:lnTo>
                    <a:pt x="65" y="287"/>
                  </a:lnTo>
                  <a:lnTo>
                    <a:pt x="64" y="287"/>
                  </a:lnTo>
                  <a:lnTo>
                    <a:pt x="60" y="287"/>
                  </a:lnTo>
                  <a:lnTo>
                    <a:pt x="58" y="287"/>
                  </a:lnTo>
                  <a:lnTo>
                    <a:pt x="53" y="287"/>
                  </a:lnTo>
                  <a:lnTo>
                    <a:pt x="50" y="287"/>
                  </a:lnTo>
                  <a:lnTo>
                    <a:pt x="46" y="288"/>
                  </a:lnTo>
                  <a:lnTo>
                    <a:pt x="42" y="289"/>
                  </a:lnTo>
                  <a:lnTo>
                    <a:pt x="40" y="291"/>
                  </a:lnTo>
                  <a:lnTo>
                    <a:pt x="39" y="292"/>
                  </a:lnTo>
                  <a:lnTo>
                    <a:pt x="39" y="294"/>
                  </a:lnTo>
                  <a:lnTo>
                    <a:pt x="38" y="296"/>
                  </a:lnTo>
                  <a:lnTo>
                    <a:pt x="36" y="299"/>
                  </a:lnTo>
                  <a:lnTo>
                    <a:pt x="35" y="301"/>
                  </a:lnTo>
                  <a:lnTo>
                    <a:pt x="33" y="303"/>
                  </a:lnTo>
                  <a:lnTo>
                    <a:pt x="32" y="305"/>
                  </a:lnTo>
                  <a:lnTo>
                    <a:pt x="29" y="306"/>
                  </a:lnTo>
                  <a:lnTo>
                    <a:pt x="26" y="308"/>
                  </a:lnTo>
                  <a:lnTo>
                    <a:pt x="22" y="308"/>
                  </a:lnTo>
                  <a:lnTo>
                    <a:pt x="17" y="309"/>
                  </a:lnTo>
                  <a:lnTo>
                    <a:pt x="11" y="310"/>
                  </a:lnTo>
                  <a:lnTo>
                    <a:pt x="7" y="312"/>
                  </a:lnTo>
                  <a:lnTo>
                    <a:pt x="3" y="313"/>
                  </a:lnTo>
                  <a:lnTo>
                    <a:pt x="1" y="315"/>
                  </a:lnTo>
                  <a:lnTo>
                    <a:pt x="0" y="316"/>
                  </a:lnTo>
                  <a:lnTo>
                    <a:pt x="0" y="320"/>
                  </a:lnTo>
                  <a:lnTo>
                    <a:pt x="0" y="323"/>
                  </a:lnTo>
                  <a:lnTo>
                    <a:pt x="1" y="326"/>
                  </a:lnTo>
                  <a:lnTo>
                    <a:pt x="2" y="330"/>
                  </a:lnTo>
                  <a:lnTo>
                    <a:pt x="3" y="333"/>
                  </a:lnTo>
                  <a:lnTo>
                    <a:pt x="4" y="337"/>
                  </a:lnTo>
                  <a:lnTo>
                    <a:pt x="5" y="341"/>
                  </a:lnTo>
                  <a:lnTo>
                    <a:pt x="5" y="347"/>
                  </a:lnTo>
                  <a:lnTo>
                    <a:pt x="10" y="347"/>
                  </a:lnTo>
                  <a:lnTo>
                    <a:pt x="15" y="348"/>
                  </a:lnTo>
                  <a:lnTo>
                    <a:pt x="19" y="349"/>
                  </a:lnTo>
                  <a:lnTo>
                    <a:pt x="21" y="351"/>
                  </a:lnTo>
                  <a:lnTo>
                    <a:pt x="25" y="354"/>
                  </a:lnTo>
                  <a:lnTo>
                    <a:pt x="27" y="358"/>
                  </a:lnTo>
                  <a:lnTo>
                    <a:pt x="28" y="363"/>
                  </a:lnTo>
                  <a:lnTo>
                    <a:pt x="29" y="369"/>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0" name="Freeform 25">
              <a:extLst>
                <a:ext uri="{FF2B5EF4-FFF2-40B4-BE49-F238E27FC236}">
                  <a16:creationId xmlns:a16="http://schemas.microsoft.com/office/drawing/2014/main" id="{92F41441-567D-FE52-D19E-D976E8514504}"/>
                </a:ext>
              </a:extLst>
            </p:cNvPr>
            <p:cNvSpPr>
              <a:spLocks/>
            </p:cNvSpPr>
            <p:nvPr/>
          </p:nvSpPr>
          <p:spPr bwMode="gray">
            <a:xfrm>
              <a:off x="9230087" y="3060542"/>
              <a:ext cx="78343" cy="73294"/>
            </a:xfrm>
            <a:custGeom>
              <a:avLst/>
              <a:gdLst>
                <a:gd name="T0" fmla="*/ 0 w 43"/>
                <a:gd name="T1" fmla="*/ 33619 h 42"/>
                <a:gd name="T2" fmla="*/ 1588 w 43"/>
                <a:gd name="T3" fmla="*/ 28016 h 42"/>
                <a:gd name="T4" fmla="*/ 6350 w 43"/>
                <a:gd name="T5" fmla="*/ 22413 h 42"/>
                <a:gd name="T6" fmla="*/ 7938 w 43"/>
                <a:gd name="T7" fmla="*/ 18211 h 42"/>
                <a:gd name="T8" fmla="*/ 11113 w 43"/>
                <a:gd name="T9" fmla="*/ 15409 h 42"/>
                <a:gd name="T10" fmla="*/ 15875 w 43"/>
                <a:gd name="T11" fmla="*/ 9806 h 42"/>
                <a:gd name="T12" fmla="*/ 20638 w 43"/>
                <a:gd name="T13" fmla="*/ 5603 h 42"/>
                <a:gd name="T14" fmla="*/ 23813 w 43"/>
                <a:gd name="T15" fmla="*/ 4202 h 42"/>
                <a:gd name="T16" fmla="*/ 26988 w 43"/>
                <a:gd name="T17" fmla="*/ 0 h 42"/>
                <a:gd name="T18" fmla="*/ 58738 w 43"/>
                <a:gd name="T19" fmla="*/ 0 h 42"/>
                <a:gd name="T20" fmla="*/ 60325 w 43"/>
                <a:gd name="T21" fmla="*/ 4202 h 42"/>
                <a:gd name="T22" fmla="*/ 60325 w 43"/>
                <a:gd name="T23" fmla="*/ 5603 h 42"/>
                <a:gd name="T24" fmla="*/ 61913 w 43"/>
                <a:gd name="T25" fmla="*/ 7004 h 42"/>
                <a:gd name="T26" fmla="*/ 63500 w 43"/>
                <a:gd name="T27" fmla="*/ 9806 h 42"/>
                <a:gd name="T28" fmla="*/ 65088 w 43"/>
                <a:gd name="T29" fmla="*/ 9806 h 42"/>
                <a:gd name="T30" fmla="*/ 68263 w 43"/>
                <a:gd name="T31" fmla="*/ 11206 h 42"/>
                <a:gd name="T32" fmla="*/ 68263 w 43"/>
                <a:gd name="T33" fmla="*/ 15409 h 42"/>
                <a:gd name="T34" fmla="*/ 68263 w 43"/>
                <a:gd name="T35" fmla="*/ 16810 h 42"/>
                <a:gd name="T36" fmla="*/ 68263 w 43"/>
                <a:gd name="T37" fmla="*/ 25215 h 42"/>
                <a:gd name="T38" fmla="*/ 65088 w 43"/>
                <a:gd name="T39" fmla="*/ 30818 h 42"/>
                <a:gd name="T40" fmla="*/ 61913 w 43"/>
                <a:gd name="T41" fmla="*/ 37822 h 42"/>
                <a:gd name="T42" fmla="*/ 58738 w 43"/>
                <a:gd name="T43" fmla="*/ 44826 h 42"/>
                <a:gd name="T44" fmla="*/ 52388 w 43"/>
                <a:gd name="T45" fmla="*/ 51830 h 42"/>
                <a:gd name="T46" fmla="*/ 44450 w 43"/>
                <a:gd name="T47" fmla="*/ 54632 h 42"/>
                <a:gd name="T48" fmla="*/ 39688 w 43"/>
                <a:gd name="T49" fmla="*/ 58834 h 42"/>
                <a:gd name="T50" fmla="*/ 31750 w 43"/>
                <a:gd name="T51" fmla="*/ 58834 h 42"/>
                <a:gd name="T52" fmla="*/ 26988 w 43"/>
                <a:gd name="T53" fmla="*/ 58834 h 42"/>
                <a:gd name="T54" fmla="*/ 22225 w 43"/>
                <a:gd name="T55" fmla="*/ 57433 h 42"/>
                <a:gd name="T56" fmla="*/ 15875 w 43"/>
                <a:gd name="T57" fmla="*/ 54632 h 42"/>
                <a:gd name="T58" fmla="*/ 12700 w 43"/>
                <a:gd name="T59" fmla="*/ 51830 h 42"/>
                <a:gd name="T60" fmla="*/ 9525 w 43"/>
                <a:gd name="T61" fmla="*/ 49028 h 42"/>
                <a:gd name="T62" fmla="*/ 7938 w 43"/>
                <a:gd name="T63" fmla="*/ 42024 h 42"/>
                <a:gd name="T64" fmla="*/ 7938 w 43"/>
                <a:gd name="T65" fmla="*/ 37822 h 42"/>
                <a:gd name="T66" fmla="*/ 7938 w 43"/>
                <a:gd name="T67" fmla="*/ 33619 h 42"/>
                <a:gd name="T68" fmla="*/ 0 w 43"/>
                <a:gd name="T69" fmla="*/ 33619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
                <a:gd name="T106" fmla="*/ 0 h 42"/>
                <a:gd name="T107" fmla="*/ 43 w 43"/>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 h="42">
                  <a:moveTo>
                    <a:pt x="0" y="24"/>
                  </a:moveTo>
                  <a:lnTo>
                    <a:pt x="1" y="20"/>
                  </a:lnTo>
                  <a:lnTo>
                    <a:pt x="4" y="16"/>
                  </a:lnTo>
                  <a:lnTo>
                    <a:pt x="5" y="13"/>
                  </a:lnTo>
                  <a:lnTo>
                    <a:pt x="7" y="11"/>
                  </a:lnTo>
                  <a:lnTo>
                    <a:pt x="10" y="7"/>
                  </a:lnTo>
                  <a:lnTo>
                    <a:pt x="13" y="4"/>
                  </a:lnTo>
                  <a:lnTo>
                    <a:pt x="15" y="3"/>
                  </a:lnTo>
                  <a:lnTo>
                    <a:pt x="17" y="0"/>
                  </a:lnTo>
                  <a:lnTo>
                    <a:pt x="37" y="0"/>
                  </a:lnTo>
                  <a:lnTo>
                    <a:pt x="38" y="3"/>
                  </a:lnTo>
                  <a:lnTo>
                    <a:pt x="38" y="4"/>
                  </a:lnTo>
                  <a:lnTo>
                    <a:pt x="39" y="5"/>
                  </a:lnTo>
                  <a:lnTo>
                    <a:pt x="40" y="7"/>
                  </a:lnTo>
                  <a:lnTo>
                    <a:pt x="41" y="7"/>
                  </a:lnTo>
                  <a:lnTo>
                    <a:pt x="43" y="8"/>
                  </a:lnTo>
                  <a:lnTo>
                    <a:pt x="43" y="11"/>
                  </a:lnTo>
                  <a:lnTo>
                    <a:pt x="43" y="12"/>
                  </a:lnTo>
                  <a:lnTo>
                    <a:pt x="43" y="18"/>
                  </a:lnTo>
                  <a:lnTo>
                    <a:pt x="41" y="22"/>
                  </a:lnTo>
                  <a:lnTo>
                    <a:pt x="39" y="27"/>
                  </a:lnTo>
                  <a:lnTo>
                    <a:pt x="37" y="32"/>
                  </a:lnTo>
                  <a:lnTo>
                    <a:pt x="33" y="37"/>
                  </a:lnTo>
                  <a:lnTo>
                    <a:pt x="28" y="39"/>
                  </a:lnTo>
                  <a:lnTo>
                    <a:pt x="25" y="42"/>
                  </a:lnTo>
                  <a:lnTo>
                    <a:pt x="20" y="42"/>
                  </a:lnTo>
                  <a:lnTo>
                    <a:pt x="17" y="42"/>
                  </a:lnTo>
                  <a:lnTo>
                    <a:pt x="14" y="41"/>
                  </a:lnTo>
                  <a:lnTo>
                    <a:pt x="10" y="39"/>
                  </a:lnTo>
                  <a:lnTo>
                    <a:pt x="8" y="37"/>
                  </a:lnTo>
                  <a:lnTo>
                    <a:pt x="6" y="35"/>
                  </a:lnTo>
                  <a:lnTo>
                    <a:pt x="5" y="30"/>
                  </a:lnTo>
                  <a:lnTo>
                    <a:pt x="5" y="27"/>
                  </a:lnTo>
                  <a:lnTo>
                    <a:pt x="5" y="24"/>
                  </a:lnTo>
                  <a:lnTo>
                    <a:pt x="0" y="2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1" name="Freeform 26">
              <a:extLst>
                <a:ext uri="{FF2B5EF4-FFF2-40B4-BE49-F238E27FC236}">
                  <a16:creationId xmlns:a16="http://schemas.microsoft.com/office/drawing/2014/main" id="{0159EA1E-0580-A3BE-1163-92A5D1FC5086}"/>
                </a:ext>
              </a:extLst>
            </p:cNvPr>
            <p:cNvSpPr>
              <a:spLocks/>
            </p:cNvSpPr>
            <p:nvPr/>
          </p:nvSpPr>
          <p:spPr bwMode="gray">
            <a:xfrm>
              <a:off x="9567564" y="2856504"/>
              <a:ext cx="58254" cy="108953"/>
            </a:xfrm>
            <a:custGeom>
              <a:avLst/>
              <a:gdLst>
                <a:gd name="T0" fmla="*/ 50800 w 32"/>
                <a:gd name="T1" fmla="*/ 0 h 62"/>
                <a:gd name="T2" fmla="*/ 50800 w 32"/>
                <a:gd name="T3" fmla="*/ 7004 h 62"/>
                <a:gd name="T4" fmla="*/ 50800 w 32"/>
                <a:gd name="T5" fmla="*/ 15409 h 62"/>
                <a:gd name="T6" fmla="*/ 50800 w 32"/>
                <a:gd name="T7" fmla="*/ 23814 h 62"/>
                <a:gd name="T8" fmla="*/ 50800 w 32"/>
                <a:gd name="T9" fmla="*/ 30818 h 62"/>
                <a:gd name="T10" fmla="*/ 50800 w 32"/>
                <a:gd name="T11" fmla="*/ 36421 h 62"/>
                <a:gd name="T12" fmla="*/ 50800 w 32"/>
                <a:gd name="T13" fmla="*/ 42025 h 62"/>
                <a:gd name="T14" fmla="*/ 50800 w 32"/>
                <a:gd name="T15" fmla="*/ 47628 h 62"/>
                <a:gd name="T16" fmla="*/ 50800 w 32"/>
                <a:gd name="T17" fmla="*/ 53231 h 62"/>
                <a:gd name="T18" fmla="*/ 50800 w 32"/>
                <a:gd name="T19" fmla="*/ 60235 h 62"/>
                <a:gd name="T20" fmla="*/ 49212 w 32"/>
                <a:gd name="T21" fmla="*/ 63037 h 62"/>
                <a:gd name="T22" fmla="*/ 47625 w 32"/>
                <a:gd name="T23" fmla="*/ 71442 h 62"/>
                <a:gd name="T24" fmla="*/ 42862 w 32"/>
                <a:gd name="T25" fmla="*/ 77045 h 62"/>
                <a:gd name="T26" fmla="*/ 39687 w 32"/>
                <a:gd name="T27" fmla="*/ 79847 h 62"/>
                <a:gd name="T28" fmla="*/ 33337 w 32"/>
                <a:gd name="T29" fmla="*/ 84049 h 62"/>
                <a:gd name="T30" fmla="*/ 28575 w 32"/>
                <a:gd name="T31" fmla="*/ 86851 h 62"/>
                <a:gd name="T32" fmla="*/ 20637 w 32"/>
                <a:gd name="T33" fmla="*/ 86851 h 62"/>
                <a:gd name="T34" fmla="*/ 17462 w 32"/>
                <a:gd name="T35" fmla="*/ 86851 h 62"/>
                <a:gd name="T36" fmla="*/ 11112 w 32"/>
                <a:gd name="T37" fmla="*/ 82649 h 62"/>
                <a:gd name="T38" fmla="*/ 7937 w 32"/>
                <a:gd name="T39" fmla="*/ 78446 h 62"/>
                <a:gd name="T40" fmla="*/ 4762 w 32"/>
                <a:gd name="T41" fmla="*/ 74244 h 62"/>
                <a:gd name="T42" fmla="*/ 1588 w 32"/>
                <a:gd name="T43" fmla="*/ 68640 h 62"/>
                <a:gd name="T44" fmla="*/ 0 w 32"/>
                <a:gd name="T45" fmla="*/ 61636 h 62"/>
                <a:gd name="T46" fmla="*/ 0 w 32"/>
                <a:gd name="T47" fmla="*/ 56033 h 62"/>
                <a:gd name="T48" fmla="*/ 0 w 32"/>
                <a:gd name="T49" fmla="*/ 50430 h 62"/>
                <a:gd name="T50" fmla="*/ 0 w 32"/>
                <a:gd name="T51" fmla="*/ 46227 h 62"/>
                <a:gd name="T52" fmla="*/ 0 w 32"/>
                <a:gd name="T53" fmla="*/ 42025 h 62"/>
                <a:gd name="T54" fmla="*/ 0 w 32"/>
                <a:gd name="T55" fmla="*/ 40624 h 62"/>
                <a:gd name="T56" fmla="*/ 0 w 32"/>
                <a:gd name="T57" fmla="*/ 36421 h 62"/>
                <a:gd name="T58" fmla="*/ 0 w 32"/>
                <a:gd name="T59" fmla="*/ 33620 h 62"/>
                <a:gd name="T60" fmla="*/ 0 w 32"/>
                <a:gd name="T61" fmla="*/ 32219 h 62"/>
                <a:gd name="T62" fmla="*/ 0 w 32"/>
                <a:gd name="T63" fmla="*/ 30818 h 62"/>
                <a:gd name="T64" fmla="*/ 0 w 32"/>
                <a:gd name="T65" fmla="*/ 28016 h 62"/>
                <a:gd name="T66" fmla="*/ 1588 w 32"/>
                <a:gd name="T67" fmla="*/ 28016 h 62"/>
                <a:gd name="T68" fmla="*/ 4762 w 32"/>
                <a:gd name="T69" fmla="*/ 28016 h 62"/>
                <a:gd name="T70" fmla="*/ 6350 w 32"/>
                <a:gd name="T71" fmla="*/ 28016 h 62"/>
                <a:gd name="T72" fmla="*/ 7937 w 32"/>
                <a:gd name="T73" fmla="*/ 28016 h 62"/>
                <a:gd name="T74" fmla="*/ 9525 w 32"/>
                <a:gd name="T75" fmla="*/ 28016 h 62"/>
                <a:gd name="T76" fmla="*/ 11112 w 32"/>
                <a:gd name="T77" fmla="*/ 28016 h 62"/>
                <a:gd name="T78" fmla="*/ 15875 w 32"/>
                <a:gd name="T79" fmla="*/ 28016 h 62"/>
                <a:gd name="T80" fmla="*/ 15875 w 32"/>
                <a:gd name="T81" fmla="*/ 16810 h 62"/>
                <a:gd name="T82" fmla="*/ 17462 w 32"/>
                <a:gd name="T83" fmla="*/ 9806 h 62"/>
                <a:gd name="T84" fmla="*/ 20637 w 32"/>
                <a:gd name="T85" fmla="*/ 4202 h 62"/>
                <a:gd name="T86" fmla="*/ 23812 w 32"/>
                <a:gd name="T87" fmla="*/ 0 h 62"/>
                <a:gd name="T88" fmla="*/ 30162 w 32"/>
                <a:gd name="T89" fmla="*/ 0 h 62"/>
                <a:gd name="T90" fmla="*/ 36512 w 32"/>
                <a:gd name="T91" fmla="*/ 0 h 62"/>
                <a:gd name="T92" fmla="*/ 42862 w 32"/>
                <a:gd name="T93" fmla="*/ 0 h 62"/>
                <a:gd name="T94" fmla="*/ 50800 w 32"/>
                <a:gd name="T95" fmla="*/ 0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
                <a:gd name="T145" fmla="*/ 0 h 62"/>
                <a:gd name="T146" fmla="*/ 32 w 32"/>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 h="62">
                  <a:moveTo>
                    <a:pt x="32" y="0"/>
                  </a:moveTo>
                  <a:lnTo>
                    <a:pt x="32" y="5"/>
                  </a:lnTo>
                  <a:lnTo>
                    <a:pt x="32" y="11"/>
                  </a:lnTo>
                  <a:lnTo>
                    <a:pt x="32" y="17"/>
                  </a:lnTo>
                  <a:lnTo>
                    <a:pt x="32" y="22"/>
                  </a:lnTo>
                  <a:lnTo>
                    <a:pt x="32" y="26"/>
                  </a:lnTo>
                  <a:lnTo>
                    <a:pt x="32" y="30"/>
                  </a:lnTo>
                  <a:lnTo>
                    <a:pt x="32" y="34"/>
                  </a:lnTo>
                  <a:lnTo>
                    <a:pt x="32" y="38"/>
                  </a:lnTo>
                  <a:lnTo>
                    <a:pt x="32" y="43"/>
                  </a:lnTo>
                  <a:lnTo>
                    <a:pt x="31" y="45"/>
                  </a:lnTo>
                  <a:lnTo>
                    <a:pt x="30" y="51"/>
                  </a:lnTo>
                  <a:lnTo>
                    <a:pt x="27" y="55"/>
                  </a:lnTo>
                  <a:lnTo>
                    <a:pt x="25" y="57"/>
                  </a:lnTo>
                  <a:lnTo>
                    <a:pt x="21" y="60"/>
                  </a:lnTo>
                  <a:lnTo>
                    <a:pt x="18" y="62"/>
                  </a:lnTo>
                  <a:lnTo>
                    <a:pt x="13" y="62"/>
                  </a:lnTo>
                  <a:lnTo>
                    <a:pt x="11" y="62"/>
                  </a:lnTo>
                  <a:lnTo>
                    <a:pt x="7" y="59"/>
                  </a:lnTo>
                  <a:lnTo>
                    <a:pt x="5" y="56"/>
                  </a:lnTo>
                  <a:lnTo>
                    <a:pt x="3" y="53"/>
                  </a:lnTo>
                  <a:lnTo>
                    <a:pt x="1" y="49"/>
                  </a:lnTo>
                  <a:lnTo>
                    <a:pt x="0" y="44"/>
                  </a:lnTo>
                  <a:lnTo>
                    <a:pt x="0" y="40"/>
                  </a:lnTo>
                  <a:lnTo>
                    <a:pt x="0" y="36"/>
                  </a:lnTo>
                  <a:lnTo>
                    <a:pt x="0" y="33"/>
                  </a:lnTo>
                  <a:lnTo>
                    <a:pt x="0" y="30"/>
                  </a:lnTo>
                  <a:lnTo>
                    <a:pt x="0" y="29"/>
                  </a:lnTo>
                  <a:lnTo>
                    <a:pt x="0" y="26"/>
                  </a:lnTo>
                  <a:lnTo>
                    <a:pt x="0" y="24"/>
                  </a:lnTo>
                  <a:lnTo>
                    <a:pt x="0" y="23"/>
                  </a:lnTo>
                  <a:lnTo>
                    <a:pt x="0" y="22"/>
                  </a:lnTo>
                  <a:lnTo>
                    <a:pt x="0" y="20"/>
                  </a:lnTo>
                  <a:lnTo>
                    <a:pt x="1" y="20"/>
                  </a:lnTo>
                  <a:lnTo>
                    <a:pt x="3" y="20"/>
                  </a:lnTo>
                  <a:lnTo>
                    <a:pt x="4" y="20"/>
                  </a:lnTo>
                  <a:lnTo>
                    <a:pt x="5" y="20"/>
                  </a:lnTo>
                  <a:lnTo>
                    <a:pt x="6" y="20"/>
                  </a:lnTo>
                  <a:lnTo>
                    <a:pt x="7" y="20"/>
                  </a:lnTo>
                  <a:lnTo>
                    <a:pt x="10" y="20"/>
                  </a:lnTo>
                  <a:lnTo>
                    <a:pt x="10" y="12"/>
                  </a:lnTo>
                  <a:lnTo>
                    <a:pt x="11" y="7"/>
                  </a:lnTo>
                  <a:lnTo>
                    <a:pt x="13" y="3"/>
                  </a:lnTo>
                  <a:lnTo>
                    <a:pt x="15" y="0"/>
                  </a:lnTo>
                  <a:lnTo>
                    <a:pt x="19" y="0"/>
                  </a:lnTo>
                  <a:lnTo>
                    <a:pt x="23" y="0"/>
                  </a:lnTo>
                  <a:lnTo>
                    <a:pt x="27" y="0"/>
                  </a:lnTo>
                  <a:lnTo>
                    <a:pt x="3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2" name="Freeform 27">
              <a:extLst>
                <a:ext uri="{FF2B5EF4-FFF2-40B4-BE49-F238E27FC236}">
                  <a16:creationId xmlns:a16="http://schemas.microsoft.com/office/drawing/2014/main" id="{286771CD-DF81-665E-3F2B-8BFB295F13A8}"/>
                </a:ext>
              </a:extLst>
            </p:cNvPr>
            <p:cNvSpPr>
              <a:spLocks/>
            </p:cNvSpPr>
            <p:nvPr/>
          </p:nvSpPr>
          <p:spPr bwMode="gray">
            <a:xfrm>
              <a:off x="8342199" y="3490409"/>
              <a:ext cx="78343" cy="164418"/>
            </a:xfrm>
            <a:custGeom>
              <a:avLst/>
              <a:gdLst>
                <a:gd name="T0" fmla="*/ 22225 w 42"/>
                <a:gd name="T1" fmla="*/ 133077 h 95"/>
                <a:gd name="T2" fmla="*/ 17462 w 42"/>
                <a:gd name="T3" fmla="*/ 127474 h 95"/>
                <a:gd name="T4" fmla="*/ 14288 w 42"/>
                <a:gd name="T5" fmla="*/ 120470 h 95"/>
                <a:gd name="T6" fmla="*/ 11112 w 42"/>
                <a:gd name="T7" fmla="*/ 112065 h 95"/>
                <a:gd name="T8" fmla="*/ 6350 w 42"/>
                <a:gd name="T9" fmla="*/ 102259 h 95"/>
                <a:gd name="T10" fmla="*/ 4762 w 42"/>
                <a:gd name="T11" fmla="*/ 93854 h 95"/>
                <a:gd name="T12" fmla="*/ 1588 w 42"/>
                <a:gd name="T13" fmla="*/ 84049 h 95"/>
                <a:gd name="T14" fmla="*/ 0 w 42"/>
                <a:gd name="T15" fmla="*/ 77045 h 95"/>
                <a:gd name="T16" fmla="*/ 0 w 42"/>
                <a:gd name="T17" fmla="*/ 71441 h 95"/>
                <a:gd name="T18" fmla="*/ 0 w 42"/>
                <a:gd name="T19" fmla="*/ 60235 h 95"/>
                <a:gd name="T20" fmla="*/ 1588 w 42"/>
                <a:gd name="T21" fmla="*/ 50429 h 95"/>
                <a:gd name="T22" fmla="*/ 1588 w 42"/>
                <a:gd name="T23" fmla="*/ 40624 h 95"/>
                <a:gd name="T24" fmla="*/ 3175 w 42"/>
                <a:gd name="T25" fmla="*/ 30818 h 95"/>
                <a:gd name="T26" fmla="*/ 6350 w 42"/>
                <a:gd name="T27" fmla="*/ 23814 h 95"/>
                <a:gd name="T28" fmla="*/ 9525 w 42"/>
                <a:gd name="T29" fmla="*/ 15409 h 95"/>
                <a:gd name="T30" fmla="*/ 11112 w 42"/>
                <a:gd name="T31" fmla="*/ 8405 h 95"/>
                <a:gd name="T32" fmla="*/ 12700 w 42"/>
                <a:gd name="T33" fmla="*/ 0 h 95"/>
                <a:gd name="T34" fmla="*/ 23812 w 42"/>
                <a:gd name="T35" fmla="*/ 9806 h 95"/>
                <a:gd name="T36" fmla="*/ 31750 w 42"/>
                <a:gd name="T37" fmla="*/ 15409 h 95"/>
                <a:gd name="T38" fmla="*/ 36512 w 42"/>
                <a:gd name="T39" fmla="*/ 21012 h 95"/>
                <a:gd name="T40" fmla="*/ 42862 w 42"/>
                <a:gd name="T41" fmla="*/ 28016 h 95"/>
                <a:gd name="T42" fmla="*/ 47625 w 42"/>
                <a:gd name="T43" fmla="*/ 36421 h 95"/>
                <a:gd name="T44" fmla="*/ 55563 w 42"/>
                <a:gd name="T45" fmla="*/ 47628 h 95"/>
                <a:gd name="T46" fmla="*/ 60325 w 42"/>
                <a:gd name="T47" fmla="*/ 65838 h 95"/>
                <a:gd name="T48" fmla="*/ 66675 w 42"/>
                <a:gd name="T49" fmla="*/ 89652 h 95"/>
                <a:gd name="T50" fmla="*/ 66675 w 42"/>
                <a:gd name="T51" fmla="*/ 102259 h 95"/>
                <a:gd name="T52" fmla="*/ 63500 w 42"/>
                <a:gd name="T53" fmla="*/ 110664 h 95"/>
                <a:gd name="T54" fmla="*/ 58738 w 42"/>
                <a:gd name="T55" fmla="*/ 117668 h 95"/>
                <a:gd name="T56" fmla="*/ 53975 w 42"/>
                <a:gd name="T57" fmla="*/ 123271 h 95"/>
                <a:gd name="T58" fmla="*/ 44450 w 42"/>
                <a:gd name="T59" fmla="*/ 127474 h 95"/>
                <a:gd name="T60" fmla="*/ 36512 w 42"/>
                <a:gd name="T61" fmla="*/ 130275 h 95"/>
                <a:gd name="T62" fmla="*/ 28575 w 42"/>
                <a:gd name="T63" fmla="*/ 131676 h 95"/>
                <a:gd name="T64" fmla="*/ 22225 w 42"/>
                <a:gd name="T65" fmla="*/ 133077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
                <a:gd name="T100" fmla="*/ 0 h 95"/>
                <a:gd name="T101" fmla="*/ 42 w 4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 h="95">
                  <a:moveTo>
                    <a:pt x="14" y="95"/>
                  </a:moveTo>
                  <a:lnTo>
                    <a:pt x="11" y="91"/>
                  </a:lnTo>
                  <a:lnTo>
                    <a:pt x="9" y="86"/>
                  </a:lnTo>
                  <a:lnTo>
                    <a:pt x="7" y="80"/>
                  </a:lnTo>
                  <a:lnTo>
                    <a:pt x="4" y="73"/>
                  </a:lnTo>
                  <a:lnTo>
                    <a:pt x="3" y="67"/>
                  </a:lnTo>
                  <a:lnTo>
                    <a:pt x="1" y="60"/>
                  </a:lnTo>
                  <a:lnTo>
                    <a:pt x="0" y="55"/>
                  </a:lnTo>
                  <a:lnTo>
                    <a:pt x="0" y="51"/>
                  </a:lnTo>
                  <a:lnTo>
                    <a:pt x="0" y="43"/>
                  </a:lnTo>
                  <a:lnTo>
                    <a:pt x="1" y="36"/>
                  </a:lnTo>
                  <a:lnTo>
                    <a:pt x="1" y="29"/>
                  </a:lnTo>
                  <a:lnTo>
                    <a:pt x="2" y="22"/>
                  </a:lnTo>
                  <a:lnTo>
                    <a:pt x="4" y="17"/>
                  </a:lnTo>
                  <a:lnTo>
                    <a:pt x="6" y="11"/>
                  </a:lnTo>
                  <a:lnTo>
                    <a:pt x="7" y="6"/>
                  </a:lnTo>
                  <a:lnTo>
                    <a:pt x="8" y="0"/>
                  </a:lnTo>
                  <a:lnTo>
                    <a:pt x="15" y="7"/>
                  </a:lnTo>
                  <a:lnTo>
                    <a:pt x="20" y="11"/>
                  </a:lnTo>
                  <a:lnTo>
                    <a:pt x="23" y="15"/>
                  </a:lnTo>
                  <a:lnTo>
                    <a:pt x="27" y="20"/>
                  </a:lnTo>
                  <a:lnTo>
                    <a:pt x="30" y="26"/>
                  </a:lnTo>
                  <a:lnTo>
                    <a:pt x="35" y="34"/>
                  </a:lnTo>
                  <a:lnTo>
                    <a:pt x="38" y="47"/>
                  </a:lnTo>
                  <a:lnTo>
                    <a:pt x="42" y="64"/>
                  </a:lnTo>
                  <a:lnTo>
                    <a:pt x="42" y="73"/>
                  </a:lnTo>
                  <a:lnTo>
                    <a:pt x="40" y="79"/>
                  </a:lnTo>
                  <a:lnTo>
                    <a:pt x="37" y="84"/>
                  </a:lnTo>
                  <a:lnTo>
                    <a:pt x="34" y="88"/>
                  </a:lnTo>
                  <a:lnTo>
                    <a:pt x="28" y="91"/>
                  </a:lnTo>
                  <a:lnTo>
                    <a:pt x="23" y="93"/>
                  </a:lnTo>
                  <a:lnTo>
                    <a:pt x="18" y="94"/>
                  </a:lnTo>
                  <a:lnTo>
                    <a:pt x="14" y="9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3" name="Freeform 31">
              <a:extLst>
                <a:ext uri="{FF2B5EF4-FFF2-40B4-BE49-F238E27FC236}">
                  <a16:creationId xmlns:a16="http://schemas.microsoft.com/office/drawing/2014/main" id="{FEC817B2-65EA-DBED-B56B-CEBB0C599C37}"/>
                </a:ext>
              </a:extLst>
            </p:cNvPr>
            <p:cNvSpPr>
              <a:spLocks/>
            </p:cNvSpPr>
            <p:nvPr/>
          </p:nvSpPr>
          <p:spPr bwMode="gray">
            <a:xfrm>
              <a:off x="7922362" y="2432579"/>
              <a:ext cx="911993" cy="1135084"/>
            </a:xfrm>
            <a:custGeom>
              <a:avLst/>
              <a:gdLst>
                <a:gd name="T0" fmla="*/ 230188 w 492"/>
                <a:gd name="T1" fmla="*/ 54632 h 650"/>
                <a:gd name="T2" fmla="*/ 258763 w 492"/>
                <a:gd name="T3" fmla="*/ 96656 h 650"/>
                <a:gd name="T4" fmla="*/ 260350 w 492"/>
                <a:gd name="T5" fmla="*/ 147086 h 650"/>
                <a:gd name="T6" fmla="*/ 325438 w 492"/>
                <a:gd name="T7" fmla="*/ 238139 h 650"/>
                <a:gd name="T8" fmla="*/ 388938 w 492"/>
                <a:gd name="T9" fmla="*/ 271758 h 650"/>
                <a:gd name="T10" fmla="*/ 436563 w 492"/>
                <a:gd name="T11" fmla="*/ 274560 h 650"/>
                <a:gd name="T12" fmla="*/ 473075 w 492"/>
                <a:gd name="T13" fmla="*/ 296973 h 650"/>
                <a:gd name="T14" fmla="*/ 536575 w 492"/>
                <a:gd name="T15" fmla="*/ 299774 h 650"/>
                <a:gd name="T16" fmla="*/ 531813 w 492"/>
                <a:gd name="T17" fmla="*/ 247944 h 650"/>
                <a:gd name="T18" fmla="*/ 554038 w 492"/>
                <a:gd name="T19" fmla="*/ 261952 h 650"/>
                <a:gd name="T20" fmla="*/ 552450 w 492"/>
                <a:gd name="T21" fmla="*/ 282965 h 650"/>
                <a:gd name="T22" fmla="*/ 588963 w 492"/>
                <a:gd name="T23" fmla="*/ 296973 h 650"/>
                <a:gd name="T24" fmla="*/ 604838 w 492"/>
                <a:gd name="T25" fmla="*/ 306779 h 650"/>
                <a:gd name="T26" fmla="*/ 636588 w 492"/>
                <a:gd name="T27" fmla="*/ 271758 h 650"/>
                <a:gd name="T28" fmla="*/ 722313 w 492"/>
                <a:gd name="T29" fmla="*/ 207321 h 650"/>
                <a:gd name="T30" fmla="*/ 771525 w 492"/>
                <a:gd name="T31" fmla="*/ 238139 h 650"/>
                <a:gd name="T32" fmla="*/ 773113 w 492"/>
                <a:gd name="T33" fmla="*/ 271758 h 650"/>
                <a:gd name="T34" fmla="*/ 741363 w 492"/>
                <a:gd name="T35" fmla="*/ 292770 h 650"/>
                <a:gd name="T36" fmla="*/ 731838 w 492"/>
                <a:gd name="T37" fmla="*/ 361410 h 650"/>
                <a:gd name="T38" fmla="*/ 703263 w 492"/>
                <a:gd name="T39" fmla="*/ 381022 h 650"/>
                <a:gd name="T40" fmla="*/ 693738 w 492"/>
                <a:gd name="T41" fmla="*/ 431451 h 650"/>
                <a:gd name="T42" fmla="*/ 655638 w 492"/>
                <a:gd name="T43" fmla="*/ 410439 h 650"/>
                <a:gd name="T44" fmla="*/ 642938 w 492"/>
                <a:gd name="T45" fmla="*/ 402034 h 650"/>
                <a:gd name="T46" fmla="*/ 661988 w 492"/>
                <a:gd name="T47" fmla="*/ 362811 h 650"/>
                <a:gd name="T48" fmla="*/ 593725 w 492"/>
                <a:gd name="T49" fmla="*/ 337596 h 650"/>
                <a:gd name="T50" fmla="*/ 576263 w 492"/>
                <a:gd name="T51" fmla="*/ 316584 h 650"/>
                <a:gd name="T52" fmla="*/ 561975 w 492"/>
                <a:gd name="T53" fmla="*/ 313783 h 650"/>
                <a:gd name="T54" fmla="*/ 542925 w 492"/>
                <a:gd name="T55" fmla="*/ 323588 h 650"/>
                <a:gd name="T56" fmla="*/ 565150 w 492"/>
                <a:gd name="T57" fmla="*/ 348803 h 650"/>
                <a:gd name="T58" fmla="*/ 544513 w 492"/>
                <a:gd name="T59" fmla="*/ 372617 h 650"/>
                <a:gd name="T60" fmla="*/ 573088 w 492"/>
                <a:gd name="T61" fmla="*/ 400633 h 650"/>
                <a:gd name="T62" fmla="*/ 571500 w 492"/>
                <a:gd name="T63" fmla="*/ 456666 h 650"/>
                <a:gd name="T64" fmla="*/ 554038 w 492"/>
                <a:gd name="T65" fmla="*/ 451063 h 650"/>
                <a:gd name="T66" fmla="*/ 517525 w 492"/>
                <a:gd name="T67" fmla="*/ 473476 h 650"/>
                <a:gd name="T68" fmla="*/ 503238 w 492"/>
                <a:gd name="T69" fmla="*/ 519702 h 650"/>
                <a:gd name="T70" fmla="*/ 455613 w 492"/>
                <a:gd name="T71" fmla="*/ 565929 h 650"/>
                <a:gd name="T72" fmla="*/ 382588 w 492"/>
                <a:gd name="T73" fmla="*/ 645776 h 650"/>
                <a:gd name="T74" fmla="*/ 355600 w 492"/>
                <a:gd name="T75" fmla="*/ 663986 h 650"/>
                <a:gd name="T76" fmla="*/ 357188 w 492"/>
                <a:gd name="T77" fmla="*/ 717218 h 650"/>
                <a:gd name="T78" fmla="*/ 354013 w 492"/>
                <a:gd name="T79" fmla="*/ 770449 h 650"/>
                <a:gd name="T80" fmla="*/ 355600 w 492"/>
                <a:gd name="T81" fmla="*/ 801266 h 650"/>
                <a:gd name="T82" fmla="*/ 346075 w 492"/>
                <a:gd name="T83" fmla="*/ 844692 h 650"/>
                <a:gd name="T84" fmla="*/ 338138 w 492"/>
                <a:gd name="T85" fmla="*/ 860101 h 650"/>
                <a:gd name="T86" fmla="*/ 307975 w 492"/>
                <a:gd name="T87" fmla="*/ 895121 h 650"/>
                <a:gd name="T88" fmla="*/ 273050 w 492"/>
                <a:gd name="T89" fmla="*/ 881113 h 650"/>
                <a:gd name="T90" fmla="*/ 233363 w 492"/>
                <a:gd name="T91" fmla="*/ 794262 h 650"/>
                <a:gd name="T92" fmla="*/ 204788 w 492"/>
                <a:gd name="T93" fmla="*/ 715817 h 650"/>
                <a:gd name="T94" fmla="*/ 161925 w 492"/>
                <a:gd name="T95" fmla="*/ 641573 h 650"/>
                <a:gd name="T96" fmla="*/ 133350 w 492"/>
                <a:gd name="T97" fmla="*/ 509897 h 650"/>
                <a:gd name="T98" fmla="*/ 115888 w 492"/>
                <a:gd name="T99" fmla="*/ 448261 h 650"/>
                <a:gd name="T100" fmla="*/ 85725 w 492"/>
                <a:gd name="T101" fmla="*/ 490285 h 650"/>
                <a:gd name="T102" fmla="*/ 28575 w 492"/>
                <a:gd name="T103" fmla="*/ 452463 h 650"/>
                <a:gd name="T104" fmla="*/ 39688 w 492"/>
                <a:gd name="T105" fmla="*/ 425848 h 650"/>
                <a:gd name="T106" fmla="*/ 0 w 492"/>
                <a:gd name="T107" fmla="*/ 393629 h 650"/>
                <a:gd name="T108" fmla="*/ 74613 w 492"/>
                <a:gd name="T109" fmla="*/ 362811 h 650"/>
                <a:gd name="T110" fmla="*/ 46038 w 492"/>
                <a:gd name="T111" fmla="*/ 312382 h 650"/>
                <a:gd name="T112" fmla="*/ 28575 w 492"/>
                <a:gd name="T113" fmla="*/ 288568 h 650"/>
                <a:gd name="T114" fmla="*/ 85725 w 492"/>
                <a:gd name="T115" fmla="*/ 242341 h 650"/>
                <a:gd name="T116" fmla="*/ 139700 w 492"/>
                <a:gd name="T117" fmla="*/ 154090 h 650"/>
                <a:gd name="T118" fmla="*/ 142875 w 492"/>
                <a:gd name="T119" fmla="*/ 112065 h 650"/>
                <a:gd name="T120" fmla="*/ 98425 w 492"/>
                <a:gd name="T121" fmla="*/ 58834 h 650"/>
                <a:gd name="T122" fmla="*/ 182563 w 492"/>
                <a:gd name="T123" fmla="*/ 9806 h 6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2"/>
                <a:gd name="T187" fmla="*/ 0 h 650"/>
                <a:gd name="T188" fmla="*/ 492 w 492"/>
                <a:gd name="T189" fmla="*/ 650 h 6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2" h="650">
                  <a:moveTo>
                    <a:pt x="118" y="0"/>
                  </a:moveTo>
                  <a:lnTo>
                    <a:pt x="124" y="6"/>
                  </a:lnTo>
                  <a:lnTo>
                    <a:pt x="129" y="11"/>
                  </a:lnTo>
                  <a:lnTo>
                    <a:pt x="132" y="17"/>
                  </a:lnTo>
                  <a:lnTo>
                    <a:pt x="136" y="24"/>
                  </a:lnTo>
                  <a:lnTo>
                    <a:pt x="138" y="30"/>
                  </a:lnTo>
                  <a:lnTo>
                    <a:pt x="142" y="34"/>
                  </a:lnTo>
                  <a:lnTo>
                    <a:pt x="145" y="39"/>
                  </a:lnTo>
                  <a:lnTo>
                    <a:pt x="149" y="42"/>
                  </a:lnTo>
                  <a:lnTo>
                    <a:pt x="151" y="46"/>
                  </a:lnTo>
                  <a:lnTo>
                    <a:pt x="155" y="49"/>
                  </a:lnTo>
                  <a:lnTo>
                    <a:pt x="157" y="52"/>
                  </a:lnTo>
                  <a:lnTo>
                    <a:pt x="160" y="56"/>
                  </a:lnTo>
                  <a:lnTo>
                    <a:pt x="161" y="60"/>
                  </a:lnTo>
                  <a:lnTo>
                    <a:pt x="162" y="64"/>
                  </a:lnTo>
                  <a:lnTo>
                    <a:pt x="163" y="69"/>
                  </a:lnTo>
                  <a:lnTo>
                    <a:pt x="163" y="73"/>
                  </a:lnTo>
                  <a:lnTo>
                    <a:pt x="149" y="73"/>
                  </a:lnTo>
                  <a:lnTo>
                    <a:pt x="149" y="83"/>
                  </a:lnTo>
                  <a:lnTo>
                    <a:pt x="150" y="88"/>
                  </a:lnTo>
                  <a:lnTo>
                    <a:pt x="153" y="92"/>
                  </a:lnTo>
                  <a:lnTo>
                    <a:pt x="155" y="96"/>
                  </a:lnTo>
                  <a:lnTo>
                    <a:pt x="159" y="99"/>
                  </a:lnTo>
                  <a:lnTo>
                    <a:pt x="164" y="105"/>
                  </a:lnTo>
                  <a:lnTo>
                    <a:pt x="172" y="108"/>
                  </a:lnTo>
                  <a:lnTo>
                    <a:pt x="179" y="112"/>
                  </a:lnTo>
                  <a:lnTo>
                    <a:pt x="185" y="116"/>
                  </a:lnTo>
                  <a:lnTo>
                    <a:pt x="191" y="120"/>
                  </a:lnTo>
                  <a:lnTo>
                    <a:pt x="195" y="127"/>
                  </a:lnTo>
                  <a:lnTo>
                    <a:pt x="195" y="161"/>
                  </a:lnTo>
                  <a:lnTo>
                    <a:pt x="200" y="166"/>
                  </a:lnTo>
                  <a:lnTo>
                    <a:pt x="205" y="170"/>
                  </a:lnTo>
                  <a:lnTo>
                    <a:pt x="211" y="174"/>
                  </a:lnTo>
                  <a:lnTo>
                    <a:pt x="217" y="177"/>
                  </a:lnTo>
                  <a:lnTo>
                    <a:pt x="224" y="181"/>
                  </a:lnTo>
                  <a:lnTo>
                    <a:pt x="230" y="184"/>
                  </a:lnTo>
                  <a:lnTo>
                    <a:pt x="236" y="185"/>
                  </a:lnTo>
                  <a:lnTo>
                    <a:pt x="241" y="187"/>
                  </a:lnTo>
                  <a:lnTo>
                    <a:pt x="242" y="191"/>
                  </a:lnTo>
                  <a:lnTo>
                    <a:pt x="245" y="194"/>
                  </a:lnTo>
                  <a:lnTo>
                    <a:pt x="249" y="194"/>
                  </a:lnTo>
                  <a:lnTo>
                    <a:pt x="253" y="194"/>
                  </a:lnTo>
                  <a:lnTo>
                    <a:pt x="257" y="192"/>
                  </a:lnTo>
                  <a:lnTo>
                    <a:pt x="262" y="191"/>
                  </a:lnTo>
                  <a:lnTo>
                    <a:pt x="267" y="191"/>
                  </a:lnTo>
                  <a:lnTo>
                    <a:pt x="270" y="191"/>
                  </a:lnTo>
                  <a:lnTo>
                    <a:pt x="273" y="194"/>
                  </a:lnTo>
                  <a:lnTo>
                    <a:pt x="275" y="196"/>
                  </a:lnTo>
                  <a:lnTo>
                    <a:pt x="278" y="198"/>
                  </a:lnTo>
                  <a:lnTo>
                    <a:pt x="279" y="201"/>
                  </a:lnTo>
                  <a:lnTo>
                    <a:pt x="281" y="203"/>
                  </a:lnTo>
                  <a:lnTo>
                    <a:pt x="282" y="206"/>
                  </a:lnTo>
                  <a:lnTo>
                    <a:pt x="285" y="208"/>
                  </a:lnTo>
                  <a:lnTo>
                    <a:pt x="287" y="209"/>
                  </a:lnTo>
                  <a:lnTo>
                    <a:pt x="292" y="210"/>
                  </a:lnTo>
                  <a:lnTo>
                    <a:pt x="298" y="212"/>
                  </a:lnTo>
                  <a:lnTo>
                    <a:pt x="306" y="214"/>
                  </a:lnTo>
                  <a:lnTo>
                    <a:pt x="314" y="217"/>
                  </a:lnTo>
                  <a:lnTo>
                    <a:pt x="323" y="219"/>
                  </a:lnTo>
                  <a:lnTo>
                    <a:pt x="330" y="220"/>
                  </a:lnTo>
                  <a:lnTo>
                    <a:pt x="337" y="220"/>
                  </a:lnTo>
                  <a:lnTo>
                    <a:pt x="341" y="219"/>
                  </a:lnTo>
                  <a:lnTo>
                    <a:pt x="339" y="217"/>
                  </a:lnTo>
                  <a:lnTo>
                    <a:pt x="338" y="214"/>
                  </a:lnTo>
                  <a:lnTo>
                    <a:pt x="337" y="210"/>
                  </a:lnTo>
                  <a:lnTo>
                    <a:pt x="336" y="208"/>
                  </a:lnTo>
                  <a:lnTo>
                    <a:pt x="335" y="205"/>
                  </a:lnTo>
                  <a:lnTo>
                    <a:pt x="334" y="202"/>
                  </a:lnTo>
                  <a:lnTo>
                    <a:pt x="334" y="201"/>
                  </a:lnTo>
                  <a:lnTo>
                    <a:pt x="332" y="199"/>
                  </a:lnTo>
                  <a:lnTo>
                    <a:pt x="332" y="187"/>
                  </a:lnTo>
                  <a:lnTo>
                    <a:pt x="335" y="177"/>
                  </a:lnTo>
                  <a:lnTo>
                    <a:pt x="345" y="177"/>
                  </a:lnTo>
                  <a:lnTo>
                    <a:pt x="345" y="178"/>
                  </a:lnTo>
                  <a:lnTo>
                    <a:pt x="345" y="180"/>
                  </a:lnTo>
                  <a:lnTo>
                    <a:pt x="347" y="181"/>
                  </a:lnTo>
                  <a:lnTo>
                    <a:pt x="347" y="182"/>
                  </a:lnTo>
                  <a:lnTo>
                    <a:pt x="348" y="184"/>
                  </a:lnTo>
                  <a:lnTo>
                    <a:pt x="348" y="185"/>
                  </a:lnTo>
                  <a:lnTo>
                    <a:pt x="349" y="187"/>
                  </a:lnTo>
                  <a:lnTo>
                    <a:pt x="349" y="189"/>
                  </a:lnTo>
                  <a:lnTo>
                    <a:pt x="349" y="191"/>
                  </a:lnTo>
                  <a:lnTo>
                    <a:pt x="349" y="194"/>
                  </a:lnTo>
                  <a:lnTo>
                    <a:pt x="349" y="195"/>
                  </a:lnTo>
                  <a:lnTo>
                    <a:pt x="349" y="198"/>
                  </a:lnTo>
                  <a:lnTo>
                    <a:pt x="348" y="199"/>
                  </a:lnTo>
                  <a:lnTo>
                    <a:pt x="348" y="201"/>
                  </a:lnTo>
                  <a:lnTo>
                    <a:pt x="348" y="202"/>
                  </a:lnTo>
                  <a:lnTo>
                    <a:pt x="348" y="203"/>
                  </a:lnTo>
                  <a:lnTo>
                    <a:pt x="350" y="205"/>
                  </a:lnTo>
                  <a:lnTo>
                    <a:pt x="354" y="206"/>
                  </a:lnTo>
                  <a:lnTo>
                    <a:pt x="357" y="208"/>
                  </a:lnTo>
                  <a:lnTo>
                    <a:pt x="360" y="209"/>
                  </a:lnTo>
                  <a:lnTo>
                    <a:pt x="363" y="209"/>
                  </a:lnTo>
                  <a:lnTo>
                    <a:pt x="367" y="210"/>
                  </a:lnTo>
                  <a:lnTo>
                    <a:pt x="371" y="212"/>
                  </a:lnTo>
                  <a:lnTo>
                    <a:pt x="374" y="212"/>
                  </a:lnTo>
                  <a:lnTo>
                    <a:pt x="374" y="213"/>
                  </a:lnTo>
                  <a:lnTo>
                    <a:pt x="375" y="214"/>
                  </a:lnTo>
                  <a:lnTo>
                    <a:pt x="376" y="216"/>
                  </a:lnTo>
                  <a:lnTo>
                    <a:pt x="376" y="217"/>
                  </a:lnTo>
                  <a:lnTo>
                    <a:pt x="379" y="217"/>
                  </a:lnTo>
                  <a:lnTo>
                    <a:pt x="380" y="219"/>
                  </a:lnTo>
                  <a:lnTo>
                    <a:pt x="381" y="219"/>
                  </a:lnTo>
                  <a:lnTo>
                    <a:pt x="382" y="219"/>
                  </a:lnTo>
                  <a:lnTo>
                    <a:pt x="387" y="217"/>
                  </a:lnTo>
                  <a:lnTo>
                    <a:pt x="389" y="216"/>
                  </a:lnTo>
                  <a:lnTo>
                    <a:pt x="393" y="212"/>
                  </a:lnTo>
                  <a:lnTo>
                    <a:pt x="395" y="208"/>
                  </a:lnTo>
                  <a:lnTo>
                    <a:pt x="398" y="203"/>
                  </a:lnTo>
                  <a:lnTo>
                    <a:pt x="400" y="198"/>
                  </a:lnTo>
                  <a:lnTo>
                    <a:pt x="401" y="194"/>
                  </a:lnTo>
                  <a:lnTo>
                    <a:pt x="402" y="189"/>
                  </a:lnTo>
                  <a:lnTo>
                    <a:pt x="407" y="181"/>
                  </a:lnTo>
                  <a:lnTo>
                    <a:pt x="414" y="174"/>
                  </a:lnTo>
                  <a:lnTo>
                    <a:pt x="421" y="167"/>
                  </a:lnTo>
                  <a:lnTo>
                    <a:pt x="429" y="161"/>
                  </a:lnTo>
                  <a:lnTo>
                    <a:pt x="437" y="156"/>
                  </a:lnTo>
                  <a:lnTo>
                    <a:pt x="445" y="152"/>
                  </a:lnTo>
                  <a:lnTo>
                    <a:pt x="455" y="148"/>
                  </a:lnTo>
                  <a:lnTo>
                    <a:pt x="464" y="145"/>
                  </a:lnTo>
                  <a:lnTo>
                    <a:pt x="465" y="148"/>
                  </a:lnTo>
                  <a:lnTo>
                    <a:pt x="467" y="152"/>
                  </a:lnTo>
                  <a:lnTo>
                    <a:pt x="470" y="156"/>
                  </a:lnTo>
                  <a:lnTo>
                    <a:pt x="474" y="161"/>
                  </a:lnTo>
                  <a:lnTo>
                    <a:pt x="477" y="166"/>
                  </a:lnTo>
                  <a:lnTo>
                    <a:pt x="481" y="169"/>
                  </a:lnTo>
                  <a:lnTo>
                    <a:pt x="486" y="170"/>
                  </a:lnTo>
                  <a:lnTo>
                    <a:pt x="489" y="171"/>
                  </a:lnTo>
                  <a:lnTo>
                    <a:pt x="492" y="169"/>
                  </a:lnTo>
                  <a:lnTo>
                    <a:pt x="490" y="173"/>
                  </a:lnTo>
                  <a:lnTo>
                    <a:pt x="490" y="177"/>
                  </a:lnTo>
                  <a:lnTo>
                    <a:pt x="489" y="181"/>
                  </a:lnTo>
                  <a:lnTo>
                    <a:pt x="489" y="185"/>
                  </a:lnTo>
                  <a:lnTo>
                    <a:pt x="488" y="189"/>
                  </a:lnTo>
                  <a:lnTo>
                    <a:pt x="487" y="194"/>
                  </a:lnTo>
                  <a:lnTo>
                    <a:pt x="486" y="196"/>
                  </a:lnTo>
                  <a:lnTo>
                    <a:pt x="483" y="199"/>
                  </a:lnTo>
                  <a:lnTo>
                    <a:pt x="482" y="199"/>
                  </a:lnTo>
                  <a:lnTo>
                    <a:pt x="479" y="201"/>
                  </a:lnTo>
                  <a:lnTo>
                    <a:pt x="476" y="202"/>
                  </a:lnTo>
                  <a:lnTo>
                    <a:pt x="473" y="203"/>
                  </a:lnTo>
                  <a:lnTo>
                    <a:pt x="469" y="206"/>
                  </a:lnTo>
                  <a:lnTo>
                    <a:pt x="467" y="209"/>
                  </a:lnTo>
                  <a:lnTo>
                    <a:pt x="464" y="210"/>
                  </a:lnTo>
                  <a:lnTo>
                    <a:pt x="464" y="213"/>
                  </a:lnTo>
                  <a:lnTo>
                    <a:pt x="464" y="219"/>
                  </a:lnTo>
                  <a:lnTo>
                    <a:pt x="463" y="226"/>
                  </a:lnTo>
                  <a:lnTo>
                    <a:pt x="463" y="234"/>
                  </a:lnTo>
                  <a:lnTo>
                    <a:pt x="463" y="242"/>
                  </a:lnTo>
                  <a:lnTo>
                    <a:pt x="462" y="251"/>
                  </a:lnTo>
                  <a:lnTo>
                    <a:pt x="461" y="258"/>
                  </a:lnTo>
                  <a:lnTo>
                    <a:pt x="458" y="265"/>
                  </a:lnTo>
                  <a:lnTo>
                    <a:pt x="455" y="269"/>
                  </a:lnTo>
                  <a:lnTo>
                    <a:pt x="454" y="269"/>
                  </a:lnTo>
                  <a:lnTo>
                    <a:pt x="452" y="270"/>
                  </a:lnTo>
                  <a:lnTo>
                    <a:pt x="450" y="270"/>
                  </a:lnTo>
                  <a:lnTo>
                    <a:pt x="446" y="270"/>
                  </a:lnTo>
                  <a:lnTo>
                    <a:pt x="444" y="270"/>
                  </a:lnTo>
                  <a:lnTo>
                    <a:pt x="443" y="272"/>
                  </a:lnTo>
                  <a:lnTo>
                    <a:pt x="440" y="272"/>
                  </a:lnTo>
                  <a:lnTo>
                    <a:pt x="440" y="274"/>
                  </a:lnTo>
                  <a:lnTo>
                    <a:pt x="440" y="279"/>
                  </a:lnTo>
                  <a:lnTo>
                    <a:pt x="440" y="284"/>
                  </a:lnTo>
                  <a:lnTo>
                    <a:pt x="439" y="290"/>
                  </a:lnTo>
                  <a:lnTo>
                    <a:pt x="438" y="295"/>
                  </a:lnTo>
                  <a:lnTo>
                    <a:pt x="438" y="302"/>
                  </a:lnTo>
                  <a:lnTo>
                    <a:pt x="437" y="308"/>
                  </a:lnTo>
                  <a:lnTo>
                    <a:pt x="436" y="312"/>
                  </a:lnTo>
                  <a:lnTo>
                    <a:pt x="433" y="316"/>
                  </a:lnTo>
                  <a:lnTo>
                    <a:pt x="419" y="284"/>
                  </a:lnTo>
                  <a:lnTo>
                    <a:pt x="418" y="286"/>
                  </a:lnTo>
                  <a:lnTo>
                    <a:pt x="418" y="287"/>
                  </a:lnTo>
                  <a:lnTo>
                    <a:pt x="417" y="288"/>
                  </a:lnTo>
                  <a:lnTo>
                    <a:pt x="415" y="291"/>
                  </a:lnTo>
                  <a:lnTo>
                    <a:pt x="413" y="293"/>
                  </a:lnTo>
                  <a:lnTo>
                    <a:pt x="412" y="294"/>
                  </a:lnTo>
                  <a:lnTo>
                    <a:pt x="411" y="294"/>
                  </a:lnTo>
                  <a:lnTo>
                    <a:pt x="409" y="294"/>
                  </a:lnTo>
                  <a:lnTo>
                    <a:pt x="408" y="293"/>
                  </a:lnTo>
                  <a:lnTo>
                    <a:pt x="407" y="293"/>
                  </a:lnTo>
                  <a:lnTo>
                    <a:pt x="406" y="291"/>
                  </a:lnTo>
                  <a:lnTo>
                    <a:pt x="406" y="290"/>
                  </a:lnTo>
                  <a:lnTo>
                    <a:pt x="405" y="287"/>
                  </a:lnTo>
                  <a:lnTo>
                    <a:pt x="404" y="286"/>
                  </a:lnTo>
                  <a:lnTo>
                    <a:pt x="404" y="284"/>
                  </a:lnTo>
                  <a:lnTo>
                    <a:pt x="405" y="279"/>
                  </a:lnTo>
                  <a:lnTo>
                    <a:pt x="406" y="274"/>
                  </a:lnTo>
                  <a:lnTo>
                    <a:pt x="408" y="270"/>
                  </a:lnTo>
                  <a:lnTo>
                    <a:pt x="412" y="266"/>
                  </a:lnTo>
                  <a:lnTo>
                    <a:pt x="414" y="262"/>
                  </a:lnTo>
                  <a:lnTo>
                    <a:pt x="417" y="259"/>
                  </a:lnTo>
                  <a:lnTo>
                    <a:pt x="418" y="253"/>
                  </a:lnTo>
                  <a:lnTo>
                    <a:pt x="419" y="249"/>
                  </a:lnTo>
                  <a:lnTo>
                    <a:pt x="382" y="249"/>
                  </a:lnTo>
                  <a:lnTo>
                    <a:pt x="380" y="248"/>
                  </a:lnTo>
                  <a:lnTo>
                    <a:pt x="379" y="248"/>
                  </a:lnTo>
                  <a:lnTo>
                    <a:pt x="376" y="247"/>
                  </a:lnTo>
                  <a:lnTo>
                    <a:pt x="375" y="244"/>
                  </a:lnTo>
                  <a:lnTo>
                    <a:pt x="374" y="241"/>
                  </a:lnTo>
                  <a:lnTo>
                    <a:pt x="373" y="238"/>
                  </a:lnTo>
                  <a:lnTo>
                    <a:pt x="373" y="235"/>
                  </a:lnTo>
                  <a:lnTo>
                    <a:pt x="371" y="231"/>
                  </a:lnTo>
                  <a:lnTo>
                    <a:pt x="370" y="230"/>
                  </a:lnTo>
                  <a:lnTo>
                    <a:pt x="367" y="230"/>
                  </a:lnTo>
                  <a:lnTo>
                    <a:pt x="366" y="228"/>
                  </a:lnTo>
                  <a:lnTo>
                    <a:pt x="364" y="227"/>
                  </a:lnTo>
                  <a:lnTo>
                    <a:pt x="363" y="226"/>
                  </a:lnTo>
                  <a:lnTo>
                    <a:pt x="362" y="224"/>
                  </a:lnTo>
                  <a:lnTo>
                    <a:pt x="361" y="224"/>
                  </a:lnTo>
                  <a:lnTo>
                    <a:pt x="360" y="224"/>
                  </a:lnTo>
                  <a:lnTo>
                    <a:pt x="358" y="224"/>
                  </a:lnTo>
                  <a:lnTo>
                    <a:pt x="357" y="224"/>
                  </a:lnTo>
                  <a:lnTo>
                    <a:pt x="356" y="224"/>
                  </a:lnTo>
                  <a:lnTo>
                    <a:pt x="355" y="224"/>
                  </a:lnTo>
                  <a:lnTo>
                    <a:pt x="354" y="224"/>
                  </a:lnTo>
                  <a:lnTo>
                    <a:pt x="351" y="224"/>
                  </a:lnTo>
                  <a:lnTo>
                    <a:pt x="350" y="224"/>
                  </a:lnTo>
                  <a:lnTo>
                    <a:pt x="348" y="224"/>
                  </a:lnTo>
                  <a:lnTo>
                    <a:pt x="347" y="226"/>
                  </a:lnTo>
                  <a:lnTo>
                    <a:pt x="344" y="226"/>
                  </a:lnTo>
                  <a:lnTo>
                    <a:pt x="343" y="227"/>
                  </a:lnTo>
                  <a:lnTo>
                    <a:pt x="342" y="228"/>
                  </a:lnTo>
                  <a:lnTo>
                    <a:pt x="342" y="231"/>
                  </a:lnTo>
                  <a:lnTo>
                    <a:pt x="341" y="234"/>
                  </a:lnTo>
                  <a:lnTo>
                    <a:pt x="342" y="235"/>
                  </a:lnTo>
                  <a:lnTo>
                    <a:pt x="343" y="237"/>
                  </a:lnTo>
                  <a:lnTo>
                    <a:pt x="345" y="240"/>
                  </a:lnTo>
                  <a:lnTo>
                    <a:pt x="348" y="242"/>
                  </a:lnTo>
                  <a:lnTo>
                    <a:pt x="351" y="245"/>
                  </a:lnTo>
                  <a:lnTo>
                    <a:pt x="354" y="248"/>
                  </a:lnTo>
                  <a:lnTo>
                    <a:pt x="356" y="249"/>
                  </a:lnTo>
                  <a:lnTo>
                    <a:pt x="358" y="251"/>
                  </a:lnTo>
                  <a:lnTo>
                    <a:pt x="356" y="252"/>
                  </a:lnTo>
                  <a:lnTo>
                    <a:pt x="354" y="253"/>
                  </a:lnTo>
                  <a:lnTo>
                    <a:pt x="351" y="256"/>
                  </a:lnTo>
                  <a:lnTo>
                    <a:pt x="349" y="258"/>
                  </a:lnTo>
                  <a:lnTo>
                    <a:pt x="347" y="260"/>
                  </a:lnTo>
                  <a:lnTo>
                    <a:pt x="345" y="263"/>
                  </a:lnTo>
                  <a:lnTo>
                    <a:pt x="343" y="266"/>
                  </a:lnTo>
                  <a:lnTo>
                    <a:pt x="343" y="269"/>
                  </a:lnTo>
                  <a:lnTo>
                    <a:pt x="344" y="272"/>
                  </a:lnTo>
                  <a:lnTo>
                    <a:pt x="345" y="273"/>
                  </a:lnTo>
                  <a:lnTo>
                    <a:pt x="348" y="277"/>
                  </a:lnTo>
                  <a:lnTo>
                    <a:pt x="350" y="280"/>
                  </a:lnTo>
                  <a:lnTo>
                    <a:pt x="354" y="283"/>
                  </a:lnTo>
                  <a:lnTo>
                    <a:pt x="357" y="284"/>
                  </a:lnTo>
                  <a:lnTo>
                    <a:pt x="361" y="286"/>
                  </a:lnTo>
                  <a:lnTo>
                    <a:pt x="364" y="287"/>
                  </a:lnTo>
                  <a:lnTo>
                    <a:pt x="374" y="326"/>
                  </a:lnTo>
                  <a:lnTo>
                    <a:pt x="371" y="327"/>
                  </a:lnTo>
                  <a:lnTo>
                    <a:pt x="368" y="327"/>
                  </a:lnTo>
                  <a:lnTo>
                    <a:pt x="366" y="327"/>
                  </a:lnTo>
                  <a:lnTo>
                    <a:pt x="363" y="327"/>
                  </a:lnTo>
                  <a:lnTo>
                    <a:pt x="362" y="327"/>
                  </a:lnTo>
                  <a:lnTo>
                    <a:pt x="360" y="326"/>
                  </a:lnTo>
                  <a:lnTo>
                    <a:pt x="357" y="326"/>
                  </a:lnTo>
                  <a:lnTo>
                    <a:pt x="356" y="326"/>
                  </a:lnTo>
                  <a:lnTo>
                    <a:pt x="355" y="326"/>
                  </a:lnTo>
                  <a:lnTo>
                    <a:pt x="354" y="326"/>
                  </a:lnTo>
                  <a:lnTo>
                    <a:pt x="353" y="325"/>
                  </a:lnTo>
                  <a:lnTo>
                    <a:pt x="351" y="323"/>
                  </a:lnTo>
                  <a:lnTo>
                    <a:pt x="350" y="323"/>
                  </a:lnTo>
                  <a:lnTo>
                    <a:pt x="349" y="322"/>
                  </a:lnTo>
                  <a:lnTo>
                    <a:pt x="347" y="322"/>
                  </a:lnTo>
                  <a:lnTo>
                    <a:pt x="345" y="322"/>
                  </a:lnTo>
                  <a:lnTo>
                    <a:pt x="344" y="322"/>
                  </a:lnTo>
                  <a:lnTo>
                    <a:pt x="341" y="325"/>
                  </a:lnTo>
                  <a:lnTo>
                    <a:pt x="337" y="327"/>
                  </a:lnTo>
                  <a:lnTo>
                    <a:pt x="334" y="332"/>
                  </a:lnTo>
                  <a:lnTo>
                    <a:pt x="330" y="334"/>
                  </a:lnTo>
                  <a:lnTo>
                    <a:pt x="326" y="338"/>
                  </a:lnTo>
                  <a:lnTo>
                    <a:pt x="325" y="340"/>
                  </a:lnTo>
                  <a:lnTo>
                    <a:pt x="324" y="341"/>
                  </a:lnTo>
                  <a:lnTo>
                    <a:pt x="330" y="348"/>
                  </a:lnTo>
                  <a:lnTo>
                    <a:pt x="329" y="354"/>
                  </a:lnTo>
                  <a:lnTo>
                    <a:pt x="328" y="358"/>
                  </a:lnTo>
                  <a:lnTo>
                    <a:pt x="325" y="361"/>
                  </a:lnTo>
                  <a:lnTo>
                    <a:pt x="323" y="365"/>
                  </a:lnTo>
                  <a:lnTo>
                    <a:pt x="317" y="371"/>
                  </a:lnTo>
                  <a:lnTo>
                    <a:pt x="310" y="375"/>
                  </a:lnTo>
                  <a:lnTo>
                    <a:pt x="303" y="380"/>
                  </a:lnTo>
                  <a:lnTo>
                    <a:pt x="298" y="386"/>
                  </a:lnTo>
                  <a:lnTo>
                    <a:pt x="295" y="389"/>
                  </a:lnTo>
                  <a:lnTo>
                    <a:pt x="293" y="393"/>
                  </a:lnTo>
                  <a:lnTo>
                    <a:pt x="292" y="397"/>
                  </a:lnTo>
                  <a:lnTo>
                    <a:pt x="292" y="401"/>
                  </a:lnTo>
                  <a:lnTo>
                    <a:pt x="287" y="404"/>
                  </a:lnTo>
                  <a:lnTo>
                    <a:pt x="282" y="407"/>
                  </a:lnTo>
                  <a:lnTo>
                    <a:pt x="278" y="411"/>
                  </a:lnTo>
                  <a:lnTo>
                    <a:pt x="274" y="415"/>
                  </a:lnTo>
                  <a:lnTo>
                    <a:pt x="267" y="426"/>
                  </a:lnTo>
                  <a:lnTo>
                    <a:pt x="260" y="437"/>
                  </a:lnTo>
                  <a:lnTo>
                    <a:pt x="254" y="449"/>
                  </a:lnTo>
                  <a:lnTo>
                    <a:pt x="245" y="457"/>
                  </a:lnTo>
                  <a:lnTo>
                    <a:pt x="241" y="461"/>
                  </a:lnTo>
                  <a:lnTo>
                    <a:pt x="236" y="464"/>
                  </a:lnTo>
                  <a:lnTo>
                    <a:pt x="230" y="465"/>
                  </a:lnTo>
                  <a:lnTo>
                    <a:pt x="224" y="467"/>
                  </a:lnTo>
                  <a:lnTo>
                    <a:pt x="224" y="468"/>
                  </a:lnTo>
                  <a:lnTo>
                    <a:pt x="224" y="469"/>
                  </a:lnTo>
                  <a:lnTo>
                    <a:pt x="224" y="471"/>
                  </a:lnTo>
                  <a:lnTo>
                    <a:pt x="224" y="472"/>
                  </a:lnTo>
                  <a:lnTo>
                    <a:pt x="224" y="474"/>
                  </a:lnTo>
                  <a:lnTo>
                    <a:pt x="224" y="475"/>
                  </a:lnTo>
                  <a:lnTo>
                    <a:pt x="224" y="476"/>
                  </a:lnTo>
                  <a:lnTo>
                    <a:pt x="224" y="479"/>
                  </a:lnTo>
                  <a:lnTo>
                    <a:pt x="224" y="483"/>
                  </a:lnTo>
                  <a:lnTo>
                    <a:pt x="223" y="491"/>
                  </a:lnTo>
                  <a:lnTo>
                    <a:pt x="224" y="498"/>
                  </a:lnTo>
                  <a:lnTo>
                    <a:pt x="224" y="505"/>
                  </a:lnTo>
                  <a:lnTo>
                    <a:pt x="225" y="512"/>
                  </a:lnTo>
                  <a:lnTo>
                    <a:pt x="228" y="518"/>
                  </a:lnTo>
                  <a:lnTo>
                    <a:pt x="230" y="522"/>
                  </a:lnTo>
                  <a:lnTo>
                    <a:pt x="235" y="525"/>
                  </a:lnTo>
                  <a:lnTo>
                    <a:pt x="232" y="530"/>
                  </a:lnTo>
                  <a:lnTo>
                    <a:pt x="230" y="536"/>
                  </a:lnTo>
                  <a:lnTo>
                    <a:pt x="228" y="540"/>
                  </a:lnTo>
                  <a:lnTo>
                    <a:pt x="225" y="546"/>
                  </a:lnTo>
                  <a:lnTo>
                    <a:pt x="223" y="550"/>
                  </a:lnTo>
                  <a:lnTo>
                    <a:pt x="220" y="555"/>
                  </a:lnTo>
                  <a:lnTo>
                    <a:pt x="219" y="561"/>
                  </a:lnTo>
                  <a:lnTo>
                    <a:pt x="219" y="567"/>
                  </a:lnTo>
                  <a:lnTo>
                    <a:pt x="219" y="568"/>
                  </a:lnTo>
                  <a:lnTo>
                    <a:pt x="220" y="569"/>
                  </a:lnTo>
                  <a:lnTo>
                    <a:pt x="222" y="571"/>
                  </a:lnTo>
                  <a:lnTo>
                    <a:pt x="223" y="571"/>
                  </a:lnTo>
                  <a:lnTo>
                    <a:pt x="224" y="572"/>
                  </a:lnTo>
                  <a:lnTo>
                    <a:pt x="225" y="572"/>
                  </a:lnTo>
                  <a:lnTo>
                    <a:pt x="225" y="585"/>
                  </a:lnTo>
                  <a:lnTo>
                    <a:pt x="224" y="588"/>
                  </a:lnTo>
                  <a:lnTo>
                    <a:pt x="223" y="592"/>
                  </a:lnTo>
                  <a:lnTo>
                    <a:pt x="222" y="594"/>
                  </a:lnTo>
                  <a:lnTo>
                    <a:pt x="220" y="597"/>
                  </a:lnTo>
                  <a:lnTo>
                    <a:pt x="219" y="600"/>
                  </a:lnTo>
                  <a:lnTo>
                    <a:pt x="218" y="603"/>
                  </a:lnTo>
                  <a:lnTo>
                    <a:pt x="216" y="604"/>
                  </a:lnTo>
                  <a:lnTo>
                    <a:pt x="213" y="604"/>
                  </a:lnTo>
                  <a:lnTo>
                    <a:pt x="213" y="606"/>
                  </a:lnTo>
                  <a:lnTo>
                    <a:pt x="213" y="607"/>
                  </a:lnTo>
                  <a:lnTo>
                    <a:pt x="213" y="608"/>
                  </a:lnTo>
                  <a:lnTo>
                    <a:pt x="213" y="610"/>
                  </a:lnTo>
                  <a:lnTo>
                    <a:pt x="213" y="613"/>
                  </a:lnTo>
                  <a:lnTo>
                    <a:pt x="213" y="614"/>
                  </a:lnTo>
                  <a:lnTo>
                    <a:pt x="214" y="615"/>
                  </a:lnTo>
                  <a:lnTo>
                    <a:pt x="214" y="617"/>
                  </a:lnTo>
                  <a:lnTo>
                    <a:pt x="211" y="621"/>
                  </a:lnTo>
                  <a:lnTo>
                    <a:pt x="207" y="625"/>
                  </a:lnTo>
                  <a:lnTo>
                    <a:pt x="204" y="628"/>
                  </a:lnTo>
                  <a:lnTo>
                    <a:pt x="201" y="632"/>
                  </a:lnTo>
                  <a:lnTo>
                    <a:pt x="198" y="635"/>
                  </a:lnTo>
                  <a:lnTo>
                    <a:pt x="194" y="639"/>
                  </a:lnTo>
                  <a:lnTo>
                    <a:pt x="191" y="643"/>
                  </a:lnTo>
                  <a:lnTo>
                    <a:pt x="187" y="650"/>
                  </a:lnTo>
                  <a:lnTo>
                    <a:pt x="182" y="647"/>
                  </a:lnTo>
                  <a:lnTo>
                    <a:pt x="180" y="645"/>
                  </a:lnTo>
                  <a:lnTo>
                    <a:pt x="176" y="640"/>
                  </a:lnTo>
                  <a:lnTo>
                    <a:pt x="175" y="638"/>
                  </a:lnTo>
                  <a:lnTo>
                    <a:pt x="173" y="634"/>
                  </a:lnTo>
                  <a:lnTo>
                    <a:pt x="172" y="629"/>
                  </a:lnTo>
                  <a:lnTo>
                    <a:pt x="170" y="625"/>
                  </a:lnTo>
                  <a:lnTo>
                    <a:pt x="170" y="620"/>
                  </a:lnTo>
                  <a:lnTo>
                    <a:pt x="167" y="611"/>
                  </a:lnTo>
                  <a:lnTo>
                    <a:pt x="163" y="603"/>
                  </a:lnTo>
                  <a:lnTo>
                    <a:pt x="160" y="593"/>
                  </a:lnTo>
                  <a:lnTo>
                    <a:pt x="155" y="585"/>
                  </a:lnTo>
                  <a:lnTo>
                    <a:pt x="150" y="575"/>
                  </a:lnTo>
                  <a:lnTo>
                    <a:pt x="147" y="567"/>
                  </a:lnTo>
                  <a:lnTo>
                    <a:pt x="143" y="560"/>
                  </a:lnTo>
                  <a:lnTo>
                    <a:pt x="141" y="553"/>
                  </a:lnTo>
                  <a:lnTo>
                    <a:pt x="137" y="544"/>
                  </a:lnTo>
                  <a:lnTo>
                    <a:pt x="135" y="539"/>
                  </a:lnTo>
                  <a:lnTo>
                    <a:pt x="134" y="532"/>
                  </a:lnTo>
                  <a:lnTo>
                    <a:pt x="131" y="525"/>
                  </a:lnTo>
                  <a:lnTo>
                    <a:pt x="130" y="518"/>
                  </a:lnTo>
                  <a:lnTo>
                    <a:pt x="129" y="511"/>
                  </a:lnTo>
                  <a:lnTo>
                    <a:pt x="126" y="504"/>
                  </a:lnTo>
                  <a:lnTo>
                    <a:pt x="122" y="497"/>
                  </a:lnTo>
                  <a:lnTo>
                    <a:pt x="119" y="491"/>
                  </a:lnTo>
                  <a:lnTo>
                    <a:pt x="116" y="483"/>
                  </a:lnTo>
                  <a:lnTo>
                    <a:pt x="112" y="478"/>
                  </a:lnTo>
                  <a:lnTo>
                    <a:pt x="109" y="471"/>
                  </a:lnTo>
                  <a:lnTo>
                    <a:pt x="105" y="465"/>
                  </a:lnTo>
                  <a:lnTo>
                    <a:pt x="102" y="458"/>
                  </a:lnTo>
                  <a:lnTo>
                    <a:pt x="98" y="453"/>
                  </a:lnTo>
                  <a:lnTo>
                    <a:pt x="97" y="446"/>
                  </a:lnTo>
                  <a:lnTo>
                    <a:pt x="93" y="432"/>
                  </a:lnTo>
                  <a:lnTo>
                    <a:pt x="90" y="418"/>
                  </a:lnTo>
                  <a:lnTo>
                    <a:pt x="87" y="404"/>
                  </a:lnTo>
                  <a:lnTo>
                    <a:pt x="86" y="391"/>
                  </a:lnTo>
                  <a:lnTo>
                    <a:pt x="85" y="378"/>
                  </a:lnTo>
                  <a:lnTo>
                    <a:pt x="84" y="364"/>
                  </a:lnTo>
                  <a:lnTo>
                    <a:pt x="84" y="350"/>
                  </a:lnTo>
                  <a:lnTo>
                    <a:pt x="84" y="334"/>
                  </a:lnTo>
                  <a:lnTo>
                    <a:pt x="80" y="333"/>
                  </a:lnTo>
                  <a:lnTo>
                    <a:pt x="79" y="332"/>
                  </a:lnTo>
                  <a:lnTo>
                    <a:pt x="77" y="329"/>
                  </a:lnTo>
                  <a:lnTo>
                    <a:pt x="75" y="326"/>
                  </a:lnTo>
                  <a:lnTo>
                    <a:pt x="74" y="323"/>
                  </a:lnTo>
                  <a:lnTo>
                    <a:pt x="73" y="320"/>
                  </a:lnTo>
                  <a:lnTo>
                    <a:pt x="73" y="316"/>
                  </a:lnTo>
                  <a:lnTo>
                    <a:pt x="73" y="313"/>
                  </a:lnTo>
                  <a:lnTo>
                    <a:pt x="68" y="319"/>
                  </a:lnTo>
                  <a:lnTo>
                    <a:pt x="66" y="326"/>
                  </a:lnTo>
                  <a:lnTo>
                    <a:pt x="62" y="332"/>
                  </a:lnTo>
                  <a:lnTo>
                    <a:pt x="60" y="338"/>
                  </a:lnTo>
                  <a:lnTo>
                    <a:pt x="58" y="344"/>
                  </a:lnTo>
                  <a:lnTo>
                    <a:pt x="54" y="350"/>
                  </a:lnTo>
                  <a:lnTo>
                    <a:pt x="50" y="352"/>
                  </a:lnTo>
                  <a:lnTo>
                    <a:pt x="46" y="354"/>
                  </a:lnTo>
                  <a:lnTo>
                    <a:pt x="41" y="352"/>
                  </a:lnTo>
                  <a:lnTo>
                    <a:pt x="36" y="348"/>
                  </a:lnTo>
                  <a:lnTo>
                    <a:pt x="31" y="344"/>
                  </a:lnTo>
                  <a:lnTo>
                    <a:pt x="27" y="337"/>
                  </a:lnTo>
                  <a:lnTo>
                    <a:pt x="22" y="330"/>
                  </a:lnTo>
                  <a:lnTo>
                    <a:pt x="18" y="323"/>
                  </a:lnTo>
                  <a:lnTo>
                    <a:pt x="16" y="316"/>
                  </a:lnTo>
                  <a:lnTo>
                    <a:pt x="16" y="311"/>
                  </a:lnTo>
                  <a:lnTo>
                    <a:pt x="17" y="311"/>
                  </a:lnTo>
                  <a:lnTo>
                    <a:pt x="18" y="309"/>
                  </a:lnTo>
                  <a:lnTo>
                    <a:pt x="21" y="308"/>
                  </a:lnTo>
                  <a:lnTo>
                    <a:pt x="23" y="306"/>
                  </a:lnTo>
                  <a:lnTo>
                    <a:pt x="24" y="305"/>
                  </a:lnTo>
                  <a:lnTo>
                    <a:pt x="25" y="304"/>
                  </a:lnTo>
                  <a:lnTo>
                    <a:pt x="21" y="304"/>
                  </a:lnTo>
                  <a:lnTo>
                    <a:pt x="15" y="302"/>
                  </a:lnTo>
                  <a:lnTo>
                    <a:pt x="11" y="299"/>
                  </a:lnTo>
                  <a:lnTo>
                    <a:pt x="8" y="297"/>
                  </a:lnTo>
                  <a:lnTo>
                    <a:pt x="5" y="294"/>
                  </a:lnTo>
                  <a:lnTo>
                    <a:pt x="3" y="290"/>
                  </a:lnTo>
                  <a:lnTo>
                    <a:pt x="2" y="286"/>
                  </a:lnTo>
                  <a:lnTo>
                    <a:pt x="0" y="281"/>
                  </a:lnTo>
                  <a:lnTo>
                    <a:pt x="6" y="276"/>
                  </a:lnTo>
                  <a:lnTo>
                    <a:pt x="14" y="273"/>
                  </a:lnTo>
                  <a:lnTo>
                    <a:pt x="21" y="270"/>
                  </a:lnTo>
                  <a:lnTo>
                    <a:pt x="28" y="269"/>
                  </a:lnTo>
                  <a:lnTo>
                    <a:pt x="35" y="267"/>
                  </a:lnTo>
                  <a:lnTo>
                    <a:pt x="41" y="265"/>
                  </a:lnTo>
                  <a:lnTo>
                    <a:pt x="44" y="262"/>
                  </a:lnTo>
                  <a:lnTo>
                    <a:pt x="47" y="259"/>
                  </a:lnTo>
                  <a:lnTo>
                    <a:pt x="49" y="255"/>
                  </a:lnTo>
                  <a:lnTo>
                    <a:pt x="52" y="251"/>
                  </a:lnTo>
                  <a:lnTo>
                    <a:pt x="49" y="249"/>
                  </a:lnTo>
                  <a:lnTo>
                    <a:pt x="44" y="245"/>
                  </a:lnTo>
                  <a:lnTo>
                    <a:pt x="41" y="241"/>
                  </a:lnTo>
                  <a:lnTo>
                    <a:pt x="36" y="235"/>
                  </a:lnTo>
                  <a:lnTo>
                    <a:pt x="33" y="230"/>
                  </a:lnTo>
                  <a:lnTo>
                    <a:pt x="29" y="223"/>
                  </a:lnTo>
                  <a:lnTo>
                    <a:pt x="27" y="219"/>
                  </a:lnTo>
                  <a:lnTo>
                    <a:pt x="25" y="213"/>
                  </a:lnTo>
                  <a:lnTo>
                    <a:pt x="24" y="213"/>
                  </a:lnTo>
                  <a:lnTo>
                    <a:pt x="23" y="212"/>
                  </a:lnTo>
                  <a:lnTo>
                    <a:pt x="22" y="210"/>
                  </a:lnTo>
                  <a:lnTo>
                    <a:pt x="21" y="209"/>
                  </a:lnTo>
                  <a:lnTo>
                    <a:pt x="19" y="208"/>
                  </a:lnTo>
                  <a:lnTo>
                    <a:pt x="18" y="206"/>
                  </a:lnTo>
                  <a:lnTo>
                    <a:pt x="17" y="203"/>
                  </a:lnTo>
                  <a:lnTo>
                    <a:pt x="17" y="194"/>
                  </a:lnTo>
                  <a:lnTo>
                    <a:pt x="25" y="194"/>
                  </a:lnTo>
                  <a:lnTo>
                    <a:pt x="33" y="191"/>
                  </a:lnTo>
                  <a:lnTo>
                    <a:pt x="40" y="188"/>
                  </a:lnTo>
                  <a:lnTo>
                    <a:pt x="44" y="184"/>
                  </a:lnTo>
                  <a:lnTo>
                    <a:pt x="49" y="178"/>
                  </a:lnTo>
                  <a:lnTo>
                    <a:pt x="54" y="173"/>
                  </a:lnTo>
                  <a:lnTo>
                    <a:pt x="58" y="167"/>
                  </a:lnTo>
                  <a:lnTo>
                    <a:pt x="61" y="159"/>
                  </a:lnTo>
                  <a:lnTo>
                    <a:pt x="67" y="145"/>
                  </a:lnTo>
                  <a:lnTo>
                    <a:pt x="73" y="131"/>
                  </a:lnTo>
                  <a:lnTo>
                    <a:pt x="75" y="126"/>
                  </a:lnTo>
                  <a:lnTo>
                    <a:pt x="79" y="120"/>
                  </a:lnTo>
                  <a:lnTo>
                    <a:pt x="84" y="115"/>
                  </a:lnTo>
                  <a:lnTo>
                    <a:pt x="88" y="110"/>
                  </a:lnTo>
                  <a:lnTo>
                    <a:pt x="86" y="106"/>
                  </a:lnTo>
                  <a:lnTo>
                    <a:pt x="85" y="101"/>
                  </a:lnTo>
                  <a:lnTo>
                    <a:pt x="84" y="96"/>
                  </a:lnTo>
                  <a:lnTo>
                    <a:pt x="84" y="92"/>
                  </a:lnTo>
                  <a:lnTo>
                    <a:pt x="84" y="88"/>
                  </a:lnTo>
                  <a:lnTo>
                    <a:pt x="85" y="85"/>
                  </a:lnTo>
                  <a:lnTo>
                    <a:pt x="87" y="83"/>
                  </a:lnTo>
                  <a:lnTo>
                    <a:pt x="90" y="80"/>
                  </a:lnTo>
                  <a:lnTo>
                    <a:pt x="86" y="76"/>
                  </a:lnTo>
                  <a:lnTo>
                    <a:pt x="81" y="70"/>
                  </a:lnTo>
                  <a:lnTo>
                    <a:pt x="79" y="66"/>
                  </a:lnTo>
                  <a:lnTo>
                    <a:pt x="75" y="63"/>
                  </a:lnTo>
                  <a:lnTo>
                    <a:pt x="72" y="59"/>
                  </a:lnTo>
                  <a:lnTo>
                    <a:pt x="69" y="53"/>
                  </a:lnTo>
                  <a:lnTo>
                    <a:pt x="66" y="49"/>
                  </a:lnTo>
                  <a:lnTo>
                    <a:pt x="62" y="42"/>
                  </a:lnTo>
                  <a:lnTo>
                    <a:pt x="62" y="25"/>
                  </a:lnTo>
                  <a:lnTo>
                    <a:pt x="69" y="25"/>
                  </a:lnTo>
                  <a:lnTo>
                    <a:pt x="78" y="24"/>
                  </a:lnTo>
                  <a:lnTo>
                    <a:pt x="86" y="24"/>
                  </a:lnTo>
                  <a:lnTo>
                    <a:pt x="94" y="21"/>
                  </a:lnTo>
                  <a:lnTo>
                    <a:pt x="103" y="18"/>
                  </a:lnTo>
                  <a:lnTo>
                    <a:pt x="109" y="14"/>
                  </a:lnTo>
                  <a:lnTo>
                    <a:pt x="115" y="7"/>
                  </a:lnTo>
                  <a:lnTo>
                    <a:pt x="118"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4" name="Freeform 32">
              <a:extLst>
                <a:ext uri="{FF2B5EF4-FFF2-40B4-BE49-F238E27FC236}">
                  <a16:creationId xmlns:a16="http://schemas.microsoft.com/office/drawing/2014/main" id="{9D3E6748-C161-699C-CD94-5659CAF43FB6}"/>
                </a:ext>
              </a:extLst>
            </p:cNvPr>
            <p:cNvSpPr>
              <a:spLocks/>
            </p:cNvSpPr>
            <p:nvPr/>
          </p:nvSpPr>
          <p:spPr bwMode="gray">
            <a:xfrm>
              <a:off x="7619034" y="2313720"/>
              <a:ext cx="431890" cy="380341"/>
            </a:xfrm>
            <a:custGeom>
              <a:avLst/>
              <a:gdLst>
                <a:gd name="T0" fmla="*/ 28575 w 234"/>
                <a:gd name="T1" fmla="*/ 107863 h 217"/>
                <a:gd name="T2" fmla="*/ 38100 w 234"/>
                <a:gd name="T3" fmla="*/ 105061 h 217"/>
                <a:gd name="T4" fmla="*/ 61913 w 234"/>
                <a:gd name="T5" fmla="*/ 100859 h 217"/>
                <a:gd name="T6" fmla="*/ 85725 w 234"/>
                <a:gd name="T7" fmla="*/ 84049 h 217"/>
                <a:gd name="T8" fmla="*/ 98425 w 234"/>
                <a:gd name="T9" fmla="*/ 58834 h 217"/>
                <a:gd name="T10" fmla="*/ 101600 w 234"/>
                <a:gd name="T11" fmla="*/ 37822 h 217"/>
                <a:gd name="T12" fmla="*/ 117475 w 234"/>
                <a:gd name="T13" fmla="*/ 32219 h 217"/>
                <a:gd name="T14" fmla="*/ 136525 w 234"/>
                <a:gd name="T15" fmla="*/ 33620 h 217"/>
                <a:gd name="T16" fmla="*/ 160338 w 234"/>
                <a:gd name="T17" fmla="*/ 39223 h 217"/>
                <a:gd name="T18" fmla="*/ 179388 w 234"/>
                <a:gd name="T19" fmla="*/ 51830 h 217"/>
                <a:gd name="T20" fmla="*/ 204788 w 234"/>
                <a:gd name="T21" fmla="*/ 47628 h 217"/>
                <a:gd name="T22" fmla="*/ 225425 w 234"/>
                <a:gd name="T23" fmla="*/ 33620 h 217"/>
                <a:gd name="T24" fmla="*/ 236538 w 234"/>
                <a:gd name="T25" fmla="*/ 18211 h 217"/>
                <a:gd name="T26" fmla="*/ 244475 w 234"/>
                <a:gd name="T27" fmla="*/ 2802 h 217"/>
                <a:gd name="T28" fmla="*/ 252413 w 234"/>
                <a:gd name="T29" fmla="*/ 7004 h 217"/>
                <a:gd name="T30" fmla="*/ 265113 w 234"/>
                <a:gd name="T31" fmla="*/ 14008 h 217"/>
                <a:gd name="T32" fmla="*/ 269875 w 234"/>
                <a:gd name="T33" fmla="*/ 37822 h 217"/>
                <a:gd name="T34" fmla="*/ 282575 w 234"/>
                <a:gd name="T35" fmla="*/ 54632 h 217"/>
                <a:gd name="T36" fmla="*/ 298450 w 234"/>
                <a:gd name="T37" fmla="*/ 47628 h 217"/>
                <a:gd name="T38" fmla="*/ 307975 w 234"/>
                <a:gd name="T39" fmla="*/ 33620 h 217"/>
                <a:gd name="T40" fmla="*/ 366713 w 234"/>
                <a:gd name="T41" fmla="*/ 37822 h 217"/>
                <a:gd name="T42" fmla="*/ 369888 w 234"/>
                <a:gd name="T43" fmla="*/ 47628 h 217"/>
                <a:gd name="T44" fmla="*/ 347663 w 234"/>
                <a:gd name="T45" fmla="*/ 54632 h 217"/>
                <a:gd name="T46" fmla="*/ 290513 w 234"/>
                <a:gd name="T47" fmla="*/ 67239 h 217"/>
                <a:gd name="T48" fmla="*/ 280988 w 234"/>
                <a:gd name="T49" fmla="*/ 82648 h 217"/>
                <a:gd name="T50" fmla="*/ 288925 w 234"/>
                <a:gd name="T51" fmla="*/ 93855 h 217"/>
                <a:gd name="T52" fmla="*/ 298450 w 234"/>
                <a:gd name="T53" fmla="*/ 105061 h 217"/>
                <a:gd name="T54" fmla="*/ 288925 w 234"/>
                <a:gd name="T55" fmla="*/ 119069 h 217"/>
                <a:gd name="T56" fmla="*/ 280988 w 234"/>
                <a:gd name="T57" fmla="*/ 138681 h 217"/>
                <a:gd name="T58" fmla="*/ 260350 w 234"/>
                <a:gd name="T59" fmla="*/ 149887 h 217"/>
                <a:gd name="T60" fmla="*/ 247650 w 234"/>
                <a:gd name="T61" fmla="*/ 204519 h 217"/>
                <a:gd name="T62" fmla="*/ 239713 w 234"/>
                <a:gd name="T63" fmla="*/ 231135 h 217"/>
                <a:gd name="T64" fmla="*/ 230188 w 234"/>
                <a:gd name="T65" fmla="*/ 222730 h 217"/>
                <a:gd name="T66" fmla="*/ 217488 w 234"/>
                <a:gd name="T67" fmla="*/ 224131 h 217"/>
                <a:gd name="T68" fmla="*/ 204788 w 234"/>
                <a:gd name="T69" fmla="*/ 240940 h 217"/>
                <a:gd name="T70" fmla="*/ 187325 w 234"/>
                <a:gd name="T71" fmla="*/ 249345 h 217"/>
                <a:gd name="T72" fmla="*/ 177800 w 234"/>
                <a:gd name="T73" fmla="*/ 275961 h 217"/>
                <a:gd name="T74" fmla="*/ 166688 w 234"/>
                <a:gd name="T75" fmla="*/ 289969 h 217"/>
                <a:gd name="T76" fmla="*/ 120650 w 234"/>
                <a:gd name="T77" fmla="*/ 302576 h 217"/>
                <a:gd name="T78" fmla="*/ 85725 w 234"/>
                <a:gd name="T79" fmla="*/ 302576 h 217"/>
                <a:gd name="T80" fmla="*/ 55563 w 234"/>
                <a:gd name="T81" fmla="*/ 295572 h 217"/>
                <a:gd name="T82" fmla="*/ 46038 w 234"/>
                <a:gd name="T83" fmla="*/ 282965 h 217"/>
                <a:gd name="T84" fmla="*/ 55563 w 234"/>
                <a:gd name="T85" fmla="*/ 263353 h 217"/>
                <a:gd name="T86" fmla="*/ 55563 w 234"/>
                <a:gd name="T87" fmla="*/ 240940 h 217"/>
                <a:gd name="T88" fmla="*/ 41275 w 234"/>
                <a:gd name="T89" fmla="*/ 238139 h 217"/>
                <a:gd name="T90" fmla="*/ 26988 w 234"/>
                <a:gd name="T91" fmla="*/ 233936 h 217"/>
                <a:gd name="T92" fmla="*/ 12700 w 234"/>
                <a:gd name="T93" fmla="*/ 203118 h 217"/>
                <a:gd name="T94" fmla="*/ 9525 w 234"/>
                <a:gd name="T95" fmla="*/ 162495 h 217"/>
                <a:gd name="T96" fmla="*/ 4763 w 234"/>
                <a:gd name="T97" fmla="*/ 158292 h 217"/>
                <a:gd name="T98" fmla="*/ 0 w 234"/>
                <a:gd name="T99" fmla="*/ 148486 h 217"/>
                <a:gd name="T100" fmla="*/ 9525 w 234"/>
                <a:gd name="T101" fmla="*/ 134478 h 217"/>
                <a:gd name="T102" fmla="*/ 15875 w 234"/>
                <a:gd name="T103" fmla="*/ 123272 h 217"/>
                <a:gd name="T104" fmla="*/ 17463 w 234"/>
                <a:gd name="T105" fmla="*/ 113466 h 2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4"/>
                <a:gd name="T160" fmla="*/ 0 h 217"/>
                <a:gd name="T161" fmla="*/ 234 w 234"/>
                <a:gd name="T162" fmla="*/ 217 h 2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4" h="217">
                  <a:moveTo>
                    <a:pt x="11" y="75"/>
                  </a:moveTo>
                  <a:lnTo>
                    <a:pt x="13" y="77"/>
                  </a:lnTo>
                  <a:lnTo>
                    <a:pt x="16" y="77"/>
                  </a:lnTo>
                  <a:lnTo>
                    <a:pt x="18" y="77"/>
                  </a:lnTo>
                  <a:lnTo>
                    <a:pt x="19" y="77"/>
                  </a:lnTo>
                  <a:lnTo>
                    <a:pt x="22" y="77"/>
                  </a:lnTo>
                  <a:lnTo>
                    <a:pt x="23" y="77"/>
                  </a:lnTo>
                  <a:lnTo>
                    <a:pt x="24" y="75"/>
                  </a:lnTo>
                  <a:lnTo>
                    <a:pt x="25" y="75"/>
                  </a:lnTo>
                  <a:lnTo>
                    <a:pt x="30" y="75"/>
                  </a:lnTo>
                  <a:lnTo>
                    <a:pt x="35" y="74"/>
                  </a:lnTo>
                  <a:lnTo>
                    <a:pt x="39" y="72"/>
                  </a:lnTo>
                  <a:lnTo>
                    <a:pt x="43" y="70"/>
                  </a:lnTo>
                  <a:lnTo>
                    <a:pt x="47" y="67"/>
                  </a:lnTo>
                  <a:lnTo>
                    <a:pt x="50" y="63"/>
                  </a:lnTo>
                  <a:lnTo>
                    <a:pt x="54" y="60"/>
                  </a:lnTo>
                  <a:lnTo>
                    <a:pt x="57" y="56"/>
                  </a:lnTo>
                  <a:lnTo>
                    <a:pt x="61" y="52"/>
                  </a:lnTo>
                  <a:lnTo>
                    <a:pt x="62" y="48"/>
                  </a:lnTo>
                  <a:lnTo>
                    <a:pt x="62" y="42"/>
                  </a:lnTo>
                  <a:lnTo>
                    <a:pt x="63" y="38"/>
                  </a:lnTo>
                  <a:lnTo>
                    <a:pt x="63" y="34"/>
                  </a:lnTo>
                  <a:lnTo>
                    <a:pt x="63" y="30"/>
                  </a:lnTo>
                  <a:lnTo>
                    <a:pt x="64" y="27"/>
                  </a:lnTo>
                  <a:lnTo>
                    <a:pt x="65" y="24"/>
                  </a:lnTo>
                  <a:lnTo>
                    <a:pt x="68" y="23"/>
                  </a:lnTo>
                  <a:lnTo>
                    <a:pt x="71" y="23"/>
                  </a:lnTo>
                  <a:lnTo>
                    <a:pt x="74" y="23"/>
                  </a:lnTo>
                  <a:lnTo>
                    <a:pt x="76" y="23"/>
                  </a:lnTo>
                  <a:lnTo>
                    <a:pt x="80" y="24"/>
                  </a:lnTo>
                  <a:lnTo>
                    <a:pt x="82" y="24"/>
                  </a:lnTo>
                  <a:lnTo>
                    <a:pt x="86" y="24"/>
                  </a:lnTo>
                  <a:lnTo>
                    <a:pt x="88" y="24"/>
                  </a:lnTo>
                  <a:lnTo>
                    <a:pt x="94" y="25"/>
                  </a:lnTo>
                  <a:lnTo>
                    <a:pt x="98" y="27"/>
                  </a:lnTo>
                  <a:lnTo>
                    <a:pt x="101" y="28"/>
                  </a:lnTo>
                  <a:lnTo>
                    <a:pt x="104" y="31"/>
                  </a:lnTo>
                  <a:lnTo>
                    <a:pt x="107" y="34"/>
                  </a:lnTo>
                  <a:lnTo>
                    <a:pt x="109" y="35"/>
                  </a:lnTo>
                  <a:lnTo>
                    <a:pt x="113" y="37"/>
                  </a:lnTo>
                  <a:lnTo>
                    <a:pt x="117" y="37"/>
                  </a:lnTo>
                  <a:lnTo>
                    <a:pt x="121" y="37"/>
                  </a:lnTo>
                  <a:lnTo>
                    <a:pt x="125" y="35"/>
                  </a:lnTo>
                  <a:lnTo>
                    <a:pt x="129" y="34"/>
                  </a:lnTo>
                  <a:lnTo>
                    <a:pt x="132" y="31"/>
                  </a:lnTo>
                  <a:lnTo>
                    <a:pt x="134" y="28"/>
                  </a:lnTo>
                  <a:lnTo>
                    <a:pt x="138" y="25"/>
                  </a:lnTo>
                  <a:lnTo>
                    <a:pt x="142" y="24"/>
                  </a:lnTo>
                  <a:lnTo>
                    <a:pt x="146" y="23"/>
                  </a:lnTo>
                  <a:lnTo>
                    <a:pt x="146" y="20"/>
                  </a:lnTo>
                  <a:lnTo>
                    <a:pt x="148" y="16"/>
                  </a:lnTo>
                  <a:lnTo>
                    <a:pt x="149" y="13"/>
                  </a:lnTo>
                  <a:lnTo>
                    <a:pt x="150" y="10"/>
                  </a:lnTo>
                  <a:lnTo>
                    <a:pt x="151" y="7"/>
                  </a:lnTo>
                  <a:lnTo>
                    <a:pt x="152" y="5"/>
                  </a:lnTo>
                  <a:lnTo>
                    <a:pt x="154" y="2"/>
                  </a:lnTo>
                  <a:lnTo>
                    <a:pt x="155" y="0"/>
                  </a:lnTo>
                  <a:lnTo>
                    <a:pt x="156" y="2"/>
                  </a:lnTo>
                  <a:lnTo>
                    <a:pt x="157" y="3"/>
                  </a:lnTo>
                  <a:lnTo>
                    <a:pt x="159" y="5"/>
                  </a:lnTo>
                  <a:lnTo>
                    <a:pt x="161" y="6"/>
                  </a:lnTo>
                  <a:lnTo>
                    <a:pt x="163" y="7"/>
                  </a:lnTo>
                  <a:lnTo>
                    <a:pt x="165" y="9"/>
                  </a:lnTo>
                  <a:lnTo>
                    <a:pt x="167" y="10"/>
                  </a:lnTo>
                  <a:lnTo>
                    <a:pt x="168" y="13"/>
                  </a:lnTo>
                  <a:lnTo>
                    <a:pt x="169" y="17"/>
                  </a:lnTo>
                  <a:lnTo>
                    <a:pt x="170" y="21"/>
                  </a:lnTo>
                  <a:lnTo>
                    <a:pt x="170" y="27"/>
                  </a:lnTo>
                  <a:lnTo>
                    <a:pt x="171" y="31"/>
                  </a:lnTo>
                  <a:lnTo>
                    <a:pt x="173" y="34"/>
                  </a:lnTo>
                  <a:lnTo>
                    <a:pt x="176" y="37"/>
                  </a:lnTo>
                  <a:lnTo>
                    <a:pt x="178" y="39"/>
                  </a:lnTo>
                  <a:lnTo>
                    <a:pt x="182" y="39"/>
                  </a:lnTo>
                  <a:lnTo>
                    <a:pt x="184" y="38"/>
                  </a:lnTo>
                  <a:lnTo>
                    <a:pt x="185" y="37"/>
                  </a:lnTo>
                  <a:lnTo>
                    <a:pt x="188" y="34"/>
                  </a:lnTo>
                  <a:lnTo>
                    <a:pt x="190" y="31"/>
                  </a:lnTo>
                  <a:lnTo>
                    <a:pt x="191" y="30"/>
                  </a:lnTo>
                  <a:lnTo>
                    <a:pt x="193" y="27"/>
                  </a:lnTo>
                  <a:lnTo>
                    <a:pt x="194" y="24"/>
                  </a:lnTo>
                  <a:lnTo>
                    <a:pt x="222" y="24"/>
                  </a:lnTo>
                  <a:lnTo>
                    <a:pt x="228" y="24"/>
                  </a:lnTo>
                  <a:lnTo>
                    <a:pt x="229" y="25"/>
                  </a:lnTo>
                  <a:lnTo>
                    <a:pt x="231" y="27"/>
                  </a:lnTo>
                  <a:lnTo>
                    <a:pt x="232" y="28"/>
                  </a:lnTo>
                  <a:lnTo>
                    <a:pt x="232" y="30"/>
                  </a:lnTo>
                  <a:lnTo>
                    <a:pt x="233" y="32"/>
                  </a:lnTo>
                  <a:lnTo>
                    <a:pt x="233" y="34"/>
                  </a:lnTo>
                  <a:lnTo>
                    <a:pt x="234" y="35"/>
                  </a:lnTo>
                  <a:lnTo>
                    <a:pt x="234" y="37"/>
                  </a:lnTo>
                  <a:lnTo>
                    <a:pt x="227" y="38"/>
                  </a:lnTo>
                  <a:lnTo>
                    <a:pt x="219" y="39"/>
                  </a:lnTo>
                  <a:lnTo>
                    <a:pt x="209" y="39"/>
                  </a:lnTo>
                  <a:lnTo>
                    <a:pt x="200" y="42"/>
                  </a:lnTo>
                  <a:lnTo>
                    <a:pt x="190" y="44"/>
                  </a:lnTo>
                  <a:lnTo>
                    <a:pt x="183" y="48"/>
                  </a:lnTo>
                  <a:lnTo>
                    <a:pt x="181" y="49"/>
                  </a:lnTo>
                  <a:lnTo>
                    <a:pt x="178" y="52"/>
                  </a:lnTo>
                  <a:lnTo>
                    <a:pt x="177" y="56"/>
                  </a:lnTo>
                  <a:lnTo>
                    <a:pt x="177" y="59"/>
                  </a:lnTo>
                  <a:lnTo>
                    <a:pt x="177" y="61"/>
                  </a:lnTo>
                  <a:lnTo>
                    <a:pt x="178" y="64"/>
                  </a:lnTo>
                  <a:lnTo>
                    <a:pt x="181" y="66"/>
                  </a:lnTo>
                  <a:lnTo>
                    <a:pt x="182" y="67"/>
                  </a:lnTo>
                  <a:lnTo>
                    <a:pt x="184" y="68"/>
                  </a:lnTo>
                  <a:lnTo>
                    <a:pt x="185" y="70"/>
                  </a:lnTo>
                  <a:lnTo>
                    <a:pt x="188" y="72"/>
                  </a:lnTo>
                  <a:lnTo>
                    <a:pt x="188" y="75"/>
                  </a:lnTo>
                  <a:lnTo>
                    <a:pt x="188" y="78"/>
                  </a:lnTo>
                  <a:lnTo>
                    <a:pt x="185" y="81"/>
                  </a:lnTo>
                  <a:lnTo>
                    <a:pt x="184" y="82"/>
                  </a:lnTo>
                  <a:lnTo>
                    <a:pt x="182" y="85"/>
                  </a:lnTo>
                  <a:lnTo>
                    <a:pt x="181" y="88"/>
                  </a:lnTo>
                  <a:lnTo>
                    <a:pt x="178" y="91"/>
                  </a:lnTo>
                  <a:lnTo>
                    <a:pt x="177" y="93"/>
                  </a:lnTo>
                  <a:lnTo>
                    <a:pt x="177" y="99"/>
                  </a:lnTo>
                  <a:lnTo>
                    <a:pt x="173" y="99"/>
                  </a:lnTo>
                  <a:lnTo>
                    <a:pt x="170" y="102"/>
                  </a:lnTo>
                  <a:lnTo>
                    <a:pt x="167" y="105"/>
                  </a:lnTo>
                  <a:lnTo>
                    <a:pt x="164" y="107"/>
                  </a:lnTo>
                  <a:lnTo>
                    <a:pt x="161" y="116"/>
                  </a:lnTo>
                  <a:lnTo>
                    <a:pt x="158" y="125"/>
                  </a:lnTo>
                  <a:lnTo>
                    <a:pt x="156" y="135"/>
                  </a:lnTo>
                  <a:lnTo>
                    <a:pt x="156" y="146"/>
                  </a:lnTo>
                  <a:lnTo>
                    <a:pt x="155" y="156"/>
                  </a:lnTo>
                  <a:lnTo>
                    <a:pt x="155" y="167"/>
                  </a:lnTo>
                  <a:lnTo>
                    <a:pt x="152" y="167"/>
                  </a:lnTo>
                  <a:lnTo>
                    <a:pt x="151" y="165"/>
                  </a:lnTo>
                  <a:lnTo>
                    <a:pt x="149" y="164"/>
                  </a:lnTo>
                  <a:lnTo>
                    <a:pt x="148" y="162"/>
                  </a:lnTo>
                  <a:lnTo>
                    <a:pt x="146" y="160"/>
                  </a:lnTo>
                  <a:lnTo>
                    <a:pt x="145" y="159"/>
                  </a:lnTo>
                  <a:lnTo>
                    <a:pt x="143" y="159"/>
                  </a:lnTo>
                  <a:lnTo>
                    <a:pt x="142" y="159"/>
                  </a:lnTo>
                  <a:lnTo>
                    <a:pt x="139" y="159"/>
                  </a:lnTo>
                  <a:lnTo>
                    <a:pt x="137" y="160"/>
                  </a:lnTo>
                  <a:lnTo>
                    <a:pt x="134" y="164"/>
                  </a:lnTo>
                  <a:lnTo>
                    <a:pt x="132" y="167"/>
                  </a:lnTo>
                  <a:lnTo>
                    <a:pt x="130" y="170"/>
                  </a:lnTo>
                  <a:lnTo>
                    <a:pt x="129" y="172"/>
                  </a:lnTo>
                  <a:lnTo>
                    <a:pt x="126" y="174"/>
                  </a:lnTo>
                  <a:lnTo>
                    <a:pt x="123" y="174"/>
                  </a:lnTo>
                  <a:lnTo>
                    <a:pt x="120" y="175"/>
                  </a:lnTo>
                  <a:lnTo>
                    <a:pt x="118" y="178"/>
                  </a:lnTo>
                  <a:lnTo>
                    <a:pt x="115" y="182"/>
                  </a:lnTo>
                  <a:lnTo>
                    <a:pt x="114" y="188"/>
                  </a:lnTo>
                  <a:lnTo>
                    <a:pt x="113" y="192"/>
                  </a:lnTo>
                  <a:lnTo>
                    <a:pt x="112" y="197"/>
                  </a:lnTo>
                  <a:lnTo>
                    <a:pt x="112" y="202"/>
                  </a:lnTo>
                  <a:lnTo>
                    <a:pt x="112" y="204"/>
                  </a:lnTo>
                  <a:lnTo>
                    <a:pt x="109" y="206"/>
                  </a:lnTo>
                  <a:lnTo>
                    <a:pt x="105" y="207"/>
                  </a:lnTo>
                  <a:lnTo>
                    <a:pt x="99" y="210"/>
                  </a:lnTo>
                  <a:lnTo>
                    <a:pt x="90" y="211"/>
                  </a:lnTo>
                  <a:lnTo>
                    <a:pt x="83" y="213"/>
                  </a:lnTo>
                  <a:lnTo>
                    <a:pt x="76" y="216"/>
                  </a:lnTo>
                  <a:lnTo>
                    <a:pt x="69" y="217"/>
                  </a:lnTo>
                  <a:lnTo>
                    <a:pt x="65" y="217"/>
                  </a:lnTo>
                  <a:lnTo>
                    <a:pt x="59" y="217"/>
                  </a:lnTo>
                  <a:lnTo>
                    <a:pt x="54" y="216"/>
                  </a:lnTo>
                  <a:lnTo>
                    <a:pt x="49" y="216"/>
                  </a:lnTo>
                  <a:lnTo>
                    <a:pt x="43" y="214"/>
                  </a:lnTo>
                  <a:lnTo>
                    <a:pt x="38" y="213"/>
                  </a:lnTo>
                  <a:lnTo>
                    <a:pt x="35" y="211"/>
                  </a:lnTo>
                  <a:lnTo>
                    <a:pt x="31" y="210"/>
                  </a:lnTo>
                  <a:lnTo>
                    <a:pt x="28" y="209"/>
                  </a:lnTo>
                  <a:lnTo>
                    <a:pt x="28" y="204"/>
                  </a:lnTo>
                  <a:lnTo>
                    <a:pt x="29" y="202"/>
                  </a:lnTo>
                  <a:lnTo>
                    <a:pt x="30" y="197"/>
                  </a:lnTo>
                  <a:lnTo>
                    <a:pt x="32" y="195"/>
                  </a:lnTo>
                  <a:lnTo>
                    <a:pt x="33" y="191"/>
                  </a:lnTo>
                  <a:lnTo>
                    <a:pt x="35" y="188"/>
                  </a:lnTo>
                  <a:lnTo>
                    <a:pt x="36" y="184"/>
                  </a:lnTo>
                  <a:lnTo>
                    <a:pt x="36" y="179"/>
                  </a:lnTo>
                  <a:lnTo>
                    <a:pt x="36" y="175"/>
                  </a:lnTo>
                  <a:lnTo>
                    <a:pt x="35" y="172"/>
                  </a:lnTo>
                  <a:lnTo>
                    <a:pt x="33" y="171"/>
                  </a:lnTo>
                  <a:lnTo>
                    <a:pt x="31" y="170"/>
                  </a:lnTo>
                  <a:lnTo>
                    <a:pt x="29" y="170"/>
                  </a:lnTo>
                  <a:lnTo>
                    <a:pt x="26" y="170"/>
                  </a:lnTo>
                  <a:lnTo>
                    <a:pt x="24" y="170"/>
                  </a:lnTo>
                  <a:lnTo>
                    <a:pt x="22" y="170"/>
                  </a:lnTo>
                  <a:lnTo>
                    <a:pt x="19" y="168"/>
                  </a:lnTo>
                  <a:lnTo>
                    <a:pt x="17" y="167"/>
                  </a:lnTo>
                  <a:lnTo>
                    <a:pt x="16" y="165"/>
                  </a:lnTo>
                  <a:lnTo>
                    <a:pt x="13" y="162"/>
                  </a:lnTo>
                  <a:lnTo>
                    <a:pt x="11" y="153"/>
                  </a:lnTo>
                  <a:lnTo>
                    <a:pt x="8" y="145"/>
                  </a:lnTo>
                  <a:lnTo>
                    <a:pt x="7" y="135"/>
                  </a:lnTo>
                  <a:lnTo>
                    <a:pt x="7" y="127"/>
                  </a:lnTo>
                  <a:lnTo>
                    <a:pt x="6" y="120"/>
                  </a:lnTo>
                  <a:lnTo>
                    <a:pt x="6" y="116"/>
                  </a:lnTo>
                  <a:lnTo>
                    <a:pt x="5" y="116"/>
                  </a:lnTo>
                  <a:lnTo>
                    <a:pt x="5" y="114"/>
                  </a:lnTo>
                  <a:lnTo>
                    <a:pt x="4" y="114"/>
                  </a:lnTo>
                  <a:lnTo>
                    <a:pt x="3" y="113"/>
                  </a:lnTo>
                  <a:lnTo>
                    <a:pt x="1" y="111"/>
                  </a:lnTo>
                  <a:lnTo>
                    <a:pt x="0" y="110"/>
                  </a:lnTo>
                  <a:lnTo>
                    <a:pt x="0" y="109"/>
                  </a:lnTo>
                  <a:lnTo>
                    <a:pt x="0" y="106"/>
                  </a:lnTo>
                  <a:lnTo>
                    <a:pt x="1" y="103"/>
                  </a:lnTo>
                  <a:lnTo>
                    <a:pt x="3" y="100"/>
                  </a:lnTo>
                  <a:lnTo>
                    <a:pt x="4" y="99"/>
                  </a:lnTo>
                  <a:lnTo>
                    <a:pt x="6" y="96"/>
                  </a:lnTo>
                  <a:lnTo>
                    <a:pt x="7" y="95"/>
                  </a:lnTo>
                  <a:lnTo>
                    <a:pt x="8" y="92"/>
                  </a:lnTo>
                  <a:lnTo>
                    <a:pt x="8" y="91"/>
                  </a:lnTo>
                  <a:lnTo>
                    <a:pt x="10" y="88"/>
                  </a:lnTo>
                  <a:lnTo>
                    <a:pt x="10" y="85"/>
                  </a:lnTo>
                  <a:lnTo>
                    <a:pt x="10" y="84"/>
                  </a:lnTo>
                  <a:lnTo>
                    <a:pt x="11" y="82"/>
                  </a:lnTo>
                  <a:lnTo>
                    <a:pt x="11" y="81"/>
                  </a:lnTo>
                  <a:lnTo>
                    <a:pt x="11" y="79"/>
                  </a:lnTo>
                  <a:lnTo>
                    <a:pt x="11" y="78"/>
                  </a:lnTo>
                  <a:lnTo>
                    <a:pt x="11" y="7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5" name="Freeform 33">
              <a:extLst>
                <a:ext uri="{FF2B5EF4-FFF2-40B4-BE49-F238E27FC236}">
                  <a16:creationId xmlns:a16="http://schemas.microsoft.com/office/drawing/2014/main" id="{61C0FA30-CE8B-E830-EBE8-309298E8D0E3}"/>
                </a:ext>
              </a:extLst>
            </p:cNvPr>
            <p:cNvSpPr>
              <a:spLocks/>
            </p:cNvSpPr>
            <p:nvPr/>
          </p:nvSpPr>
          <p:spPr bwMode="gray">
            <a:xfrm>
              <a:off x="7665236" y="2379093"/>
              <a:ext cx="476084" cy="550703"/>
            </a:xfrm>
            <a:custGeom>
              <a:avLst/>
              <a:gdLst>
                <a:gd name="T0" fmla="*/ 371475 w 257"/>
                <a:gd name="T1" fmla="*/ 39223 h 315"/>
                <a:gd name="T2" fmla="*/ 339725 w 257"/>
                <a:gd name="T3" fmla="*/ 9806 h 315"/>
                <a:gd name="T4" fmla="*/ 290513 w 257"/>
                <a:gd name="T5" fmla="*/ 2802 h 315"/>
                <a:gd name="T6" fmla="*/ 246063 w 257"/>
                <a:gd name="T7" fmla="*/ 16810 h 315"/>
                <a:gd name="T8" fmla="*/ 239713 w 257"/>
                <a:gd name="T9" fmla="*/ 32219 h 315"/>
                <a:gd name="T10" fmla="*/ 250825 w 257"/>
                <a:gd name="T11" fmla="*/ 42024 h 315"/>
                <a:gd name="T12" fmla="*/ 257175 w 257"/>
                <a:gd name="T13" fmla="*/ 56033 h 315"/>
                <a:gd name="T14" fmla="*/ 246063 w 257"/>
                <a:gd name="T15" fmla="*/ 70041 h 315"/>
                <a:gd name="T16" fmla="*/ 234950 w 257"/>
                <a:gd name="T17" fmla="*/ 85450 h 315"/>
                <a:gd name="T18" fmla="*/ 215900 w 257"/>
                <a:gd name="T19" fmla="*/ 109264 h 315"/>
                <a:gd name="T20" fmla="*/ 206375 w 257"/>
                <a:gd name="T21" fmla="*/ 166697 h 315"/>
                <a:gd name="T22" fmla="*/ 196850 w 257"/>
                <a:gd name="T23" fmla="*/ 176503 h 315"/>
                <a:gd name="T24" fmla="*/ 187325 w 257"/>
                <a:gd name="T25" fmla="*/ 170900 h 315"/>
                <a:gd name="T26" fmla="*/ 173038 w 257"/>
                <a:gd name="T27" fmla="*/ 176503 h 315"/>
                <a:gd name="T28" fmla="*/ 160338 w 257"/>
                <a:gd name="T29" fmla="*/ 190511 h 315"/>
                <a:gd name="T30" fmla="*/ 142875 w 257"/>
                <a:gd name="T31" fmla="*/ 201717 h 315"/>
                <a:gd name="T32" fmla="*/ 138113 w 257"/>
                <a:gd name="T33" fmla="*/ 229734 h 315"/>
                <a:gd name="T34" fmla="*/ 117475 w 257"/>
                <a:gd name="T35" fmla="*/ 240940 h 315"/>
                <a:gd name="T36" fmla="*/ 68263 w 257"/>
                <a:gd name="T37" fmla="*/ 250746 h 315"/>
                <a:gd name="T38" fmla="*/ 38100 w 257"/>
                <a:gd name="T39" fmla="*/ 249345 h 315"/>
                <a:gd name="T40" fmla="*/ 6350 w 257"/>
                <a:gd name="T41" fmla="*/ 240940 h 315"/>
                <a:gd name="T42" fmla="*/ 17463 w 257"/>
                <a:gd name="T43" fmla="*/ 264754 h 315"/>
                <a:gd name="T44" fmla="*/ 50800 w 257"/>
                <a:gd name="T45" fmla="*/ 294171 h 315"/>
                <a:gd name="T46" fmla="*/ 58738 w 257"/>
                <a:gd name="T47" fmla="*/ 309580 h 315"/>
                <a:gd name="T48" fmla="*/ 68263 w 257"/>
                <a:gd name="T49" fmla="*/ 323588 h 315"/>
                <a:gd name="T50" fmla="*/ 61913 w 257"/>
                <a:gd name="T51" fmla="*/ 341799 h 315"/>
                <a:gd name="T52" fmla="*/ 46038 w 257"/>
                <a:gd name="T53" fmla="*/ 357208 h 315"/>
                <a:gd name="T54" fmla="*/ 41275 w 257"/>
                <a:gd name="T55" fmla="*/ 371216 h 315"/>
                <a:gd name="T56" fmla="*/ 41275 w 257"/>
                <a:gd name="T57" fmla="*/ 386625 h 315"/>
                <a:gd name="T58" fmla="*/ 76200 w 257"/>
                <a:gd name="T59" fmla="*/ 389427 h 315"/>
                <a:gd name="T60" fmla="*/ 120650 w 257"/>
                <a:gd name="T61" fmla="*/ 385224 h 315"/>
                <a:gd name="T62" fmla="*/ 141288 w 257"/>
                <a:gd name="T63" fmla="*/ 385224 h 315"/>
                <a:gd name="T64" fmla="*/ 157163 w 257"/>
                <a:gd name="T65" fmla="*/ 385224 h 315"/>
                <a:gd name="T66" fmla="*/ 173038 w 257"/>
                <a:gd name="T67" fmla="*/ 406237 h 315"/>
                <a:gd name="T68" fmla="*/ 209550 w 257"/>
                <a:gd name="T69" fmla="*/ 430050 h 315"/>
                <a:gd name="T70" fmla="*/ 220663 w 257"/>
                <a:gd name="T71" fmla="*/ 437055 h 315"/>
                <a:gd name="T72" fmla="*/ 222250 w 257"/>
                <a:gd name="T73" fmla="*/ 434253 h 315"/>
                <a:gd name="T74" fmla="*/ 244475 w 257"/>
                <a:gd name="T75" fmla="*/ 417443 h 315"/>
                <a:gd name="T76" fmla="*/ 290513 w 257"/>
                <a:gd name="T77" fmla="*/ 410439 h 315"/>
                <a:gd name="T78" fmla="*/ 300038 w 257"/>
                <a:gd name="T79" fmla="*/ 392228 h 315"/>
                <a:gd name="T80" fmla="*/ 274638 w 257"/>
                <a:gd name="T81" fmla="*/ 365613 h 315"/>
                <a:gd name="T82" fmla="*/ 260350 w 257"/>
                <a:gd name="T83" fmla="*/ 341799 h 315"/>
                <a:gd name="T84" fmla="*/ 252413 w 257"/>
                <a:gd name="T85" fmla="*/ 334795 h 315"/>
                <a:gd name="T86" fmla="*/ 261938 w 257"/>
                <a:gd name="T87" fmla="*/ 313783 h 315"/>
                <a:gd name="T88" fmla="*/ 300038 w 257"/>
                <a:gd name="T89" fmla="*/ 291370 h 315"/>
                <a:gd name="T90" fmla="*/ 330200 w 257"/>
                <a:gd name="T91" fmla="*/ 246544 h 315"/>
                <a:gd name="T92" fmla="*/ 357188 w 257"/>
                <a:gd name="T93" fmla="*/ 204519 h 315"/>
                <a:gd name="T94" fmla="*/ 357188 w 257"/>
                <a:gd name="T95" fmla="*/ 177904 h 315"/>
                <a:gd name="T96" fmla="*/ 361950 w 257"/>
                <a:gd name="T97" fmla="*/ 159693 h 315"/>
                <a:gd name="T98" fmla="*/ 349250 w 257"/>
                <a:gd name="T99" fmla="*/ 135879 h 315"/>
                <a:gd name="T100" fmla="*/ 328613 w 257"/>
                <a:gd name="T101" fmla="*/ 112065 h 315"/>
                <a:gd name="T102" fmla="*/ 358775 w 257"/>
                <a:gd name="T103" fmla="*/ 75644 h 315"/>
                <a:gd name="T104" fmla="*/ 395288 w 257"/>
                <a:gd name="T105" fmla="*/ 65838 h 31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57"/>
                <a:gd name="T160" fmla="*/ 0 h 315"/>
                <a:gd name="T161" fmla="*/ 257 w 257"/>
                <a:gd name="T162" fmla="*/ 315 h 31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57" h="315">
                  <a:moveTo>
                    <a:pt x="257" y="37"/>
                  </a:moveTo>
                  <a:lnTo>
                    <a:pt x="247" y="36"/>
                  </a:lnTo>
                  <a:lnTo>
                    <a:pt x="240" y="32"/>
                  </a:lnTo>
                  <a:lnTo>
                    <a:pt x="234" y="28"/>
                  </a:lnTo>
                  <a:lnTo>
                    <a:pt x="228" y="23"/>
                  </a:lnTo>
                  <a:lnTo>
                    <a:pt x="224" y="18"/>
                  </a:lnTo>
                  <a:lnTo>
                    <a:pt x="219" y="12"/>
                  </a:lnTo>
                  <a:lnTo>
                    <a:pt x="214" y="7"/>
                  </a:lnTo>
                  <a:lnTo>
                    <a:pt x="209" y="0"/>
                  </a:lnTo>
                  <a:lnTo>
                    <a:pt x="202" y="1"/>
                  </a:lnTo>
                  <a:lnTo>
                    <a:pt x="194" y="2"/>
                  </a:lnTo>
                  <a:lnTo>
                    <a:pt x="183" y="2"/>
                  </a:lnTo>
                  <a:lnTo>
                    <a:pt x="174" y="5"/>
                  </a:lnTo>
                  <a:lnTo>
                    <a:pt x="164" y="7"/>
                  </a:lnTo>
                  <a:lnTo>
                    <a:pt x="157" y="11"/>
                  </a:lnTo>
                  <a:lnTo>
                    <a:pt x="155" y="12"/>
                  </a:lnTo>
                  <a:lnTo>
                    <a:pt x="152" y="15"/>
                  </a:lnTo>
                  <a:lnTo>
                    <a:pt x="151" y="18"/>
                  </a:lnTo>
                  <a:lnTo>
                    <a:pt x="151" y="21"/>
                  </a:lnTo>
                  <a:lnTo>
                    <a:pt x="151" y="23"/>
                  </a:lnTo>
                  <a:lnTo>
                    <a:pt x="152" y="26"/>
                  </a:lnTo>
                  <a:lnTo>
                    <a:pt x="155" y="28"/>
                  </a:lnTo>
                  <a:lnTo>
                    <a:pt x="156" y="29"/>
                  </a:lnTo>
                  <a:lnTo>
                    <a:pt x="158" y="30"/>
                  </a:lnTo>
                  <a:lnTo>
                    <a:pt x="159" y="32"/>
                  </a:lnTo>
                  <a:lnTo>
                    <a:pt x="162" y="34"/>
                  </a:lnTo>
                  <a:lnTo>
                    <a:pt x="162" y="37"/>
                  </a:lnTo>
                  <a:lnTo>
                    <a:pt x="162" y="40"/>
                  </a:lnTo>
                  <a:lnTo>
                    <a:pt x="159" y="43"/>
                  </a:lnTo>
                  <a:lnTo>
                    <a:pt x="158" y="44"/>
                  </a:lnTo>
                  <a:lnTo>
                    <a:pt x="156" y="47"/>
                  </a:lnTo>
                  <a:lnTo>
                    <a:pt x="155" y="50"/>
                  </a:lnTo>
                  <a:lnTo>
                    <a:pt x="152" y="53"/>
                  </a:lnTo>
                  <a:lnTo>
                    <a:pt x="151" y="55"/>
                  </a:lnTo>
                  <a:lnTo>
                    <a:pt x="151" y="61"/>
                  </a:lnTo>
                  <a:lnTo>
                    <a:pt x="148" y="61"/>
                  </a:lnTo>
                  <a:lnTo>
                    <a:pt x="145" y="64"/>
                  </a:lnTo>
                  <a:lnTo>
                    <a:pt x="142" y="67"/>
                  </a:lnTo>
                  <a:lnTo>
                    <a:pt x="139" y="69"/>
                  </a:lnTo>
                  <a:lnTo>
                    <a:pt x="136" y="78"/>
                  </a:lnTo>
                  <a:lnTo>
                    <a:pt x="133" y="88"/>
                  </a:lnTo>
                  <a:lnTo>
                    <a:pt x="131" y="98"/>
                  </a:lnTo>
                  <a:lnTo>
                    <a:pt x="131" y="109"/>
                  </a:lnTo>
                  <a:lnTo>
                    <a:pt x="130" y="119"/>
                  </a:lnTo>
                  <a:lnTo>
                    <a:pt x="130" y="129"/>
                  </a:lnTo>
                  <a:lnTo>
                    <a:pt x="127" y="129"/>
                  </a:lnTo>
                  <a:lnTo>
                    <a:pt x="126" y="127"/>
                  </a:lnTo>
                  <a:lnTo>
                    <a:pt x="124" y="126"/>
                  </a:lnTo>
                  <a:lnTo>
                    <a:pt x="123" y="125"/>
                  </a:lnTo>
                  <a:lnTo>
                    <a:pt x="121" y="123"/>
                  </a:lnTo>
                  <a:lnTo>
                    <a:pt x="120" y="122"/>
                  </a:lnTo>
                  <a:lnTo>
                    <a:pt x="118" y="122"/>
                  </a:lnTo>
                  <a:lnTo>
                    <a:pt x="117" y="122"/>
                  </a:lnTo>
                  <a:lnTo>
                    <a:pt x="114" y="122"/>
                  </a:lnTo>
                  <a:lnTo>
                    <a:pt x="112" y="123"/>
                  </a:lnTo>
                  <a:lnTo>
                    <a:pt x="109" y="126"/>
                  </a:lnTo>
                  <a:lnTo>
                    <a:pt x="107" y="129"/>
                  </a:lnTo>
                  <a:lnTo>
                    <a:pt x="105" y="132"/>
                  </a:lnTo>
                  <a:lnTo>
                    <a:pt x="104" y="134"/>
                  </a:lnTo>
                  <a:lnTo>
                    <a:pt x="101" y="136"/>
                  </a:lnTo>
                  <a:lnTo>
                    <a:pt x="98" y="136"/>
                  </a:lnTo>
                  <a:lnTo>
                    <a:pt x="95" y="137"/>
                  </a:lnTo>
                  <a:lnTo>
                    <a:pt x="93" y="140"/>
                  </a:lnTo>
                  <a:lnTo>
                    <a:pt x="90" y="144"/>
                  </a:lnTo>
                  <a:lnTo>
                    <a:pt x="89" y="150"/>
                  </a:lnTo>
                  <a:lnTo>
                    <a:pt x="88" y="154"/>
                  </a:lnTo>
                  <a:lnTo>
                    <a:pt x="87" y="159"/>
                  </a:lnTo>
                  <a:lnTo>
                    <a:pt x="87" y="164"/>
                  </a:lnTo>
                  <a:lnTo>
                    <a:pt x="87" y="166"/>
                  </a:lnTo>
                  <a:lnTo>
                    <a:pt x="84" y="168"/>
                  </a:lnTo>
                  <a:lnTo>
                    <a:pt x="80" y="169"/>
                  </a:lnTo>
                  <a:lnTo>
                    <a:pt x="74" y="172"/>
                  </a:lnTo>
                  <a:lnTo>
                    <a:pt x="65" y="173"/>
                  </a:lnTo>
                  <a:lnTo>
                    <a:pt x="57" y="175"/>
                  </a:lnTo>
                  <a:lnTo>
                    <a:pt x="50" y="178"/>
                  </a:lnTo>
                  <a:lnTo>
                    <a:pt x="43" y="179"/>
                  </a:lnTo>
                  <a:lnTo>
                    <a:pt x="39" y="179"/>
                  </a:lnTo>
                  <a:lnTo>
                    <a:pt x="33" y="179"/>
                  </a:lnTo>
                  <a:lnTo>
                    <a:pt x="29" y="178"/>
                  </a:lnTo>
                  <a:lnTo>
                    <a:pt x="24" y="178"/>
                  </a:lnTo>
                  <a:lnTo>
                    <a:pt x="18" y="176"/>
                  </a:lnTo>
                  <a:lnTo>
                    <a:pt x="13" y="175"/>
                  </a:lnTo>
                  <a:lnTo>
                    <a:pt x="8" y="173"/>
                  </a:lnTo>
                  <a:lnTo>
                    <a:pt x="4" y="172"/>
                  </a:lnTo>
                  <a:lnTo>
                    <a:pt x="0" y="171"/>
                  </a:lnTo>
                  <a:lnTo>
                    <a:pt x="3" y="176"/>
                  </a:lnTo>
                  <a:lnTo>
                    <a:pt x="6" y="182"/>
                  </a:lnTo>
                  <a:lnTo>
                    <a:pt x="11" y="189"/>
                  </a:lnTo>
                  <a:lnTo>
                    <a:pt x="17" y="196"/>
                  </a:lnTo>
                  <a:lnTo>
                    <a:pt x="22" y="201"/>
                  </a:lnTo>
                  <a:lnTo>
                    <a:pt x="28" y="207"/>
                  </a:lnTo>
                  <a:lnTo>
                    <a:pt x="32" y="210"/>
                  </a:lnTo>
                  <a:lnTo>
                    <a:pt x="37" y="211"/>
                  </a:lnTo>
                  <a:lnTo>
                    <a:pt x="37" y="214"/>
                  </a:lnTo>
                  <a:lnTo>
                    <a:pt x="37" y="218"/>
                  </a:lnTo>
                  <a:lnTo>
                    <a:pt x="37" y="221"/>
                  </a:lnTo>
                  <a:lnTo>
                    <a:pt x="38" y="224"/>
                  </a:lnTo>
                  <a:lnTo>
                    <a:pt x="39" y="226"/>
                  </a:lnTo>
                  <a:lnTo>
                    <a:pt x="41" y="229"/>
                  </a:lnTo>
                  <a:lnTo>
                    <a:pt x="43" y="231"/>
                  </a:lnTo>
                  <a:lnTo>
                    <a:pt x="45" y="232"/>
                  </a:lnTo>
                  <a:lnTo>
                    <a:pt x="45" y="240"/>
                  </a:lnTo>
                  <a:lnTo>
                    <a:pt x="43" y="243"/>
                  </a:lnTo>
                  <a:lnTo>
                    <a:pt x="39" y="244"/>
                  </a:lnTo>
                  <a:lnTo>
                    <a:pt x="37" y="247"/>
                  </a:lnTo>
                  <a:lnTo>
                    <a:pt x="33" y="250"/>
                  </a:lnTo>
                  <a:lnTo>
                    <a:pt x="31" y="251"/>
                  </a:lnTo>
                  <a:lnTo>
                    <a:pt x="29" y="255"/>
                  </a:lnTo>
                  <a:lnTo>
                    <a:pt x="26" y="258"/>
                  </a:lnTo>
                  <a:lnTo>
                    <a:pt x="26" y="262"/>
                  </a:lnTo>
                  <a:lnTo>
                    <a:pt x="26" y="264"/>
                  </a:lnTo>
                  <a:lnTo>
                    <a:pt x="26" y="265"/>
                  </a:lnTo>
                  <a:lnTo>
                    <a:pt x="26" y="268"/>
                  </a:lnTo>
                  <a:lnTo>
                    <a:pt x="26" y="269"/>
                  </a:lnTo>
                  <a:lnTo>
                    <a:pt x="26" y="272"/>
                  </a:lnTo>
                  <a:lnTo>
                    <a:pt x="26" y="276"/>
                  </a:lnTo>
                  <a:lnTo>
                    <a:pt x="26" y="280"/>
                  </a:lnTo>
                  <a:lnTo>
                    <a:pt x="33" y="279"/>
                  </a:lnTo>
                  <a:lnTo>
                    <a:pt x="41" y="279"/>
                  </a:lnTo>
                  <a:lnTo>
                    <a:pt x="48" y="278"/>
                  </a:lnTo>
                  <a:lnTo>
                    <a:pt x="55" y="278"/>
                  </a:lnTo>
                  <a:lnTo>
                    <a:pt x="62" y="276"/>
                  </a:lnTo>
                  <a:lnTo>
                    <a:pt x="69" y="276"/>
                  </a:lnTo>
                  <a:lnTo>
                    <a:pt x="76" y="275"/>
                  </a:lnTo>
                  <a:lnTo>
                    <a:pt x="82" y="275"/>
                  </a:lnTo>
                  <a:lnTo>
                    <a:pt x="84" y="275"/>
                  </a:lnTo>
                  <a:lnTo>
                    <a:pt x="87" y="275"/>
                  </a:lnTo>
                  <a:lnTo>
                    <a:pt x="89" y="275"/>
                  </a:lnTo>
                  <a:lnTo>
                    <a:pt x="92" y="273"/>
                  </a:lnTo>
                  <a:lnTo>
                    <a:pt x="94" y="273"/>
                  </a:lnTo>
                  <a:lnTo>
                    <a:pt x="96" y="273"/>
                  </a:lnTo>
                  <a:lnTo>
                    <a:pt x="99" y="275"/>
                  </a:lnTo>
                  <a:lnTo>
                    <a:pt x="102" y="275"/>
                  </a:lnTo>
                  <a:lnTo>
                    <a:pt x="102" y="280"/>
                  </a:lnTo>
                  <a:lnTo>
                    <a:pt x="106" y="284"/>
                  </a:lnTo>
                  <a:lnTo>
                    <a:pt x="109" y="290"/>
                  </a:lnTo>
                  <a:lnTo>
                    <a:pt x="114" y="296"/>
                  </a:lnTo>
                  <a:lnTo>
                    <a:pt x="120" y="300"/>
                  </a:lnTo>
                  <a:lnTo>
                    <a:pt x="126" y="304"/>
                  </a:lnTo>
                  <a:lnTo>
                    <a:pt x="132" y="307"/>
                  </a:lnTo>
                  <a:lnTo>
                    <a:pt x="138" y="307"/>
                  </a:lnTo>
                  <a:lnTo>
                    <a:pt x="138" y="310"/>
                  </a:lnTo>
                  <a:lnTo>
                    <a:pt x="138" y="311"/>
                  </a:lnTo>
                  <a:lnTo>
                    <a:pt x="139" y="312"/>
                  </a:lnTo>
                  <a:lnTo>
                    <a:pt x="139" y="314"/>
                  </a:lnTo>
                  <a:lnTo>
                    <a:pt x="140" y="314"/>
                  </a:lnTo>
                  <a:lnTo>
                    <a:pt x="140" y="315"/>
                  </a:lnTo>
                  <a:lnTo>
                    <a:pt x="140" y="310"/>
                  </a:lnTo>
                  <a:lnTo>
                    <a:pt x="142" y="307"/>
                  </a:lnTo>
                  <a:lnTo>
                    <a:pt x="144" y="304"/>
                  </a:lnTo>
                  <a:lnTo>
                    <a:pt x="146" y="301"/>
                  </a:lnTo>
                  <a:lnTo>
                    <a:pt x="154" y="298"/>
                  </a:lnTo>
                  <a:lnTo>
                    <a:pt x="162" y="297"/>
                  </a:lnTo>
                  <a:lnTo>
                    <a:pt x="170" y="296"/>
                  </a:lnTo>
                  <a:lnTo>
                    <a:pt x="180" y="294"/>
                  </a:lnTo>
                  <a:lnTo>
                    <a:pt x="183" y="293"/>
                  </a:lnTo>
                  <a:lnTo>
                    <a:pt x="187" y="290"/>
                  </a:lnTo>
                  <a:lnTo>
                    <a:pt x="189" y="286"/>
                  </a:lnTo>
                  <a:lnTo>
                    <a:pt x="192" y="282"/>
                  </a:lnTo>
                  <a:lnTo>
                    <a:pt x="189" y="280"/>
                  </a:lnTo>
                  <a:lnTo>
                    <a:pt x="184" y="276"/>
                  </a:lnTo>
                  <a:lnTo>
                    <a:pt x="181" y="272"/>
                  </a:lnTo>
                  <a:lnTo>
                    <a:pt x="176" y="266"/>
                  </a:lnTo>
                  <a:lnTo>
                    <a:pt x="173" y="261"/>
                  </a:lnTo>
                  <a:lnTo>
                    <a:pt x="169" y="254"/>
                  </a:lnTo>
                  <a:lnTo>
                    <a:pt x="167" y="250"/>
                  </a:lnTo>
                  <a:lnTo>
                    <a:pt x="165" y="244"/>
                  </a:lnTo>
                  <a:lnTo>
                    <a:pt x="164" y="244"/>
                  </a:lnTo>
                  <a:lnTo>
                    <a:pt x="163" y="243"/>
                  </a:lnTo>
                  <a:lnTo>
                    <a:pt x="162" y="241"/>
                  </a:lnTo>
                  <a:lnTo>
                    <a:pt x="161" y="240"/>
                  </a:lnTo>
                  <a:lnTo>
                    <a:pt x="159" y="239"/>
                  </a:lnTo>
                  <a:lnTo>
                    <a:pt x="158" y="237"/>
                  </a:lnTo>
                  <a:lnTo>
                    <a:pt x="157" y="233"/>
                  </a:lnTo>
                  <a:lnTo>
                    <a:pt x="157" y="224"/>
                  </a:lnTo>
                  <a:lnTo>
                    <a:pt x="165" y="224"/>
                  </a:lnTo>
                  <a:lnTo>
                    <a:pt x="173" y="221"/>
                  </a:lnTo>
                  <a:lnTo>
                    <a:pt x="180" y="218"/>
                  </a:lnTo>
                  <a:lnTo>
                    <a:pt x="184" y="214"/>
                  </a:lnTo>
                  <a:lnTo>
                    <a:pt x="189" y="208"/>
                  </a:lnTo>
                  <a:lnTo>
                    <a:pt x="195" y="203"/>
                  </a:lnTo>
                  <a:lnTo>
                    <a:pt x="199" y="197"/>
                  </a:lnTo>
                  <a:lnTo>
                    <a:pt x="202" y="190"/>
                  </a:lnTo>
                  <a:lnTo>
                    <a:pt x="208" y="176"/>
                  </a:lnTo>
                  <a:lnTo>
                    <a:pt x="214" y="162"/>
                  </a:lnTo>
                  <a:lnTo>
                    <a:pt x="216" y="157"/>
                  </a:lnTo>
                  <a:lnTo>
                    <a:pt x="220" y="151"/>
                  </a:lnTo>
                  <a:lnTo>
                    <a:pt x="225" y="146"/>
                  </a:lnTo>
                  <a:lnTo>
                    <a:pt x="229" y="141"/>
                  </a:lnTo>
                  <a:lnTo>
                    <a:pt x="227" y="137"/>
                  </a:lnTo>
                  <a:lnTo>
                    <a:pt x="226" y="132"/>
                  </a:lnTo>
                  <a:lnTo>
                    <a:pt x="225" y="127"/>
                  </a:lnTo>
                  <a:lnTo>
                    <a:pt x="225" y="123"/>
                  </a:lnTo>
                  <a:lnTo>
                    <a:pt x="225" y="119"/>
                  </a:lnTo>
                  <a:lnTo>
                    <a:pt x="226" y="116"/>
                  </a:lnTo>
                  <a:lnTo>
                    <a:pt x="228" y="114"/>
                  </a:lnTo>
                  <a:lnTo>
                    <a:pt x="231" y="111"/>
                  </a:lnTo>
                  <a:lnTo>
                    <a:pt x="227" y="107"/>
                  </a:lnTo>
                  <a:lnTo>
                    <a:pt x="222" y="101"/>
                  </a:lnTo>
                  <a:lnTo>
                    <a:pt x="220" y="97"/>
                  </a:lnTo>
                  <a:lnTo>
                    <a:pt x="216" y="94"/>
                  </a:lnTo>
                  <a:lnTo>
                    <a:pt x="213" y="90"/>
                  </a:lnTo>
                  <a:lnTo>
                    <a:pt x="210" y="84"/>
                  </a:lnTo>
                  <a:lnTo>
                    <a:pt x="207" y="80"/>
                  </a:lnTo>
                  <a:lnTo>
                    <a:pt x="203" y="72"/>
                  </a:lnTo>
                  <a:lnTo>
                    <a:pt x="203" y="55"/>
                  </a:lnTo>
                  <a:lnTo>
                    <a:pt x="216" y="54"/>
                  </a:lnTo>
                  <a:lnTo>
                    <a:pt x="226" y="54"/>
                  </a:lnTo>
                  <a:lnTo>
                    <a:pt x="234" y="53"/>
                  </a:lnTo>
                  <a:lnTo>
                    <a:pt x="239" y="51"/>
                  </a:lnTo>
                  <a:lnTo>
                    <a:pt x="244" y="50"/>
                  </a:lnTo>
                  <a:lnTo>
                    <a:pt x="249" y="47"/>
                  </a:lnTo>
                  <a:lnTo>
                    <a:pt x="252" y="43"/>
                  </a:lnTo>
                  <a:lnTo>
                    <a:pt x="257" y="3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6" name="Freeform 34">
              <a:extLst>
                <a:ext uri="{FF2B5EF4-FFF2-40B4-BE49-F238E27FC236}">
                  <a16:creationId xmlns:a16="http://schemas.microsoft.com/office/drawing/2014/main" id="{2DB06954-1CB9-4162-5FBA-DF0C5045FCAA}"/>
                </a:ext>
              </a:extLst>
            </p:cNvPr>
            <p:cNvSpPr>
              <a:spLocks/>
            </p:cNvSpPr>
            <p:nvPr/>
          </p:nvSpPr>
          <p:spPr bwMode="gray">
            <a:xfrm>
              <a:off x="8281936" y="2654446"/>
              <a:ext cx="275204" cy="164418"/>
            </a:xfrm>
            <a:custGeom>
              <a:avLst/>
              <a:gdLst>
                <a:gd name="T0" fmla="*/ 4762 w 148"/>
                <a:gd name="T1" fmla="*/ 0 h 94"/>
                <a:gd name="T2" fmla="*/ 42862 w 148"/>
                <a:gd name="T3" fmla="*/ 4202 h 94"/>
                <a:gd name="T4" fmla="*/ 46037 w 148"/>
                <a:gd name="T5" fmla="*/ 8405 h 94"/>
                <a:gd name="T6" fmla="*/ 49212 w 148"/>
                <a:gd name="T7" fmla="*/ 9806 h 94"/>
                <a:gd name="T8" fmla="*/ 55563 w 148"/>
                <a:gd name="T9" fmla="*/ 11207 h 94"/>
                <a:gd name="T10" fmla="*/ 60325 w 148"/>
                <a:gd name="T11" fmla="*/ 14008 h 94"/>
                <a:gd name="T12" fmla="*/ 66675 w 148"/>
                <a:gd name="T13" fmla="*/ 18211 h 94"/>
                <a:gd name="T14" fmla="*/ 71437 w 148"/>
                <a:gd name="T15" fmla="*/ 19611 h 94"/>
                <a:gd name="T16" fmla="*/ 76200 w 148"/>
                <a:gd name="T17" fmla="*/ 21012 h 94"/>
                <a:gd name="T18" fmla="*/ 77787 w 148"/>
                <a:gd name="T19" fmla="*/ 21012 h 94"/>
                <a:gd name="T20" fmla="*/ 95250 w 148"/>
                <a:gd name="T21" fmla="*/ 35020 h 94"/>
                <a:gd name="T22" fmla="*/ 109538 w 148"/>
                <a:gd name="T23" fmla="*/ 46227 h 94"/>
                <a:gd name="T24" fmla="*/ 125412 w 148"/>
                <a:gd name="T25" fmla="*/ 56033 h 94"/>
                <a:gd name="T26" fmla="*/ 139700 w 148"/>
                <a:gd name="T27" fmla="*/ 65839 h 94"/>
                <a:gd name="T28" fmla="*/ 155575 w 148"/>
                <a:gd name="T29" fmla="*/ 71442 h 94"/>
                <a:gd name="T30" fmla="*/ 174625 w 148"/>
                <a:gd name="T31" fmla="*/ 77045 h 94"/>
                <a:gd name="T32" fmla="*/ 196850 w 148"/>
                <a:gd name="T33" fmla="*/ 81248 h 94"/>
                <a:gd name="T34" fmla="*/ 220663 w 148"/>
                <a:gd name="T35" fmla="*/ 84049 h 94"/>
                <a:gd name="T36" fmla="*/ 220663 w 148"/>
                <a:gd name="T37" fmla="*/ 102260 h 94"/>
                <a:gd name="T38" fmla="*/ 223838 w 148"/>
                <a:gd name="T39" fmla="*/ 105061 h 94"/>
                <a:gd name="T40" fmla="*/ 223838 w 148"/>
                <a:gd name="T41" fmla="*/ 106462 h 94"/>
                <a:gd name="T42" fmla="*/ 225425 w 148"/>
                <a:gd name="T43" fmla="*/ 110665 h 94"/>
                <a:gd name="T44" fmla="*/ 227013 w 148"/>
                <a:gd name="T45" fmla="*/ 114867 h 94"/>
                <a:gd name="T46" fmla="*/ 228600 w 148"/>
                <a:gd name="T47" fmla="*/ 117669 h 94"/>
                <a:gd name="T48" fmla="*/ 230188 w 148"/>
                <a:gd name="T49" fmla="*/ 123272 h 94"/>
                <a:gd name="T50" fmla="*/ 231775 w 148"/>
                <a:gd name="T51" fmla="*/ 127475 h 94"/>
                <a:gd name="T52" fmla="*/ 234950 w 148"/>
                <a:gd name="T53" fmla="*/ 130276 h 94"/>
                <a:gd name="T54" fmla="*/ 228600 w 148"/>
                <a:gd name="T55" fmla="*/ 131677 h 94"/>
                <a:gd name="T56" fmla="*/ 217488 w 148"/>
                <a:gd name="T57" fmla="*/ 131677 h 94"/>
                <a:gd name="T58" fmla="*/ 206375 w 148"/>
                <a:gd name="T59" fmla="*/ 130276 h 94"/>
                <a:gd name="T60" fmla="*/ 192087 w 148"/>
                <a:gd name="T61" fmla="*/ 127475 h 94"/>
                <a:gd name="T62" fmla="*/ 179387 w 148"/>
                <a:gd name="T63" fmla="*/ 123272 h 94"/>
                <a:gd name="T64" fmla="*/ 165100 w 148"/>
                <a:gd name="T65" fmla="*/ 120470 h 94"/>
                <a:gd name="T66" fmla="*/ 155575 w 148"/>
                <a:gd name="T67" fmla="*/ 117669 h 94"/>
                <a:gd name="T68" fmla="*/ 147637 w 148"/>
                <a:gd name="T69" fmla="*/ 116268 h 94"/>
                <a:gd name="T70" fmla="*/ 144462 w 148"/>
                <a:gd name="T71" fmla="*/ 114867 h 94"/>
                <a:gd name="T72" fmla="*/ 139700 w 148"/>
                <a:gd name="T73" fmla="*/ 112066 h 94"/>
                <a:gd name="T74" fmla="*/ 138112 w 148"/>
                <a:gd name="T75" fmla="*/ 107863 h 94"/>
                <a:gd name="T76" fmla="*/ 134937 w 148"/>
                <a:gd name="T77" fmla="*/ 105061 h 94"/>
                <a:gd name="T78" fmla="*/ 133350 w 148"/>
                <a:gd name="T79" fmla="*/ 100859 h 94"/>
                <a:gd name="T80" fmla="*/ 128587 w 148"/>
                <a:gd name="T81" fmla="*/ 96657 h 94"/>
                <a:gd name="T82" fmla="*/ 125412 w 148"/>
                <a:gd name="T83" fmla="*/ 93855 h 94"/>
                <a:gd name="T84" fmla="*/ 120650 w 148"/>
                <a:gd name="T85" fmla="*/ 89652 h 94"/>
                <a:gd name="T86" fmla="*/ 115888 w 148"/>
                <a:gd name="T87" fmla="*/ 89652 h 94"/>
                <a:gd name="T88" fmla="*/ 107950 w 148"/>
                <a:gd name="T89" fmla="*/ 89652 h 94"/>
                <a:gd name="T90" fmla="*/ 100012 w 148"/>
                <a:gd name="T91" fmla="*/ 91053 h 94"/>
                <a:gd name="T92" fmla="*/ 93662 w 148"/>
                <a:gd name="T93" fmla="*/ 93855 h 94"/>
                <a:gd name="T94" fmla="*/ 87312 w 148"/>
                <a:gd name="T95" fmla="*/ 93855 h 94"/>
                <a:gd name="T96" fmla="*/ 80962 w 148"/>
                <a:gd name="T97" fmla="*/ 93855 h 94"/>
                <a:gd name="T98" fmla="*/ 76200 w 148"/>
                <a:gd name="T99" fmla="*/ 89652 h 94"/>
                <a:gd name="T100" fmla="*/ 74612 w 148"/>
                <a:gd name="T101" fmla="*/ 84049 h 94"/>
                <a:gd name="T102" fmla="*/ 66675 w 148"/>
                <a:gd name="T103" fmla="*/ 81248 h 94"/>
                <a:gd name="T104" fmla="*/ 55563 w 148"/>
                <a:gd name="T105" fmla="*/ 79847 h 94"/>
                <a:gd name="T106" fmla="*/ 46037 w 148"/>
                <a:gd name="T107" fmla="*/ 75644 h 94"/>
                <a:gd name="T108" fmla="*/ 34925 w 148"/>
                <a:gd name="T109" fmla="*/ 70041 h 94"/>
                <a:gd name="T110" fmla="*/ 25400 w 148"/>
                <a:gd name="T111" fmla="*/ 65839 h 94"/>
                <a:gd name="T112" fmla="*/ 15875 w 148"/>
                <a:gd name="T113" fmla="*/ 60235 h 94"/>
                <a:gd name="T114" fmla="*/ 7937 w 148"/>
                <a:gd name="T115" fmla="*/ 54632 h 94"/>
                <a:gd name="T116" fmla="*/ 0 w 148"/>
                <a:gd name="T117" fmla="*/ 49029 h 94"/>
                <a:gd name="T118" fmla="*/ 4762 w 148"/>
                <a:gd name="T119" fmla="*/ 0 h 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8"/>
                <a:gd name="T181" fmla="*/ 0 h 94"/>
                <a:gd name="T182" fmla="*/ 148 w 148"/>
                <a:gd name="T183" fmla="*/ 94 h 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8" h="94">
                  <a:moveTo>
                    <a:pt x="3" y="0"/>
                  </a:moveTo>
                  <a:lnTo>
                    <a:pt x="27" y="3"/>
                  </a:lnTo>
                  <a:lnTo>
                    <a:pt x="29" y="6"/>
                  </a:lnTo>
                  <a:lnTo>
                    <a:pt x="31" y="7"/>
                  </a:lnTo>
                  <a:lnTo>
                    <a:pt x="35" y="8"/>
                  </a:lnTo>
                  <a:lnTo>
                    <a:pt x="38" y="10"/>
                  </a:lnTo>
                  <a:lnTo>
                    <a:pt x="42" y="13"/>
                  </a:lnTo>
                  <a:lnTo>
                    <a:pt x="45" y="14"/>
                  </a:lnTo>
                  <a:lnTo>
                    <a:pt x="48" y="15"/>
                  </a:lnTo>
                  <a:lnTo>
                    <a:pt x="49" y="15"/>
                  </a:lnTo>
                  <a:lnTo>
                    <a:pt x="60" y="25"/>
                  </a:lnTo>
                  <a:lnTo>
                    <a:pt x="69" y="33"/>
                  </a:lnTo>
                  <a:lnTo>
                    <a:pt x="79" y="40"/>
                  </a:lnTo>
                  <a:lnTo>
                    <a:pt x="88" y="47"/>
                  </a:lnTo>
                  <a:lnTo>
                    <a:pt x="98" y="51"/>
                  </a:lnTo>
                  <a:lnTo>
                    <a:pt x="110" y="55"/>
                  </a:lnTo>
                  <a:lnTo>
                    <a:pt x="124" y="58"/>
                  </a:lnTo>
                  <a:lnTo>
                    <a:pt x="139" y="60"/>
                  </a:lnTo>
                  <a:lnTo>
                    <a:pt x="139" y="73"/>
                  </a:lnTo>
                  <a:lnTo>
                    <a:pt x="141" y="75"/>
                  </a:lnTo>
                  <a:lnTo>
                    <a:pt x="141" y="76"/>
                  </a:lnTo>
                  <a:lnTo>
                    <a:pt x="142" y="79"/>
                  </a:lnTo>
                  <a:lnTo>
                    <a:pt x="143" y="82"/>
                  </a:lnTo>
                  <a:lnTo>
                    <a:pt x="144" y="84"/>
                  </a:lnTo>
                  <a:lnTo>
                    <a:pt x="145" y="88"/>
                  </a:lnTo>
                  <a:lnTo>
                    <a:pt x="146" y="91"/>
                  </a:lnTo>
                  <a:lnTo>
                    <a:pt x="148" y="93"/>
                  </a:lnTo>
                  <a:lnTo>
                    <a:pt x="144" y="94"/>
                  </a:lnTo>
                  <a:lnTo>
                    <a:pt x="137" y="94"/>
                  </a:lnTo>
                  <a:lnTo>
                    <a:pt x="130" y="93"/>
                  </a:lnTo>
                  <a:lnTo>
                    <a:pt x="121" y="91"/>
                  </a:lnTo>
                  <a:lnTo>
                    <a:pt x="113" y="88"/>
                  </a:lnTo>
                  <a:lnTo>
                    <a:pt x="104" y="86"/>
                  </a:lnTo>
                  <a:lnTo>
                    <a:pt x="98" y="84"/>
                  </a:lnTo>
                  <a:lnTo>
                    <a:pt x="93" y="83"/>
                  </a:lnTo>
                  <a:lnTo>
                    <a:pt x="91" y="82"/>
                  </a:lnTo>
                  <a:lnTo>
                    <a:pt x="88" y="80"/>
                  </a:lnTo>
                  <a:lnTo>
                    <a:pt x="87" y="77"/>
                  </a:lnTo>
                  <a:lnTo>
                    <a:pt x="85" y="75"/>
                  </a:lnTo>
                  <a:lnTo>
                    <a:pt x="84" y="72"/>
                  </a:lnTo>
                  <a:lnTo>
                    <a:pt x="81" y="69"/>
                  </a:lnTo>
                  <a:lnTo>
                    <a:pt x="79" y="67"/>
                  </a:lnTo>
                  <a:lnTo>
                    <a:pt x="76" y="64"/>
                  </a:lnTo>
                  <a:lnTo>
                    <a:pt x="73" y="64"/>
                  </a:lnTo>
                  <a:lnTo>
                    <a:pt x="68" y="64"/>
                  </a:lnTo>
                  <a:lnTo>
                    <a:pt x="63" y="65"/>
                  </a:lnTo>
                  <a:lnTo>
                    <a:pt x="59" y="67"/>
                  </a:lnTo>
                  <a:lnTo>
                    <a:pt x="55" y="67"/>
                  </a:lnTo>
                  <a:lnTo>
                    <a:pt x="51" y="67"/>
                  </a:lnTo>
                  <a:lnTo>
                    <a:pt x="48" y="64"/>
                  </a:lnTo>
                  <a:lnTo>
                    <a:pt x="47" y="60"/>
                  </a:lnTo>
                  <a:lnTo>
                    <a:pt x="42" y="58"/>
                  </a:lnTo>
                  <a:lnTo>
                    <a:pt x="35" y="57"/>
                  </a:lnTo>
                  <a:lnTo>
                    <a:pt x="29" y="54"/>
                  </a:lnTo>
                  <a:lnTo>
                    <a:pt x="22" y="50"/>
                  </a:lnTo>
                  <a:lnTo>
                    <a:pt x="16" y="47"/>
                  </a:lnTo>
                  <a:lnTo>
                    <a:pt x="10" y="43"/>
                  </a:lnTo>
                  <a:lnTo>
                    <a:pt x="5" y="39"/>
                  </a:lnTo>
                  <a:lnTo>
                    <a:pt x="0" y="35"/>
                  </a:lnTo>
                  <a:lnTo>
                    <a:pt x="3"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7" name="Freeform 35">
              <a:extLst>
                <a:ext uri="{FF2B5EF4-FFF2-40B4-BE49-F238E27FC236}">
                  <a16:creationId xmlns:a16="http://schemas.microsoft.com/office/drawing/2014/main" id="{FE73ED37-2A27-ECFB-DC8B-60512349748D}"/>
                </a:ext>
              </a:extLst>
            </p:cNvPr>
            <p:cNvSpPr>
              <a:spLocks/>
            </p:cNvSpPr>
            <p:nvPr/>
          </p:nvSpPr>
          <p:spPr bwMode="gray">
            <a:xfrm>
              <a:off x="8143329" y="2428615"/>
              <a:ext cx="80352" cy="79238"/>
            </a:xfrm>
            <a:custGeom>
              <a:avLst/>
              <a:gdLst>
                <a:gd name="T0" fmla="*/ 0 w 44"/>
                <a:gd name="T1" fmla="*/ 11207 h 46"/>
                <a:gd name="T2" fmla="*/ 39687 w 44"/>
                <a:gd name="T3" fmla="*/ 0 h 46"/>
                <a:gd name="T4" fmla="*/ 44450 w 44"/>
                <a:gd name="T5" fmla="*/ 2802 h 46"/>
                <a:gd name="T6" fmla="*/ 49212 w 44"/>
                <a:gd name="T7" fmla="*/ 7004 h 46"/>
                <a:gd name="T8" fmla="*/ 55563 w 44"/>
                <a:gd name="T9" fmla="*/ 12607 h 46"/>
                <a:gd name="T10" fmla="*/ 58738 w 44"/>
                <a:gd name="T11" fmla="*/ 19612 h 46"/>
                <a:gd name="T12" fmla="*/ 61913 w 44"/>
                <a:gd name="T13" fmla="*/ 26616 h 46"/>
                <a:gd name="T14" fmla="*/ 66675 w 44"/>
                <a:gd name="T15" fmla="*/ 33620 h 46"/>
                <a:gd name="T16" fmla="*/ 68263 w 44"/>
                <a:gd name="T17" fmla="*/ 39223 h 46"/>
                <a:gd name="T18" fmla="*/ 69850 w 44"/>
                <a:gd name="T19" fmla="*/ 49029 h 46"/>
                <a:gd name="T20" fmla="*/ 68263 w 44"/>
                <a:gd name="T21" fmla="*/ 50430 h 46"/>
                <a:gd name="T22" fmla="*/ 68263 w 44"/>
                <a:gd name="T23" fmla="*/ 53231 h 46"/>
                <a:gd name="T24" fmla="*/ 66675 w 44"/>
                <a:gd name="T25" fmla="*/ 57434 h 46"/>
                <a:gd name="T26" fmla="*/ 61913 w 44"/>
                <a:gd name="T27" fmla="*/ 58835 h 46"/>
                <a:gd name="T28" fmla="*/ 60325 w 44"/>
                <a:gd name="T29" fmla="*/ 63037 h 46"/>
                <a:gd name="T30" fmla="*/ 57150 w 44"/>
                <a:gd name="T31" fmla="*/ 64438 h 46"/>
                <a:gd name="T32" fmla="*/ 55563 w 44"/>
                <a:gd name="T33" fmla="*/ 64438 h 46"/>
                <a:gd name="T34" fmla="*/ 50800 w 44"/>
                <a:gd name="T35" fmla="*/ 64438 h 46"/>
                <a:gd name="T36" fmla="*/ 46037 w 44"/>
                <a:gd name="T37" fmla="*/ 58835 h 46"/>
                <a:gd name="T38" fmla="*/ 38100 w 44"/>
                <a:gd name="T39" fmla="*/ 53231 h 46"/>
                <a:gd name="T40" fmla="*/ 31750 w 44"/>
                <a:gd name="T41" fmla="*/ 46227 h 46"/>
                <a:gd name="T42" fmla="*/ 25400 w 44"/>
                <a:gd name="T43" fmla="*/ 39223 h 46"/>
                <a:gd name="T44" fmla="*/ 19050 w 44"/>
                <a:gd name="T45" fmla="*/ 32219 h 46"/>
                <a:gd name="T46" fmla="*/ 12700 w 44"/>
                <a:gd name="T47" fmla="*/ 26616 h 46"/>
                <a:gd name="T48" fmla="*/ 6350 w 44"/>
                <a:gd name="T49" fmla="*/ 18211 h 46"/>
                <a:gd name="T50" fmla="*/ 0 w 44"/>
                <a:gd name="T51" fmla="*/ 11207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46"/>
                <a:gd name="T80" fmla="*/ 44 w 44"/>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46">
                  <a:moveTo>
                    <a:pt x="0" y="8"/>
                  </a:moveTo>
                  <a:lnTo>
                    <a:pt x="25" y="0"/>
                  </a:lnTo>
                  <a:lnTo>
                    <a:pt x="28" y="2"/>
                  </a:lnTo>
                  <a:lnTo>
                    <a:pt x="31" y="5"/>
                  </a:lnTo>
                  <a:lnTo>
                    <a:pt x="35" y="9"/>
                  </a:lnTo>
                  <a:lnTo>
                    <a:pt x="37" y="14"/>
                  </a:lnTo>
                  <a:lnTo>
                    <a:pt x="39" y="19"/>
                  </a:lnTo>
                  <a:lnTo>
                    <a:pt x="42" y="24"/>
                  </a:lnTo>
                  <a:lnTo>
                    <a:pt x="43" y="28"/>
                  </a:lnTo>
                  <a:lnTo>
                    <a:pt x="44" y="35"/>
                  </a:lnTo>
                  <a:lnTo>
                    <a:pt x="43" y="36"/>
                  </a:lnTo>
                  <a:lnTo>
                    <a:pt x="43" y="38"/>
                  </a:lnTo>
                  <a:lnTo>
                    <a:pt x="42" y="41"/>
                  </a:lnTo>
                  <a:lnTo>
                    <a:pt x="39" y="42"/>
                  </a:lnTo>
                  <a:lnTo>
                    <a:pt x="38" y="45"/>
                  </a:lnTo>
                  <a:lnTo>
                    <a:pt x="36" y="46"/>
                  </a:lnTo>
                  <a:lnTo>
                    <a:pt x="35" y="46"/>
                  </a:lnTo>
                  <a:lnTo>
                    <a:pt x="32" y="46"/>
                  </a:lnTo>
                  <a:lnTo>
                    <a:pt x="29" y="42"/>
                  </a:lnTo>
                  <a:lnTo>
                    <a:pt x="24" y="38"/>
                  </a:lnTo>
                  <a:lnTo>
                    <a:pt x="20" y="33"/>
                  </a:lnTo>
                  <a:lnTo>
                    <a:pt x="16" y="28"/>
                  </a:lnTo>
                  <a:lnTo>
                    <a:pt x="12" y="23"/>
                  </a:lnTo>
                  <a:lnTo>
                    <a:pt x="8" y="19"/>
                  </a:lnTo>
                  <a:lnTo>
                    <a:pt x="4" y="13"/>
                  </a:lnTo>
                  <a:lnTo>
                    <a:pt x="0" y="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8" name="Freeform 36">
              <a:extLst>
                <a:ext uri="{FF2B5EF4-FFF2-40B4-BE49-F238E27FC236}">
                  <a16:creationId xmlns:a16="http://schemas.microsoft.com/office/drawing/2014/main" id="{DB0210AC-4441-49C5-7174-7B86BBE264A1}"/>
                </a:ext>
              </a:extLst>
            </p:cNvPr>
            <p:cNvSpPr>
              <a:spLocks/>
            </p:cNvSpPr>
            <p:nvPr/>
          </p:nvSpPr>
          <p:spPr bwMode="gray">
            <a:xfrm>
              <a:off x="7771703" y="2226560"/>
              <a:ext cx="269179" cy="160459"/>
            </a:xfrm>
            <a:custGeom>
              <a:avLst/>
              <a:gdLst>
                <a:gd name="T0" fmla="*/ 52388 w 145"/>
                <a:gd name="T1" fmla="*/ 36421 h 91"/>
                <a:gd name="T2" fmla="*/ 84138 w 145"/>
                <a:gd name="T3" fmla="*/ 50429 h 91"/>
                <a:gd name="T4" fmla="*/ 130175 w 145"/>
                <a:gd name="T5" fmla="*/ 56033 h 91"/>
                <a:gd name="T6" fmla="*/ 184150 w 145"/>
                <a:gd name="T7" fmla="*/ 50429 h 91"/>
                <a:gd name="T8" fmla="*/ 190500 w 145"/>
                <a:gd name="T9" fmla="*/ 51830 h 91"/>
                <a:gd name="T10" fmla="*/ 190500 w 145"/>
                <a:gd name="T11" fmla="*/ 58834 h 91"/>
                <a:gd name="T12" fmla="*/ 192088 w 145"/>
                <a:gd name="T13" fmla="*/ 61636 h 91"/>
                <a:gd name="T14" fmla="*/ 192088 w 145"/>
                <a:gd name="T15" fmla="*/ 68640 h 91"/>
                <a:gd name="T16" fmla="*/ 206375 w 145"/>
                <a:gd name="T17" fmla="*/ 70041 h 91"/>
                <a:gd name="T18" fmla="*/ 215900 w 145"/>
                <a:gd name="T19" fmla="*/ 75644 h 91"/>
                <a:gd name="T20" fmla="*/ 220663 w 145"/>
                <a:gd name="T21" fmla="*/ 88251 h 91"/>
                <a:gd name="T22" fmla="*/ 223838 w 145"/>
                <a:gd name="T23" fmla="*/ 105061 h 91"/>
                <a:gd name="T24" fmla="*/ 176213 w 145"/>
                <a:gd name="T25" fmla="*/ 106462 h 91"/>
                <a:gd name="T26" fmla="*/ 169863 w 145"/>
                <a:gd name="T27" fmla="*/ 114867 h 91"/>
                <a:gd name="T28" fmla="*/ 165100 w 145"/>
                <a:gd name="T29" fmla="*/ 120470 h 91"/>
                <a:gd name="T30" fmla="*/ 158750 w 145"/>
                <a:gd name="T31" fmla="*/ 126073 h 91"/>
                <a:gd name="T32" fmla="*/ 149225 w 145"/>
                <a:gd name="T33" fmla="*/ 127474 h 91"/>
                <a:gd name="T34" fmla="*/ 142875 w 145"/>
                <a:gd name="T35" fmla="*/ 120470 h 91"/>
                <a:gd name="T36" fmla="*/ 138113 w 145"/>
                <a:gd name="T37" fmla="*/ 110664 h 91"/>
                <a:gd name="T38" fmla="*/ 136525 w 145"/>
                <a:gd name="T39" fmla="*/ 96656 h 91"/>
                <a:gd name="T40" fmla="*/ 133350 w 145"/>
                <a:gd name="T41" fmla="*/ 85450 h 91"/>
                <a:gd name="T42" fmla="*/ 127000 w 145"/>
                <a:gd name="T43" fmla="*/ 81247 h 91"/>
                <a:gd name="T44" fmla="*/ 120650 w 145"/>
                <a:gd name="T45" fmla="*/ 78446 h 91"/>
                <a:gd name="T46" fmla="*/ 115888 w 145"/>
                <a:gd name="T47" fmla="*/ 74243 h 91"/>
                <a:gd name="T48" fmla="*/ 112713 w 145"/>
                <a:gd name="T49" fmla="*/ 74243 h 91"/>
                <a:gd name="T50" fmla="*/ 107950 w 145"/>
                <a:gd name="T51" fmla="*/ 81247 h 91"/>
                <a:gd name="T52" fmla="*/ 104775 w 145"/>
                <a:gd name="T53" fmla="*/ 89652 h 91"/>
                <a:gd name="T54" fmla="*/ 100013 w 145"/>
                <a:gd name="T55" fmla="*/ 100859 h 91"/>
                <a:gd name="T56" fmla="*/ 93663 w 145"/>
                <a:gd name="T57" fmla="*/ 106462 h 91"/>
                <a:gd name="T58" fmla="*/ 80963 w 145"/>
                <a:gd name="T59" fmla="*/ 112065 h 91"/>
                <a:gd name="T60" fmla="*/ 73025 w 145"/>
                <a:gd name="T61" fmla="*/ 120470 h 91"/>
                <a:gd name="T62" fmla="*/ 60325 w 145"/>
                <a:gd name="T63" fmla="*/ 124672 h 91"/>
                <a:gd name="T64" fmla="*/ 47625 w 145"/>
                <a:gd name="T65" fmla="*/ 124672 h 91"/>
                <a:gd name="T66" fmla="*/ 39688 w 145"/>
                <a:gd name="T67" fmla="*/ 121871 h 91"/>
                <a:gd name="T68" fmla="*/ 34925 w 145"/>
                <a:gd name="T69" fmla="*/ 116267 h 91"/>
                <a:gd name="T70" fmla="*/ 26988 w 145"/>
                <a:gd name="T71" fmla="*/ 112065 h 91"/>
                <a:gd name="T72" fmla="*/ 26988 w 145"/>
                <a:gd name="T73" fmla="*/ 110664 h 91"/>
                <a:gd name="T74" fmla="*/ 31750 w 145"/>
                <a:gd name="T75" fmla="*/ 74243 h 91"/>
                <a:gd name="T76" fmla="*/ 0 w 145"/>
                <a:gd name="T77" fmla="*/ 54632 h 91"/>
                <a:gd name="T78" fmla="*/ 23813 w 145"/>
                <a:gd name="T79" fmla="*/ 43425 h 91"/>
                <a:gd name="T80" fmla="*/ 39688 w 145"/>
                <a:gd name="T81" fmla="*/ 18211 h 91"/>
                <a:gd name="T82" fmla="*/ 66675 w 145"/>
                <a:gd name="T83" fmla="*/ 0 h 91"/>
                <a:gd name="T84" fmla="*/ 84138 w 145"/>
                <a:gd name="T85" fmla="*/ 23814 h 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5"/>
                <a:gd name="T130" fmla="*/ 0 h 91"/>
                <a:gd name="T131" fmla="*/ 145 w 145"/>
                <a:gd name="T132" fmla="*/ 91 h 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5" h="91">
                  <a:moveTo>
                    <a:pt x="48" y="13"/>
                  </a:moveTo>
                  <a:lnTo>
                    <a:pt x="33" y="26"/>
                  </a:lnTo>
                  <a:lnTo>
                    <a:pt x="40" y="33"/>
                  </a:lnTo>
                  <a:lnTo>
                    <a:pt x="53" y="36"/>
                  </a:lnTo>
                  <a:lnTo>
                    <a:pt x="67" y="39"/>
                  </a:lnTo>
                  <a:lnTo>
                    <a:pt x="82" y="40"/>
                  </a:lnTo>
                  <a:lnTo>
                    <a:pt x="101" y="36"/>
                  </a:lnTo>
                  <a:lnTo>
                    <a:pt x="116" y="36"/>
                  </a:lnTo>
                  <a:lnTo>
                    <a:pt x="119" y="36"/>
                  </a:lnTo>
                  <a:lnTo>
                    <a:pt x="120" y="37"/>
                  </a:lnTo>
                  <a:lnTo>
                    <a:pt x="120" y="39"/>
                  </a:lnTo>
                  <a:lnTo>
                    <a:pt x="120" y="42"/>
                  </a:lnTo>
                  <a:lnTo>
                    <a:pt x="121" y="43"/>
                  </a:lnTo>
                  <a:lnTo>
                    <a:pt x="121" y="44"/>
                  </a:lnTo>
                  <a:lnTo>
                    <a:pt x="121" y="46"/>
                  </a:lnTo>
                  <a:lnTo>
                    <a:pt x="121" y="49"/>
                  </a:lnTo>
                  <a:lnTo>
                    <a:pt x="126" y="49"/>
                  </a:lnTo>
                  <a:lnTo>
                    <a:pt x="130" y="50"/>
                  </a:lnTo>
                  <a:lnTo>
                    <a:pt x="133" y="51"/>
                  </a:lnTo>
                  <a:lnTo>
                    <a:pt x="136" y="54"/>
                  </a:lnTo>
                  <a:lnTo>
                    <a:pt x="137" y="58"/>
                  </a:lnTo>
                  <a:lnTo>
                    <a:pt x="139" y="63"/>
                  </a:lnTo>
                  <a:lnTo>
                    <a:pt x="141" y="67"/>
                  </a:lnTo>
                  <a:lnTo>
                    <a:pt x="141" y="75"/>
                  </a:lnTo>
                  <a:lnTo>
                    <a:pt x="145" y="76"/>
                  </a:lnTo>
                  <a:lnTo>
                    <a:pt x="111" y="76"/>
                  </a:lnTo>
                  <a:lnTo>
                    <a:pt x="110" y="79"/>
                  </a:lnTo>
                  <a:lnTo>
                    <a:pt x="107" y="82"/>
                  </a:lnTo>
                  <a:lnTo>
                    <a:pt x="106" y="83"/>
                  </a:lnTo>
                  <a:lnTo>
                    <a:pt x="104" y="86"/>
                  </a:lnTo>
                  <a:lnTo>
                    <a:pt x="101" y="89"/>
                  </a:lnTo>
                  <a:lnTo>
                    <a:pt x="100" y="90"/>
                  </a:lnTo>
                  <a:lnTo>
                    <a:pt x="98" y="91"/>
                  </a:lnTo>
                  <a:lnTo>
                    <a:pt x="94" y="91"/>
                  </a:lnTo>
                  <a:lnTo>
                    <a:pt x="92" y="89"/>
                  </a:lnTo>
                  <a:lnTo>
                    <a:pt x="90" y="86"/>
                  </a:lnTo>
                  <a:lnTo>
                    <a:pt x="88" y="83"/>
                  </a:lnTo>
                  <a:lnTo>
                    <a:pt x="87" y="79"/>
                  </a:lnTo>
                  <a:lnTo>
                    <a:pt x="87" y="73"/>
                  </a:lnTo>
                  <a:lnTo>
                    <a:pt x="86" y="69"/>
                  </a:lnTo>
                  <a:lnTo>
                    <a:pt x="85" y="64"/>
                  </a:lnTo>
                  <a:lnTo>
                    <a:pt x="84" y="61"/>
                  </a:lnTo>
                  <a:lnTo>
                    <a:pt x="82" y="60"/>
                  </a:lnTo>
                  <a:lnTo>
                    <a:pt x="80" y="58"/>
                  </a:lnTo>
                  <a:lnTo>
                    <a:pt x="78" y="57"/>
                  </a:lnTo>
                  <a:lnTo>
                    <a:pt x="76" y="56"/>
                  </a:lnTo>
                  <a:lnTo>
                    <a:pt x="74" y="54"/>
                  </a:lnTo>
                  <a:lnTo>
                    <a:pt x="73" y="53"/>
                  </a:lnTo>
                  <a:lnTo>
                    <a:pt x="72" y="51"/>
                  </a:lnTo>
                  <a:lnTo>
                    <a:pt x="71" y="53"/>
                  </a:lnTo>
                  <a:lnTo>
                    <a:pt x="69" y="56"/>
                  </a:lnTo>
                  <a:lnTo>
                    <a:pt x="68" y="58"/>
                  </a:lnTo>
                  <a:lnTo>
                    <a:pt x="67" y="61"/>
                  </a:lnTo>
                  <a:lnTo>
                    <a:pt x="66" y="64"/>
                  </a:lnTo>
                  <a:lnTo>
                    <a:pt x="65" y="67"/>
                  </a:lnTo>
                  <a:lnTo>
                    <a:pt x="63" y="72"/>
                  </a:lnTo>
                  <a:lnTo>
                    <a:pt x="63" y="75"/>
                  </a:lnTo>
                  <a:lnTo>
                    <a:pt x="59" y="76"/>
                  </a:lnTo>
                  <a:lnTo>
                    <a:pt x="55" y="77"/>
                  </a:lnTo>
                  <a:lnTo>
                    <a:pt x="51" y="80"/>
                  </a:lnTo>
                  <a:lnTo>
                    <a:pt x="49" y="83"/>
                  </a:lnTo>
                  <a:lnTo>
                    <a:pt x="46" y="86"/>
                  </a:lnTo>
                  <a:lnTo>
                    <a:pt x="42" y="87"/>
                  </a:lnTo>
                  <a:lnTo>
                    <a:pt x="38" y="89"/>
                  </a:lnTo>
                  <a:lnTo>
                    <a:pt x="33" y="89"/>
                  </a:lnTo>
                  <a:lnTo>
                    <a:pt x="30" y="89"/>
                  </a:lnTo>
                  <a:lnTo>
                    <a:pt x="28" y="89"/>
                  </a:lnTo>
                  <a:lnTo>
                    <a:pt x="25" y="87"/>
                  </a:lnTo>
                  <a:lnTo>
                    <a:pt x="23" y="86"/>
                  </a:lnTo>
                  <a:lnTo>
                    <a:pt x="22" y="83"/>
                  </a:lnTo>
                  <a:lnTo>
                    <a:pt x="20" y="82"/>
                  </a:lnTo>
                  <a:lnTo>
                    <a:pt x="17" y="80"/>
                  </a:lnTo>
                  <a:lnTo>
                    <a:pt x="15" y="79"/>
                  </a:lnTo>
                  <a:lnTo>
                    <a:pt x="17" y="79"/>
                  </a:lnTo>
                  <a:lnTo>
                    <a:pt x="23" y="65"/>
                  </a:lnTo>
                  <a:lnTo>
                    <a:pt x="20" y="53"/>
                  </a:lnTo>
                  <a:lnTo>
                    <a:pt x="11" y="46"/>
                  </a:lnTo>
                  <a:lnTo>
                    <a:pt x="0" y="39"/>
                  </a:lnTo>
                  <a:lnTo>
                    <a:pt x="3" y="33"/>
                  </a:lnTo>
                  <a:lnTo>
                    <a:pt x="15" y="31"/>
                  </a:lnTo>
                  <a:lnTo>
                    <a:pt x="20" y="20"/>
                  </a:lnTo>
                  <a:lnTo>
                    <a:pt x="25" y="13"/>
                  </a:lnTo>
                  <a:lnTo>
                    <a:pt x="28" y="2"/>
                  </a:lnTo>
                  <a:lnTo>
                    <a:pt x="42" y="0"/>
                  </a:lnTo>
                  <a:lnTo>
                    <a:pt x="48" y="4"/>
                  </a:lnTo>
                  <a:lnTo>
                    <a:pt x="53" y="17"/>
                  </a:lnTo>
                  <a:lnTo>
                    <a:pt x="48" y="1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599" name="Freeform 37">
              <a:extLst>
                <a:ext uri="{FF2B5EF4-FFF2-40B4-BE49-F238E27FC236}">
                  <a16:creationId xmlns:a16="http://schemas.microsoft.com/office/drawing/2014/main" id="{6A39B730-93FC-B8BA-3716-335379C4AE0A}"/>
                </a:ext>
              </a:extLst>
            </p:cNvPr>
            <p:cNvSpPr>
              <a:spLocks/>
            </p:cNvSpPr>
            <p:nvPr/>
          </p:nvSpPr>
          <p:spPr bwMode="gray">
            <a:xfrm>
              <a:off x="7833973" y="2133454"/>
              <a:ext cx="301319" cy="164416"/>
            </a:xfrm>
            <a:custGeom>
              <a:avLst/>
              <a:gdLst>
                <a:gd name="T0" fmla="*/ 50800 w 163"/>
                <a:gd name="T1" fmla="*/ 105061 h 94"/>
                <a:gd name="T2" fmla="*/ 85725 w 163"/>
                <a:gd name="T3" fmla="*/ 81248 h 94"/>
                <a:gd name="T4" fmla="*/ 42863 w 163"/>
                <a:gd name="T5" fmla="*/ 60235 h 94"/>
                <a:gd name="T6" fmla="*/ 22225 w 163"/>
                <a:gd name="T7" fmla="*/ 64438 h 94"/>
                <a:gd name="T8" fmla="*/ 30163 w 163"/>
                <a:gd name="T9" fmla="*/ 36421 h 94"/>
                <a:gd name="T10" fmla="*/ 19050 w 163"/>
                <a:gd name="T11" fmla="*/ 25215 h 94"/>
                <a:gd name="T12" fmla="*/ 52388 w 163"/>
                <a:gd name="T13" fmla="*/ 14008 h 94"/>
                <a:gd name="T14" fmla="*/ 92075 w 163"/>
                <a:gd name="T15" fmla="*/ 0 h 94"/>
                <a:gd name="T16" fmla="*/ 150813 w 163"/>
                <a:gd name="T17" fmla="*/ 8405 h 94"/>
                <a:gd name="T18" fmla="*/ 215900 w 163"/>
                <a:gd name="T19" fmla="*/ 14008 h 94"/>
                <a:gd name="T20" fmla="*/ 258763 w 163"/>
                <a:gd name="T21" fmla="*/ 28016 h 94"/>
                <a:gd name="T22" fmla="*/ 255588 w 163"/>
                <a:gd name="T23" fmla="*/ 39223 h 94"/>
                <a:gd name="T24" fmla="*/ 250825 w 163"/>
                <a:gd name="T25" fmla="*/ 46227 h 94"/>
                <a:gd name="T26" fmla="*/ 242888 w 163"/>
                <a:gd name="T27" fmla="*/ 53231 h 94"/>
                <a:gd name="T28" fmla="*/ 234950 w 163"/>
                <a:gd name="T29" fmla="*/ 58834 h 94"/>
                <a:gd name="T30" fmla="*/ 227013 w 163"/>
                <a:gd name="T31" fmla="*/ 58834 h 94"/>
                <a:gd name="T32" fmla="*/ 215900 w 163"/>
                <a:gd name="T33" fmla="*/ 58834 h 94"/>
                <a:gd name="T34" fmla="*/ 204788 w 163"/>
                <a:gd name="T35" fmla="*/ 60235 h 94"/>
                <a:gd name="T36" fmla="*/ 195263 w 163"/>
                <a:gd name="T37" fmla="*/ 64438 h 94"/>
                <a:gd name="T38" fmla="*/ 192088 w 163"/>
                <a:gd name="T39" fmla="*/ 68640 h 94"/>
                <a:gd name="T40" fmla="*/ 187325 w 163"/>
                <a:gd name="T41" fmla="*/ 75644 h 94"/>
                <a:gd name="T42" fmla="*/ 182563 w 163"/>
                <a:gd name="T43" fmla="*/ 81248 h 94"/>
                <a:gd name="T44" fmla="*/ 176213 w 163"/>
                <a:gd name="T45" fmla="*/ 85450 h 94"/>
                <a:gd name="T46" fmla="*/ 165100 w 163"/>
                <a:gd name="T47" fmla="*/ 88252 h 94"/>
                <a:gd name="T48" fmla="*/ 147638 w 163"/>
                <a:gd name="T49" fmla="*/ 91053 h 94"/>
                <a:gd name="T50" fmla="*/ 134938 w 163"/>
                <a:gd name="T51" fmla="*/ 95256 h 94"/>
                <a:gd name="T52" fmla="*/ 130175 w 163"/>
                <a:gd name="T53" fmla="*/ 100859 h 94"/>
                <a:gd name="T54" fmla="*/ 130175 w 163"/>
                <a:gd name="T55" fmla="*/ 109264 h 94"/>
                <a:gd name="T56" fmla="*/ 131763 w 163"/>
                <a:gd name="T57" fmla="*/ 114867 h 94"/>
                <a:gd name="T58" fmla="*/ 133350 w 163"/>
                <a:gd name="T59" fmla="*/ 120470 h 94"/>
                <a:gd name="T60" fmla="*/ 134938 w 163"/>
                <a:gd name="T61" fmla="*/ 126074 h 94"/>
                <a:gd name="T62" fmla="*/ 107950 w 163"/>
                <a:gd name="T63" fmla="*/ 126074 h 94"/>
                <a:gd name="T64" fmla="*/ 52388 w 163"/>
                <a:gd name="T65" fmla="*/ 130276 h 94"/>
                <a:gd name="T66" fmla="*/ 9525 w 163"/>
                <a:gd name="T67" fmla="*/ 121871 h 94"/>
                <a:gd name="T68" fmla="*/ 22225 w 163"/>
                <a:gd name="T69" fmla="*/ 93855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94"/>
                <a:gd name="T107" fmla="*/ 163 w 163"/>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94">
                  <a:moveTo>
                    <a:pt x="19" y="72"/>
                  </a:moveTo>
                  <a:lnTo>
                    <a:pt x="32" y="75"/>
                  </a:lnTo>
                  <a:lnTo>
                    <a:pt x="43" y="72"/>
                  </a:lnTo>
                  <a:lnTo>
                    <a:pt x="54" y="58"/>
                  </a:lnTo>
                  <a:lnTo>
                    <a:pt x="40" y="51"/>
                  </a:lnTo>
                  <a:lnTo>
                    <a:pt x="27" y="43"/>
                  </a:lnTo>
                  <a:lnTo>
                    <a:pt x="21" y="51"/>
                  </a:lnTo>
                  <a:lnTo>
                    <a:pt x="14" y="46"/>
                  </a:lnTo>
                  <a:lnTo>
                    <a:pt x="10" y="36"/>
                  </a:lnTo>
                  <a:lnTo>
                    <a:pt x="19" y="26"/>
                  </a:lnTo>
                  <a:lnTo>
                    <a:pt x="10" y="24"/>
                  </a:lnTo>
                  <a:lnTo>
                    <a:pt x="12" y="18"/>
                  </a:lnTo>
                  <a:lnTo>
                    <a:pt x="21" y="6"/>
                  </a:lnTo>
                  <a:lnTo>
                    <a:pt x="33" y="10"/>
                  </a:lnTo>
                  <a:lnTo>
                    <a:pt x="54" y="18"/>
                  </a:lnTo>
                  <a:lnTo>
                    <a:pt x="58" y="0"/>
                  </a:lnTo>
                  <a:lnTo>
                    <a:pt x="73" y="6"/>
                  </a:lnTo>
                  <a:lnTo>
                    <a:pt x="95" y="6"/>
                  </a:lnTo>
                  <a:lnTo>
                    <a:pt x="114" y="10"/>
                  </a:lnTo>
                  <a:lnTo>
                    <a:pt x="136" y="10"/>
                  </a:lnTo>
                  <a:lnTo>
                    <a:pt x="159" y="18"/>
                  </a:lnTo>
                  <a:lnTo>
                    <a:pt x="163" y="20"/>
                  </a:lnTo>
                  <a:lnTo>
                    <a:pt x="162" y="25"/>
                  </a:lnTo>
                  <a:lnTo>
                    <a:pt x="161" y="28"/>
                  </a:lnTo>
                  <a:lnTo>
                    <a:pt x="160" y="31"/>
                  </a:lnTo>
                  <a:lnTo>
                    <a:pt x="158" y="33"/>
                  </a:lnTo>
                  <a:lnTo>
                    <a:pt x="155" y="35"/>
                  </a:lnTo>
                  <a:lnTo>
                    <a:pt x="153" y="38"/>
                  </a:lnTo>
                  <a:lnTo>
                    <a:pt x="152" y="39"/>
                  </a:lnTo>
                  <a:lnTo>
                    <a:pt x="148" y="42"/>
                  </a:lnTo>
                  <a:lnTo>
                    <a:pt x="147" y="42"/>
                  </a:lnTo>
                  <a:lnTo>
                    <a:pt x="143" y="42"/>
                  </a:lnTo>
                  <a:lnTo>
                    <a:pt x="141" y="42"/>
                  </a:lnTo>
                  <a:lnTo>
                    <a:pt x="136" y="42"/>
                  </a:lnTo>
                  <a:lnTo>
                    <a:pt x="133" y="42"/>
                  </a:lnTo>
                  <a:lnTo>
                    <a:pt x="129" y="43"/>
                  </a:lnTo>
                  <a:lnTo>
                    <a:pt x="125" y="44"/>
                  </a:lnTo>
                  <a:lnTo>
                    <a:pt x="123" y="46"/>
                  </a:lnTo>
                  <a:lnTo>
                    <a:pt x="121" y="47"/>
                  </a:lnTo>
                  <a:lnTo>
                    <a:pt x="121" y="49"/>
                  </a:lnTo>
                  <a:lnTo>
                    <a:pt x="120" y="51"/>
                  </a:lnTo>
                  <a:lnTo>
                    <a:pt x="118" y="54"/>
                  </a:lnTo>
                  <a:lnTo>
                    <a:pt x="117" y="56"/>
                  </a:lnTo>
                  <a:lnTo>
                    <a:pt x="115" y="58"/>
                  </a:lnTo>
                  <a:lnTo>
                    <a:pt x="114" y="60"/>
                  </a:lnTo>
                  <a:lnTo>
                    <a:pt x="111" y="61"/>
                  </a:lnTo>
                  <a:lnTo>
                    <a:pt x="108" y="63"/>
                  </a:lnTo>
                  <a:lnTo>
                    <a:pt x="104" y="63"/>
                  </a:lnTo>
                  <a:lnTo>
                    <a:pt x="99" y="64"/>
                  </a:lnTo>
                  <a:lnTo>
                    <a:pt x="93" y="65"/>
                  </a:lnTo>
                  <a:lnTo>
                    <a:pt x="89" y="67"/>
                  </a:lnTo>
                  <a:lnTo>
                    <a:pt x="85" y="68"/>
                  </a:lnTo>
                  <a:lnTo>
                    <a:pt x="83" y="71"/>
                  </a:lnTo>
                  <a:lnTo>
                    <a:pt x="82" y="72"/>
                  </a:lnTo>
                  <a:lnTo>
                    <a:pt x="82" y="75"/>
                  </a:lnTo>
                  <a:lnTo>
                    <a:pt x="82" y="78"/>
                  </a:lnTo>
                  <a:lnTo>
                    <a:pt x="83" y="80"/>
                  </a:lnTo>
                  <a:lnTo>
                    <a:pt x="83" y="82"/>
                  </a:lnTo>
                  <a:lnTo>
                    <a:pt x="84" y="85"/>
                  </a:lnTo>
                  <a:lnTo>
                    <a:pt x="84" y="86"/>
                  </a:lnTo>
                  <a:lnTo>
                    <a:pt x="85" y="87"/>
                  </a:lnTo>
                  <a:lnTo>
                    <a:pt x="85" y="90"/>
                  </a:lnTo>
                  <a:lnTo>
                    <a:pt x="82" y="90"/>
                  </a:lnTo>
                  <a:lnTo>
                    <a:pt x="68" y="90"/>
                  </a:lnTo>
                  <a:lnTo>
                    <a:pt x="49" y="94"/>
                  </a:lnTo>
                  <a:lnTo>
                    <a:pt x="33" y="93"/>
                  </a:lnTo>
                  <a:lnTo>
                    <a:pt x="19" y="90"/>
                  </a:lnTo>
                  <a:lnTo>
                    <a:pt x="6" y="87"/>
                  </a:lnTo>
                  <a:lnTo>
                    <a:pt x="0" y="80"/>
                  </a:lnTo>
                  <a:lnTo>
                    <a:pt x="14" y="67"/>
                  </a:lnTo>
                  <a:lnTo>
                    <a:pt x="19" y="7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0" name="Freeform 30">
              <a:extLst>
                <a:ext uri="{FF2B5EF4-FFF2-40B4-BE49-F238E27FC236}">
                  <a16:creationId xmlns:a16="http://schemas.microsoft.com/office/drawing/2014/main" id="{65D2E9E0-0CB1-1B20-84C2-A9B2B0395F8A}"/>
                </a:ext>
              </a:extLst>
            </p:cNvPr>
            <p:cNvSpPr>
              <a:spLocks/>
            </p:cNvSpPr>
            <p:nvPr/>
          </p:nvSpPr>
          <p:spPr bwMode="gray">
            <a:xfrm>
              <a:off x="9816655" y="2701988"/>
              <a:ext cx="18078" cy="27733"/>
            </a:xfrm>
            <a:custGeom>
              <a:avLst/>
              <a:gdLst>
                <a:gd name="T0" fmla="*/ 6350 w 10"/>
                <a:gd name="T1" fmla="*/ 21012 h 15"/>
                <a:gd name="T2" fmla="*/ 0 w 10"/>
                <a:gd name="T3" fmla="*/ 9806 h 15"/>
                <a:gd name="T4" fmla="*/ 1588 w 10"/>
                <a:gd name="T5" fmla="*/ 7004 h 15"/>
                <a:gd name="T6" fmla="*/ 1588 w 10"/>
                <a:gd name="T7" fmla="*/ 4202 h 15"/>
                <a:gd name="T8" fmla="*/ 4762 w 10"/>
                <a:gd name="T9" fmla="*/ 1401 h 15"/>
                <a:gd name="T10" fmla="*/ 6350 w 10"/>
                <a:gd name="T11" fmla="*/ 1401 h 15"/>
                <a:gd name="T12" fmla="*/ 7938 w 10"/>
                <a:gd name="T13" fmla="*/ 0 h 15"/>
                <a:gd name="T14" fmla="*/ 12700 w 10"/>
                <a:gd name="T15" fmla="*/ 0 h 15"/>
                <a:gd name="T16" fmla="*/ 14288 w 10"/>
                <a:gd name="T17" fmla="*/ 0 h 15"/>
                <a:gd name="T18" fmla="*/ 15875 w 10"/>
                <a:gd name="T19" fmla="*/ 0 h 15"/>
                <a:gd name="T20" fmla="*/ 15875 w 10"/>
                <a:gd name="T21" fmla="*/ 4202 h 15"/>
                <a:gd name="T22" fmla="*/ 15875 w 10"/>
                <a:gd name="T23" fmla="*/ 9806 h 15"/>
                <a:gd name="T24" fmla="*/ 14288 w 10"/>
                <a:gd name="T25" fmla="*/ 11206 h 15"/>
                <a:gd name="T26" fmla="*/ 14288 w 10"/>
                <a:gd name="T27" fmla="*/ 12607 h 15"/>
                <a:gd name="T28" fmla="*/ 12700 w 10"/>
                <a:gd name="T29" fmla="*/ 16810 h 15"/>
                <a:gd name="T30" fmla="*/ 12700 w 10"/>
                <a:gd name="T31" fmla="*/ 18210 h 15"/>
                <a:gd name="T32" fmla="*/ 7938 w 10"/>
                <a:gd name="T33" fmla="*/ 21012 h 15"/>
                <a:gd name="T34" fmla="*/ 6350 w 10"/>
                <a:gd name="T35" fmla="*/ 21012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15"/>
                <a:gd name="T56" fmla="*/ 10 w 10"/>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15">
                  <a:moveTo>
                    <a:pt x="4" y="15"/>
                  </a:moveTo>
                  <a:lnTo>
                    <a:pt x="0" y="7"/>
                  </a:lnTo>
                  <a:lnTo>
                    <a:pt x="1" y="5"/>
                  </a:lnTo>
                  <a:lnTo>
                    <a:pt x="1" y="3"/>
                  </a:lnTo>
                  <a:lnTo>
                    <a:pt x="3" y="1"/>
                  </a:lnTo>
                  <a:lnTo>
                    <a:pt x="4" y="1"/>
                  </a:lnTo>
                  <a:lnTo>
                    <a:pt x="5" y="0"/>
                  </a:lnTo>
                  <a:lnTo>
                    <a:pt x="8" y="0"/>
                  </a:lnTo>
                  <a:lnTo>
                    <a:pt x="9" y="0"/>
                  </a:lnTo>
                  <a:lnTo>
                    <a:pt x="10" y="0"/>
                  </a:lnTo>
                  <a:lnTo>
                    <a:pt x="10" y="3"/>
                  </a:lnTo>
                  <a:lnTo>
                    <a:pt x="10" y="7"/>
                  </a:lnTo>
                  <a:lnTo>
                    <a:pt x="9" y="8"/>
                  </a:lnTo>
                  <a:lnTo>
                    <a:pt x="9" y="9"/>
                  </a:lnTo>
                  <a:lnTo>
                    <a:pt x="8" y="12"/>
                  </a:lnTo>
                  <a:lnTo>
                    <a:pt x="8" y="13"/>
                  </a:lnTo>
                  <a:lnTo>
                    <a:pt x="5" y="15"/>
                  </a:lnTo>
                  <a:lnTo>
                    <a:pt x="4" y="1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1" name="Freeform 41">
              <a:extLst>
                <a:ext uri="{FF2B5EF4-FFF2-40B4-BE49-F238E27FC236}">
                  <a16:creationId xmlns:a16="http://schemas.microsoft.com/office/drawing/2014/main" id="{262AF890-0CF6-DED3-8974-D6CE623056E9}"/>
                </a:ext>
              </a:extLst>
            </p:cNvPr>
            <p:cNvSpPr>
              <a:spLocks/>
            </p:cNvSpPr>
            <p:nvPr/>
          </p:nvSpPr>
          <p:spPr bwMode="gray">
            <a:xfrm>
              <a:off x="9878927" y="2020541"/>
              <a:ext cx="180790" cy="160459"/>
            </a:xfrm>
            <a:custGeom>
              <a:avLst/>
              <a:gdLst>
                <a:gd name="T0" fmla="*/ 36513 w 98"/>
                <a:gd name="T1" fmla="*/ 128875 h 92"/>
                <a:gd name="T2" fmla="*/ 30163 w 98"/>
                <a:gd name="T3" fmla="*/ 128875 h 92"/>
                <a:gd name="T4" fmla="*/ 30163 w 98"/>
                <a:gd name="T5" fmla="*/ 126073 h 92"/>
                <a:gd name="T6" fmla="*/ 33338 w 98"/>
                <a:gd name="T7" fmla="*/ 121871 h 92"/>
                <a:gd name="T8" fmla="*/ 23812 w 98"/>
                <a:gd name="T9" fmla="*/ 112065 h 92"/>
                <a:gd name="T10" fmla="*/ 17463 w 98"/>
                <a:gd name="T11" fmla="*/ 103660 h 92"/>
                <a:gd name="T12" fmla="*/ 15875 w 98"/>
                <a:gd name="T13" fmla="*/ 89652 h 92"/>
                <a:gd name="T14" fmla="*/ 22225 w 98"/>
                <a:gd name="T15" fmla="*/ 81247 h 92"/>
                <a:gd name="T16" fmla="*/ 31750 w 98"/>
                <a:gd name="T17" fmla="*/ 79846 h 92"/>
                <a:gd name="T18" fmla="*/ 33338 w 98"/>
                <a:gd name="T19" fmla="*/ 72842 h 92"/>
                <a:gd name="T20" fmla="*/ 33338 w 98"/>
                <a:gd name="T21" fmla="*/ 67239 h 92"/>
                <a:gd name="T22" fmla="*/ 30163 w 98"/>
                <a:gd name="T23" fmla="*/ 65838 h 92"/>
                <a:gd name="T24" fmla="*/ 28575 w 98"/>
                <a:gd name="T25" fmla="*/ 61636 h 92"/>
                <a:gd name="T26" fmla="*/ 28575 w 98"/>
                <a:gd name="T27" fmla="*/ 56033 h 92"/>
                <a:gd name="T28" fmla="*/ 28575 w 98"/>
                <a:gd name="T29" fmla="*/ 50429 h 92"/>
                <a:gd name="T30" fmla="*/ 26988 w 98"/>
                <a:gd name="T31" fmla="*/ 37822 h 92"/>
                <a:gd name="T32" fmla="*/ 20637 w 98"/>
                <a:gd name="T33" fmla="*/ 25215 h 92"/>
                <a:gd name="T34" fmla="*/ 15875 w 98"/>
                <a:gd name="T35" fmla="*/ 16810 h 92"/>
                <a:gd name="T36" fmla="*/ 6350 w 98"/>
                <a:gd name="T37" fmla="*/ 11207 h 92"/>
                <a:gd name="T38" fmla="*/ 1588 w 98"/>
                <a:gd name="T39" fmla="*/ 4202 h 92"/>
                <a:gd name="T40" fmla="*/ 3175 w 98"/>
                <a:gd name="T41" fmla="*/ 0 h 92"/>
                <a:gd name="T42" fmla="*/ 9525 w 98"/>
                <a:gd name="T43" fmla="*/ 0 h 92"/>
                <a:gd name="T44" fmla="*/ 15875 w 98"/>
                <a:gd name="T45" fmla="*/ 0 h 92"/>
                <a:gd name="T46" fmla="*/ 23812 w 98"/>
                <a:gd name="T47" fmla="*/ 7004 h 92"/>
                <a:gd name="T48" fmla="*/ 42862 w 98"/>
                <a:gd name="T49" fmla="*/ 23814 h 92"/>
                <a:gd name="T50" fmla="*/ 58738 w 98"/>
                <a:gd name="T51" fmla="*/ 33620 h 92"/>
                <a:gd name="T52" fmla="*/ 80962 w 98"/>
                <a:gd name="T53" fmla="*/ 42024 h 92"/>
                <a:gd name="T54" fmla="*/ 104775 w 98"/>
                <a:gd name="T55" fmla="*/ 47628 h 92"/>
                <a:gd name="T56" fmla="*/ 114300 w 98"/>
                <a:gd name="T57" fmla="*/ 46227 h 92"/>
                <a:gd name="T58" fmla="*/ 119063 w 98"/>
                <a:gd name="T59" fmla="*/ 40624 h 92"/>
                <a:gd name="T60" fmla="*/ 123825 w 98"/>
                <a:gd name="T61" fmla="*/ 42024 h 92"/>
                <a:gd name="T62" fmla="*/ 138113 w 98"/>
                <a:gd name="T63" fmla="*/ 57433 h 92"/>
                <a:gd name="T64" fmla="*/ 150813 w 98"/>
                <a:gd name="T65" fmla="*/ 67239 h 92"/>
                <a:gd name="T66" fmla="*/ 144463 w 98"/>
                <a:gd name="T67" fmla="*/ 75644 h 92"/>
                <a:gd name="T68" fmla="*/ 133350 w 98"/>
                <a:gd name="T69" fmla="*/ 79846 h 92"/>
                <a:gd name="T70" fmla="*/ 119063 w 98"/>
                <a:gd name="T71" fmla="*/ 82648 h 92"/>
                <a:gd name="T72" fmla="*/ 114300 w 98"/>
                <a:gd name="T73" fmla="*/ 91053 h 92"/>
                <a:gd name="T74" fmla="*/ 112713 w 98"/>
                <a:gd name="T75" fmla="*/ 102260 h 92"/>
                <a:gd name="T76" fmla="*/ 104775 w 98"/>
                <a:gd name="T77" fmla="*/ 107863 h 92"/>
                <a:gd name="T78" fmla="*/ 87312 w 98"/>
                <a:gd name="T79" fmla="*/ 99458 h 92"/>
                <a:gd name="T80" fmla="*/ 73025 w 98"/>
                <a:gd name="T81" fmla="*/ 91053 h 92"/>
                <a:gd name="T82" fmla="*/ 58738 w 98"/>
                <a:gd name="T83" fmla="*/ 91053 h 92"/>
                <a:gd name="T84" fmla="*/ 49212 w 98"/>
                <a:gd name="T85" fmla="*/ 98057 h 92"/>
                <a:gd name="T86" fmla="*/ 33338 w 98"/>
                <a:gd name="T87" fmla="*/ 102260 h 92"/>
                <a:gd name="T88" fmla="*/ 47625 w 98"/>
                <a:gd name="T89" fmla="*/ 107863 h 92"/>
                <a:gd name="T90" fmla="*/ 57150 w 98"/>
                <a:gd name="T91" fmla="*/ 112065 h 92"/>
                <a:gd name="T92" fmla="*/ 60325 w 98"/>
                <a:gd name="T93" fmla="*/ 119069 h 92"/>
                <a:gd name="T94" fmla="*/ 52388 w 98"/>
                <a:gd name="T95" fmla="*/ 127474 h 92"/>
                <a:gd name="T96" fmla="*/ 42862 w 98"/>
                <a:gd name="T97" fmla="*/ 128875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8"/>
                <a:gd name="T148" fmla="*/ 0 h 92"/>
                <a:gd name="T149" fmla="*/ 98 w 98"/>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8" h="92">
                  <a:moveTo>
                    <a:pt x="25" y="92"/>
                  </a:moveTo>
                  <a:lnTo>
                    <a:pt x="25" y="92"/>
                  </a:lnTo>
                  <a:lnTo>
                    <a:pt x="23" y="92"/>
                  </a:lnTo>
                  <a:lnTo>
                    <a:pt x="21" y="92"/>
                  </a:lnTo>
                  <a:lnTo>
                    <a:pt x="20" y="92"/>
                  </a:lnTo>
                  <a:lnTo>
                    <a:pt x="19" y="92"/>
                  </a:lnTo>
                  <a:lnTo>
                    <a:pt x="18" y="92"/>
                  </a:lnTo>
                  <a:lnTo>
                    <a:pt x="18" y="91"/>
                  </a:lnTo>
                  <a:lnTo>
                    <a:pt x="19" y="90"/>
                  </a:lnTo>
                  <a:lnTo>
                    <a:pt x="20" y="88"/>
                  </a:lnTo>
                  <a:lnTo>
                    <a:pt x="21" y="88"/>
                  </a:lnTo>
                  <a:lnTo>
                    <a:pt x="21" y="87"/>
                  </a:lnTo>
                  <a:lnTo>
                    <a:pt x="20" y="84"/>
                  </a:lnTo>
                  <a:lnTo>
                    <a:pt x="18" y="83"/>
                  </a:lnTo>
                  <a:lnTo>
                    <a:pt x="15" y="80"/>
                  </a:lnTo>
                  <a:lnTo>
                    <a:pt x="14" y="78"/>
                  </a:lnTo>
                  <a:lnTo>
                    <a:pt x="12" y="76"/>
                  </a:lnTo>
                  <a:lnTo>
                    <a:pt x="11" y="74"/>
                  </a:lnTo>
                  <a:lnTo>
                    <a:pt x="10" y="70"/>
                  </a:lnTo>
                  <a:lnTo>
                    <a:pt x="10" y="66"/>
                  </a:lnTo>
                  <a:lnTo>
                    <a:pt x="10" y="64"/>
                  </a:lnTo>
                  <a:lnTo>
                    <a:pt x="11" y="62"/>
                  </a:lnTo>
                  <a:lnTo>
                    <a:pt x="12" y="59"/>
                  </a:lnTo>
                  <a:lnTo>
                    <a:pt x="14" y="58"/>
                  </a:lnTo>
                  <a:lnTo>
                    <a:pt x="15" y="58"/>
                  </a:lnTo>
                  <a:lnTo>
                    <a:pt x="18" y="57"/>
                  </a:lnTo>
                  <a:lnTo>
                    <a:pt x="20" y="57"/>
                  </a:lnTo>
                  <a:lnTo>
                    <a:pt x="21" y="57"/>
                  </a:lnTo>
                  <a:lnTo>
                    <a:pt x="21" y="55"/>
                  </a:lnTo>
                  <a:lnTo>
                    <a:pt x="21" y="52"/>
                  </a:lnTo>
                  <a:lnTo>
                    <a:pt x="21" y="51"/>
                  </a:lnTo>
                  <a:lnTo>
                    <a:pt x="21" y="50"/>
                  </a:lnTo>
                  <a:lnTo>
                    <a:pt x="21" y="48"/>
                  </a:lnTo>
                  <a:lnTo>
                    <a:pt x="21" y="47"/>
                  </a:lnTo>
                  <a:lnTo>
                    <a:pt x="20" y="47"/>
                  </a:lnTo>
                  <a:lnTo>
                    <a:pt x="19" y="47"/>
                  </a:lnTo>
                  <a:lnTo>
                    <a:pt x="18" y="47"/>
                  </a:lnTo>
                  <a:lnTo>
                    <a:pt x="18" y="45"/>
                  </a:lnTo>
                  <a:lnTo>
                    <a:pt x="18" y="44"/>
                  </a:lnTo>
                  <a:lnTo>
                    <a:pt x="18" y="43"/>
                  </a:lnTo>
                  <a:lnTo>
                    <a:pt x="18" y="41"/>
                  </a:lnTo>
                  <a:lnTo>
                    <a:pt x="18" y="40"/>
                  </a:lnTo>
                  <a:lnTo>
                    <a:pt x="18" y="38"/>
                  </a:lnTo>
                  <a:lnTo>
                    <a:pt x="18" y="37"/>
                  </a:lnTo>
                  <a:lnTo>
                    <a:pt x="18" y="36"/>
                  </a:lnTo>
                  <a:lnTo>
                    <a:pt x="18" y="33"/>
                  </a:lnTo>
                  <a:lnTo>
                    <a:pt x="17" y="30"/>
                  </a:lnTo>
                  <a:lnTo>
                    <a:pt x="17" y="27"/>
                  </a:lnTo>
                  <a:lnTo>
                    <a:pt x="15" y="24"/>
                  </a:lnTo>
                  <a:lnTo>
                    <a:pt x="14" y="21"/>
                  </a:lnTo>
                  <a:lnTo>
                    <a:pt x="13" y="18"/>
                  </a:lnTo>
                  <a:lnTo>
                    <a:pt x="12" y="15"/>
                  </a:lnTo>
                  <a:lnTo>
                    <a:pt x="11" y="12"/>
                  </a:lnTo>
                  <a:lnTo>
                    <a:pt x="10" y="12"/>
                  </a:lnTo>
                  <a:lnTo>
                    <a:pt x="7" y="11"/>
                  </a:lnTo>
                  <a:lnTo>
                    <a:pt x="5" y="10"/>
                  </a:lnTo>
                  <a:lnTo>
                    <a:pt x="4" y="8"/>
                  </a:lnTo>
                  <a:lnTo>
                    <a:pt x="2" y="7"/>
                  </a:lnTo>
                  <a:lnTo>
                    <a:pt x="1" y="4"/>
                  </a:lnTo>
                  <a:lnTo>
                    <a:pt x="1" y="3"/>
                  </a:lnTo>
                  <a:lnTo>
                    <a:pt x="0" y="0"/>
                  </a:lnTo>
                  <a:lnTo>
                    <a:pt x="1" y="0"/>
                  </a:lnTo>
                  <a:lnTo>
                    <a:pt x="2" y="0"/>
                  </a:lnTo>
                  <a:lnTo>
                    <a:pt x="4" y="0"/>
                  </a:lnTo>
                  <a:lnTo>
                    <a:pt x="5" y="0"/>
                  </a:lnTo>
                  <a:lnTo>
                    <a:pt x="6" y="0"/>
                  </a:lnTo>
                  <a:lnTo>
                    <a:pt x="7" y="0"/>
                  </a:lnTo>
                  <a:lnTo>
                    <a:pt x="8" y="0"/>
                  </a:lnTo>
                  <a:lnTo>
                    <a:pt x="10" y="0"/>
                  </a:lnTo>
                  <a:lnTo>
                    <a:pt x="11" y="1"/>
                  </a:lnTo>
                  <a:lnTo>
                    <a:pt x="13" y="3"/>
                  </a:lnTo>
                  <a:lnTo>
                    <a:pt x="15" y="5"/>
                  </a:lnTo>
                  <a:lnTo>
                    <a:pt x="19" y="10"/>
                  </a:lnTo>
                  <a:lnTo>
                    <a:pt x="23" y="12"/>
                  </a:lnTo>
                  <a:lnTo>
                    <a:pt x="27" y="17"/>
                  </a:lnTo>
                  <a:lnTo>
                    <a:pt x="30" y="19"/>
                  </a:lnTo>
                  <a:lnTo>
                    <a:pt x="32" y="21"/>
                  </a:lnTo>
                  <a:lnTo>
                    <a:pt x="37" y="24"/>
                  </a:lnTo>
                  <a:lnTo>
                    <a:pt x="41" y="26"/>
                  </a:lnTo>
                  <a:lnTo>
                    <a:pt x="46" y="29"/>
                  </a:lnTo>
                  <a:lnTo>
                    <a:pt x="51" y="30"/>
                  </a:lnTo>
                  <a:lnTo>
                    <a:pt x="56" y="31"/>
                  </a:lnTo>
                  <a:lnTo>
                    <a:pt x="61" y="33"/>
                  </a:lnTo>
                  <a:lnTo>
                    <a:pt x="66" y="34"/>
                  </a:lnTo>
                  <a:lnTo>
                    <a:pt x="72" y="36"/>
                  </a:lnTo>
                  <a:lnTo>
                    <a:pt x="72" y="34"/>
                  </a:lnTo>
                  <a:lnTo>
                    <a:pt x="72" y="33"/>
                  </a:lnTo>
                  <a:lnTo>
                    <a:pt x="75" y="31"/>
                  </a:lnTo>
                  <a:lnTo>
                    <a:pt x="75" y="30"/>
                  </a:lnTo>
                  <a:lnTo>
                    <a:pt x="75" y="29"/>
                  </a:lnTo>
                  <a:lnTo>
                    <a:pt x="75" y="27"/>
                  </a:lnTo>
                  <a:lnTo>
                    <a:pt x="75" y="26"/>
                  </a:lnTo>
                  <a:lnTo>
                    <a:pt x="78" y="30"/>
                  </a:lnTo>
                  <a:lnTo>
                    <a:pt x="81" y="34"/>
                  </a:lnTo>
                  <a:lnTo>
                    <a:pt x="84" y="37"/>
                  </a:lnTo>
                  <a:lnTo>
                    <a:pt x="87" y="41"/>
                  </a:lnTo>
                  <a:lnTo>
                    <a:pt x="89" y="44"/>
                  </a:lnTo>
                  <a:lnTo>
                    <a:pt x="91" y="45"/>
                  </a:lnTo>
                  <a:lnTo>
                    <a:pt x="95" y="48"/>
                  </a:lnTo>
                  <a:lnTo>
                    <a:pt x="98" y="51"/>
                  </a:lnTo>
                  <a:lnTo>
                    <a:pt x="95" y="52"/>
                  </a:lnTo>
                  <a:lnTo>
                    <a:pt x="91" y="54"/>
                  </a:lnTo>
                  <a:lnTo>
                    <a:pt x="89" y="55"/>
                  </a:lnTo>
                  <a:lnTo>
                    <a:pt x="87" y="57"/>
                  </a:lnTo>
                  <a:lnTo>
                    <a:pt x="84" y="57"/>
                  </a:lnTo>
                  <a:lnTo>
                    <a:pt x="81" y="58"/>
                  </a:lnTo>
                  <a:lnTo>
                    <a:pt x="78" y="58"/>
                  </a:lnTo>
                  <a:lnTo>
                    <a:pt x="75" y="59"/>
                  </a:lnTo>
                  <a:lnTo>
                    <a:pt x="75" y="61"/>
                  </a:lnTo>
                  <a:lnTo>
                    <a:pt x="75" y="64"/>
                  </a:lnTo>
                  <a:lnTo>
                    <a:pt x="72" y="65"/>
                  </a:lnTo>
                  <a:lnTo>
                    <a:pt x="72" y="68"/>
                  </a:lnTo>
                  <a:lnTo>
                    <a:pt x="71" y="71"/>
                  </a:lnTo>
                  <a:lnTo>
                    <a:pt x="71" y="73"/>
                  </a:lnTo>
                  <a:lnTo>
                    <a:pt x="71" y="76"/>
                  </a:lnTo>
                  <a:lnTo>
                    <a:pt x="72" y="77"/>
                  </a:lnTo>
                  <a:lnTo>
                    <a:pt x="66" y="77"/>
                  </a:lnTo>
                  <a:lnTo>
                    <a:pt x="62" y="76"/>
                  </a:lnTo>
                  <a:lnTo>
                    <a:pt x="58" y="73"/>
                  </a:lnTo>
                  <a:lnTo>
                    <a:pt x="55" y="71"/>
                  </a:lnTo>
                  <a:lnTo>
                    <a:pt x="52" y="68"/>
                  </a:lnTo>
                  <a:lnTo>
                    <a:pt x="49" y="66"/>
                  </a:lnTo>
                  <a:lnTo>
                    <a:pt x="46" y="65"/>
                  </a:lnTo>
                  <a:lnTo>
                    <a:pt x="43" y="64"/>
                  </a:lnTo>
                  <a:lnTo>
                    <a:pt x="39" y="64"/>
                  </a:lnTo>
                  <a:lnTo>
                    <a:pt x="37" y="65"/>
                  </a:lnTo>
                  <a:lnTo>
                    <a:pt x="34" y="66"/>
                  </a:lnTo>
                  <a:lnTo>
                    <a:pt x="33" y="68"/>
                  </a:lnTo>
                  <a:lnTo>
                    <a:pt x="31" y="70"/>
                  </a:lnTo>
                  <a:lnTo>
                    <a:pt x="28" y="71"/>
                  </a:lnTo>
                  <a:lnTo>
                    <a:pt x="26" y="71"/>
                  </a:lnTo>
                  <a:lnTo>
                    <a:pt x="21" y="73"/>
                  </a:lnTo>
                  <a:lnTo>
                    <a:pt x="25" y="74"/>
                  </a:lnTo>
                  <a:lnTo>
                    <a:pt x="27" y="76"/>
                  </a:lnTo>
                  <a:lnTo>
                    <a:pt x="30" y="77"/>
                  </a:lnTo>
                  <a:lnTo>
                    <a:pt x="32" y="78"/>
                  </a:lnTo>
                  <a:lnTo>
                    <a:pt x="33" y="80"/>
                  </a:lnTo>
                  <a:lnTo>
                    <a:pt x="36" y="80"/>
                  </a:lnTo>
                  <a:lnTo>
                    <a:pt x="38" y="81"/>
                  </a:lnTo>
                  <a:lnTo>
                    <a:pt x="40" y="83"/>
                  </a:lnTo>
                  <a:lnTo>
                    <a:pt x="38" y="85"/>
                  </a:lnTo>
                  <a:lnTo>
                    <a:pt x="37" y="88"/>
                  </a:lnTo>
                  <a:lnTo>
                    <a:pt x="36" y="90"/>
                  </a:lnTo>
                  <a:lnTo>
                    <a:pt x="33" y="91"/>
                  </a:lnTo>
                  <a:lnTo>
                    <a:pt x="32" y="92"/>
                  </a:lnTo>
                  <a:lnTo>
                    <a:pt x="30" y="92"/>
                  </a:lnTo>
                  <a:lnTo>
                    <a:pt x="27" y="92"/>
                  </a:lnTo>
                  <a:lnTo>
                    <a:pt x="25" y="92"/>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2" name="Freeform 42">
              <a:extLst>
                <a:ext uri="{FF2B5EF4-FFF2-40B4-BE49-F238E27FC236}">
                  <a16:creationId xmlns:a16="http://schemas.microsoft.com/office/drawing/2014/main" id="{F85646A9-3E27-6CDF-E6C6-EE91C658F30E}"/>
                </a:ext>
              </a:extLst>
            </p:cNvPr>
            <p:cNvSpPr>
              <a:spLocks/>
            </p:cNvSpPr>
            <p:nvPr/>
          </p:nvSpPr>
          <p:spPr bwMode="gray">
            <a:xfrm>
              <a:off x="9834734" y="2476160"/>
              <a:ext cx="74327" cy="63391"/>
            </a:xfrm>
            <a:custGeom>
              <a:avLst/>
              <a:gdLst>
                <a:gd name="T0" fmla="*/ 19050 w 40"/>
                <a:gd name="T1" fmla="*/ 9806 h 37"/>
                <a:gd name="T2" fmla="*/ 19050 w 40"/>
                <a:gd name="T3" fmla="*/ 9806 h 37"/>
                <a:gd name="T4" fmla="*/ 20637 w 40"/>
                <a:gd name="T5" fmla="*/ 9806 h 37"/>
                <a:gd name="T6" fmla="*/ 22225 w 40"/>
                <a:gd name="T7" fmla="*/ 9806 h 37"/>
                <a:gd name="T8" fmla="*/ 25400 w 40"/>
                <a:gd name="T9" fmla="*/ 9806 h 37"/>
                <a:gd name="T10" fmla="*/ 26988 w 40"/>
                <a:gd name="T11" fmla="*/ 9806 h 37"/>
                <a:gd name="T12" fmla="*/ 28575 w 40"/>
                <a:gd name="T13" fmla="*/ 9806 h 37"/>
                <a:gd name="T14" fmla="*/ 30163 w 40"/>
                <a:gd name="T15" fmla="*/ 9806 h 37"/>
                <a:gd name="T16" fmla="*/ 31750 w 40"/>
                <a:gd name="T17" fmla="*/ 9806 h 37"/>
                <a:gd name="T18" fmla="*/ 34925 w 40"/>
                <a:gd name="T19" fmla="*/ 8405 h 37"/>
                <a:gd name="T20" fmla="*/ 34925 w 40"/>
                <a:gd name="T21" fmla="*/ 7004 h 37"/>
                <a:gd name="T22" fmla="*/ 36512 w 40"/>
                <a:gd name="T23" fmla="*/ 4202 h 37"/>
                <a:gd name="T24" fmla="*/ 38100 w 40"/>
                <a:gd name="T25" fmla="*/ 4202 h 37"/>
                <a:gd name="T26" fmla="*/ 38100 w 40"/>
                <a:gd name="T27" fmla="*/ 2802 h 37"/>
                <a:gd name="T28" fmla="*/ 38100 w 40"/>
                <a:gd name="T29" fmla="*/ 0 h 37"/>
                <a:gd name="T30" fmla="*/ 60325 w 40"/>
                <a:gd name="T31" fmla="*/ 0 h 37"/>
                <a:gd name="T32" fmla="*/ 60325 w 40"/>
                <a:gd name="T33" fmla="*/ 2802 h 37"/>
                <a:gd name="T34" fmla="*/ 61913 w 40"/>
                <a:gd name="T35" fmla="*/ 4202 h 37"/>
                <a:gd name="T36" fmla="*/ 61913 w 40"/>
                <a:gd name="T37" fmla="*/ 7004 h 37"/>
                <a:gd name="T38" fmla="*/ 61913 w 40"/>
                <a:gd name="T39" fmla="*/ 8405 h 37"/>
                <a:gd name="T40" fmla="*/ 61913 w 40"/>
                <a:gd name="T41" fmla="*/ 9806 h 37"/>
                <a:gd name="T42" fmla="*/ 63500 w 40"/>
                <a:gd name="T43" fmla="*/ 14008 h 37"/>
                <a:gd name="T44" fmla="*/ 63500 w 40"/>
                <a:gd name="T45" fmla="*/ 15409 h 37"/>
                <a:gd name="T46" fmla="*/ 61913 w 40"/>
                <a:gd name="T47" fmla="*/ 19611 h 37"/>
                <a:gd name="T48" fmla="*/ 60325 w 40"/>
                <a:gd name="T49" fmla="*/ 23814 h 37"/>
                <a:gd name="T50" fmla="*/ 57150 w 40"/>
                <a:gd name="T51" fmla="*/ 23814 h 37"/>
                <a:gd name="T52" fmla="*/ 52388 w 40"/>
                <a:gd name="T53" fmla="*/ 25215 h 37"/>
                <a:gd name="T54" fmla="*/ 50800 w 40"/>
                <a:gd name="T55" fmla="*/ 25215 h 37"/>
                <a:gd name="T56" fmla="*/ 46037 w 40"/>
                <a:gd name="T57" fmla="*/ 25215 h 37"/>
                <a:gd name="T58" fmla="*/ 41275 w 40"/>
                <a:gd name="T59" fmla="*/ 25215 h 37"/>
                <a:gd name="T60" fmla="*/ 38100 w 40"/>
                <a:gd name="T61" fmla="*/ 25215 h 37"/>
                <a:gd name="T62" fmla="*/ 36512 w 40"/>
                <a:gd name="T63" fmla="*/ 29417 h 37"/>
                <a:gd name="T64" fmla="*/ 34925 w 40"/>
                <a:gd name="T65" fmla="*/ 30818 h 37"/>
                <a:gd name="T66" fmla="*/ 34925 w 40"/>
                <a:gd name="T67" fmla="*/ 35020 h 37"/>
                <a:gd name="T68" fmla="*/ 31750 w 40"/>
                <a:gd name="T69" fmla="*/ 40624 h 37"/>
                <a:gd name="T70" fmla="*/ 31750 w 40"/>
                <a:gd name="T71" fmla="*/ 46227 h 37"/>
                <a:gd name="T72" fmla="*/ 31750 w 40"/>
                <a:gd name="T73" fmla="*/ 47628 h 37"/>
                <a:gd name="T74" fmla="*/ 31750 w 40"/>
                <a:gd name="T75" fmla="*/ 51830 h 37"/>
                <a:gd name="T76" fmla="*/ 28575 w 40"/>
                <a:gd name="T77" fmla="*/ 51830 h 37"/>
                <a:gd name="T78" fmla="*/ 25400 w 40"/>
                <a:gd name="T79" fmla="*/ 50429 h 37"/>
                <a:gd name="T80" fmla="*/ 19050 w 40"/>
                <a:gd name="T81" fmla="*/ 47628 h 37"/>
                <a:gd name="T82" fmla="*/ 12700 w 40"/>
                <a:gd name="T83" fmla="*/ 44826 h 37"/>
                <a:gd name="T84" fmla="*/ 7938 w 40"/>
                <a:gd name="T85" fmla="*/ 40624 h 37"/>
                <a:gd name="T86" fmla="*/ 4762 w 40"/>
                <a:gd name="T87" fmla="*/ 35020 h 37"/>
                <a:gd name="T88" fmla="*/ 0 w 40"/>
                <a:gd name="T89" fmla="*/ 30818 h 37"/>
                <a:gd name="T90" fmla="*/ 0 w 40"/>
                <a:gd name="T91" fmla="*/ 25215 h 37"/>
                <a:gd name="T92" fmla="*/ 4762 w 40"/>
                <a:gd name="T93" fmla="*/ 25215 h 37"/>
                <a:gd name="T94" fmla="*/ 7938 w 40"/>
                <a:gd name="T95" fmla="*/ 25215 h 37"/>
                <a:gd name="T96" fmla="*/ 9525 w 40"/>
                <a:gd name="T97" fmla="*/ 23814 h 37"/>
                <a:gd name="T98" fmla="*/ 12700 w 40"/>
                <a:gd name="T99" fmla="*/ 21012 h 37"/>
                <a:gd name="T100" fmla="*/ 14288 w 40"/>
                <a:gd name="T101" fmla="*/ 19611 h 37"/>
                <a:gd name="T102" fmla="*/ 17462 w 40"/>
                <a:gd name="T103" fmla="*/ 18211 h 37"/>
                <a:gd name="T104" fmla="*/ 17462 w 40"/>
                <a:gd name="T105" fmla="*/ 15409 h 37"/>
                <a:gd name="T106" fmla="*/ 19050 w 40"/>
                <a:gd name="T107" fmla="*/ 9806 h 3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0"/>
                <a:gd name="T163" fmla="*/ 0 h 37"/>
                <a:gd name="T164" fmla="*/ 40 w 40"/>
                <a:gd name="T165" fmla="*/ 37 h 3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0" h="37">
                  <a:moveTo>
                    <a:pt x="12" y="7"/>
                  </a:moveTo>
                  <a:lnTo>
                    <a:pt x="12" y="7"/>
                  </a:lnTo>
                  <a:lnTo>
                    <a:pt x="13" y="7"/>
                  </a:lnTo>
                  <a:lnTo>
                    <a:pt x="14" y="7"/>
                  </a:lnTo>
                  <a:lnTo>
                    <a:pt x="16" y="7"/>
                  </a:lnTo>
                  <a:lnTo>
                    <a:pt x="17" y="7"/>
                  </a:lnTo>
                  <a:lnTo>
                    <a:pt x="18" y="7"/>
                  </a:lnTo>
                  <a:lnTo>
                    <a:pt x="19" y="7"/>
                  </a:lnTo>
                  <a:lnTo>
                    <a:pt x="20" y="7"/>
                  </a:lnTo>
                  <a:lnTo>
                    <a:pt x="22" y="6"/>
                  </a:lnTo>
                  <a:lnTo>
                    <a:pt x="22" y="5"/>
                  </a:lnTo>
                  <a:lnTo>
                    <a:pt x="23" y="3"/>
                  </a:lnTo>
                  <a:lnTo>
                    <a:pt x="24" y="3"/>
                  </a:lnTo>
                  <a:lnTo>
                    <a:pt x="24" y="2"/>
                  </a:lnTo>
                  <a:lnTo>
                    <a:pt x="24" y="0"/>
                  </a:lnTo>
                  <a:lnTo>
                    <a:pt x="38" y="0"/>
                  </a:lnTo>
                  <a:lnTo>
                    <a:pt x="38" y="2"/>
                  </a:lnTo>
                  <a:lnTo>
                    <a:pt x="39" y="3"/>
                  </a:lnTo>
                  <a:lnTo>
                    <a:pt x="39" y="5"/>
                  </a:lnTo>
                  <a:lnTo>
                    <a:pt x="39" y="6"/>
                  </a:lnTo>
                  <a:lnTo>
                    <a:pt x="39" y="7"/>
                  </a:lnTo>
                  <a:lnTo>
                    <a:pt x="40" y="10"/>
                  </a:lnTo>
                  <a:lnTo>
                    <a:pt x="40" y="11"/>
                  </a:lnTo>
                  <a:lnTo>
                    <a:pt x="39" y="14"/>
                  </a:lnTo>
                  <a:lnTo>
                    <a:pt x="38" y="17"/>
                  </a:lnTo>
                  <a:lnTo>
                    <a:pt x="36" y="17"/>
                  </a:lnTo>
                  <a:lnTo>
                    <a:pt x="33" y="18"/>
                  </a:lnTo>
                  <a:lnTo>
                    <a:pt x="32" y="18"/>
                  </a:lnTo>
                  <a:lnTo>
                    <a:pt x="29" y="18"/>
                  </a:lnTo>
                  <a:lnTo>
                    <a:pt x="26" y="18"/>
                  </a:lnTo>
                  <a:lnTo>
                    <a:pt x="24" y="18"/>
                  </a:lnTo>
                  <a:lnTo>
                    <a:pt x="23" y="21"/>
                  </a:lnTo>
                  <a:lnTo>
                    <a:pt x="22" y="22"/>
                  </a:lnTo>
                  <a:lnTo>
                    <a:pt x="22" y="25"/>
                  </a:lnTo>
                  <a:lnTo>
                    <a:pt x="20" y="29"/>
                  </a:lnTo>
                  <a:lnTo>
                    <a:pt x="20" y="33"/>
                  </a:lnTo>
                  <a:lnTo>
                    <a:pt x="20" y="34"/>
                  </a:lnTo>
                  <a:lnTo>
                    <a:pt x="20" y="37"/>
                  </a:lnTo>
                  <a:lnTo>
                    <a:pt x="18" y="37"/>
                  </a:lnTo>
                  <a:lnTo>
                    <a:pt x="16" y="36"/>
                  </a:lnTo>
                  <a:lnTo>
                    <a:pt x="12" y="34"/>
                  </a:lnTo>
                  <a:lnTo>
                    <a:pt x="8" y="32"/>
                  </a:lnTo>
                  <a:lnTo>
                    <a:pt x="5" y="29"/>
                  </a:lnTo>
                  <a:lnTo>
                    <a:pt x="3" y="25"/>
                  </a:lnTo>
                  <a:lnTo>
                    <a:pt x="0" y="22"/>
                  </a:lnTo>
                  <a:lnTo>
                    <a:pt x="0" y="18"/>
                  </a:lnTo>
                  <a:lnTo>
                    <a:pt x="3" y="18"/>
                  </a:lnTo>
                  <a:lnTo>
                    <a:pt x="5" y="18"/>
                  </a:lnTo>
                  <a:lnTo>
                    <a:pt x="6" y="17"/>
                  </a:lnTo>
                  <a:lnTo>
                    <a:pt x="8" y="15"/>
                  </a:lnTo>
                  <a:lnTo>
                    <a:pt x="9" y="14"/>
                  </a:lnTo>
                  <a:lnTo>
                    <a:pt x="11" y="13"/>
                  </a:lnTo>
                  <a:lnTo>
                    <a:pt x="11" y="11"/>
                  </a:lnTo>
                  <a:lnTo>
                    <a:pt x="12" y="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3" name="Freeform 43">
              <a:extLst>
                <a:ext uri="{FF2B5EF4-FFF2-40B4-BE49-F238E27FC236}">
                  <a16:creationId xmlns:a16="http://schemas.microsoft.com/office/drawing/2014/main" id="{0B0AD6B7-FA50-8057-7192-E2765B666661}"/>
                </a:ext>
              </a:extLst>
            </p:cNvPr>
            <p:cNvSpPr>
              <a:spLocks/>
            </p:cNvSpPr>
            <p:nvPr/>
          </p:nvSpPr>
          <p:spPr bwMode="gray">
            <a:xfrm>
              <a:off x="9766435" y="2497953"/>
              <a:ext cx="80352" cy="108951"/>
            </a:xfrm>
            <a:custGeom>
              <a:avLst/>
              <a:gdLst>
                <a:gd name="T0" fmla="*/ 7938 w 43"/>
                <a:gd name="T1" fmla="*/ 5603 h 62"/>
                <a:gd name="T2" fmla="*/ 9525 w 43"/>
                <a:gd name="T3" fmla="*/ 5603 h 62"/>
                <a:gd name="T4" fmla="*/ 12700 w 43"/>
                <a:gd name="T5" fmla="*/ 5603 h 62"/>
                <a:gd name="T6" fmla="*/ 14288 w 43"/>
                <a:gd name="T7" fmla="*/ 4202 h 62"/>
                <a:gd name="T8" fmla="*/ 15875 w 43"/>
                <a:gd name="T9" fmla="*/ 4202 h 62"/>
                <a:gd name="T10" fmla="*/ 19050 w 43"/>
                <a:gd name="T11" fmla="*/ 1401 h 62"/>
                <a:gd name="T12" fmla="*/ 20638 w 43"/>
                <a:gd name="T13" fmla="*/ 0 h 62"/>
                <a:gd name="T14" fmla="*/ 23813 w 43"/>
                <a:gd name="T15" fmla="*/ 0 h 62"/>
                <a:gd name="T16" fmla="*/ 30163 w 43"/>
                <a:gd name="T17" fmla="*/ 0 h 62"/>
                <a:gd name="T18" fmla="*/ 36513 w 43"/>
                <a:gd name="T19" fmla="*/ 1401 h 62"/>
                <a:gd name="T20" fmla="*/ 39688 w 43"/>
                <a:gd name="T21" fmla="*/ 4202 h 62"/>
                <a:gd name="T22" fmla="*/ 46038 w 43"/>
                <a:gd name="T23" fmla="*/ 7004 h 62"/>
                <a:gd name="T24" fmla="*/ 55563 w 43"/>
                <a:gd name="T25" fmla="*/ 16810 h 62"/>
                <a:gd name="T26" fmla="*/ 60325 w 43"/>
                <a:gd name="T27" fmla="*/ 28016 h 62"/>
                <a:gd name="T28" fmla="*/ 65088 w 43"/>
                <a:gd name="T29" fmla="*/ 40624 h 62"/>
                <a:gd name="T30" fmla="*/ 66675 w 43"/>
                <a:gd name="T31" fmla="*/ 51830 h 62"/>
                <a:gd name="T32" fmla="*/ 68263 w 43"/>
                <a:gd name="T33" fmla="*/ 65839 h 62"/>
                <a:gd name="T34" fmla="*/ 68263 w 43"/>
                <a:gd name="T35" fmla="*/ 77045 h 62"/>
                <a:gd name="T36" fmla="*/ 66675 w 43"/>
                <a:gd name="T37" fmla="*/ 78446 h 62"/>
                <a:gd name="T38" fmla="*/ 65088 w 43"/>
                <a:gd name="T39" fmla="*/ 81248 h 62"/>
                <a:gd name="T40" fmla="*/ 61913 w 43"/>
                <a:gd name="T41" fmla="*/ 82649 h 62"/>
                <a:gd name="T42" fmla="*/ 60325 w 43"/>
                <a:gd name="T43" fmla="*/ 84049 h 62"/>
                <a:gd name="T44" fmla="*/ 57150 w 43"/>
                <a:gd name="T45" fmla="*/ 84049 h 62"/>
                <a:gd name="T46" fmla="*/ 55563 w 43"/>
                <a:gd name="T47" fmla="*/ 86851 h 62"/>
                <a:gd name="T48" fmla="*/ 49213 w 43"/>
                <a:gd name="T49" fmla="*/ 86851 h 62"/>
                <a:gd name="T50" fmla="*/ 47625 w 43"/>
                <a:gd name="T51" fmla="*/ 86851 h 62"/>
                <a:gd name="T52" fmla="*/ 44450 w 43"/>
                <a:gd name="T53" fmla="*/ 82649 h 62"/>
                <a:gd name="T54" fmla="*/ 39688 w 43"/>
                <a:gd name="T55" fmla="*/ 78446 h 62"/>
                <a:gd name="T56" fmla="*/ 36513 w 43"/>
                <a:gd name="T57" fmla="*/ 74244 h 62"/>
                <a:gd name="T58" fmla="*/ 33338 w 43"/>
                <a:gd name="T59" fmla="*/ 71442 h 62"/>
                <a:gd name="T60" fmla="*/ 28575 w 43"/>
                <a:gd name="T61" fmla="*/ 67239 h 62"/>
                <a:gd name="T62" fmla="*/ 26988 w 43"/>
                <a:gd name="T63" fmla="*/ 61636 h 62"/>
                <a:gd name="T64" fmla="*/ 26988 w 43"/>
                <a:gd name="T65" fmla="*/ 60235 h 62"/>
                <a:gd name="T66" fmla="*/ 26988 w 43"/>
                <a:gd name="T67" fmla="*/ 57434 h 62"/>
                <a:gd name="T68" fmla="*/ 26988 w 43"/>
                <a:gd name="T69" fmla="*/ 56033 h 62"/>
                <a:gd name="T70" fmla="*/ 28575 w 43"/>
                <a:gd name="T71" fmla="*/ 51830 h 62"/>
                <a:gd name="T72" fmla="*/ 30163 w 43"/>
                <a:gd name="T73" fmla="*/ 46227 h 62"/>
                <a:gd name="T74" fmla="*/ 30163 w 43"/>
                <a:gd name="T75" fmla="*/ 42025 h 62"/>
                <a:gd name="T76" fmla="*/ 33338 w 43"/>
                <a:gd name="T77" fmla="*/ 40624 h 62"/>
                <a:gd name="T78" fmla="*/ 33338 w 43"/>
                <a:gd name="T79" fmla="*/ 36421 h 62"/>
                <a:gd name="T80" fmla="*/ 26988 w 43"/>
                <a:gd name="T81" fmla="*/ 36421 h 62"/>
                <a:gd name="T82" fmla="*/ 20638 w 43"/>
                <a:gd name="T83" fmla="*/ 35021 h 62"/>
                <a:gd name="T84" fmla="*/ 14288 w 43"/>
                <a:gd name="T85" fmla="*/ 32219 h 62"/>
                <a:gd name="T86" fmla="*/ 9525 w 43"/>
                <a:gd name="T87" fmla="*/ 28016 h 62"/>
                <a:gd name="T88" fmla="*/ 6350 w 43"/>
                <a:gd name="T89" fmla="*/ 25215 h 62"/>
                <a:gd name="T90" fmla="*/ 3175 w 43"/>
                <a:gd name="T91" fmla="*/ 19612 h 62"/>
                <a:gd name="T92" fmla="*/ 3175 w 43"/>
                <a:gd name="T93" fmla="*/ 15409 h 62"/>
                <a:gd name="T94" fmla="*/ 0 w 43"/>
                <a:gd name="T95" fmla="*/ 9806 h 62"/>
                <a:gd name="T96" fmla="*/ 3175 w 43"/>
                <a:gd name="T97" fmla="*/ 9806 h 62"/>
                <a:gd name="T98" fmla="*/ 4763 w 43"/>
                <a:gd name="T99" fmla="*/ 7004 h 62"/>
                <a:gd name="T100" fmla="*/ 6350 w 43"/>
                <a:gd name="T101" fmla="*/ 7004 h 62"/>
                <a:gd name="T102" fmla="*/ 7938 w 43"/>
                <a:gd name="T103" fmla="*/ 7004 h 62"/>
                <a:gd name="T104" fmla="*/ 7938 w 43"/>
                <a:gd name="T105" fmla="*/ 5603 h 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3"/>
                <a:gd name="T160" fmla="*/ 0 h 62"/>
                <a:gd name="T161" fmla="*/ 43 w 43"/>
                <a:gd name="T162" fmla="*/ 62 h 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3" h="62">
                  <a:moveTo>
                    <a:pt x="5" y="4"/>
                  </a:moveTo>
                  <a:lnTo>
                    <a:pt x="6" y="4"/>
                  </a:lnTo>
                  <a:lnTo>
                    <a:pt x="8" y="4"/>
                  </a:lnTo>
                  <a:lnTo>
                    <a:pt x="9" y="3"/>
                  </a:lnTo>
                  <a:lnTo>
                    <a:pt x="10" y="3"/>
                  </a:lnTo>
                  <a:lnTo>
                    <a:pt x="12" y="1"/>
                  </a:lnTo>
                  <a:lnTo>
                    <a:pt x="13" y="0"/>
                  </a:lnTo>
                  <a:lnTo>
                    <a:pt x="15" y="0"/>
                  </a:lnTo>
                  <a:lnTo>
                    <a:pt x="19" y="0"/>
                  </a:lnTo>
                  <a:lnTo>
                    <a:pt x="23" y="1"/>
                  </a:lnTo>
                  <a:lnTo>
                    <a:pt x="25" y="3"/>
                  </a:lnTo>
                  <a:lnTo>
                    <a:pt x="29" y="5"/>
                  </a:lnTo>
                  <a:lnTo>
                    <a:pt x="35" y="12"/>
                  </a:lnTo>
                  <a:lnTo>
                    <a:pt x="38" y="20"/>
                  </a:lnTo>
                  <a:lnTo>
                    <a:pt x="41" y="29"/>
                  </a:lnTo>
                  <a:lnTo>
                    <a:pt x="42" y="37"/>
                  </a:lnTo>
                  <a:lnTo>
                    <a:pt x="43" y="47"/>
                  </a:lnTo>
                  <a:lnTo>
                    <a:pt x="43" y="55"/>
                  </a:lnTo>
                  <a:lnTo>
                    <a:pt x="42" y="56"/>
                  </a:lnTo>
                  <a:lnTo>
                    <a:pt x="41" y="58"/>
                  </a:lnTo>
                  <a:lnTo>
                    <a:pt x="39" y="59"/>
                  </a:lnTo>
                  <a:lnTo>
                    <a:pt x="38" y="60"/>
                  </a:lnTo>
                  <a:lnTo>
                    <a:pt x="36" y="60"/>
                  </a:lnTo>
                  <a:lnTo>
                    <a:pt x="35" y="62"/>
                  </a:lnTo>
                  <a:lnTo>
                    <a:pt x="31" y="62"/>
                  </a:lnTo>
                  <a:lnTo>
                    <a:pt x="30" y="62"/>
                  </a:lnTo>
                  <a:lnTo>
                    <a:pt x="28" y="59"/>
                  </a:lnTo>
                  <a:lnTo>
                    <a:pt x="25" y="56"/>
                  </a:lnTo>
                  <a:lnTo>
                    <a:pt x="23" y="53"/>
                  </a:lnTo>
                  <a:lnTo>
                    <a:pt x="21" y="51"/>
                  </a:lnTo>
                  <a:lnTo>
                    <a:pt x="18" y="48"/>
                  </a:lnTo>
                  <a:lnTo>
                    <a:pt x="17" y="44"/>
                  </a:lnTo>
                  <a:lnTo>
                    <a:pt x="17" y="43"/>
                  </a:lnTo>
                  <a:lnTo>
                    <a:pt x="17" y="41"/>
                  </a:lnTo>
                  <a:lnTo>
                    <a:pt x="17" y="40"/>
                  </a:lnTo>
                  <a:lnTo>
                    <a:pt x="18" y="37"/>
                  </a:lnTo>
                  <a:lnTo>
                    <a:pt x="19" y="33"/>
                  </a:lnTo>
                  <a:lnTo>
                    <a:pt x="19" y="30"/>
                  </a:lnTo>
                  <a:lnTo>
                    <a:pt x="21" y="29"/>
                  </a:lnTo>
                  <a:lnTo>
                    <a:pt x="21" y="26"/>
                  </a:lnTo>
                  <a:lnTo>
                    <a:pt x="17" y="26"/>
                  </a:lnTo>
                  <a:lnTo>
                    <a:pt x="13" y="25"/>
                  </a:lnTo>
                  <a:lnTo>
                    <a:pt x="9" y="23"/>
                  </a:lnTo>
                  <a:lnTo>
                    <a:pt x="6" y="20"/>
                  </a:lnTo>
                  <a:lnTo>
                    <a:pt x="4" y="18"/>
                  </a:lnTo>
                  <a:lnTo>
                    <a:pt x="2" y="14"/>
                  </a:lnTo>
                  <a:lnTo>
                    <a:pt x="2" y="11"/>
                  </a:lnTo>
                  <a:lnTo>
                    <a:pt x="0" y="7"/>
                  </a:lnTo>
                  <a:lnTo>
                    <a:pt x="2" y="7"/>
                  </a:lnTo>
                  <a:lnTo>
                    <a:pt x="3" y="5"/>
                  </a:lnTo>
                  <a:lnTo>
                    <a:pt x="4" y="5"/>
                  </a:lnTo>
                  <a:lnTo>
                    <a:pt x="5" y="5"/>
                  </a:lnTo>
                  <a:lnTo>
                    <a:pt x="5" y="4"/>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4" name="Freeform 44">
              <a:extLst>
                <a:ext uri="{FF2B5EF4-FFF2-40B4-BE49-F238E27FC236}">
                  <a16:creationId xmlns:a16="http://schemas.microsoft.com/office/drawing/2014/main" id="{F5DC9B07-99F7-A085-D0B7-CE2E9689EA07}"/>
                </a:ext>
              </a:extLst>
            </p:cNvPr>
            <p:cNvSpPr>
              <a:spLocks/>
            </p:cNvSpPr>
            <p:nvPr/>
          </p:nvSpPr>
          <p:spPr bwMode="gray">
            <a:xfrm>
              <a:off x="9786523" y="2182980"/>
              <a:ext cx="283240" cy="322898"/>
            </a:xfrm>
            <a:custGeom>
              <a:avLst/>
              <a:gdLst>
                <a:gd name="T0" fmla="*/ 55563 w 152"/>
                <a:gd name="T1" fmla="*/ 193313 h 185"/>
                <a:gd name="T2" fmla="*/ 68262 w 152"/>
                <a:gd name="T3" fmla="*/ 193313 h 185"/>
                <a:gd name="T4" fmla="*/ 87312 w 152"/>
                <a:gd name="T5" fmla="*/ 187709 h 185"/>
                <a:gd name="T6" fmla="*/ 98425 w 152"/>
                <a:gd name="T7" fmla="*/ 189110 h 185"/>
                <a:gd name="T8" fmla="*/ 106363 w 152"/>
                <a:gd name="T9" fmla="*/ 198916 h 185"/>
                <a:gd name="T10" fmla="*/ 111125 w 152"/>
                <a:gd name="T11" fmla="*/ 189110 h 185"/>
                <a:gd name="T12" fmla="*/ 107950 w 152"/>
                <a:gd name="T13" fmla="*/ 179305 h 185"/>
                <a:gd name="T14" fmla="*/ 111125 w 152"/>
                <a:gd name="T15" fmla="*/ 170900 h 185"/>
                <a:gd name="T16" fmla="*/ 112713 w 152"/>
                <a:gd name="T17" fmla="*/ 154090 h 185"/>
                <a:gd name="T18" fmla="*/ 112713 w 152"/>
                <a:gd name="T19" fmla="*/ 140082 h 185"/>
                <a:gd name="T20" fmla="*/ 119063 w 152"/>
                <a:gd name="T21" fmla="*/ 140082 h 185"/>
                <a:gd name="T22" fmla="*/ 128587 w 152"/>
                <a:gd name="T23" fmla="*/ 140082 h 185"/>
                <a:gd name="T24" fmla="*/ 150812 w 152"/>
                <a:gd name="T25" fmla="*/ 130276 h 185"/>
                <a:gd name="T26" fmla="*/ 149225 w 152"/>
                <a:gd name="T27" fmla="*/ 114867 h 185"/>
                <a:gd name="T28" fmla="*/ 138112 w 152"/>
                <a:gd name="T29" fmla="*/ 103660 h 185"/>
                <a:gd name="T30" fmla="*/ 155575 w 152"/>
                <a:gd name="T31" fmla="*/ 110664 h 185"/>
                <a:gd name="T32" fmla="*/ 168275 w 152"/>
                <a:gd name="T33" fmla="*/ 110664 h 185"/>
                <a:gd name="T34" fmla="*/ 168275 w 152"/>
                <a:gd name="T35" fmla="*/ 100859 h 185"/>
                <a:gd name="T36" fmla="*/ 149225 w 152"/>
                <a:gd name="T37" fmla="*/ 58834 h 185"/>
                <a:gd name="T38" fmla="*/ 141287 w 152"/>
                <a:gd name="T39" fmla="*/ 19611 h 185"/>
                <a:gd name="T40" fmla="*/ 150812 w 152"/>
                <a:gd name="T41" fmla="*/ 4202 h 185"/>
                <a:gd name="T42" fmla="*/ 171450 w 152"/>
                <a:gd name="T43" fmla="*/ 18211 h 185"/>
                <a:gd name="T44" fmla="*/ 203200 w 152"/>
                <a:gd name="T45" fmla="*/ 37822 h 185"/>
                <a:gd name="T46" fmla="*/ 212725 w 152"/>
                <a:gd name="T47" fmla="*/ 70041 h 185"/>
                <a:gd name="T48" fmla="*/ 215900 w 152"/>
                <a:gd name="T49" fmla="*/ 96656 h 185"/>
                <a:gd name="T50" fmla="*/ 206375 w 152"/>
                <a:gd name="T51" fmla="*/ 103660 h 185"/>
                <a:gd name="T52" fmla="*/ 211138 w 152"/>
                <a:gd name="T53" fmla="*/ 110664 h 185"/>
                <a:gd name="T54" fmla="*/ 219075 w 152"/>
                <a:gd name="T55" fmla="*/ 124673 h 185"/>
                <a:gd name="T56" fmla="*/ 236538 w 152"/>
                <a:gd name="T57" fmla="*/ 173701 h 185"/>
                <a:gd name="T58" fmla="*/ 231775 w 152"/>
                <a:gd name="T59" fmla="*/ 205920 h 185"/>
                <a:gd name="T60" fmla="*/ 223838 w 152"/>
                <a:gd name="T61" fmla="*/ 193313 h 185"/>
                <a:gd name="T62" fmla="*/ 217488 w 152"/>
                <a:gd name="T63" fmla="*/ 201718 h 185"/>
                <a:gd name="T64" fmla="*/ 212725 w 152"/>
                <a:gd name="T65" fmla="*/ 211523 h 185"/>
                <a:gd name="T66" fmla="*/ 211138 w 152"/>
                <a:gd name="T67" fmla="*/ 226932 h 185"/>
                <a:gd name="T68" fmla="*/ 201612 w 152"/>
                <a:gd name="T69" fmla="*/ 211523 h 185"/>
                <a:gd name="T70" fmla="*/ 192087 w 152"/>
                <a:gd name="T71" fmla="*/ 210122 h 185"/>
                <a:gd name="T72" fmla="*/ 187325 w 152"/>
                <a:gd name="T73" fmla="*/ 214325 h 185"/>
                <a:gd name="T74" fmla="*/ 187325 w 152"/>
                <a:gd name="T75" fmla="*/ 225531 h 185"/>
                <a:gd name="T76" fmla="*/ 165100 w 152"/>
                <a:gd name="T77" fmla="*/ 221329 h 185"/>
                <a:gd name="T78" fmla="*/ 150812 w 152"/>
                <a:gd name="T79" fmla="*/ 211523 h 185"/>
                <a:gd name="T80" fmla="*/ 147637 w 152"/>
                <a:gd name="T81" fmla="*/ 233936 h 185"/>
                <a:gd name="T82" fmla="*/ 146050 w 152"/>
                <a:gd name="T83" fmla="*/ 249345 h 185"/>
                <a:gd name="T84" fmla="*/ 150812 w 152"/>
                <a:gd name="T85" fmla="*/ 259151 h 185"/>
                <a:gd name="T86" fmla="*/ 136525 w 152"/>
                <a:gd name="T87" fmla="*/ 259151 h 185"/>
                <a:gd name="T88" fmla="*/ 122237 w 152"/>
                <a:gd name="T89" fmla="*/ 254949 h 185"/>
                <a:gd name="T90" fmla="*/ 117475 w 152"/>
                <a:gd name="T91" fmla="*/ 233936 h 185"/>
                <a:gd name="T92" fmla="*/ 101600 w 152"/>
                <a:gd name="T93" fmla="*/ 225531 h 185"/>
                <a:gd name="T94" fmla="*/ 92075 w 152"/>
                <a:gd name="T95" fmla="*/ 217127 h 185"/>
                <a:gd name="T96" fmla="*/ 57150 w 152"/>
                <a:gd name="T97" fmla="*/ 231135 h 185"/>
                <a:gd name="T98" fmla="*/ 38100 w 152"/>
                <a:gd name="T99" fmla="*/ 246544 h 185"/>
                <a:gd name="T100" fmla="*/ 17462 w 152"/>
                <a:gd name="T101" fmla="*/ 254949 h 185"/>
                <a:gd name="T102" fmla="*/ 4762 w 152"/>
                <a:gd name="T103" fmla="*/ 240940 h 185"/>
                <a:gd name="T104" fmla="*/ 1588 w 152"/>
                <a:gd name="T105" fmla="*/ 226932 h 185"/>
                <a:gd name="T106" fmla="*/ 14288 w 152"/>
                <a:gd name="T107" fmla="*/ 226932 h 185"/>
                <a:gd name="T108" fmla="*/ 34925 w 152"/>
                <a:gd name="T109" fmla="*/ 204519 h 1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2"/>
                <a:gd name="T166" fmla="*/ 0 h 185"/>
                <a:gd name="T167" fmla="*/ 152 w 152"/>
                <a:gd name="T168" fmla="*/ 185 h 1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2" h="185">
                  <a:moveTo>
                    <a:pt x="30" y="138"/>
                  </a:moveTo>
                  <a:lnTo>
                    <a:pt x="31" y="138"/>
                  </a:lnTo>
                  <a:lnTo>
                    <a:pt x="32" y="138"/>
                  </a:lnTo>
                  <a:lnTo>
                    <a:pt x="34" y="138"/>
                  </a:lnTo>
                  <a:lnTo>
                    <a:pt x="35" y="138"/>
                  </a:lnTo>
                  <a:lnTo>
                    <a:pt x="36" y="138"/>
                  </a:lnTo>
                  <a:lnTo>
                    <a:pt x="37" y="138"/>
                  </a:lnTo>
                  <a:lnTo>
                    <a:pt x="39" y="138"/>
                  </a:lnTo>
                  <a:lnTo>
                    <a:pt x="40" y="138"/>
                  </a:lnTo>
                  <a:lnTo>
                    <a:pt x="43" y="138"/>
                  </a:lnTo>
                  <a:lnTo>
                    <a:pt x="45" y="138"/>
                  </a:lnTo>
                  <a:lnTo>
                    <a:pt x="48" y="136"/>
                  </a:lnTo>
                  <a:lnTo>
                    <a:pt x="50" y="135"/>
                  </a:lnTo>
                  <a:lnTo>
                    <a:pt x="52" y="135"/>
                  </a:lnTo>
                  <a:lnTo>
                    <a:pt x="55" y="134"/>
                  </a:lnTo>
                  <a:lnTo>
                    <a:pt x="58" y="132"/>
                  </a:lnTo>
                  <a:lnTo>
                    <a:pt x="61" y="131"/>
                  </a:lnTo>
                  <a:lnTo>
                    <a:pt x="62" y="132"/>
                  </a:lnTo>
                  <a:lnTo>
                    <a:pt x="62" y="134"/>
                  </a:lnTo>
                  <a:lnTo>
                    <a:pt x="62" y="135"/>
                  </a:lnTo>
                  <a:lnTo>
                    <a:pt x="63" y="136"/>
                  </a:lnTo>
                  <a:lnTo>
                    <a:pt x="63" y="138"/>
                  </a:lnTo>
                  <a:lnTo>
                    <a:pt x="64" y="140"/>
                  </a:lnTo>
                  <a:lnTo>
                    <a:pt x="65" y="142"/>
                  </a:lnTo>
                  <a:lnTo>
                    <a:pt x="67" y="142"/>
                  </a:lnTo>
                  <a:lnTo>
                    <a:pt x="67" y="140"/>
                  </a:lnTo>
                  <a:lnTo>
                    <a:pt x="68" y="138"/>
                  </a:lnTo>
                  <a:lnTo>
                    <a:pt x="69" y="138"/>
                  </a:lnTo>
                  <a:lnTo>
                    <a:pt x="69" y="136"/>
                  </a:lnTo>
                  <a:lnTo>
                    <a:pt x="70" y="135"/>
                  </a:lnTo>
                  <a:lnTo>
                    <a:pt x="71" y="134"/>
                  </a:lnTo>
                  <a:lnTo>
                    <a:pt x="71" y="132"/>
                  </a:lnTo>
                  <a:lnTo>
                    <a:pt x="70" y="131"/>
                  </a:lnTo>
                  <a:lnTo>
                    <a:pt x="69" y="129"/>
                  </a:lnTo>
                  <a:lnTo>
                    <a:pt x="68" y="128"/>
                  </a:lnTo>
                  <a:lnTo>
                    <a:pt x="68" y="127"/>
                  </a:lnTo>
                  <a:lnTo>
                    <a:pt x="68" y="125"/>
                  </a:lnTo>
                  <a:lnTo>
                    <a:pt x="68" y="124"/>
                  </a:lnTo>
                  <a:lnTo>
                    <a:pt x="69" y="122"/>
                  </a:lnTo>
                  <a:lnTo>
                    <a:pt x="70" y="122"/>
                  </a:lnTo>
                  <a:lnTo>
                    <a:pt x="70" y="121"/>
                  </a:lnTo>
                  <a:lnTo>
                    <a:pt x="71" y="120"/>
                  </a:lnTo>
                  <a:lnTo>
                    <a:pt x="71" y="118"/>
                  </a:lnTo>
                  <a:lnTo>
                    <a:pt x="71" y="114"/>
                  </a:lnTo>
                  <a:lnTo>
                    <a:pt x="71" y="110"/>
                  </a:lnTo>
                  <a:lnTo>
                    <a:pt x="71" y="108"/>
                  </a:lnTo>
                  <a:lnTo>
                    <a:pt x="71" y="106"/>
                  </a:lnTo>
                  <a:lnTo>
                    <a:pt x="71" y="104"/>
                  </a:lnTo>
                  <a:lnTo>
                    <a:pt x="71" y="103"/>
                  </a:lnTo>
                  <a:lnTo>
                    <a:pt x="71" y="100"/>
                  </a:lnTo>
                  <a:lnTo>
                    <a:pt x="71" y="96"/>
                  </a:lnTo>
                  <a:lnTo>
                    <a:pt x="73" y="97"/>
                  </a:lnTo>
                  <a:lnTo>
                    <a:pt x="74" y="97"/>
                  </a:lnTo>
                  <a:lnTo>
                    <a:pt x="74" y="99"/>
                  </a:lnTo>
                  <a:lnTo>
                    <a:pt x="75" y="100"/>
                  </a:lnTo>
                  <a:lnTo>
                    <a:pt x="76" y="100"/>
                  </a:lnTo>
                  <a:lnTo>
                    <a:pt x="76" y="101"/>
                  </a:lnTo>
                  <a:lnTo>
                    <a:pt x="77" y="103"/>
                  </a:lnTo>
                  <a:lnTo>
                    <a:pt x="79" y="103"/>
                  </a:lnTo>
                  <a:lnTo>
                    <a:pt x="81" y="100"/>
                  </a:lnTo>
                  <a:lnTo>
                    <a:pt x="85" y="99"/>
                  </a:lnTo>
                  <a:lnTo>
                    <a:pt x="87" y="97"/>
                  </a:lnTo>
                  <a:lnTo>
                    <a:pt x="89" y="96"/>
                  </a:lnTo>
                  <a:lnTo>
                    <a:pt x="93" y="95"/>
                  </a:lnTo>
                  <a:lnTo>
                    <a:pt x="95" y="93"/>
                  </a:lnTo>
                  <a:lnTo>
                    <a:pt x="98" y="92"/>
                  </a:lnTo>
                  <a:lnTo>
                    <a:pt x="100" y="89"/>
                  </a:lnTo>
                  <a:lnTo>
                    <a:pt x="98" y="86"/>
                  </a:lnTo>
                  <a:lnTo>
                    <a:pt x="95" y="85"/>
                  </a:lnTo>
                  <a:lnTo>
                    <a:pt x="94" y="82"/>
                  </a:lnTo>
                  <a:lnTo>
                    <a:pt x="93" y="81"/>
                  </a:lnTo>
                  <a:lnTo>
                    <a:pt x="92" y="79"/>
                  </a:lnTo>
                  <a:lnTo>
                    <a:pt x="89" y="76"/>
                  </a:lnTo>
                  <a:lnTo>
                    <a:pt x="88" y="75"/>
                  </a:lnTo>
                  <a:lnTo>
                    <a:pt x="87" y="74"/>
                  </a:lnTo>
                  <a:lnTo>
                    <a:pt x="89" y="75"/>
                  </a:lnTo>
                  <a:lnTo>
                    <a:pt x="92" y="75"/>
                  </a:lnTo>
                  <a:lnTo>
                    <a:pt x="93" y="76"/>
                  </a:lnTo>
                  <a:lnTo>
                    <a:pt x="95" y="78"/>
                  </a:lnTo>
                  <a:lnTo>
                    <a:pt x="98" y="79"/>
                  </a:lnTo>
                  <a:lnTo>
                    <a:pt x="100" y="81"/>
                  </a:lnTo>
                  <a:lnTo>
                    <a:pt x="101" y="81"/>
                  </a:lnTo>
                  <a:lnTo>
                    <a:pt x="104" y="81"/>
                  </a:lnTo>
                  <a:lnTo>
                    <a:pt x="105" y="81"/>
                  </a:lnTo>
                  <a:lnTo>
                    <a:pt x="106" y="79"/>
                  </a:lnTo>
                  <a:lnTo>
                    <a:pt x="106" y="78"/>
                  </a:lnTo>
                  <a:lnTo>
                    <a:pt x="107" y="76"/>
                  </a:lnTo>
                  <a:lnTo>
                    <a:pt x="107" y="75"/>
                  </a:lnTo>
                  <a:lnTo>
                    <a:pt x="106" y="74"/>
                  </a:lnTo>
                  <a:lnTo>
                    <a:pt x="106" y="72"/>
                  </a:lnTo>
                  <a:lnTo>
                    <a:pt x="106" y="71"/>
                  </a:lnTo>
                  <a:lnTo>
                    <a:pt x="102" y="62"/>
                  </a:lnTo>
                  <a:lnTo>
                    <a:pt x="100" y="56"/>
                  </a:lnTo>
                  <a:lnTo>
                    <a:pt x="96" y="50"/>
                  </a:lnTo>
                  <a:lnTo>
                    <a:pt x="94" y="42"/>
                  </a:lnTo>
                  <a:lnTo>
                    <a:pt x="92" y="36"/>
                  </a:lnTo>
                  <a:lnTo>
                    <a:pt x="90" y="31"/>
                  </a:lnTo>
                  <a:lnTo>
                    <a:pt x="89" y="24"/>
                  </a:lnTo>
                  <a:lnTo>
                    <a:pt x="89" y="17"/>
                  </a:lnTo>
                  <a:lnTo>
                    <a:pt x="89" y="14"/>
                  </a:lnTo>
                  <a:lnTo>
                    <a:pt x="89" y="11"/>
                  </a:lnTo>
                  <a:lnTo>
                    <a:pt x="90" y="9"/>
                  </a:lnTo>
                  <a:lnTo>
                    <a:pt x="92" y="7"/>
                  </a:lnTo>
                  <a:lnTo>
                    <a:pt x="94" y="4"/>
                  </a:lnTo>
                  <a:lnTo>
                    <a:pt x="95" y="3"/>
                  </a:lnTo>
                  <a:lnTo>
                    <a:pt x="98" y="2"/>
                  </a:lnTo>
                  <a:lnTo>
                    <a:pt x="100" y="0"/>
                  </a:lnTo>
                  <a:lnTo>
                    <a:pt x="101" y="4"/>
                  </a:lnTo>
                  <a:lnTo>
                    <a:pt x="105" y="9"/>
                  </a:lnTo>
                  <a:lnTo>
                    <a:pt x="108" y="13"/>
                  </a:lnTo>
                  <a:lnTo>
                    <a:pt x="112" y="15"/>
                  </a:lnTo>
                  <a:lnTo>
                    <a:pt x="116" y="18"/>
                  </a:lnTo>
                  <a:lnTo>
                    <a:pt x="121" y="21"/>
                  </a:lnTo>
                  <a:lnTo>
                    <a:pt x="125" y="24"/>
                  </a:lnTo>
                  <a:lnTo>
                    <a:pt x="128" y="27"/>
                  </a:lnTo>
                  <a:lnTo>
                    <a:pt x="131" y="31"/>
                  </a:lnTo>
                  <a:lnTo>
                    <a:pt x="132" y="35"/>
                  </a:lnTo>
                  <a:lnTo>
                    <a:pt x="133" y="39"/>
                  </a:lnTo>
                  <a:lnTo>
                    <a:pt x="133" y="45"/>
                  </a:lnTo>
                  <a:lnTo>
                    <a:pt x="134" y="50"/>
                  </a:lnTo>
                  <a:lnTo>
                    <a:pt x="134" y="54"/>
                  </a:lnTo>
                  <a:lnTo>
                    <a:pt x="136" y="58"/>
                  </a:lnTo>
                  <a:lnTo>
                    <a:pt x="137" y="61"/>
                  </a:lnTo>
                  <a:lnTo>
                    <a:pt x="137" y="68"/>
                  </a:lnTo>
                  <a:lnTo>
                    <a:pt x="136" y="69"/>
                  </a:lnTo>
                  <a:lnTo>
                    <a:pt x="134" y="69"/>
                  </a:lnTo>
                  <a:lnTo>
                    <a:pt x="133" y="71"/>
                  </a:lnTo>
                  <a:lnTo>
                    <a:pt x="132" y="72"/>
                  </a:lnTo>
                  <a:lnTo>
                    <a:pt x="131" y="72"/>
                  </a:lnTo>
                  <a:lnTo>
                    <a:pt x="130" y="74"/>
                  </a:lnTo>
                  <a:lnTo>
                    <a:pt x="128" y="74"/>
                  </a:lnTo>
                  <a:lnTo>
                    <a:pt x="130" y="75"/>
                  </a:lnTo>
                  <a:lnTo>
                    <a:pt x="131" y="76"/>
                  </a:lnTo>
                  <a:lnTo>
                    <a:pt x="132" y="78"/>
                  </a:lnTo>
                  <a:lnTo>
                    <a:pt x="133" y="79"/>
                  </a:lnTo>
                  <a:lnTo>
                    <a:pt x="134" y="79"/>
                  </a:lnTo>
                  <a:lnTo>
                    <a:pt x="136" y="81"/>
                  </a:lnTo>
                  <a:lnTo>
                    <a:pt x="137" y="81"/>
                  </a:lnTo>
                  <a:lnTo>
                    <a:pt x="138" y="83"/>
                  </a:lnTo>
                  <a:lnTo>
                    <a:pt x="138" y="89"/>
                  </a:lnTo>
                  <a:lnTo>
                    <a:pt x="139" y="96"/>
                  </a:lnTo>
                  <a:lnTo>
                    <a:pt x="141" y="104"/>
                  </a:lnTo>
                  <a:lnTo>
                    <a:pt x="144" y="111"/>
                  </a:lnTo>
                  <a:lnTo>
                    <a:pt x="146" y="118"/>
                  </a:lnTo>
                  <a:lnTo>
                    <a:pt x="149" y="124"/>
                  </a:lnTo>
                  <a:lnTo>
                    <a:pt x="152" y="125"/>
                  </a:lnTo>
                  <a:lnTo>
                    <a:pt x="152" y="150"/>
                  </a:lnTo>
                  <a:lnTo>
                    <a:pt x="150" y="148"/>
                  </a:lnTo>
                  <a:lnTo>
                    <a:pt x="147" y="148"/>
                  </a:lnTo>
                  <a:lnTo>
                    <a:pt x="146" y="147"/>
                  </a:lnTo>
                  <a:lnTo>
                    <a:pt x="145" y="146"/>
                  </a:lnTo>
                  <a:lnTo>
                    <a:pt x="144" y="143"/>
                  </a:lnTo>
                  <a:lnTo>
                    <a:pt x="143" y="142"/>
                  </a:lnTo>
                  <a:lnTo>
                    <a:pt x="143" y="140"/>
                  </a:lnTo>
                  <a:lnTo>
                    <a:pt x="141" y="138"/>
                  </a:lnTo>
                  <a:lnTo>
                    <a:pt x="141" y="140"/>
                  </a:lnTo>
                  <a:lnTo>
                    <a:pt x="140" y="142"/>
                  </a:lnTo>
                  <a:lnTo>
                    <a:pt x="139" y="143"/>
                  </a:lnTo>
                  <a:lnTo>
                    <a:pt x="138" y="143"/>
                  </a:lnTo>
                  <a:lnTo>
                    <a:pt x="137" y="144"/>
                  </a:lnTo>
                  <a:lnTo>
                    <a:pt x="136" y="144"/>
                  </a:lnTo>
                  <a:lnTo>
                    <a:pt x="134" y="144"/>
                  </a:lnTo>
                  <a:lnTo>
                    <a:pt x="134" y="147"/>
                  </a:lnTo>
                  <a:lnTo>
                    <a:pt x="134" y="150"/>
                  </a:lnTo>
                  <a:lnTo>
                    <a:pt x="134" y="151"/>
                  </a:lnTo>
                  <a:lnTo>
                    <a:pt x="134" y="153"/>
                  </a:lnTo>
                  <a:lnTo>
                    <a:pt x="134" y="154"/>
                  </a:lnTo>
                  <a:lnTo>
                    <a:pt x="134" y="157"/>
                  </a:lnTo>
                  <a:lnTo>
                    <a:pt x="133" y="158"/>
                  </a:lnTo>
                  <a:lnTo>
                    <a:pt x="133" y="162"/>
                  </a:lnTo>
                  <a:lnTo>
                    <a:pt x="132" y="160"/>
                  </a:lnTo>
                  <a:lnTo>
                    <a:pt x="131" y="158"/>
                  </a:lnTo>
                  <a:lnTo>
                    <a:pt x="130" y="155"/>
                  </a:lnTo>
                  <a:lnTo>
                    <a:pt x="128" y="154"/>
                  </a:lnTo>
                  <a:lnTo>
                    <a:pt x="127" y="151"/>
                  </a:lnTo>
                  <a:lnTo>
                    <a:pt x="126" y="150"/>
                  </a:lnTo>
                  <a:lnTo>
                    <a:pt x="125" y="150"/>
                  </a:lnTo>
                  <a:lnTo>
                    <a:pt x="124" y="150"/>
                  </a:lnTo>
                  <a:lnTo>
                    <a:pt x="122" y="150"/>
                  </a:lnTo>
                  <a:lnTo>
                    <a:pt x="121" y="150"/>
                  </a:lnTo>
                  <a:lnTo>
                    <a:pt x="120" y="150"/>
                  </a:lnTo>
                  <a:lnTo>
                    <a:pt x="119" y="150"/>
                  </a:lnTo>
                  <a:lnTo>
                    <a:pt x="118" y="150"/>
                  </a:lnTo>
                  <a:lnTo>
                    <a:pt x="118" y="151"/>
                  </a:lnTo>
                  <a:lnTo>
                    <a:pt x="118" y="153"/>
                  </a:lnTo>
                  <a:lnTo>
                    <a:pt x="118" y="155"/>
                  </a:lnTo>
                  <a:lnTo>
                    <a:pt x="116" y="157"/>
                  </a:lnTo>
                  <a:lnTo>
                    <a:pt x="116" y="158"/>
                  </a:lnTo>
                  <a:lnTo>
                    <a:pt x="116" y="160"/>
                  </a:lnTo>
                  <a:lnTo>
                    <a:pt x="118" y="161"/>
                  </a:lnTo>
                  <a:lnTo>
                    <a:pt x="118" y="162"/>
                  </a:lnTo>
                  <a:lnTo>
                    <a:pt x="106" y="162"/>
                  </a:lnTo>
                  <a:lnTo>
                    <a:pt x="105" y="161"/>
                  </a:lnTo>
                  <a:lnTo>
                    <a:pt x="104" y="160"/>
                  </a:lnTo>
                  <a:lnTo>
                    <a:pt x="104" y="158"/>
                  </a:lnTo>
                  <a:lnTo>
                    <a:pt x="102" y="155"/>
                  </a:lnTo>
                  <a:lnTo>
                    <a:pt x="102" y="154"/>
                  </a:lnTo>
                  <a:lnTo>
                    <a:pt x="102" y="153"/>
                  </a:lnTo>
                  <a:lnTo>
                    <a:pt x="102" y="151"/>
                  </a:lnTo>
                  <a:lnTo>
                    <a:pt x="95" y="151"/>
                  </a:lnTo>
                  <a:lnTo>
                    <a:pt x="95" y="155"/>
                  </a:lnTo>
                  <a:lnTo>
                    <a:pt x="95" y="160"/>
                  </a:lnTo>
                  <a:lnTo>
                    <a:pt x="94" y="162"/>
                  </a:lnTo>
                  <a:lnTo>
                    <a:pt x="93" y="165"/>
                  </a:lnTo>
                  <a:lnTo>
                    <a:pt x="93" y="167"/>
                  </a:lnTo>
                  <a:lnTo>
                    <a:pt x="92" y="169"/>
                  </a:lnTo>
                  <a:lnTo>
                    <a:pt x="92" y="172"/>
                  </a:lnTo>
                  <a:lnTo>
                    <a:pt x="92" y="175"/>
                  </a:lnTo>
                  <a:lnTo>
                    <a:pt x="92" y="176"/>
                  </a:lnTo>
                  <a:lnTo>
                    <a:pt x="92" y="178"/>
                  </a:lnTo>
                  <a:lnTo>
                    <a:pt x="93" y="179"/>
                  </a:lnTo>
                  <a:lnTo>
                    <a:pt x="93" y="181"/>
                  </a:lnTo>
                  <a:lnTo>
                    <a:pt x="94" y="182"/>
                  </a:lnTo>
                  <a:lnTo>
                    <a:pt x="94" y="183"/>
                  </a:lnTo>
                  <a:lnTo>
                    <a:pt x="95" y="185"/>
                  </a:lnTo>
                  <a:lnTo>
                    <a:pt x="93" y="185"/>
                  </a:lnTo>
                  <a:lnTo>
                    <a:pt x="90" y="185"/>
                  </a:lnTo>
                  <a:lnTo>
                    <a:pt x="89" y="185"/>
                  </a:lnTo>
                  <a:lnTo>
                    <a:pt x="87" y="185"/>
                  </a:lnTo>
                  <a:lnTo>
                    <a:pt x="86" y="185"/>
                  </a:lnTo>
                  <a:lnTo>
                    <a:pt x="83" y="185"/>
                  </a:lnTo>
                  <a:lnTo>
                    <a:pt x="82" y="185"/>
                  </a:lnTo>
                  <a:lnTo>
                    <a:pt x="81" y="185"/>
                  </a:lnTo>
                  <a:lnTo>
                    <a:pt x="79" y="183"/>
                  </a:lnTo>
                  <a:lnTo>
                    <a:pt x="77" y="182"/>
                  </a:lnTo>
                  <a:lnTo>
                    <a:pt x="76" y="179"/>
                  </a:lnTo>
                  <a:lnTo>
                    <a:pt x="76" y="176"/>
                  </a:lnTo>
                  <a:lnTo>
                    <a:pt x="75" y="172"/>
                  </a:lnTo>
                  <a:lnTo>
                    <a:pt x="75" y="169"/>
                  </a:lnTo>
                  <a:lnTo>
                    <a:pt x="74" y="167"/>
                  </a:lnTo>
                  <a:lnTo>
                    <a:pt x="74" y="164"/>
                  </a:lnTo>
                  <a:lnTo>
                    <a:pt x="71" y="164"/>
                  </a:lnTo>
                  <a:lnTo>
                    <a:pt x="69" y="164"/>
                  </a:lnTo>
                  <a:lnTo>
                    <a:pt x="67" y="162"/>
                  </a:lnTo>
                  <a:lnTo>
                    <a:pt x="64" y="161"/>
                  </a:lnTo>
                  <a:lnTo>
                    <a:pt x="63" y="160"/>
                  </a:lnTo>
                  <a:lnTo>
                    <a:pt x="62" y="158"/>
                  </a:lnTo>
                  <a:lnTo>
                    <a:pt x="62" y="157"/>
                  </a:lnTo>
                  <a:lnTo>
                    <a:pt x="61" y="154"/>
                  </a:lnTo>
                  <a:lnTo>
                    <a:pt x="58" y="155"/>
                  </a:lnTo>
                  <a:lnTo>
                    <a:pt x="55" y="157"/>
                  </a:lnTo>
                  <a:lnTo>
                    <a:pt x="50" y="160"/>
                  </a:lnTo>
                  <a:lnTo>
                    <a:pt x="46" y="161"/>
                  </a:lnTo>
                  <a:lnTo>
                    <a:pt x="42" y="164"/>
                  </a:lnTo>
                  <a:lnTo>
                    <a:pt x="36" y="165"/>
                  </a:lnTo>
                  <a:lnTo>
                    <a:pt x="32" y="167"/>
                  </a:lnTo>
                  <a:lnTo>
                    <a:pt x="29" y="167"/>
                  </a:lnTo>
                  <a:lnTo>
                    <a:pt x="28" y="171"/>
                  </a:lnTo>
                  <a:lnTo>
                    <a:pt x="26" y="175"/>
                  </a:lnTo>
                  <a:lnTo>
                    <a:pt x="24" y="176"/>
                  </a:lnTo>
                  <a:lnTo>
                    <a:pt x="22" y="179"/>
                  </a:lnTo>
                  <a:lnTo>
                    <a:pt x="19" y="181"/>
                  </a:lnTo>
                  <a:lnTo>
                    <a:pt x="17" y="181"/>
                  </a:lnTo>
                  <a:lnTo>
                    <a:pt x="14" y="182"/>
                  </a:lnTo>
                  <a:lnTo>
                    <a:pt x="11" y="182"/>
                  </a:lnTo>
                  <a:lnTo>
                    <a:pt x="9" y="182"/>
                  </a:lnTo>
                  <a:lnTo>
                    <a:pt x="7" y="179"/>
                  </a:lnTo>
                  <a:lnTo>
                    <a:pt x="5" y="178"/>
                  </a:lnTo>
                  <a:lnTo>
                    <a:pt x="4" y="175"/>
                  </a:lnTo>
                  <a:lnTo>
                    <a:pt x="3" y="172"/>
                  </a:lnTo>
                  <a:lnTo>
                    <a:pt x="1" y="169"/>
                  </a:lnTo>
                  <a:lnTo>
                    <a:pt x="0" y="167"/>
                  </a:lnTo>
                  <a:lnTo>
                    <a:pt x="0" y="164"/>
                  </a:lnTo>
                  <a:lnTo>
                    <a:pt x="0" y="162"/>
                  </a:lnTo>
                  <a:lnTo>
                    <a:pt x="1" y="162"/>
                  </a:lnTo>
                  <a:lnTo>
                    <a:pt x="3" y="162"/>
                  </a:lnTo>
                  <a:lnTo>
                    <a:pt x="4" y="162"/>
                  </a:lnTo>
                  <a:lnTo>
                    <a:pt x="5" y="162"/>
                  </a:lnTo>
                  <a:lnTo>
                    <a:pt x="7" y="162"/>
                  </a:lnTo>
                  <a:lnTo>
                    <a:pt x="9" y="162"/>
                  </a:lnTo>
                  <a:lnTo>
                    <a:pt x="12" y="160"/>
                  </a:lnTo>
                  <a:lnTo>
                    <a:pt x="16" y="157"/>
                  </a:lnTo>
                  <a:lnTo>
                    <a:pt x="18" y="154"/>
                  </a:lnTo>
                  <a:lnTo>
                    <a:pt x="19" y="150"/>
                  </a:lnTo>
                  <a:lnTo>
                    <a:pt x="22" y="146"/>
                  </a:lnTo>
                  <a:lnTo>
                    <a:pt x="24" y="143"/>
                  </a:lnTo>
                  <a:lnTo>
                    <a:pt x="26" y="140"/>
                  </a:lnTo>
                  <a:lnTo>
                    <a:pt x="30" y="138"/>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5" name="Freeform 46">
              <a:extLst>
                <a:ext uri="{FF2B5EF4-FFF2-40B4-BE49-F238E27FC236}">
                  <a16:creationId xmlns:a16="http://schemas.microsoft.com/office/drawing/2014/main" id="{3D36286D-A42E-1F7C-A096-818E5C0ECEF4}"/>
                </a:ext>
              </a:extLst>
            </p:cNvPr>
            <p:cNvSpPr>
              <a:spLocks/>
            </p:cNvSpPr>
            <p:nvPr/>
          </p:nvSpPr>
          <p:spPr bwMode="gray">
            <a:xfrm>
              <a:off x="8900643" y="3060542"/>
              <a:ext cx="277213" cy="598249"/>
            </a:xfrm>
            <a:custGeom>
              <a:avLst/>
              <a:gdLst>
                <a:gd name="T0" fmla="*/ 206375 w 149"/>
                <a:gd name="T1" fmla="*/ 198916 h 342"/>
                <a:gd name="T2" fmla="*/ 192088 w 149"/>
                <a:gd name="T3" fmla="*/ 198916 h 342"/>
                <a:gd name="T4" fmla="*/ 173038 w 149"/>
                <a:gd name="T5" fmla="*/ 200317 h 342"/>
                <a:gd name="T6" fmla="*/ 155575 w 149"/>
                <a:gd name="T7" fmla="*/ 214325 h 342"/>
                <a:gd name="T8" fmla="*/ 161925 w 149"/>
                <a:gd name="T9" fmla="*/ 245143 h 342"/>
                <a:gd name="T10" fmla="*/ 176213 w 149"/>
                <a:gd name="T11" fmla="*/ 275961 h 342"/>
                <a:gd name="T12" fmla="*/ 180975 w 149"/>
                <a:gd name="T13" fmla="*/ 291370 h 342"/>
                <a:gd name="T14" fmla="*/ 180975 w 149"/>
                <a:gd name="T15" fmla="*/ 301175 h 342"/>
                <a:gd name="T16" fmla="*/ 165100 w 149"/>
                <a:gd name="T17" fmla="*/ 295572 h 342"/>
                <a:gd name="T18" fmla="*/ 155575 w 149"/>
                <a:gd name="T19" fmla="*/ 275961 h 342"/>
                <a:gd name="T20" fmla="*/ 133350 w 149"/>
                <a:gd name="T21" fmla="*/ 253548 h 342"/>
                <a:gd name="T22" fmla="*/ 101600 w 149"/>
                <a:gd name="T23" fmla="*/ 235337 h 342"/>
                <a:gd name="T24" fmla="*/ 63500 w 149"/>
                <a:gd name="T25" fmla="*/ 221329 h 342"/>
                <a:gd name="T26" fmla="*/ 79375 w 149"/>
                <a:gd name="T27" fmla="*/ 254948 h 342"/>
                <a:gd name="T28" fmla="*/ 79375 w 149"/>
                <a:gd name="T29" fmla="*/ 270357 h 342"/>
                <a:gd name="T30" fmla="*/ 74613 w 149"/>
                <a:gd name="T31" fmla="*/ 294171 h 342"/>
                <a:gd name="T32" fmla="*/ 63500 w 149"/>
                <a:gd name="T33" fmla="*/ 320787 h 342"/>
                <a:gd name="T34" fmla="*/ 66675 w 149"/>
                <a:gd name="T35" fmla="*/ 346001 h 342"/>
                <a:gd name="T36" fmla="*/ 80963 w 149"/>
                <a:gd name="T37" fmla="*/ 360010 h 342"/>
                <a:gd name="T38" fmla="*/ 85725 w 149"/>
                <a:gd name="T39" fmla="*/ 371216 h 342"/>
                <a:gd name="T40" fmla="*/ 87313 w 149"/>
                <a:gd name="T41" fmla="*/ 379621 h 342"/>
                <a:gd name="T42" fmla="*/ 103188 w 149"/>
                <a:gd name="T43" fmla="*/ 416042 h 342"/>
                <a:gd name="T44" fmla="*/ 144463 w 149"/>
                <a:gd name="T45" fmla="*/ 456666 h 342"/>
                <a:gd name="T46" fmla="*/ 160338 w 149"/>
                <a:gd name="T47" fmla="*/ 473476 h 342"/>
                <a:gd name="T48" fmla="*/ 146050 w 149"/>
                <a:gd name="T49" fmla="*/ 479079 h 342"/>
                <a:gd name="T50" fmla="*/ 133350 w 149"/>
                <a:gd name="T51" fmla="*/ 476277 h 342"/>
                <a:gd name="T52" fmla="*/ 115888 w 149"/>
                <a:gd name="T53" fmla="*/ 465071 h 342"/>
                <a:gd name="T54" fmla="*/ 93663 w 149"/>
                <a:gd name="T55" fmla="*/ 444059 h 342"/>
                <a:gd name="T56" fmla="*/ 69850 w 149"/>
                <a:gd name="T57" fmla="*/ 416042 h 342"/>
                <a:gd name="T58" fmla="*/ 46038 w 149"/>
                <a:gd name="T59" fmla="*/ 399233 h 342"/>
                <a:gd name="T60" fmla="*/ 39688 w 149"/>
                <a:gd name="T61" fmla="*/ 400633 h 342"/>
                <a:gd name="T62" fmla="*/ 38100 w 149"/>
                <a:gd name="T63" fmla="*/ 386625 h 342"/>
                <a:gd name="T64" fmla="*/ 38100 w 149"/>
                <a:gd name="T65" fmla="*/ 374018 h 342"/>
                <a:gd name="T66" fmla="*/ 39688 w 149"/>
                <a:gd name="T67" fmla="*/ 360010 h 342"/>
                <a:gd name="T68" fmla="*/ 42863 w 149"/>
                <a:gd name="T69" fmla="*/ 344601 h 342"/>
                <a:gd name="T70" fmla="*/ 49213 w 149"/>
                <a:gd name="T71" fmla="*/ 319386 h 342"/>
                <a:gd name="T72" fmla="*/ 61913 w 149"/>
                <a:gd name="T73" fmla="*/ 254948 h 342"/>
                <a:gd name="T74" fmla="*/ 46038 w 149"/>
                <a:gd name="T75" fmla="*/ 211523 h 342"/>
                <a:gd name="T76" fmla="*/ 28575 w 149"/>
                <a:gd name="T77" fmla="*/ 175102 h 342"/>
                <a:gd name="T78" fmla="*/ 30163 w 149"/>
                <a:gd name="T79" fmla="*/ 156891 h 342"/>
                <a:gd name="T80" fmla="*/ 38100 w 149"/>
                <a:gd name="T81" fmla="*/ 147086 h 342"/>
                <a:gd name="T82" fmla="*/ 25400 w 149"/>
                <a:gd name="T83" fmla="*/ 103660 h 342"/>
                <a:gd name="T84" fmla="*/ 1588 w 149"/>
                <a:gd name="T85" fmla="*/ 64438 h 342"/>
                <a:gd name="T86" fmla="*/ 11113 w 149"/>
                <a:gd name="T87" fmla="*/ 16810 h 342"/>
                <a:gd name="T88" fmla="*/ 46038 w 149"/>
                <a:gd name="T89" fmla="*/ 4202 h 342"/>
                <a:gd name="T90" fmla="*/ 71438 w 149"/>
                <a:gd name="T91" fmla="*/ 9806 h 342"/>
                <a:gd name="T92" fmla="*/ 84138 w 149"/>
                <a:gd name="T93" fmla="*/ 21012 h 342"/>
                <a:gd name="T94" fmla="*/ 95250 w 149"/>
                <a:gd name="T95" fmla="*/ 51830 h 342"/>
                <a:gd name="T96" fmla="*/ 103188 w 149"/>
                <a:gd name="T97" fmla="*/ 89652 h 342"/>
                <a:gd name="T98" fmla="*/ 114300 w 149"/>
                <a:gd name="T99" fmla="*/ 85450 h 342"/>
                <a:gd name="T100" fmla="*/ 120650 w 149"/>
                <a:gd name="T101" fmla="*/ 68640 h 342"/>
                <a:gd name="T102" fmla="*/ 130175 w 149"/>
                <a:gd name="T103" fmla="*/ 70041 h 342"/>
                <a:gd name="T104" fmla="*/ 139700 w 149"/>
                <a:gd name="T105" fmla="*/ 78446 h 342"/>
                <a:gd name="T106" fmla="*/ 149225 w 149"/>
                <a:gd name="T107" fmla="*/ 70041 h 342"/>
                <a:gd name="T108" fmla="*/ 158750 w 149"/>
                <a:gd name="T109" fmla="*/ 58834 h 342"/>
                <a:gd name="T110" fmla="*/ 173038 w 149"/>
                <a:gd name="T111" fmla="*/ 60235 h 342"/>
                <a:gd name="T112" fmla="*/ 182563 w 149"/>
                <a:gd name="T113" fmla="*/ 71442 h 342"/>
                <a:gd name="T114" fmla="*/ 206375 w 149"/>
                <a:gd name="T115" fmla="*/ 109264 h 342"/>
                <a:gd name="T116" fmla="*/ 234950 w 149"/>
                <a:gd name="T117" fmla="*/ 161094 h 342"/>
                <a:gd name="T118" fmla="*/ 233363 w 149"/>
                <a:gd name="T119" fmla="*/ 182106 h 342"/>
                <a:gd name="T120" fmla="*/ 225425 w 149"/>
                <a:gd name="T121" fmla="*/ 190511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9"/>
                <a:gd name="T184" fmla="*/ 0 h 342"/>
                <a:gd name="T185" fmla="*/ 149 w 149"/>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9" h="342">
                  <a:moveTo>
                    <a:pt x="139" y="142"/>
                  </a:moveTo>
                  <a:lnTo>
                    <a:pt x="135" y="142"/>
                  </a:lnTo>
                  <a:lnTo>
                    <a:pt x="133" y="142"/>
                  </a:lnTo>
                  <a:lnTo>
                    <a:pt x="130" y="142"/>
                  </a:lnTo>
                  <a:lnTo>
                    <a:pt x="128" y="142"/>
                  </a:lnTo>
                  <a:lnTo>
                    <a:pt x="126" y="142"/>
                  </a:lnTo>
                  <a:lnTo>
                    <a:pt x="123" y="142"/>
                  </a:lnTo>
                  <a:lnTo>
                    <a:pt x="121" y="142"/>
                  </a:lnTo>
                  <a:lnTo>
                    <a:pt x="120" y="142"/>
                  </a:lnTo>
                  <a:lnTo>
                    <a:pt x="117" y="142"/>
                  </a:lnTo>
                  <a:lnTo>
                    <a:pt x="114" y="142"/>
                  </a:lnTo>
                  <a:lnTo>
                    <a:pt x="109" y="143"/>
                  </a:lnTo>
                  <a:lnTo>
                    <a:pt x="105" y="144"/>
                  </a:lnTo>
                  <a:lnTo>
                    <a:pt x="102" y="146"/>
                  </a:lnTo>
                  <a:lnTo>
                    <a:pt x="100" y="148"/>
                  </a:lnTo>
                  <a:lnTo>
                    <a:pt x="98" y="153"/>
                  </a:lnTo>
                  <a:lnTo>
                    <a:pt x="97" y="157"/>
                  </a:lnTo>
                  <a:lnTo>
                    <a:pt x="98" y="164"/>
                  </a:lnTo>
                  <a:lnTo>
                    <a:pt x="100" y="169"/>
                  </a:lnTo>
                  <a:lnTo>
                    <a:pt x="102" y="175"/>
                  </a:lnTo>
                  <a:lnTo>
                    <a:pt x="104" y="181"/>
                  </a:lnTo>
                  <a:lnTo>
                    <a:pt x="108" y="185"/>
                  </a:lnTo>
                  <a:lnTo>
                    <a:pt x="110" y="190"/>
                  </a:lnTo>
                  <a:lnTo>
                    <a:pt x="111" y="197"/>
                  </a:lnTo>
                  <a:lnTo>
                    <a:pt x="114" y="204"/>
                  </a:lnTo>
                  <a:lnTo>
                    <a:pt x="114" y="206"/>
                  </a:lnTo>
                  <a:lnTo>
                    <a:pt x="114" y="207"/>
                  </a:lnTo>
                  <a:lnTo>
                    <a:pt x="114" y="208"/>
                  </a:lnTo>
                  <a:lnTo>
                    <a:pt x="114" y="210"/>
                  </a:lnTo>
                  <a:lnTo>
                    <a:pt x="114" y="211"/>
                  </a:lnTo>
                  <a:lnTo>
                    <a:pt x="114" y="214"/>
                  </a:lnTo>
                  <a:lnTo>
                    <a:pt x="114" y="215"/>
                  </a:lnTo>
                  <a:lnTo>
                    <a:pt x="114" y="217"/>
                  </a:lnTo>
                  <a:lnTo>
                    <a:pt x="109" y="215"/>
                  </a:lnTo>
                  <a:lnTo>
                    <a:pt x="107" y="213"/>
                  </a:lnTo>
                  <a:lnTo>
                    <a:pt x="104" y="211"/>
                  </a:lnTo>
                  <a:lnTo>
                    <a:pt x="102" y="208"/>
                  </a:lnTo>
                  <a:lnTo>
                    <a:pt x="101" y="204"/>
                  </a:lnTo>
                  <a:lnTo>
                    <a:pt x="100" y="201"/>
                  </a:lnTo>
                  <a:lnTo>
                    <a:pt x="98" y="197"/>
                  </a:lnTo>
                  <a:lnTo>
                    <a:pt x="97" y="194"/>
                  </a:lnTo>
                  <a:lnTo>
                    <a:pt x="95" y="188"/>
                  </a:lnTo>
                  <a:lnTo>
                    <a:pt x="90" y="185"/>
                  </a:lnTo>
                  <a:lnTo>
                    <a:pt x="84" y="181"/>
                  </a:lnTo>
                  <a:lnTo>
                    <a:pt x="77" y="178"/>
                  </a:lnTo>
                  <a:lnTo>
                    <a:pt x="71" y="175"/>
                  </a:lnTo>
                  <a:lnTo>
                    <a:pt x="66" y="171"/>
                  </a:lnTo>
                  <a:lnTo>
                    <a:pt x="64" y="168"/>
                  </a:lnTo>
                  <a:lnTo>
                    <a:pt x="63" y="164"/>
                  </a:lnTo>
                  <a:lnTo>
                    <a:pt x="61" y="161"/>
                  </a:lnTo>
                  <a:lnTo>
                    <a:pt x="60" y="157"/>
                  </a:lnTo>
                  <a:lnTo>
                    <a:pt x="40" y="158"/>
                  </a:lnTo>
                  <a:lnTo>
                    <a:pt x="48" y="174"/>
                  </a:lnTo>
                  <a:lnTo>
                    <a:pt x="48" y="176"/>
                  </a:lnTo>
                  <a:lnTo>
                    <a:pt x="50" y="179"/>
                  </a:lnTo>
                  <a:lnTo>
                    <a:pt x="50" y="182"/>
                  </a:lnTo>
                  <a:lnTo>
                    <a:pt x="50" y="185"/>
                  </a:lnTo>
                  <a:lnTo>
                    <a:pt x="50" y="188"/>
                  </a:lnTo>
                  <a:lnTo>
                    <a:pt x="50" y="190"/>
                  </a:lnTo>
                  <a:lnTo>
                    <a:pt x="50" y="193"/>
                  </a:lnTo>
                  <a:lnTo>
                    <a:pt x="50" y="196"/>
                  </a:lnTo>
                  <a:lnTo>
                    <a:pt x="50" y="201"/>
                  </a:lnTo>
                  <a:lnTo>
                    <a:pt x="48" y="206"/>
                  </a:lnTo>
                  <a:lnTo>
                    <a:pt x="47" y="210"/>
                  </a:lnTo>
                  <a:lnTo>
                    <a:pt x="45" y="214"/>
                  </a:lnTo>
                  <a:lnTo>
                    <a:pt x="42" y="218"/>
                  </a:lnTo>
                  <a:lnTo>
                    <a:pt x="41" y="224"/>
                  </a:lnTo>
                  <a:lnTo>
                    <a:pt x="40" y="229"/>
                  </a:lnTo>
                  <a:lnTo>
                    <a:pt x="40" y="236"/>
                  </a:lnTo>
                  <a:lnTo>
                    <a:pt x="40" y="240"/>
                  </a:lnTo>
                  <a:lnTo>
                    <a:pt x="40" y="245"/>
                  </a:lnTo>
                  <a:lnTo>
                    <a:pt x="42" y="247"/>
                  </a:lnTo>
                  <a:lnTo>
                    <a:pt x="44" y="252"/>
                  </a:lnTo>
                  <a:lnTo>
                    <a:pt x="46" y="253"/>
                  </a:lnTo>
                  <a:lnTo>
                    <a:pt x="48" y="254"/>
                  </a:lnTo>
                  <a:lnTo>
                    <a:pt x="51" y="257"/>
                  </a:lnTo>
                  <a:lnTo>
                    <a:pt x="54" y="257"/>
                  </a:lnTo>
                  <a:lnTo>
                    <a:pt x="54" y="260"/>
                  </a:lnTo>
                  <a:lnTo>
                    <a:pt x="54" y="262"/>
                  </a:lnTo>
                  <a:lnTo>
                    <a:pt x="54" y="265"/>
                  </a:lnTo>
                  <a:lnTo>
                    <a:pt x="54" y="267"/>
                  </a:lnTo>
                  <a:lnTo>
                    <a:pt x="55" y="268"/>
                  </a:lnTo>
                  <a:lnTo>
                    <a:pt x="55" y="269"/>
                  </a:lnTo>
                  <a:lnTo>
                    <a:pt x="55" y="271"/>
                  </a:lnTo>
                  <a:lnTo>
                    <a:pt x="57" y="272"/>
                  </a:lnTo>
                  <a:lnTo>
                    <a:pt x="57" y="282"/>
                  </a:lnTo>
                  <a:lnTo>
                    <a:pt x="60" y="289"/>
                  </a:lnTo>
                  <a:lnTo>
                    <a:pt x="65" y="297"/>
                  </a:lnTo>
                  <a:lnTo>
                    <a:pt x="71" y="304"/>
                  </a:lnTo>
                  <a:lnTo>
                    <a:pt x="78" y="313"/>
                  </a:lnTo>
                  <a:lnTo>
                    <a:pt x="84" y="319"/>
                  </a:lnTo>
                  <a:lnTo>
                    <a:pt x="91" y="326"/>
                  </a:lnTo>
                  <a:lnTo>
                    <a:pt x="97" y="331"/>
                  </a:lnTo>
                  <a:lnTo>
                    <a:pt x="103" y="335"/>
                  </a:lnTo>
                  <a:lnTo>
                    <a:pt x="102" y="336"/>
                  </a:lnTo>
                  <a:lnTo>
                    <a:pt x="101" y="338"/>
                  </a:lnTo>
                  <a:lnTo>
                    <a:pt x="100" y="338"/>
                  </a:lnTo>
                  <a:lnTo>
                    <a:pt x="97" y="339"/>
                  </a:lnTo>
                  <a:lnTo>
                    <a:pt x="95" y="340"/>
                  </a:lnTo>
                  <a:lnTo>
                    <a:pt x="92" y="342"/>
                  </a:lnTo>
                  <a:lnTo>
                    <a:pt x="90" y="342"/>
                  </a:lnTo>
                  <a:lnTo>
                    <a:pt x="89" y="342"/>
                  </a:lnTo>
                  <a:lnTo>
                    <a:pt x="86" y="342"/>
                  </a:lnTo>
                  <a:lnTo>
                    <a:pt x="84" y="340"/>
                  </a:lnTo>
                  <a:lnTo>
                    <a:pt x="82" y="339"/>
                  </a:lnTo>
                  <a:lnTo>
                    <a:pt x="79" y="336"/>
                  </a:lnTo>
                  <a:lnTo>
                    <a:pt x="77" y="333"/>
                  </a:lnTo>
                  <a:lnTo>
                    <a:pt x="73" y="332"/>
                  </a:lnTo>
                  <a:lnTo>
                    <a:pt x="70" y="331"/>
                  </a:lnTo>
                  <a:lnTo>
                    <a:pt x="65" y="329"/>
                  </a:lnTo>
                  <a:lnTo>
                    <a:pt x="63" y="322"/>
                  </a:lnTo>
                  <a:lnTo>
                    <a:pt x="59" y="317"/>
                  </a:lnTo>
                  <a:lnTo>
                    <a:pt x="55" y="313"/>
                  </a:lnTo>
                  <a:lnTo>
                    <a:pt x="52" y="307"/>
                  </a:lnTo>
                  <a:lnTo>
                    <a:pt x="48" y="303"/>
                  </a:lnTo>
                  <a:lnTo>
                    <a:pt x="44" y="297"/>
                  </a:lnTo>
                  <a:lnTo>
                    <a:pt x="39" y="292"/>
                  </a:lnTo>
                  <a:lnTo>
                    <a:pt x="32" y="285"/>
                  </a:lnTo>
                  <a:lnTo>
                    <a:pt x="31" y="285"/>
                  </a:lnTo>
                  <a:lnTo>
                    <a:pt x="29" y="285"/>
                  </a:lnTo>
                  <a:lnTo>
                    <a:pt x="28" y="286"/>
                  </a:lnTo>
                  <a:lnTo>
                    <a:pt x="27" y="286"/>
                  </a:lnTo>
                  <a:lnTo>
                    <a:pt x="26" y="286"/>
                  </a:lnTo>
                  <a:lnTo>
                    <a:pt x="25" y="286"/>
                  </a:lnTo>
                  <a:lnTo>
                    <a:pt x="24" y="285"/>
                  </a:lnTo>
                  <a:lnTo>
                    <a:pt x="24" y="282"/>
                  </a:lnTo>
                  <a:lnTo>
                    <a:pt x="24" y="279"/>
                  </a:lnTo>
                  <a:lnTo>
                    <a:pt x="24" y="276"/>
                  </a:lnTo>
                  <a:lnTo>
                    <a:pt x="24" y="274"/>
                  </a:lnTo>
                  <a:lnTo>
                    <a:pt x="24" y="271"/>
                  </a:lnTo>
                  <a:lnTo>
                    <a:pt x="24" y="269"/>
                  </a:lnTo>
                  <a:lnTo>
                    <a:pt x="24" y="267"/>
                  </a:lnTo>
                  <a:lnTo>
                    <a:pt x="24" y="265"/>
                  </a:lnTo>
                  <a:lnTo>
                    <a:pt x="24" y="262"/>
                  </a:lnTo>
                  <a:lnTo>
                    <a:pt x="25" y="260"/>
                  </a:lnTo>
                  <a:lnTo>
                    <a:pt x="25" y="257"/>
                  </a:lnTo>
                  <a:lnTo>
                    <a:pt x="26" y="254"/>
                  </a:lnTo>
                  <a:lnTo>
                    <a:pt x="26" y="252"/>
                  </a:lnTo>
                  <a:lnTo>
                    <a:pt x="27" y="249"/>
                  </a:lnTo>
                  <a:lnTo>
                    <a:pt x="27" y="246"/>
                  </a:lnTo>
                  <a:lnTo>
                    <a:pt x="28" y="243"/>
                  </a:lnTo>
                  <a:lnTo>
                    <a:pt x="28" y="242"/>
                  </a:lnTo>
                  <a:lnTo>
                    <a:pt x="29" y="236"/>
                  </a:lnTo>
                  <a:lnTo>
                    <a:pt x="31" y="228"/>
                  </a:lnTo>
                  <a:lnTo>
                    <a:pt x="33" y="218"/>
                  </a:lnTo>
                  <a:lnTo>
                    <a:pt x="35" y="206"/>
                  </a:lnTo>
                  <a:lnTo>
                    <a:pt x="38" y="194"/>
                  </a:lnTo>
                  <a:lnTo>
                    <a:pt x="39" y="182"/>
                  </a:lnTo>
                  <a:lnTo>
                    <a:pt x="40" y="171"/>
                  </a:lnTo>
                  <a:lnTo>
                    <a:pt x="38" y="165"/>
                  </a:lnTo>
                  <a:lnTo>
                    <a:pt x="33" y="158"/>
                  </a:lnTo>
                  <a:lnTo>
                    <a:pt x="29" y="151"/>
                  </a:lnTo>
                  <a:lnTo>
                    <a:pt x="26" y="146"/>
                  </a:lnTo>
                  <a:lnTo>
                    <a:pt x="22" y="139"/>
                  </a:lnTo>
                  <a:lnTo>
                    <a:pt x="20" y="132"/>
                  </a:lnTo>
                  <a:lnTo>
                    <a:pt x="18" y="125"/>
                  </a:lnTo>
                  <a:lnTo>
                    <a:pt x="18" y="119"/>
                  </a:lnTo>
                  <a:lnTo>
                    <a:pt x="18" y="116"/>
                  </a:lnTo>
                  <a:lnTo>
                    <a:pt x="18" y="114"/>
                  </a:lnTo>
                  <a:lnTo>
                    <a:pt x="19" y="112"/>
                  </a:lnTo>
                  <a:lnTo>
                    <a:pt x="20" y="111"/>
                  </a:lnTo>
                  <a:lnTo>
                    <a:pt x="21" y="108"/>
                  </a:lnTo>
                  <a:lnTo>
                    <a:pt x="22" y="107"/>
                  </a:lnTo>
                  <a:lnTo>
                    <a:pt x="24" y="105"/>
                  </a:lnTo>
                  <a:lnTo>
                    <a:pt x="24" y="104"/>
                  </a:lnTo>
                  <a:lnTo>
                    <a:pt x="22" y="93"/>
                  </a:lnTo>
                  <a:lnTo>
                    <a:pt x="20" y="82"/>
                  </a:lnTo>
                  <a:lnTo>
                    <a:pt x="16" y="74"/>
                  </a:lnTo>
                  <a:lnTo>
                    <a:pt x="12" y="67"/>
                  </a:lnTo>
                  <a:lnTo>
                    <a:pt x="7" y="61"/>
                  </a:lnTo>
                  <a:lnTo>
                    <a:pt x="3" y="54"/>
                  </a:lnTo>
                  <a:lnTo>
                    <a:pt x="1" y="46"/>
                  </a:lnTo>
                  <a:lnTo>
                    <a:pt x="0" y="35"/>
                  </a:lnTo>
                  <a:lnTo>
                    <a:pt x="1" y="25"/>
                  </a:lnTo>
                  <a:lnTo>
                    <a:pt x="3" y="18"/>
                  </a:lnTo>
                  <a:lnTo>
                    <a:pt x="7" y="12"/>
                  </a:lnTo>
                  <a:lnTo>
                    <a:pt x="12" y="8"/>
                  </a:lnTo>
                  <a:lnTo>
                    <a:pt x="18" y="5"/>
                  </a:lnTo>
                  <a:lnTo>
                    <a:pt x="24" y="4"/>
                  </a:lnTo>
                  <a:lnTo>
                    <a:pt x="29" y="3"/>
                  </a:lnTo>
                  <a:lnTo>
                    <a:pt x="38" y="0"/>
                  </a:lnTo>
                  <a:lnTo>
                    <a:pt x="40" y="3"/>
                  </a:lnTo>
                  <a:lnTo>
                    <a:pt x="42" y="5"/>
                  </a:lnTo>
                  <a:lnTo>
                    <a:pt x="45" y="7"/>
                  </a:lnTo>
                  <a:lnTo>
                    <a:pt x="47" y="10"/>
                  </a:lnTo>
                  <a:lnTo>
                    <a:pt x="48" y="12"/>
                  </a:lnTo>
                  <a:lnTo>
                    <a:pt x="51" y="14"/>
                  </a:lnTo>
                  <a:lnTo>
                    <a:pt x="53" y="15"/>
                  </a:lnTo>
                  <a:lnTo>
                    <a:pt x="57" y="15"/>
                  </a:lnTo>
                  <a:lnTo>
                    <a:pt x="58" y="22"/>
                  </a:lnTo>
                  <a:lnTo>
                    <a:pt x="59" y="29"/>
                  </a:lnTo>
                  <a:lnTo>
                    <a:pt x="60" y="37"/>
                  </a:lnTo>
                  <a:lnTo>
                    <a:pt x="61" y="46"/>
                  </a:lnTo>
                  <a:lnTo>
                    <a:pt x="63" y="53"/>
                  </a:lnTo>
                  <a:lnTo>
                    <a:pt x="64" y="60"/>
                  </a:lnTo>
                  <a:lnTo>
                    <a:pt x="65" y="64"/>
                  </a:lnTo>
                  <a:lnTo>
                    <a:pt x="67" y="65"/>
                  </a:lnTo>
                  <a:lnTo>
                    <a:pt x="70" y="65"/>
                  </a:lnTo>
                  <a:lnTo>
                    <a:pt x="71" y="62"/>
                  </a:lnTo>
                  <a:lnTo>
                    <a:pt x="72" y="61"/>
                  </a:lnTo>
                  <a:lnTo>
                    <a:pt x="73" y="57"/>
                  </a:lnTo>
                  <a:lnTo>
                    <a:pt x="75" y="54"/>
                  </a:lnTo>
                  <a:lnTo>
                    <a:pt x="76" y="51"/>
                  </a:lnTo>
                  <a:lnTo>
                    <a:pt x="76" y="49"/>
                  </a:lnTo>
                  <a:lnTo>
                    <a:pt x="76" y="47"/>
                  </a:lnTo>
                  <a:lnTo>
                    <a:pt x="78" y="49"/>
                  </a:lnTo>
                  <a:lnTo>
                    <a:pt x="79" y="49"/>
                  </a:lnTo>
                  <a:lnTo>
                    <a:pt x="82" y="50"/>
                  </a:lnTo>
                  <a:lnTo>
                    <a:pt x="83" y="51"/>
                  </a:lnTo>
                  <a:lnTo>
                    <a:pt x="84" y="53"/>
                  </a:lnTo>
                  <a:lnTo>
                    <a:pt x="85" y="54"/>
                  </a:lnTo>
                  <a:lnTo>
                    <a:pt x="88" y="56"/>
                  </a:lnTo>
                  <a:lnTo>
                    <a:pt x="89" y="56"/>
                  </a:lnTo>
                  <a:lnTo>
                    <a:pt x="91" y="54"/>
                  </a:lnTo>
                  <a:lnTo>
                    <a:pt x="92" y="53"/>
                  </a:lnTo>
                  <a:lnTo>
                    <a:pt x="94" y="50"/>
                  </a:lnTo>
                  <a:lnTo>
                    <a:pt x="95" y="47"/>
                  </a:lnTo>
                  <a:lnTo>
                    <a:pt x="96" y="44"/>
                  </a:lnTo>
                  <a:lnTo>
                    <a:pt x="97" y="43"/>
                  </a:lnTo>
                  <a:lnTo>
                    <a:pt x="100" y="42"/>
                  </a:lnTo>
                  <a:lnTo>
                    <a:pt x="102" y="40"/>
                  </a:lnTo>
                  <a:lnTo>
                    <a:pt x="104" y="40"/>
                  </a:lnTo>
                  <a:lnTo>
                    <a:pt x="107" y="42"/>
                  </a:lnTo>
                  <a:lnTo>
                    <a:pt x="109" y="43"/>
                  </a:lnTo>
                  <a:lnTo>
                    <a:pt x="110" y="44"/>
                  </a:lnTo>
                  <a:lnTo>
                    <a:pt x="111" y="47"/>
                  </a:lnTo>
                  <a:lnTo>
                    <a:pt x="114" y="49"/>
                  </a:lnTo>
                  <a:lnTo>
                    <a:pt x="115" y="51"/>
                  </a:lnTo>
                  <a:lnTo>
                    <a:pt x="115" y="53"/>
                  </a:lnTo>
                  <a:lnTo>
                    <a:pt x="120" y="61"/>
                  </a:lnTo>
                  <a:lnTo>
                    <a:pt x="126" y="69"/>
                  </a:lnTo>
                  <a:lnTo>
                    <a:pt x="130" y="78"/>
                  </a:lnTo>
                  <a:lnTo>
                    <a:pt x="136" y="87"/>
                  </a:lnTo>
                  <a:lnTo>
                    <a:pt x="141" y="97"/>
                  </a:lnTo>
                  <a:lnTo>
                    <a:pt x="146" y="105"/>
                  </a:lnTo>
                  <a:lnTo>
                    <a:pt x="148" y="115"/>
                  </a:lnTo>
                  <a:lnTo>
                    <a:pt x="149" y="123"/>
                  </a:lnTo>
                  <a:lnTo>
                    <a:pt x="149" y="126"/>
                  </a:lnTo>
                  <a:lnTo>
                    <a:pt x="148" y="128"/>
                  </a:lnTo>
                  <a:lnTo>
                    <a:pt x="147" y="130"/>
                  </a:lnTo>
                  <a:lnTo>
                    <a:pt x="146" y="132"/>
                  </a:lnTo>
                  <a:lnTo>
                    <a:pt x="145" y="133"/>
                  </a:lnTo>
                  <a:lnTo>
                    <a:pt x="143" y="135"/>
                  </a:lnTo>
                  <a:lnTo>
                    <a:pt x="142" y="136"/>
                  </a:lnTo>
                  <a:lnTo>
                    <a:pt x="141" y="136"/>
                  </a:lnTo>
                  <a:lnTo>
                    <a:pt x="139" y="14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6" name="Freeform 48">
              <a:extLst>
                <a:ext uri="{FF2B5EF4-FFF2-40B4-BE49-F238E27FC236}">
                  <a16:creationId xmlns:a16="http://schemas.microsoft.com/office/drawing/2014/main" id="{6AE6B7F7-387B-7C84-BB75-134789D2309B}"/>
                </a:ext>
              </a:extLst>
            </p:cNvPr>
            <p:cNvSpPr>
              <a:spLocks/>
            </p:cNvSpPr>
            <p:nvPr/>
          </p:nvSpPr>
          <p:spPr bwMode="gray">
            <a:xfrm>
              <a:off x="10071773" y="5552575"/>
              <a:ext cx="126553" cy="118856"/>
            </a:xfrm>
            <a:custGeom>
              <a:avLst/>
              <a:gdLst>
                <a:gd name="T0" fmla="*/ 9525 w 69"/>
                <a:gd name="T1" fmla="*/ 95255 h 68"/>
                <a:gd name="T2" fmla="*/ 6350 w 69"/>
                <a:gd name="T3" fmla="*/ 91053 h 68"/>
                <a:gd name="T4" fmla="*/ 4763 w 69"/>
                <a:gd name="T5" fmla="*/ 89652 h 68"/>
                <a:gd name="T6" fmla="*/ 4763 w 69"/>
                <a:gd name="T7" fmla="*/ 86850 h 68"/>
                <a:gd name="T8" fmla="*/ 3175 w 69"/>
                <a:gd name="T9" fmla="*/ 82648 h 68"/>
                <a:gd name="T10" fmla="*/ 1588 w 69"/>
                <a:gd name="T11" fmla="*/ 81247 h 68"/>
                <a:gd name="T12" fmla="*/ 0 w 69"/>
                <a:gd name="T13" fmla="*/ 79846 h 68"/>
                <a:gd name="T14" fmla="*/ 0 w 69"/>
                <a:gd name="T15" fmla="*/ 75644 h 68"/>
                <a:gd name="T16" fmla="*/ 0 w 69"/>
                <a:gd name="T17" fmla="*/ 72842 h 68"/>
                <a:gd name="T18" fmla="*/ 0 w 69"/>
                <a:gd name="T19" fmla="*/ 61636 h 68"/>
                <a:gd name="T20" fmla="*/ 1588 w 69"/>
                <a:gd name="T21" fmla="*/ 51830 h 68"/>
                <a:gd name="T22" fmla="*/ 3175 w 69"/>
                <a:gd name="T23" fmla="*/ 40623 h 68"/>
                <a:gd name="T24" fmla="*/ 6350 w 69"/>
                <a:gd name="T25" fmla="*/ 29417 h 68"/>
                <a:gd name="T26" fmla="*/ 11113 w 69"/>
                <a:gd name="T27" fmla="*/ 18211 h 68"/>
                <a:gd name="T28" fmla="*/ 15875 w 69"/>
                <a:gd name="T29" fmla="*/ 8405 h 68"/>
                <a:gd name="T30" fmla="*/ 20638 w 69"/>
                <a:gd name="T31" fmla="*/ 2802 h 68"/>
                <a:gd name="T32" fmla="*/ 25400 w 69"/>
                <a:gd name="T33" fmla="*/ 0 h 68"/>
                <a:gd name="T34" fmla="*/ 31750 w 69"/>
                <a:gd name="T35" fmla="*/ 0 h 68"/>
                <a:gd name="T36" fmla="*/ 34925 w 69"/>
                <a:gd name="T37" fmla="*/ 2802 h 68"/>
                <a:gd name="T38" fmla="*/ 38100 w 69"/>
                <a:gd name="T39" fmla="*/ 4202 h 68"/>
                <a:gd name="T40" fmla="*/ 42863 w 69"/>
                <a:gd name="T41" fmla="*/ 8405 h 68"/>
                <a:gd name="T42" fmla="*/ 44450 w 69"/>
                <a:gd name="T43" fmla="*/ 9806 h 68"/>
                <a:gd name="T44" fmla="*/ 47625 w 69"/>
                <a:gd name="T45" fmla="*/ 12607 h 68"/>
                <a:gd name="T46" fmla="*/ 50800 w 69"/>
                <a:gd name="T47" fmla="*/ 14008 h 68"/>
                <a:gd name="T48" fmla="*/ 53975 w 69"/>
                <a:gd name="T49" fmla="*/ 14008 h 68"/>
                <a:gd name="T50" fmla="*/ 58738 w 69"/>
                <a:gd name="T51" fmla="*/ 14008 h 68"/>
                <a:gd name="T52" fmla="*/ 63500 w 69"/>
                <a:gd name="T53" fmla="*/ 12607 h 68"/>
                <a:gd name="T54" fmla="*/ 66675 w 69"/>
                <a:gd name="T55" fmla="*/ 9806 h 68"/>
                <a:gd name="T56" fmla="*/ 71438 w 69"/>
                <a:gd name="T57" fmla="*/ 8405 h 68"/>
                <a:gd name="T58" fmla="*/ 74613 w 69"/>
                <a:gd name="T59" fmla="*/ 5603 h 68"/>
                <a:gd name="T60" fmla="*/ 77788 w 69"/>
                <a:gd name="T61" fmla="*/ 4202 h 68"/>
                <a:gd name="T62" fmla="*/ 84138 w 69"/>
                <a:gd name="T63" fmla="*/ 2802 h 68"/>
                <a:gd name="T64" fmla="*/ 85725 w 69"/>
                <a:gd name="T65" fmla="*/ 0 h 68"/>
                <a:gd name="T66" fmla="*/ 109538 w 69"/>
                <a:gd name="T67" fmla="*/ 0 h 68"/>
                <a:gd name="T68" fmla="*/ 104775 w 69"/>
                <a:gd name="T69" fmla="*/ 12607 h 68"/>
                <a:gd name="T70" fmla="*/ 96838 w 69"/>
                <a:gd name="T71" fmla="*/ 22413 h 68"/>
                <a:gd name="T72" fmla="*/ 87313 w 69"/>
                <a:gd name="T73" fmla="*/ 30818 h 68"/>
                <a:gd name="T74" fmla="*/ 77788 w 69"/>
                <a:gd name="T75" fmla="*/ 40623 h 68"/>
                <a:gd name="T76" fmla="*/ 71438 w 69"/>
                <a:gd name="T77" fmla="*/ 49028 h 68"/>
                <a:gd name="T78" fmla="*/ 63500 w 69"/>
                <a:gd name="T79" fmla="*/ 56032 h 68"/>
                <a:gd name="T80" fmla="*/ 58738 w 69"/>
                <a:gd name="T81" fmla="*/ 65838 h 68"/>
                <a:gd name="T82" fmla="*/ 57150 w 69"/>
                <a:gd name="T83" fmla="*/ 77044 h 68"/>
                <a:gd name="T84" fmla="*/ 57150 w 69"/>
                <a:gd name="T85" fmla="*/ 75644 h 68"/>
                <a:gd name="T86" fmla="*/ 55563 w 69"/>
                <a:gd name="T87" fmla="*/ 72842 h 68"/>
                <a:gd name="T88" fmla="*/ 55563 w 69"/>
                <a:gd name="T89" fmla="*/ 70040 h 68"/>
                <a:gd name="T90" fmla="*/ 53975 w 69"/>
                <a:gd name="T91" fmla="*/ 68640 h 68"/>
                <a:gd name="T92" fmla="*/ 47625 w 69"/>
                <a:gd name="T93" fmla="*/ 70040 h 68"/>
                <a:gd name="T94" fmla="*/ 44450 w 69"/>
                <a:gd name="T95" fmla="*/ 75644 h 68"/>
                <a:gd name="T96" fmla="*/ 41275 w 69"/>
                <a:gd name="T97" fmla="*/ 79846 h 68"/>
                <a:gd name="T98" fmla="*/ 36513 w 69"/>
                <a:gd name="T99" fmla="*/ 82648 h 68"/>
                <a:gd name="T100" fmla="*/ 31750 w 69"/>
                <a:gd name="T101" fmla="*/ 86850 h 68"/>
                <a:gd name="T102" fmla="*/ 23813 w 69"/>
                <a:gd name="T103" fmla="*/ 91053 h 68"/>
                <a:gd name="T104" fmla="*/ 17463 w 69"/>
                <a:gd name="T105" fmla="*/ 92453 h 68"/>
                <a:gd name="T106" fmla="*/ 9525 w 69"/>
                <a:gd name="T107" fmla="*/ 95255 h 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9"/>
                <a:gd name="T163" fmla="*/ 0 h 68"/>
                <a:gd name="T164" fmla="*/ 69 w 69"/>
                <a:gd name="T165" fmla="*/ 68 h 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9" h="68">
                  <a:moveTo>
                    <a:pt x="6" y="68"/>
                  </a:moveTo>
                  <a:lnTo>
                    <a:pt x="4" y="65"/>
                  </a:lnTo>
                  <a:lnTo>
                    <a:pt x="3" y="64"/>
                  </a:lnTo>
                  <a:lnTo>
                    <a:pt x="3" y="62"/>
                  </a:lnTo>
                  <a:lnTo>
                    <a:pt x="2" y="59"/>
                  </a:lnTo>
                  <a:lnTo>
                    <a:pt x="1" y="58"/>
                  </a:lnTo>
                  <a:lnTo>
                    <a:pt x="0" y="57"/>
                  </a:lnTo>
                  <a:lnTo>
                    <a:pt x="0" y="54"/>
                  </a:lnTo>
                  <a:lnTo>
                    <a:pt x="0" y="52"/>
                  </a:lnTo>
                  <a:lnTo>
                    <a:pt x="0" y="44"/>
                  </a:lnTo>
                  <a:lnTo>
                    <a:pt x="1" y="37"/>
                  </a:lnTo>
                  <a:lnTo>
                    <a:pt x="2" y="29"/>
                  </a:lnTo>
                  <a:lnTo>
                    <a:pt x="4" y="21"/>
                  </a:lnTo>
                  <a:lnTo>
                    <a:pt x="7" y="13"/>
                  </a:lnTo>
                  <a:lnTo>
                    <a:pt x="10" y="6"/>
                  </a:lnTo>
                  <a:lnTo>
                    <a:pt x="13" y="2"/>
                  </a:lnTo>
                  <a:lnTo>
                    <a:pt x="16" y="0"/>
                  </a:lnTo>
                  <a:lnTo>
                    <a:pt x="20" y="0"/>
                  </a:lnTo>
                  <a:lnTo>
                    <a:pt x="22" y="2"/>
                  </a:lnTo>
                  <a:lnTo>
                    <a:pt x="24" y="3"/>
                  </a:lnTo>
                  <a:lnTo>
                    <a:pt x="27" y="6"/>
                  </a:lnTo>
                  <a:lnTo>
                    <a:pt x="28" y="7"/>
                  </a:lnTo>
                  <a:lnTo>
                    <a:pt x="30" y="9"/>
                  </a:lnTo>
                  <a:lnTo>
                    <a:pt x="32" y="10"/>
                  </a:lnTo>
                  <a:lnTo>
                    <a:pt x="34" y="10"/>
                  </a:lnTo>
                  <a:lnTo>
                    <a:pt x="37" y="10"/>
                  </a:lnTo>
                  <a:lnTo>
                    <a:pt x="40" y="9"/>
                  </a:lnTo>
                  <a:lnTo>
                    <a:pt x="42" y="7"/>
                  </a:lnTo>
                  <a:lnTo>
                    <a:pt x="45" y="6"/>
                  </a:lnTo>
                  <a:lnTo>
                    <a:pt x="47" y="4"/>
                  </a:lnTo>
                  <a:lnTo>
                    <a:pt x="49" y="3"/>
                  </a:lnTo>
                  <a:lnTo>
                    <a:pt x="53" y="2"/>
                  </a:lnTo>
                  <a:lnTo>
                    <a:pt x="54" y="0"/>
                  </a:lnTo>
                  <a:lnTo>
                    <a:pt x="69" y="0"/>
                  </a:lnTo>
                  <a:lnTo>
                    <a:pt x="66" y="9"/>
                  </a:lnTo>
                  <a:lnTo>
                    <a:pt x="61" y="16"/>
                  </a:lnTo>
                  <a:lnTo>
                    <a:pt x="55" y="22"/>
                  </a:lnTo>
                  <a:lnTo>
                    <a:pt x="49" y="29"/>
                  </a:lnTo>
                  <a:lnTo>
                    <a:pt x="45" y="35"/>
                  </a:lnTo>
                  <a:lnTo>
                    <a:pt x="40" y="40"/>
                  </a:lnTo>
                  <a:lnTo>
                    <a:pt x="37" y="47"/>
                  </a:lnTo>
                  <a:lnTo>
                    <a:pt x="36" y="55"/>
                  </a:lnTo>
                  <a:lnTo>
                    <a:pt x="36" y="54"/>
                  </a:lnTo>
                  <a:lnTo>
                    <a:pt x="35" y="52"/>
                  </a:lnTo>
                  <a:lnTo>
                    <a:pt x="35" y="50"/>
                  </a:lnTo>
                  <a:lnTo>
                    <a:pt x="34" y="49"/>
                  </a:lnTo>
                  <a:lnTo>
                    <a:pt x="30" y="50"/>
                  </a:lnTo>
                  <a:lnTo>
                    <a:pt x="28" y="54"/>
                  </a:lnTo>
                  <a:lnTo>
                    <a:pt x="26" y="57"/>
                  </a:lnTo>
                  <a:lnTo>
                    <a:pt x="23" y="59"/>
                  </a:lnTo>
                  <a:lnTo>
                    <a:pt x="20" y="62"/>
                  </a:lnTo>
                  <a:lnTo>
                    <a:pt x="15" y="65"/>
                  </a:lnTo>
                  <a:lnTo>
                    <a:pt x="11" y="66"/>
                  </a:lnTo>
                  <a:lnTo>
                    <a:pt x="6" y="68"/>
                  </a:lnTo>
                  <a:close/>
                </a:path>
              </a:pathLst>
            </a:custGeom>
            <a:solidFill>
              <a:srgbClr val="E6B600"/>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7" name="Freeform 49">
              <a:extLst>
                <a:ext uri="{FF2B5EF4-FFF2-40B4-BE49-F238E27FC236}">
                  <a16:creationId xmlns:a16="http://schemas.microsoft.com/office/drawing/2014/main" id="{D033E18F-7758-D33C-EC87-10EC02984866}"/>
                </a:ext>
              </a:extLst>
            </p:cNvPr>
            <p:cNvSpPr>
              <a:spLocks/>
            </p:cNvSpPr>
            <p:nvPr/>
          </p:nvSpPr>
          <p:spPr bwMode="gray">
            <a:xfrm>
              <a:off x="9298386" y="4298636"/>
              <a:ext cx="1325803" cy="1174705"/>
            </a:xfrm>
            <a:custGeom>
              <a:avLst/>
              <a:gdLst>
                <a:gd name="T0" fmla="*/ 93663 w 715"/>
                <a:gd name="T1" fmla="*/ 395030 h 672"/>
                <a:gd name="T2" fmla="*/ 157163 w 715"/>
                <a:gd name="T3" fmla="*/ 348803 h 672"/>
                <a:gd name="T4" fmla="*/ 204788 w 715"/>
                <a:gd name="T5" fmla="*/ 334795 h 672"/>
                <a:gd name="T6" fmla="*/ 279400 w 715"/>
                <a:gd name="T7" fmla="*/ 315183 h 672"/>
                <a:gd name="T8" fmla="*/ 331788 w 715"/>
                <a:gd name="T9" fmla="*/ 242341 h 672"/>
                <a:gd name="T10" fmla="*/ 358775 w 715"/>
                <a:gd name="T11" fmla="*/ 221329 h 672"/>
                <a:gd name="T12" fmla="*/ 373063 w 715"/>
                <a:gd name="T13" fmla="*/ 225531 h 672"/>
                <a:gd name="T14" fmla="*/ 382588 w 715"/>
                <a:gd name="T15" fmla="*/ 200317 h 672"/>
                <a:gd name="T16" fmla="*/ 403225 w 715"/>
                <a:gd name="T17" fmla="*/ 166697 h 672"/>
                <a:gd name="T18" fmla="*/ 436563 w 715"/>
                <a:gd name="T19" fmla="*/ 148486 h 672"/>
                <a:gd name="T20" fmla="*/ 466725 w 715"/>
                <a:gd name="T21" fmla="*/ 114867 h 672"/>
                <a:gd name="T22" fmla="*/ 508000 w 715"/>
                <a:gd name="T23" fmla="*/ 145685 h 672"/>
                <a:gd name="T24" fmla="*/ 530225 w 715"/>
                <a:gd name="T25" fmla="*/ 151288 h 672"/>
                <a:gd name="T26" fmla="*/ 549275 w 715"/>
                <a:gd name="T27" fmla="*/ 138681 h 672"/>
                <a:gd name="T28" fmla="*/ 608013 w 715"/>
                <a:gd name="T29" fmla="*/ 67239 h 672"/>
                <a:gd name="T30" fmla="*/ 627063 w 715"/>
                <a:gd name="T31" fmla="*/ 29417 h 672"/>
                <a:gd name="T32" fmla="*/ 669925 w 715"/>
                <a:gd name="T33" fmla="*/ 44826 h 672"/>
                <a:gd name="T34" fmla="*/ 730250 w 715"/>
                <a:gd name="T35" fmla="*/ 56033 h 672"/>
                <a:gd name="T36" fmla="*/ 754063 w 715"/>
                <a:gd name="T37" fmla="*/ 57433 h 672"/>
                <a:gd name="T38" fmla="*/ 706438 w 715"/>
                <a:gd name="T39" fmla="*/ 145685 h 672"/>
                <a:gd name="T40" fmla="*/ 744538 w 715"/>
                <a:gd name="T41" fmla="*/ 180705 h 672"/>
                <a:gd name="T42" fmla="*/ 792163 w 715"/>
                <a:gd name="T43" fmla="*/ 210122 h 672"/>
                <a:gd name="T44" fmla="*/ 855663 w 715"/>
                <a:gd name="T45" fmla="*/ 231135 h 672"/>
                <a:gd name="T46" fmla="*/ 919163 w 715"/>
                <a:gd name="T47" fmla="*/ 32219 h 672"/>
                <a:gd name="T48" fmla="*/ 947738 w 715"/>
                <a:gd name="T49" fmla="*/ 40624 h 672"/>
                <a:gd name="T50" fmla="*/ 950913 w 715"/>
                <a:gd name="T51" fmla="*/ 77045 h 672"/>
                <a:gd name="T52" fmla="*/ 957263 w 715"/>
                <a:gd name="T53" fmla="*/ 124673 h 672"/>
                <a:gd name="T54" fmla="*/ 984250 w 715"/>
                <a:gd name="T55" fmla="*/ 159693 h 672"/>
                <a:gd name="T56" fmla="*/ 1014413 w 715"/>
                <a:gd name="T57" fmla="*/ 294171 h 672"/>
                <a:gd name="T58" fmla="*/ 1039813 w 715"/>
                <a:gd name="T59" fmla="*/ 323588 h 672"/>
                <a:gd name="T60" fmla="*/ 1082675 w 715"/>
                <a:gd name="T61" fmla="*/ 400633 h 672"/>
                <a:gd name="T62" fmla="*/ 1085850 w 715"/>
                <a:gd name="T63" fmla="*/ 428650 h 672"/>
                <a:gd name="T64" fmla="*/ 1133475 w 715"/>
                <a:gd name="T65" fmla="*/ 487484 h 672"/>
                <a:gd name="T66" fmla="*/ 1117600 w 715"/>
                <a:gd name="T67" fmla="*/ 547719 h 672"/>
                <a:gd name="T68" fmla="*/ 1039813 w 715"/>
                <a:gd name="T69" fmla="*/ 717218 h 672"/>
                <a:gd name="T70" fmla="*/ 942975 w 715"/>
                <a:gd name="T71" fmla="*/ 806870 h 672"/>
                <a:gd name="T72" fmla="*/ 876300 w 715"/>
                <a:gd name="T73" fmla="*/ 892319 h 672"/>
                <a:gd name="T74" fmla="*/ 836613 w 715"/>
                <a:gd name="T75" fmla="*/ 910530 h 672"/>
                <a:gd name="T76" fmla="*/ 757238 w 715"/>
                <a:gd name="T77" fmla="*/ 937146 h 672"/>
                <a:gd name="T78" fmla="*/ 723900 w 715"/>
                <a:gd name="T79" fmla="*/ 920336 h 672"/>
                <a:gd name="T80" fmla="*/ 679450 w 715"/>
                <a:gd name="T81" fmla="*/ 932943 h 672"/>
                <a:gd name="T82" fmla="*/ 619125 w 715"/>
                <a:gd name="T83" fmla="*/ 881113 h 672"/>
                <a:gd name="T84" fmla="*/ 611188 w 715"/>
                <a:gd name="T85" fmla="*/ 826481 h 672"/>
                <a:gd name="T86" fmla="*/ 598488 w 715"/>
                <a:gd name="T87" fmla="*/ 813874 h 672"/>
                <a:gd name="T88" fmla="*/ 633413 w 715"/>
                <a:gd name="T89" fmla="*/ 746635 h 672"/>
                <a:gd name="T90" fmla="*/ 565150 w 715"/>
                <a:gd name="T91" fmla="*/ 797064 h 672"/>
                <a:gd name="T92" fmla="*/ 530225 w 715"/>
                <a:gd name="T93" fmla="*/ 729825 h 672"/>
                <a:gd name="T94" fmla="*/ 452438 w 715"/>
                <a:gd name="T95" fmla="*/ 697606 h 672"/>
                <a:gd name="T96" fmla="*/ 333375 w 715"/>
                <a:gd name="T97" fmla="*/ 724222 h 672"/>
                <a:gd name="T98" fmla="*/ 247650 w 715"/>
                <a:gd name="T99" fmla="*/ 767647 h 672"/>
                <a:gd name="T100" fmla="*/ 80963 w 715"/>
                <a:gd name="T101" fmla="*/ 808271 h 672"/>
                <a:gd name="T102" fmla="*/ 1588 w 715"/>
                <a:gd name="T103" fmla="*/ 769048 h 672"/>
                <a:gd name="T104" fmla="*/ 47625 w 715"/>
                <a:gd name="T105" fmla="*/ 720019 h 672"/>
                <a:gd name="T106" fmla="*/ 36513 w 715"/>
                <a:gd name="T107" fmla="*/ 654181 h 672"/>
                <a:gd name="T108" fmla="*/ 30163 w 715"/>
                <a:gd name="T109" fmla="*/ 544917 h 672"/>
                <a:gd name="T110" fmla="*/ 36513 w 715"/>
                <a:gd name="T111" fmla="*/ 516901 h 672"/>
                <a:gd name="T112" fmla="*/ 58738 w 715"/>
                <a:gd name="T113" fmla="*/ 519703 h 672"/>
                <a:gd name="T114" fmla="*/ 47625 w 715"/>
                <a:gd name="T115" fmla="*/ 470674 h 672"/>
                <a:gd name="T116" fmla="*/ 68263 w 715"/>
                <a:gd name="T117" fmla="*/ 434253 h 672"/>
                <a:gd name="T118" fmla="*/ 69850 w 715"/>
                <a:gd name="T119" fmla="*/ 389427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15"/>
                <a:gd name="T181" fmla="*/ 0 h 672"/>
                <a:gd name="T182" fmla="*/ 715 w 715"/>
                <a:gd name="T183" fmla="*/ 672 h 6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15" h="672">
                  <a:moveTo>
                    <a:pt x="44" y="278"/>
                  </a:moveTo>
                  <a:lnTo>
                    <a:pt x="45" y="281"/>
                  </a:lnTo>
                  <a:lnTo>
                    <a:pt x="46" y="282"/>
                  </a:lnTo>
                  <a:lnTo>
                    <a:pt x="48" y="285"/>
                  </a:lnTo>
                  <a:lnTo>
                    <a:pt x="49" y="285"/>
                  </a:lnTo>
                  <a:lnTo>
                    <a:pt x="50" y="286"/>
                  </a:lnTo>
                  <a:lnTo>
                    <a:pt x="51" y="288"/>
                  </a:lnTo>
                  <a:lnTo>
                    <a:pt x="52" y="289"/>
                  </a:lnTo>
                  <a:lnTo>
                    <a:pt x="54" y="290"/>
                  </a:lnTo>
                  <a:lnTo>
                    <a:pt x="56" y="288"/>
                  </a:lnTo>
                  <a:lnTo>
                    <a:pt x="58" y="285"/>
                  </a:lnTo>
                  <a:lnTo>
                    <a:pt x="59" y="282"/>
                  </a:lnTo>
                  <a:lnTo>
                    <a:pt x="61" y="279"/>
                  </a:lnTo>
                  <a:lnTo>
                    <a:pt x="63" y="277"/>
                  </a:lnTo>
                  <a:lnTo>
                    <a:pt x="64" y="274"/>
                  </a:lnTo>
                  <a:lnTo>
                    <a:pt x="65" y="271"/>
                  </a:lnTo>
                  <a:lnTo>
                    <a:pt x="68" y="268"/>
                  </a:lnTo>
                  <a:lnTo>
                    <a:pt x="73" y="264"/>
                  </a:lnTo>
                  <a:lnTo>
                    <a:pt x="77" y="260"/>
                  </a:lnTo>
                  <a:lnTo>
                    <a:pt x="82" y="258"/>
                  </a:lnTo>
                  <a:lnTo>
                    <a:pt x="87" y="257"/>
                  </a:lnTo>
                  <a:lnTo>
                    <a:pt x="92" y="254"/>
                  </a:lnTo>
                  <a:lnTo>
                    <a:pt x="96" y="253"/>
                  </a:lnTo>
                  <a:lnTo>
                    <a:pt x="99" y="249"/>
                  </a:lnTo>
                  <a:lnTo>
                    <a:pt x="102" y="243"/>
                  </a:lnTo>
                  <a:lnTo>
                    <a:pt x="106" y="244"/>
                  </a:lnTo>
                  <a:lnTo>
                    <a:pt x="108" y="246"/>
                  </a:lnTo>
                  <a:lnTo>
                    <a:pt x="109" y="246"/>
                  </a:lnTo>
                  <a:lnTo>
                    <a:pt x="111" y="244"/>
                  </a:lnTo>
                  <a:lnTo>
                    <a:pt x="112" y="244"/>
                  </a:lnTo>
                  <a:lnTo>
                    <a:pt x="113" y="244"/>
                  </a:lnTo>
                  <a:lnTo>
                    <a:pt x="115" y="243"/>
                  </a:lnTo>
                  <a:lnTo>
                    <a:pt x="117" y="243"/>
                  </a:lnTo>
                  <a:lnTo>
                    <a:pt x="121" y="243"/>
                  </a:lnTo>
                  <a:lnTo>
                    <a:pt x="125" y="240"/>
                  </a:lnTo>
                  <a:lnTo>
                    <a:pt x="129" y="239"/>
                  </a:lnTo>
                  <a:lnTo>
                    <a:pt x="132" y="236"/>
                  </a:lnTo>
                  <a:lnTo>
                    <a:pt x="137" y="233"/>
                  </a:lnTo>
                  <a:lnTo>
                    <a:pt x="140" y="231"/>
                  </a:lnTo>
                  <a:lnTo>
                    <a:pt x="145" y="229"/>
                  </a:lnTo>
                  <a:lnTo>
                    <a:pt x="151" y="228"/>
                  </a:lnTo>
                  <a:lnTo>
                    <a:pt x="155" y="228"/>
                  </a:lnTo>
                  <a:lnTo>
                    <a:pt x="158" y="228"/>
                  </a:lnTo>
                  <a:lnTo>
                    <a:pt x="162" y="228"/>
                  </a:lnTo>
                  <a:lnTo>
                    <a:pt x="165" y="228"/>
                  </a:lnTo>
                  <a:lnTo>
                    <a:pt x="170" y="226"/>
                  </a:lnTo>
                  <a:lnTo>
                    <a:pt x="174" y="226"/>
                  </a:lnTo>
                  <a:lnTo>
                    <a:pt x="176" y="225"/>
                  </a:lnTo>
                  <a:lnTo>
                    <a:pt x="180" y="224"/>
                  </a:lnTo>
                  <a:lnTo>
                    <a:pt x="184" y="221"/>
                  </a:lnTo>
                  <a:lnTo>
                    <a:pt x="189" y="215"/>
                  </a:lnTo>
                  <a:lnTo>
                    <a:pt x="194" y="210"/>
                  </a:lnTo>
                  <a:lnTo>
                    <a:pt x="199" y="204"/>
                  </a:lnTo>
                  <a:lnTo>
                    <a:pt x="203" y="197"/>
                  </a:lnTo>
                  <a:lnTo>
                    <a:pt x="207" y="190"/>
                  </a:lnTo>
                  <a:lnTo>
                    <a:pt x="210" y="183"/>
                  </a:lnTo>
                  <a:lnTo>
                    <a:pt x="212" y="178"/>
                  </a:lnTo>
                  <a:lnTo>
                    <a:pt x="212" y="176"/>
                  </a:lnTo>
                  <a:lnTo>
                    <a:pt x="210" y="175"/>
                  </a:lnTo>
                  <a:lnTo>
                    <a:pt x="209" y="173"/>
                  </a:lnTo>
                  <a:lnTo>
                    <a:pt x="208" y="172"/>
                  </a:lnTo>
                  <a:lnTo>
                    <a:pt x="208" y="171"/>
                  </a:lnTo>
                  <a:lnTo>
                    <a:pt x="212" y="167"/>
                  </a:lnTo>
                  <a:lnTo>
                    <a:pt x="214" y="164"/>
                  </a:lnTo>
                  <a:lnTo>
                    <a:pt x="215" y="161"/>
                  </a:lnTo>
                  <a:lnTo>
                    <a:pt x="218" y="158"/>
                  </a:lnTo>
                  <a:lnTo>
                    <a:pt x="219" y="156"/>
                  </a:lnTo>
                  <a:lnTo>
                    <a:pt x="220" y="154"/>
                  </a:lnTo>
                  <a:lnTo>
                    <a:pt x="222" y="152"/>
                  </a:lnTo>
                  <a:lnTo>
                    <a:pt x="225" y="150"/>
                  </a:lnTo>
                  <a:lnTo>
                    <a:pt x="225" y="154"/>
                  </a:lnTo>
                  <a:lnTo>
                    <a:pt x="226" y="158"/>
                  </a:lnTo>
                  <a:lnTo>
                    <a:pt x="227" y="161"/>
                  </a:lnTo>
                  <a:lnTo>
                    <a:pt x="228" y="164"/>
                  </a:lnTo>
                  <a:lnTo>
                    <a:pt x="230" y="167"/>
                  </a:lnTo>
                  <a:lnTo>
                    <a:pt x="231" y="169"/>
                  </a:lnTo>
                  <a:lnTo>
                    <a:pt x="232" y="172"/>
                  </a:lnTo>
                  <a:lnTo>
                    <a:pt x="233" y="173"/>
                  </a:lnTo>
                  <a:lnTo>
                    <a:pt x="234" y="171"/>
                  </a:lnTo>
                  <a:lnTo>
                    <a:pt x="234" y="167"/>
                  </a:lnTo>
                  <a:lnTo>
                    <a:pt x="235" y="165"/>
                  </a:lnTo>
                  <a:lnTo>
                    <a:pt x="235" y="164"/>
                  </a:lnTo>
                  <a:lnTo>
                    <a:pt x="235" y="163"/>
                  </a:lnTo>
                  <a:lnTo>
                    <a:pt x="235" y="161"/>
                  </a:lnTo>
                  <a:lnTo>
                    <a:pt x="235" y="158"/>
                  </a:lnTo>
                  <a:lnTo>
                    <a:pt x="235" y="157"/>
                  </a:lnTo>
                  <a:lnTo>
                    <a:pt x="237" y="156"/>
                  </a:lnTo>
                  <a:lnTo>
                    <a:pt x="238" y="153"/>
                  </a:lnTo>
                  <a:lnTo>
                    <a:pt x="238" y="152"/>
                  </a:lnTo>
                  <a:lnTo>
                    <a:pt x="238" y="149"/>
                  </a:lnTo>
                  <a:lnTo>
                    <a:pt x="238" y="146"/>
                  </a:lnTo>
                  <a:lnTo>
                    <a:pt x="238" y="145"/>
                  </a:lnTo>
                  <a:lnTo>
                    <a:pt x="239" y="142"/>
                  </a:lnTo>
                  <a:lnTo>
                    <a:pt x="240" y="140"/>
                  </a:lnTo>
                  <a:lnTo>
                    <a:pt x="240" y="142"/>
                  </a:lnTo>
                  <a:lnTo>
                    <a:pt x="241" y="143"/>
                  </a:lnTo>
                  <a:lnTo>
                    <a:pt x="241" y="145"/>
                  </a:lnTo>
                  <a:lnTo>
                    <a:pt x="241" y="146"/>
                  </a:lnTo>
                  <a:lnTo>
                    <a:pt x="241" y="147"/>
                  </a:lnTo>
                  <a:lnTo>
                    <a:pt x="254" y="147"/>
                  </a:lnTo>
                  <a:lnTo>
                    <a:pt x="254" y="142"/>
                  </a:lnTo>
                  <a:lnTo>
                    <a:pt x="253" y="138"/>
                  </a:lnTo>
                  <a:lnTo>
                    <a:pt x="253" y="133"/>
                  </a:lnTo>
                  <a:lnTo>
                    <a:pt x="254" y="131"/>
                  </a:lnTo>
                  <a:lnTo>
                    <a:pt x="254" y="128"/>
                  </a:lnTo>
                  <a:lnTo>
                    <a:pt x="254" y="125"/>
                  </a:lnTo>
                  <a:lnTo>
                    <a:pt x="254" y="122"/>
                  </a:lnTo>
                  <a:lnTo>
                    <a:pt x="254" y="119"/>
                  </a:lnTo>
                  <a:lnTo>
                    <a:pt x="258" y="119"/>
                  </a:lnTo>
                  <a:lnTo>
                    <a:pt x="260" y="119"/>
                  </a:lnTo>
                  <a:lnTo>
                    <a:pt x="263" y="121"/>
                  </a:lnTo>
                  <a:lnTo>
                    <a:pt x="264" y="121"/>
                  </a:lnTo>
                  <a:lnTo>
                    <a:pt x="265" y="121"/>
                  </a:lnTo>
                  <a:lnTo>
                    <a:pt x="266" y="121"/>
                  </a:lnTo>
                  <a:lnTo>
                    <a:pt x="268" y="119"/>
                  </a:lnTo>
                  <a:lnTo>
                    <a:pt x="270" y="117"/>
                  </a:lnTo>
                  <a:lnTo>
                    <a:pt x="271" y="114"/>
                  </a:lnTo>
                  <a:lnTo>
                    <a:pt x="272" y="111"/>
                  </a:lnTo>
                  <a:lnTo>
                    <a:pt x="274" y="108"/>
                  </a:lnTo>
                  <a:lnTo>
                    <a:pt x="275" y="106"/>
                  </a:lnTo>
                  <a:lnTo>
                    <a:pt x="276" y="104"/>
                  </a:lnTo>
                  <a:lnTo>
                    <a:pt x="277" y="101"/>
                  </a:lnTo>
                  <a:lnTo>
                    <a:pt x="278" y="97"/>
                  </a:lnTo>
                  <a:lnTo>
                    <a:pt x="282" y="99"/>
                  </a:lnTo>
                  <a:lnTo>
                    <a:pt x="284" y="99"/>
                  </a:lnTo>
                  <a:lnTo>
                    <a:pt x="287" y="96"/>
                  </a:lnTo>
                  <a:lnTo>
                    <a:pt x="288" y="93"/>
                  </a:lnTo>
                  <a:lnTo>
                    <a:pt x="289" y="89"/>
                  </a:lnTo>
                  <a:lnTo>
                    <a:pt x="290" y="86"/>
                  </a:lnTo>
                  <a:lnTo>
                    <a:pt x="290" y="82"/>
                  </a:lnTo>
                  <a:lnTo>
                    <a:pt x="291" y="80"/>
                  </a:lnTo>
                  <a:lnTo>
                    <a:pt x="294" y="82"/>
                  </a:lnTo>
                  <a:lnTo>
                    <a:pt x="296" y="82"/>
                  </a:lnTo>
                  <a:lnTo>
                    <a:pt x="299" y="82"/>
                  </a:lnTo>
                  <a:lnTo>
                    <a:pt x="301" y="82"/>
                  </a:lnTo>
                  <a:lnTo>
                    <a:pt x="303" y="82"/>
                  </a:lnTo>
                  <a:lnTo>
                    <a:pt x="306" y="82"/>
                  </a:lnTo>
                  <a:lnTo>
                    <a:pt x="308" y="82"/>
                  </a:lnTo>
                  <a:lnTo>
                    <a:pt x="310" y="82"/>
                  </a:lnTo>
                  <a:lnTo>
                    <a:pt x="314" y="85"/>
                  </a:lnTo>
                  <a:lnTo>
                    <a:pt x="316" y="89"/>
                  </a:lnTo>
                  <a:lnTo>
                    <a:pt x="318" y="94"/>
                  </a:lnTo>
                  <a:lnTo>
                    <a:pt x="319" y="99"/>
                  </a:lnTo>
                  <a:lnTo>
                    <a:pt x="320" y="104"/>
                  </a:lnTo>
                  <a:lnTo>
                    <a:pt x="321" y="108"/>
                  </a:lnTo>
                  <a:lnTo>
                    <a:pt x="322" y="111"/>
                  </a:lnTo>
                  <a:lnTo>
                    <a:pt x="325" y="113"/>
                  </a:lnTo>
                  <a:lnTo>
                    <a:pt x="326" y="113"/>
                  </a:lnTo>
                  <a:lnTo>
                    <a:pt x="327" y="113"/>
                  </a:lnTo>
                  <a:lnTo>
                    <a:pt x="327" y="111"/>
                  </a:lnTo>
                  <a:lnTo>
                    <a:pt x="328" y="111"/>
                  </a:lnTo>
                  <a:lnTo>
                    <a:pt x="329" y="110"/>
                  </a:lnTo>
                  <a:lnTo>
                    <a:pt x="331" y="108"/>
                  </a:lnTo>
                  <a:lnTo>
                    <a:pt x="332" y="107"/>
                  </a:lnTo>
                  <a:lnTo>
                    <a:pt x="333" y="108"/>
                  </a:lnTo>
                  <a:lnTo>
                    <a:pt x="334" y="108"/>
                  </a:lnTo>
                  <a:lnTo>
                    <a:pt x="335" y="108"/>
                  </a:lnTo>
                  <a:lnTo>
                    <a:pt x="337" y="108"/>
                  </a:lnTo>
                  <a:lnTo>
                    <a:pt x="338" y="108"/>
                  </a:lnTo>
                  <a:lnTo>
                    <a:pt x="339" y="107"/>
                  </a:lnTo>
                  <a:lnTo>
                    <a:pt x="340" y="107"/>
                  </a:lnTo>
                  <a:lnTo>
                    <a:pt x="343" y="107"/>
                  </a:lnTo>
                  <a:lnTo>
                    <a:pt x="345" y="107"/>
                  </a:lnTo>
                  <a:lnTo>
                    <a:pt x="346" y="106"/>
                  </a:lnTo>
                  <a:lnTo>
                    <a:pt x="346" y="104"/>
                  </a:lnTo>
                  <a:lnTo>
                    <a:pt x="347" y="103"/>
                  </a:lnTo>
                  <a:lnTo>
                    <a:pt x="347" y="101"/>
                  </a:lnTo>
                  <a:lnTo>
                    <a:pt x="346" y="99"/>
                  </a:lnTo>
                  <a:lnTo>
                    <a:pt x="346" y="94"/>
                  </a:lnTo>
                  <a:lnTo>
                    <a:pt x="347" y="90"/>
                  </a:lnTo>
                  <a:lnTo>
                    <a:pt x="349" y="86"/>
                  </a:lnTo>
                  <a:lnTo>
                    <a:pt x="351" y="82"/>
                  </a:lnTo>
                  <a:lnTo>
                    <a:pt x="353" y="79"/>
                  </a:lnTo>
                  <a:lnTo>
                    <a:pt x="356" y="75"/>
                  </a:lnTo>
                  <a:lnTo>
                    <a:pt x="358" y="71"/>
                  </a:lnTo>
                  <a:lnTo>
                    <a:pt x="360" y="67"/>
                  </a:lnTo>
                  <a:lnTo>
                    <a:pt x="362" y="62"/>
                  </a:lnTo>
                  <a:lnTo>
                    <a:pt x="369" y="55"/>
                  </a:lnTo>
                  <a:lnTo>
                    <a:pt x="376" y="50"/>
                  </a:lnTo>
                  <a:lnTo>
                    <a:pt x="383" y="48"/>
                  </a:lnTo>
                  <a:lnTo>
                    <a:pt x="390" y="47"/>
                  </a:lnTo>
                  <a:lnTo>
                    <a:pt x="395" y="47"/>
                  </a:lnTo>
                  <a:lnTo>
                    <a:pt x="401" y="46"/>
                  </a:lnTo>
                  <a:lnTo>
                    <a:pt x="404" y="44"/>
                  </a:lnTo>
                  <a:lnTo>
                    <a:pt x="407" y="40"/>
                  </a:lnTo>
                  <a:lnTo>
                    <a:pt x="404" y="36"/>
                  </a:lnTo>
                  <a:lnTo>
                    <a:pt x="402" y="33"/>
                  </a:lnTo>
                  <a:lnTo>
                    <a:pt x="401" y="30"/>
                  </a:lnTo>
                  <a:lnTo>
                    <a:pt x="399" y="28"/>
                  </a:lnTo>
                  <a:lnTo>
                    <a:pt x="397" y="26"/>
                  </a:lnTo>
                  <a:lnTo>
                    <a:pt x="396" y="23"/>
                  </a:lnTo>
                  <a:lnTo>
                    <a:pt x="395" y="21"/>
                  </a:lnTo>
                  <a:lnTo>
                    <a:pt x="396" y="18"/>
                  </a:lnTo>
                  <a:lnTo>
                    <a:pt x="399" y="18"/>
                  </a:lnTo>
                  <a:lnTo>
                    <a:pt x="401" y="16"/>
                  </a:lnTo>
                  <a:lnTo>
                    <a:pt x="403" y="16"/>
                  </a:lnTo>
                  <a:lnTo>
                    <a:pt x="406" y="16"/>
                  </a:lnTo>
                  <a:lnTo>
                    <a:pt x="407" y="15"/>
                  </a:lnTo>
                  <a:lnTo>
                    <a:pt x="409" y="14"/>
                  </a:lnTo>
                  <a:lnTo>
                    <a:pt x="412" y="14"/>
                  </a:lnTo>
                  <a:lnTo>
                    <a:pt x="413" y="12"/>
                  </a:lnTo>
                  <a:lnTo>
                    <a:pt x="415" y="21"/>
                  </a:lnTo>
                  <a:lnTo>
                    <a:pt x="419" y="26"/>
                  </a:lnTo>
                  <a:lnTo>
                    <a:pt x="422" y="32"/>
                  </a:lnTo>
                  <a:lnTo>
                    <a:pt x="427" y="36"/>
                  </a:lnTo>
                  <a:lnTo>
                    <a:pt x="433" y="39"/>
                  </a:lnTo>
                  <a:lnTo>
                    <a:pt x="439" y="41"/>
                  </a:lnTo>
                  <a:lnTo>
                    <a:pt x="445" y="41"/>
                  </a:lnTo>
                  <a:lnTo>
                    <a:pt x="451" y="43"/>
                  </a:lnTo>
                  <a:lnTo>
                    <a:pt x="452" y="43"/>
                  </a:lnTo>
                  <a:lnTo>
                    <a:pt x="453" y="41"/>
                  </a:lnTo>
                  <a:lnTo>
                    <a:pt x="454" y="41"/>
                  </a:lnTo>
                  <a:lnTo>
                    <a:pt x="456" y="41"/>
                  </a:lnTo>
                  <a:lnTo>
                    <a:pt x="457" y="40"/>
                  </a:lnTo>
                  <a:lnTo>
                    <a:pt x="459" y="40"/>
                  </a:lnTo>
                  <a:lnTo>
                    <a:pt x="460" y="40"/>
                  </a:lnTo>
                  <a:lnTo>
                    <a:pt x="462" y="40"/>
                  </a:lnTo>
                  <a:lnTo>
                    <a:pt x="463" y="40"/>
                  </a:lnTo>
                  <a:lnTo>
                    <a:pt x="464" y="41"/>
                  </a:lnTo>
                  <a:lnTo>
                    <a:pt x="465" y="43"/>
                  </a:lnTo>
                  <a:lnTo>
                    <a:pt x="466" y="43"/>
                  </a:lnTo>
                  <a:lnTo>
                    <a:pt x="468" y="44"/>
                  </a:lnTo>
                  <a:lnTo>
                    <a:pt x="469" y="44"/>
                  </a:lnTo>
                  <a:lnTo>
                    <a:pt x="470" y="44"/>
                  </a:lnTo>
                  <a:lnTo>
                    <a:pt x="472" y="44"/>
                  </a:lnTo>
                  <a:lnTo>
                    <a:pt x="474" y="44"/>
                  </a:lnTo>
                  <a:lnTo>
                    <a:pt x="474" y="43"/>
                  </a:lnTo>
                  <a:lnTo>
                    <a:pt x="475" y="41"/>
                  </a:lnTo>
                  <a:lnTo>
                    <a:pt x="476" y="40"/>
                  </a:lnTo>
                  <a:lnTo>
                    <a:pt x="476" y="39"/>
                  </a:lnTo>
                  <a:lnTo>
                    <a:pt x="477" y="37"/>
                  </a:lnTo>
                  <a:lnTo>
                    <a:pt x="477" y="53"/>
                  </a:lnTo>
                  <a:lnTo>
                    <a:pt x="476" y="57"/>
                  </a:lnTo>
                  <a:lnTo>
                    <a:pt x="472" y="62"/>
                  </a:lnTo>
                  <a:lnTo>
                    <a:pt x="469" y="71"/>
                  </a:lnTo>
                  <a:lnTo>
                    <a:pt x="463" y="79"/>
                  </a:lnTo>
                  <a:lnTo>
                    <a:pt x="458" y="87"/>
                  </a:lnTo>
                  <a:lnTo>
                    <a:pt x="452" y="96"/>
                  </a:lnTo>
                  <a:lnTo>
                    <a:pt x="449" y="101"/>
                  </a:lnTo>
                  <a:lnTo>
                    <a:pt x="445" y="104"/>
                  </a:lnTo>
                  <a:lnTo>
                    <a:pt x="450" y="107"/>
                  </a:lnTo>
                  <a:lnTo>
                    <a:pt x="452" y="110"/>
                  </a:lnTo>
                  <a:lnTo>
                    <a:pt x="454" y="114"/>
                  </a:lnTo>
                  <a:lnTo>
                    <a:pt x="456" y="117"/>
                  </a:lnTo>
                  <a:lnTo>
                    <a:pt x="457" y="119"/>
                  </a:lnTo>
                  <a:lnTo>
                    <a:pt x="458" y="122"/>
                  </a:lnTo>
                  <a:lnTo>
                    <a:pt x="459" y="125"/>
                  </a:lnTo>
                  <a:lnTo>
                    <a:pt x="462" y="128"/>
                  </a:lnTo>
                  <a:lnTo>
                    <a:pt x="464" y="129"/>
                  </a:lnTo>
                  <a:lnTo>
                    <a:pt x="465" y="129"/>
                  </a:lnTo>
                  <a:lnTo>
                    <a:pt x="466" y="129"/>
                  </a:lnTo>
                  <a:lnTo>
                    <a:pt x="469" y="129"/>
                  </a:lnTo>
                  <a:lnTo>
                    <a:pt x="470" y="129"/>
                  </a:lnTo>
                  <a:lnTo>
                    <a:pt x="471" y="129"/>
                  </a:lnTo>
                  <a:lnTo>
                    <a:pt x="474" y="129"/>
                  </a:lnTo>
                  <a:lnTo>
                    <a:pt x="475" y="129"/>
                  </a:lnTo>
                  <a:lnTo>
                    <a:pt x="478" y="131"/>
                  </a:lnTo>
                  <a:lnTo>
                    <a:pt x="482" y="133"/>
                  </a:lnTo>
                  <a:lnTo>
                    <a:pt x="484" y="136"/>
                  </a:lnTo>
                  <a:lnTo>
                    <a:pt x="487" y="139"/>
                  </a:lnTo>
                  <a:lnTo>
                    <a:pt x="489" y="142"/>
                  </a:lnTo>
                  <a:lnTo>
                    <a:pt x="491" y="145"/>
                  </a:lnTo>
                  <a:lnTo>
                    <a:pt x="495" y="147"/>
                  </a:lnTo>
                  <a:lnTo>
                    <a:pt x="499" y="150"/>
                  </a:lnTo>
                  <a:lnTo>
                    <a:pt x="502" y="153"/>
                  </a:lnTo>
                  <a:lnTo>
                    <a:pt x="506" y="156"/>
                  </a:lnTo>
                  <a:lnTo>
                    <a:pt x="509" y="160"/>
                  </a:lnTo>
                  <a:lnTo>
                    <a:pt x="512" y="164"/>
                  </a:lnTo>
                  <a:lnTo>
                    <a:pt x="514" y="169"/>
                  </a:lnTo>
                  <a:lnTo>
                    <a:pt x="516" y="172"/>
                  </a:lnTo>
                  <a:lnTo>
                    <a:pt x="520" y="175"/>
                  </a:lnTo>
                  <a:lnTo>
                    <a:pt x="524" y="176"/>
                  </a:lnTo>
                  <a:lnTo>
                    <a:pt x="527" y="175"/>
                  </a:lnTo>
                  <a:lnTo>
                    <a:pt x="531" y="173"/>
                  </a:lnTo>
                  <a:lnTo>
                    <a:pt x="534" y="171"/>
                  </a:lnTo>
                  <a:lnTo>
                    <a:pt x="539" y="165"/>
                  </a:lnTo>
                  <a:lnTo>
                    <a:pt x="545" y="156"/>
                  </a:lnTo>
                  <a:lnTo>
                    <a:pt x="551" y="143"/>
                  </a:lnTo>
                  <a:lnTo>
                    <a:pt x="554" y="129"/>
                  </a:lnTo>
                  <a:lnTo>
                    <a:pt x="558" y="115"/>
                  </a:lnTo>
                  <a:lnTo>
                    <a:pt x="560" y="103"/>
                  </a:lnTo>
                  <a:lnTo>
                    <a:pt x="561" y="92"/>
                  </a:lnTo>
                  <a:lnTo>
                    <a:pt x="563" y="78"/>
                  </a:lnTo>
                  <a:lnTo>
                    <a:pt x="565" y="67"/>
                  </a:lnTo>
                  <a:lnTo>
                    <a:pt x="569" y="54"/>
                  </a:lnTo>
                  <a:lnTo>
                    <a:pt x="572" y="44"/>
                  </a:lnTo>
                  <a:lnTo>
                    <a:pt x="576" y="34"/>
                  </a:lnTo>
                  <a:lnTo>
                    <a:pt x="579" y="23"/>
                  </a:lnTo>
                  <a:lnTo>
                    <a:pt x="582" y="12"/>
                  </a:lnTo>
                  <a:lnTo>
                    <a:pt x="583" y="0"/>
                  </a:lnTo>
                  <a:lnTo>
                    <a:pt x="584" y="4"/>
                  </a:lnTo>
                  <a:lnTo>
                    <a:pt x="585" y="8"/>
                  </a:lnTo>
                  <a:lnTo>
                    <a:pt x="588" y="12"/>
                  </a:lnTo>
                  <a:lnTo>
                    <a:pt x="590" y="16"/>
                  </a:lnTo>
                  <a:lnTo>
                    <a:pt x="594" y="21"/>
                  </a:lnTo>
                  <a:lnTo>
                    <a:pt x="596" y="23"/>
                  </a:lnTo>
                  <a:lnTo>
                    <a:pt x="598" y="26"/>
                  </a:lnTo>
                  <a:lnTo>
                    <a:pt x="599" y="28"/>
                  </a:lnTo>
                  <a:lnTo>
                    <a:pt x="598" y="29"/>
                  </a:lnTo>
                  <a:lnTo>
                    <a:pt x="597" y="29"/>
                  </a:lnTo>
                  <a:lnTo>
                    <a:pt x="596" y="29"/>
                  </a:lnTo>
                  <a:lnTo>
                    <a:pt x="595" y="30"/>
                  </a:lnTo>
                  <a:lnTo>
                    <a:pt x="594" y="30"/>
                  </a:lnTo>
                  <a:lnTo>
                    <a:pt x="594" y="34"/>
                  </a:lnTo>
                  <a:lnTo>
                    <a:pt x="595" y="37"/>
                  </a:lnTo>
                  <a:lnTo>
                    <a:pt x="595" y="40"/>
                  </a:lnTo>
                  <a:lnTo>
                    <a:pt x="596" y="41"/>
                  </a:lnTo>
                  <a:lnTo>
                    <a:pt x="597" y="44"/>
                  </a:lnTo>
                  <a:lnTo>
                    <a:pt x="598" y="46"/>
                  </a:lnTo>
                  <a:lnTo>
                    <a:pt x="599" y="48"/>
                  </a:lnTo>
                  <a:lnTo>
                    <a:pt x="599" y="53"/>
                  </a:lnTo>
                  <a:lnTo>
                    <a:pt x="599" y="55"/>
                  </a:lnTo>
                  <a:lnTo>
                    <a:pt x="599" y="60"/>
                  </a:lnTo>
                  <a:lnTo>
                    <a:pt x="598" y="62"/>
                  </a:lnTo>
                  <a:lnTo>
                    <a:pt x="597" y="65"/>
                  </a:lnTo>
                  <a:lnTo>
                    <a:pt x="597" y="67"/>
                  </a:lnTo>
                  <a:lnTo>
                    <a:pt x="596" y="69"/>
                  </a:lnTo>
                  <a:lnTo>
                    <a:pt x="596" y="72"/>
                  </a:lnTo>
                  <a:lnTo>
                    <a:pt x="596" y="75"/>
                  </a:lnTo>
                  <a:lnTo>
                    <a:pt x="596" y="79"/>
                  </a:lnTo>
                  <a:lnTo>
                    <a:pt x="597" y="82"/>
                  </a:lnTo>
                  <a:lnTo>
                    <a:pt x="598" y="85"/>
                  </a:lnTo>
                  <a:lnTo>
                    <a:pt x="601" y="87"/>
                  </a:lnTo>
                  <a:lnTo>
                    <a:pt x="603" y="89"/>
                  </a:lnTo>
                  <a:lnTo>
                    <a:pt x="605" y="92"/>
                  </a:lnTo>
                  <a:lnTo>
                    <a:pt x="608" y="92"/>
                  </a:lnTo>
                  <a:lnTo>
                    <a:pt x="610" y="92"/>
                  </a:lnTo>
                  <a:lnTo>
                    <a:pt x="610" y="94"/>
                  </a:lnTo>
                  <a:lnTo>
                    <a:pt x="611" y="96"/>
                  </a:lnTo>
                  <a:lnTo>
                    <a:pt x="613" y="97"/>
                  </a:lnTo>
                  <a:lnTo>
                    <a:pt x="614" y="99"/>
                  </a:lnTo>
                  <a:lnTo>
                    <a:pt x="615" y="99"/>
                  </a:lnTo>
                  <a:lnTo>
                    <a:pt x="616" y="100"/>
                  </a:lnTo>
                  <a:lnTo>
                    <a:pt x="617" y="100"/>
                  </a:lnTo>
                  <a:lnTo>
                    <a:pt x="619" y="100"/>
                  </a:lnTo>
                  <a:lnTo>
                    <a:pt x="620" y="114"/>
                  </a:lnTo>
                  <a:lnTo>
                    <a:pt x="621" y="128"/>
                  </a:lnTo>
                  <a:lnTo>
                    <a:pt x="622" y="140"/>
                  </a:lnTo>
                  <a:lnTo>
                    <a:pt x="624" y="153"/>
                  </a:lnTo>
                  <a:lnTo>
                    <a:pt x="626" y="165"/>
                  </a:lnTo>
                  <a:lnTo>
                    <a:pt x="628" y="178"/>
                  </a:lnTo>
                  <a:lnTo>
                    <a:pt x="629" y="190"/>
                  </a:lnTo>
                  <a:lnTo>
                    <a:pt x="629" y="203"/>
                  </a:lnTo>
                  <a:lnTo>
                    <a:pt x="630" y="205"/>
                  </a:lnTo>
                  <a:lnTo>
                    <a:pt x="632" y="207"/>
                  </a:lnTo>
                  <a:lnTo>
                    <a:pt x="634" y="207"/>
                  </a:lnTo>
                  <a:lnTo>
                    <a:pt x="636" y="208"/>
                  </a:lnTo>
                  <a:lnTo>
                    <a:pt x="639" y="210"/>
                  </a:lnTo>
                  <a:lnTo>
                    <a:pt x="641" y="210"/>
                  </a:lnTo>
                  <a:lnTo>
                    <a:pt x="644" y="211"/>
                  </a:lnTo>
                  <a:lnTo>
                    <a:pt x="645" y="214"/>
                  </a:lnTo>
                  <a:lnTo>
                    <a:pt x="646" y="217"/>
                  </a:lnTo>
                  <a:lnTo>
                    <a:pt x="647" y="218"/>
                  </a:lnTo>
                  <a:lnTo>
                    <a:pt x="648" y="221"/>
                  </a:lnTo>
                  <a:lnTo>
                    <a:pt x="649" y="222"/>
                  </a:lnTo>
                  <a:lnTo>
                    <a:pt x="651" y="224"/>
                  </a:lnTo>
                  <a:lnTo>
                    <a:pt x="652" y="225"/>
                  </a:lnTo>
                  <a:lnTo>
                    <a:pt x="654" y="225"/>
                  </a:lnTo>
                  <a:lnTo>
                    <a:pt x="655" y="226"/>
                  </a:lnTo>
                  <a:lnTo>
                    <a:pt x="655" y="231"/>
                  </a:lnTo>
                  <a:lnTo>
                    <a:pt x="657" y="239"/>
                  </a:lnTo>
                  <a:lnTo>
                    <a:pt x="659" y="247"/>
                  </a:lnTo>
                  <a:lnTo>
                    <a:pt x="661" y="257"/>
                  </a:lnTo>
                  <a:lnTo>
                    <a:pt x="664" y="265"/>
                  </a:lnTo>
                  <a:lnTo>
                    <a:pt x="666" y="274"/>
                  </a:lnTo>
                  <a:lnTo>
                    <a:pt x="669" y="279"/>
                  </a:lnTo>
                  <a:lnTo>
                    <a:pt x="670" y="284"/>
                  </a:lnTo>
                  <a:lnTo>
                    <a:pt x="671" y="284"/>
                  </a:lnTo>
                  <a:lnTo>
                    <a:pt x="673" y="285"/>
                  </a:lnTo>
                  <a:lnTo>
                    <a:pt x="676" y="285"/>
                  </a:lnTo>
                  <a:lnTo>
                    <a:pt x="679" y="286"/>
                  </a:lnTo>
                  <a:lnTo>
                    <a:pt x="682" y="286"/>
                  </a:lnTo>
                  <a:lnTo>
                    <a:pt x="685" y="286"/>
                  </a:lnTo>
                  <a:lnTo>
                    <a:pt x="688" y="288"/>
                  </a:lnTo>
                  <a:lnTo>
                    <a:pt x="690" y="288"/>
                  </a:lnTo>
                  <a:lnTo>
                    <a:pt x="689" y="290"/>
                  </a:lnTo>
                  <a:lnTo>
                    <a:pt x="688" y="293"/>
                  </a:lnTo>
                  <a:lnTo>
                    <a:pt x="688" y="295"/>
                  </a:lnTo>
                  <a:lnTo>
                    <a:pt x="686" y="295"/>
                  </a:lnTo>
                  <a:lnTo>
                    <a:pt x="686" y="296"/>
                  </a:lnTo>
                  <a:lnTo>
                    <a:pt x="684" y="296"/>
                  </a:lnTo>
                  <a:lnTo>
                    <a:pt x="683" y="297"/>
                  </a:lnTo>
                  <a:lnTo>
                    <a:pt x="680" y="299"/>
                  </a:lnTo>
                  <a:lnTo>
                    <a:pt x="684" y="306"/>
                  </a:lnTo>
                  <a:lnTo>
                    <a:pt x="686" y="313"/>
                  </a:lnTo>
                  <a:lnTo>
                    <a:pt x="690" y="320"/>
                  </a:lnTo>
                  <a:lnTo>
                    <a:pt x="695" y="327"/>
                  </a:lnTo>
                  <a:lnTo>
                    <a:pt x="698" y="334"/>
                  </a:lnTo>
                  <a:lnTo>
                    <a:pt x="703" y="341"/>
                  </a:lnTo>
                  <a:lnTo>
                    <a:pt x="707" y="346"/>
                  </a:lnTo>
                  <a:lnTo>
                    <a:pt x="710" y="353"/>
                  </a:lnTo>
                  <a:lnTo>
                    <a:pt x="711" y="352"/>
                  </a:lnTo>
                  <a:lnTo>
                    <a:pt x="713" y="352"/>
                  </a:lnTo>
                  <a:lnTo>
                    <a:pt x="713" y="350"/>
                  </a:lnTo>
                  <a:lnTo>
                    <a:pt x="714" y="349"/>
                  </a:lnTo>
                  <a:lnTo>
                    <a:pt x="714" y="348"/>
                  </a:lnTo>
                  <a:lnTo>
                    <a:pt x="715" y="346"/>
                  </a:lnTo>
                  <a:lnTo>
                    <a:pt x="715" y="345"/>
                  </a:lnTo>
                  <a:lnTo>
                    <a:pt x="715" y="343"/>
                  </a:lnTo>
                  <a:lnTo>
                    <a:pt x="715" y="345"/>
                  </a:lnTo>
                  <a:lnTo>
                    <a:pt x="715" y="346"/>
                  </a:lnTo>
                  <a:lnTo>
                    <a:pt x="715" y="348"/>
                  </a:lnTo>
                  <a:lnTo>
                    <a:pt x="715" y="349"/>
                  </a:lnTo>
                  <a:lnTo>
                    <a:pt x="715" y="350"/>
                  </a:lnTo>
                  <a:lnTo>
                    <a:pt x="715" y="352"/>
                  </a:lnTo>
                  <a:lnTo>
                    <a:pt x="715" y="355"/>
                  </a:lnTo>
                  <a:lnTo>
                    <a:pt x="715" y="356"/>
                  </a:lnTo>
                  <a:lnTo>
                    <a:pt x="704" y="391"/>
                  </a:lnTo>
                  <a:lnTo>
                    <a:pt x="704" y="402"/>
                  </a:lnTo>
                  <a:lnTo>
                    <a:pt x="703" y="413"/>
                  </a:lnTo>
                  <a:lnTo>
                    <a:pt x="701" y="423"/>
                  </a:lnTo>
                  <a:lnTo>
                    <a:pt x="696" y="433"/>
                  </a:lnTo>
                  <a:lnTo>
                    <a:pt x="691" y="442"/>
                  </a:lnTo>
                  <a:lnTo>
                    <a:pt x="686" y="452"/>
                  </a:lnTo>
                  <a:lnTo>
                    <a:pt x="680" y="460"/>
                  </a:lnTo>
                  <a:lnTo>
                    <a:pt x="677" y="469"/>
                  </a:lnTo>
                  <a:lnTo>
                    <a:pt x="672" y="477"/>
                  </a:lnTo>
                  <a:lnTo>
                    <a:pt x="666" y="488"/>
                  </a:lnTo>
                  <a:lnTo>
                    <a:pt x="661" y="499"/>
                  </a:lnTo>
                  <a:lnTo>
                    <a:pt x="655" y="512"/>
                  </a:lnTo>
                  <a:lnTo>
                    <a:pt x="648" y="521"/>
                  </a:lnTo>
                  <a:lnTo>
                    <a:pt x="640" y="530"/>
                  </a:lnTo>
                  <a:lnTo>
                    <a:pt x="636" y="533"/>
                  </a:lnTo>
                  <a:lnTo>
                    <a:pt x="632" y="535"/>
                  </a:lnTo>
                  <a:lnTo>
                    <a:pt x="627" y="537"/>
                  </a:lnTo>
                  <a:lnTo>
                    <a:pt x="621" y="537"/>
                  </a:lnTo>
                  <a:lnTo>
                    <a:pt x="620" y="545"/>
                  </a:lnTo>
                  <a:lnTo>
                    <a:pt x="617" y="553"/>
                  </a:lnTo>
                  <a:lnTo>
                    <a:pt x="613" y="559"/>
                  </a:lnTo>
                  <a:lnTo>
                    <a:pt x="607" y="566"/>
                  </a:lnTo>
                  <a:lnTo>
                    <a:pt x="601" y="572"/>
                  </a:lnTo>
                  <a:lnTo>
                    <a:pt x="594" y="576"/>
                  </a:lnTo>
                  <a:lnTo>
                    <a:pt x="588" y="581"/>
                  </a:lnTo>
                  <a:lnTo>
                    <a:pt x="583" y="587"/>
                  </a:lnTo>
                  <a:lnTo>
                    <a:pt x="578" y="592"/>
                  </a:lnTo>
                  <a:lnTo>
                    <a:pt x="574" y="597"/>
                  </a:lnTo>
                  <a:lnTo>
                    <a:pt x="572" y="602"/>
                  </a:lnTo>
                  <a:lnTo>
                    <a:pt x="570" y="608"/>
                  </a:lnTo>
                  <a:lnTo>
                    <a:pt x="567" y="612"/>
                  </a:lnTo>
                  <a:lnTo>
                    <a:pt x="564" y="618"/>
                  </a:lnTo>
                  <a:lnTo>
                    <a:pt x="560" y="623"/>
                  </a:lnTo>
                  <a:lnTo>
                    <a:pt x="554" y="629"/>
                  </a:lnTo>
                  <a:lnTo>
                    <a:pt x="553" y="633"/>
                  </a:lnTo>
                  <a:lnTo>
                    <a:pt x="552" y="637"/>
                  </a:lnTo>
                  <a:lnTo>
                    <a:pt x="551" y="640"/>
                  </a:lnTo>
                  <a:lnTo>
                    <a:pt x="550" y="643"/>
                  </a:lnTo>
                  <a:lnTo>
                    <a:pt x="548" y="645"/>
                  </a:lnTo>
                  <a:lnTo>
                    <a:pt x="547" y="648"/>
                  </a:lnTo>
                  <a:lnTo>
                    <a:pt x="545" y="648"/>
                  </a:lnTo>
                  <a:lnTo>
                    <a:pt x="542" y="650"/>
                  </a:lnTo>
                  <a:lnTo>
                    <a:pt x="539" y="650"/>
                  </a:lnTo>
                  <a:lnTo>
                    <a:pt x="535" y="650"/>
                  </a:lnTo>
                  <a:lnTo>
                    <a:pt x="533" y="650"/>
                  </a:lnTo>
                  <a:lnTo>
                    <a:pt x="531" y="650"/>
                  </a:lnTo>
                  <a:lnTo>
                    <a:pt x="529" y="650"/>
                  </a:lnTo>
                  <a:lnTo>
                    <a:pt x="527" y="650"/>
                  </a:lnTo>
                  <a:lnTo>
                    <a:pt x="526" y="650"/>
                  </a:lnTo>
                  <a:lnTo>
                    <a:pt x="524" y="650"/>
                  </a:lnTo>
                  <a:lnTo>
                    <a:pt x="520" y="650"/>
                  </a:lnTo>
                  <a:lnTo>
                    <a:pt x="515" y="652"/>
                  </a:lnTo>
                  <a:lnTo>
                    <a:pt x="512" y="654"/>
                  </a:lnTo>
                  <a:lnTo>
                    <a:pt x="506" y="658"/>
                  </a:lnTo>
                  <a:lnTo>
                    <a:pt x="500" y="661"/>
                  </a:lnTo>
                  <a:lnTo>
                    <a:pt x="494" y="665"/>
                  </a:lnTo>
                  <a:lnTo>
                    <a:pt x="485" y="669"/>
                  </a:lnTo>
                  <a:lnTo>
                    <a:pt x="477" y="672"/>
                  </a:lnTo>
                  <a:lnTo>
                    <a:pt x="477" y="670"/>
                  </a:lnTo>
                  <a:lnTo>
                    <a:pt x="477" y="669"/>
                  </a:lnTo>
                  <a:lnTo>
                    <a:pt x="477" y="668"/>
                  </a:lnTo>
                  <a:lnTo>
                    <a:pt x="477" y="666"/>
                  </a:lnTo>
                  <a:lnTo>
                    <a:pt x="472" y="666"/>
                  </a:lnTo>
                  <a:lnTo>
                    <a:pt x="470" y="665"/>
                  </a:lnTo>
                  <a:lnTo>
                    <a:pt x="468" y="662"/>
                  </a:lnTo>
                  <a:lnTo>
                    <a:pt x="465" y="659"/>
                  </a:lnTo>
                  <a:lnTo>
                    <a:pt x="465" y="657"/>
                  </a:lnTo>
                  <a:lnTo>
                    <a:pt x="464" y="654"/>
                  </a:lnTo>
                  <a:lnTo>
                    <a:pt x="464" y="651"/>
                  </a:lnTo>
                  <a:lnTo>
                    <a:pt x="464" y="650"/>
                  </a:lnTo>
                  <a:lnTo>
                    <a:pt x="460" y="652"/>
                  </a:lnTo>
                  <a:lnTo>
                    <a:pt x="456" y="657"/>
                  </a:lnTo>
                  <a:lnTo>
                    <a:pt x="452" y="659"/>
                  </a:lnTo>
                  <a:lnTo>
                    <a:pt x="447" y="664"/>
                  </a:lnTo>
                  <a:lnTo>
                    <a:pt x="444" y="666"/>
                  </a:lnTo>
                  <a:lnTo>
                    <a:pt x="440" y="669"/>
                  </a:lnTo>
                  <a:lnTo>
                    <a:pt x="437" y="670"/>
                  </a:lnTo>
                  <a:lnTo>
                    <a:pt x="434" y="672"/>
                  </a:lnTo>
                  <a:lnTo>
                    <a:pt x="433" y="672"/>
                  </a:lnTo>
                  <a:lnTo>
                    <a:pt x="432" y="670"/>
                  </a:lnTo>
                  <a:lnTo>
                    <a:pt x="431" y="670"/>
                  </a:lnTo>
                  <a:lnTo>
                    <a:pt x="431" y="669"/>
                  </a:lnTo>
                  <a:lnTo>
                    <a:pt x="429" y="668"/>
                  </a:lnTo>
                  <a:lnTo>
                    <a:pt x="428" y="666"/>
                  </a:lnTo>
                  <a:lnTo>
                    <a:pt x="428" y="665"/>
                  </a:lnTo>
                  <a:lnTo>
                    <a:pt x="421" y="664"/>
                  </a:lnTo>
                  <a:lnTo>
                    <a:pt x="414" y="664"/>
                  </a:lnTo>
                  <a:lnTo>
                    <a:pt x="407" y="661"/>
                  </a:lnTo>
                  <a:lnTo>
                    <a:pt x="401" y="658"/>
                  </a:lnTo>
                  <a:lnTo>
                    <a:pt x="396" y="655"/>
                  </a:lnTo>
                  <a:lnTo>
                    <a:pt x="391" y="651"/>
                  </a:lnTo>
                  <a:lnTo>
                    <a:pt x="388" y="645"/>
                  </a:lnTo>
                  <a:lnTo>
                    <a:pt x="387" y="640"/>
                  </a:lnTo>
                  <a:lnTo>
                    <a:pt x="388" y="636"/>
                  </a:lnTo>
                  <a:lnTo>
                    <a:pt x="389" y="631"/>
                  </a:lnTo>
                  <a:lnTo>
                    <a:pt x="390" y="629"/>
                  </a:lnTo>
                  <a:lnTo>
                    <a:pt x="391" y="627"/>
                  </a:lnTo>
                  <a:lnTo>
                    <a:pt x="393" y="625"/>
                  </a:lnTo>
                  <a:lnTo>
                    <a:pt x="395" y="622"/>
                  </a:lnTo>
                  <a:lnTo>
                    <a:pt x="395" y="619"/>
                  </a:lnTo>
                  <a:lnTo>
                    <a:pt x="396" y="615"/>
                  </a:lnTo>
                  <a:lnTo>
                    <a:pt x="396" y="599"/>
                  </a:lnTo>
                  <a:lnTo>
                    <a:pt x="400" y="592"/>
                  </a:lnTo>
                  <a:lnTo>
                    <a:pt x="385" y="592"/>
                  </a:lnTo>
                  <a:lnTo>
                    <a:pt x="383" y="597"/>
                  </a:lnTo>
                  <a:lnTo>
                    <a:pt x="384" y="594"/>
                  </a:lnTo>
                  <a:lnTo>
                    <a:pt x="385" y="592"/>
                  </a:lnTo>
                  <a:lnTo>
                    <a:pt x="385" y="590"/>
                  </a:lnTo>
                  <a:lnTo>
                    <a:pt x="387" y="588"/>
                  </a:lnTo>
                  <a:lnTo>
                    <a:pt x="388" y="587"/>
                  </a:lnTo>
                  <a:lnTo>
                    <a:pt x="389" y="585"/>
                  </a:lnTo>
                  <a:lnTo>
                    <a:pt x="390" y="584"/>
                  </a:lnTo>
                  <a:lnTo>
                    <a:pt x="391" y="581"/>
                  </a:lnTo>
                  <a:lnTo>
                    <a:pt x="391" y="567"/>
                  </a:lnTo>
                  <a:lnTo>
                    <a:pt x="388" y="569"/>
                  </a:lnTo>
                  <a:lnTo>
                    <a:pt x="385" y="570"/>
                  </a:lnTo>
                  <a:lnTo>
                    <a:pt x="383" y="573"/>
                  </a:lnTo>
                  <a:lnTo>
                    <a:pt x="381" y="576"/>
                  </a:lnTo>
                  <a:lnTo>
                    <a:pt x="379" y="579"/>
                  </a:lnTo>
                  <a:lnTo>
                    <a:pt x="377" y="581"/>
                  </a:lnTo>
                  <a:lnTo>
                    <a:pt x="375" y="583"/>
                  </a:lnTo>
                  <a:lnTo>
                    <a:pt x="372" y="584"/>
                  </a:lnTo>
                  <a:lnTo>
                    <a:pt x="364" y="584"/>
                  </a:lnTo>
                  <a:lnTo>
                    <a:pt x="369" y="579"/>
                  </a:lnTo>
                  <a:lnTo>
                    <a:pt x="375" y="572"/>
                  </a:lnTo>
                  <a:lnTo>
                    <a:pt x="379" y="566"/>
                  </a:lnTo>
                  <a:lnTo>
                    <a:pt x="383" y="559"/>
                  </a:lnTo>
                  <a:lnTo>
                    <a:pt x="388" y="553"/>
                  </a:lnTo>
                  <a:lnTo>
                    <a:pt x="391" y="546"/>
                  </a:lnTo>
                  <a:lnTo>
                    <a:pt x="396" y="541"/>
                  </a:lnTo>
                  <a:lnTo>
                    <a:pt x="400" y="534"/>
                  </a:lnTo>
                  <a:lnTo>
                    <a:pt x="399" y="533"/>
                  </a:lnTo>
                  <a:lnTo>
                    <a:pt x="396" y="533"/>
                  </a:lnTo>
                  <a:lnTo>
                    <a:pt x="395" y="534"/>
                  </a:lnTo>
                  <a:lnTo>
                    <a:pt x="393" y="535"/>
                  </a:lnTo>
                  <a:lnTo>
                    <a:pt x="390" y="537"/>
                  </a:lnTo>
                  <a:lnTo>
                    <a:pt x="389" y="540"/>
                  </a:lnTo>
                  <a:lnTo>
                    <a:pt x="387" y="541"/>
                  </a:lnTo>
                  <a:lnTo>
                    <a:pt x="385" y="542"/>
                  </a:lnTo>
                  <a:lnTo>
                    <a:pt x="382" y="545"/>
                  </a:lnTo>
                  <a:lnTo>
                    <a:pt x="377" y="549"/>
                  </a:lnTo>
                  <a:lnTo>
                    <a:pt x="370" y="556"/>
                  </a:lnTo>
                  <a:lnTo>
                    <a:pt x="363" y="562"/>
                  </a:lnTo>
                  <a:lnTo>
                    <a:pt x="356" y="569"/>
                  </a:lnTo>
                  <a:lnTo>
                    <a:pt x="350" y="574"/>
                  </a:lnTo>
                  <a:lnTo>
                    <a:pt x="345" y="579"/>
                  </a:lnTo>
                  <a:lnTo>
                    <a:pt x="343" y="580"/>
                  </a:lnTo>
                  <a:lnTo>
                    <a:pt x="343" y="537"/>
                  </a:lnTo>
                  <a:lnTo>
                    <a:pt x="339" y="535"/>
                  </a:lnTo>
                  <a:lnTo>
                    <a:pt x="337" y="535"/>
                  </a:lnTo>
                  <a:lnTo>
                    <a:pt x="335" y="534"/>
                  </a:lnTo>
                  <a:lnTo>
                    <a:pt x="334" y="533"/>
                  </a:lnTo>
                  <a:lnTo>
                    <a:pt x="333" y="530"/>
                  </a:lnTo>
                  <a:lnTo>
                    <a:pt x="333" y="528"/>
                  </a:lnTo>
                  <a:lnTo>
                    <a:pt x="333" y="526"/>
                  </a:lnTo>
                  <a:lnTo>
                    <a:pt x="334" y="521"/>
                  </a:lnTo>
                  <a:lnTo>
                    <a:pt x="331" y="517"/>
                  </a:lnTo>
                  <a:lnTo>
                    <a:pt x="326" y="513"/>
                  </a:lnTo>
                  <a:lnTo>
                    <a:pt x="320" y="509"/>
                  </a:lnTo>
                  <a:lnTo>
                    <a:pt x="315" y="506"/>
                  </a:lnTo>
                  <a:lnTo>
                    <a:pt x="309" y="501"/>
                  </a:lnTo>
                  <a:lnTo>
                    <a:pt x="303" y="498"/>
                  </a:lnTo>
                  <a:lnTo>
                    <a:pt x="297" y="497"/>
                  </a:lnTo>
                  <a:lnTo>
                    <a:pt x="291" y="495"/>
                  </a:lnTo>
                  <a:lnTo>
                    <a:pt x="289" y="497"/>
                  </a:lnTo>
                  <a:lnTo>
                    <a:pt x="288" y="497"/>
                  </a:lnTo>
                  <a:lnTo>
                    <a:pt x="287" y="498"/>
                  </a:lnTo>
                  <a:lnTo>
                    <a:pt x="285" y="498"/>
                  </a:lnTo>
                  <a:lnTo>
                    <a:pt x="283" y="499"/>
                  </a:lnTo>
                  <a:lnTo>
                    <a:pt x="282" y="501"/>
                  </a:lnTo>
                  <a:lnTo>
                    <a:pt x="282" y="502"/>
                  </a:lnTo>
                  <a:lnTo>
                    <a:pt x="281" y="505"/>
                  </a:lnTo>
                  <a:lnTo>
                    <a:pt x="254" y="505"/>
                  </a:lnTo>
                  <a:lnTo>
                    <a:pt x="247" y="509"/>
                  </a:lnTo>
                  <a:lnTo>
                    <a:pt x="240" y="510"/>
                  </a:lnTo>
                  <a:lnTo>
                    <a:pt x="234" y="513"/>
                  </a:lnTo>
                  <a:lnTo>
                    <a:pt x="228" y="513"/>
                  </a:lnTo>
                  <a:lnTo>
                    <a:pt x="222" y="514"/>
                  </a:lnTo>
                  <a:lnTo>
                    <a:pt x="216" y="516"/>
                  </a:lnTo>
                  <a:lnTo>
                    <a:pt x="210" y="517"/>
                  </a:lnTo>
                  <a:lnTo>
                    <a:pt x="203" y="519"/>
                  </a:lnTo>
                  <a:lnTo>
                    <a:pt x="200" y="520"/>
                  </a:lnTo>
                  <a:lnTo>
                    <a:pt x="195" y="523"/>
                  </a:lnTo>
                  <a:lnTo>
                    <a:pt x="189" y="524"/>
                  </a:lnTo>
                  <a:lnTo>
                    <a:pt x="183" y="527"/>
                  </a:lnTo>
                  <a:lnTo>
                    <a:pt x="176" y="530"/>
                  </a:lnTo>
                  <a:lnTo>
                    <a:pt x="170" y="533"/>
                  </a:lnTo>
                  <a:lnTo>
                    <a:pt x="167" y="535"/>
                  </a:lnTo>
                  <a:lnTo>
                    <a:pt x="164" y="537"/>
                  </a:lnTo>
                  <a:lnTo>
                    <a:pt x="161" y="541"/>
                  </a:lnTo>
                  <a:lnTo>
                    <a:pt x="158" y="544"/>
                  </a:lnTo>
                  <a:lnTo>
                    <a:pt x="156" y="548"/>
                  </a:lnTo>
                  <a:lnTo>
                    <a:pt x="155" y="551"/>
                  </a:lnTo>
                  <a:lnTo>
                    <a:pt x="152" y="553"/>
                  </a:lnTo>
                  <a:lnTo>
                    <a:pt x="149" y="555"/>
                  </a:lnTo>
                  <a:lnTo>
                    <a:pt x="146" y="556"/>
                  </a:lnTo>
                  <a:lnTo>
                    <a:pt x="143" y="556"/>
                  </a:lnTo>
                  <a:lnTo>
                    <a:pt x="92" y="556"/>
                  </a:lnTo>
                  <a:lnTo>
                    <a:pt x="83" y="560"/>
                  </a:lnTo>
                  <a:lnTo>
                    <a:pt x="76" y="563"/>
                  </a:lnTo>
                  <a:lnTo>
                    <a:pt x="70" y="567"/>
                  </a:lnTo>
                  <a:lnTo>
                    <a:pt x="64" y="570"/>
                  </a:lnTo>
                  <a:lnTo>
                    <a:pt x="58" y="574"/>
                  </a:lnTo>
                  <a:lnTo>
                    <a:pt x="51" y="577"/>
                  </a:lnTo>
                  <a:lnTo>
                    <a:pt x="43" y="579"/>
                  </a:lnTo>
                  <a:lnTo>
                    <a:pt x="32" y="580"/>
                  </a:lnTo>
                  <a:lnTo>
                    <a:pt x="25" y="579"/>
                  </a:lnTo>
                  <a:lnTo>
                    <a:pt x="19" y="579"/>
                  </a:lnTo>
                  <a:lnTo>
                    <a:pt x="13" y="576"/>
                  </a:lnTo>
                  <a:lnTo>
                    <a:pt x="8" y="573"/>
                  </a:lnTo>
                  <a:lnTo>
                    <a:pt x="5" y="570"/>
                  </a:lnTo>
                  <a:lnTo>
                    <a:pt x="2" y="566"/>
                  </a:lnTo>
                  <a:lnTo>
                    <a:pt x="0" y="560"/>
                  </a:lnTo>
                  <a:lnTo>
                    <a:pt x="0" y="555"/>
                  </a:lnTo>
                  <a:lnTo>
                    <a:pt x="0" y="552"/>
                  </a:lnTo>
                  <a:lnTo>
                    <a:pt x="1" y="549"/>
                  </a:lnTo>
                  <a:lnTo>
                    <a:pt x="4" y="549"/>
                  </a:lnTo>
                  <a:lnTo>
                    <a:pt x="6" y="548"/>
                  </a:lnTo>
                  <a:lnTo>
                    <a:pt x="8" y="548"/>
                  </a:lnTo>
                  <a:lnTo>
                    <a:pt x="11" y="546"/>
                  </a:lnTo>
                  <a:lnTo>
                    <a:pt x="13" y="546"/>
                  </a:lnTo>
                  <a:lnTo>
                    <a:pt x="14" y="546"/>
                  </a:lnTo>
                  <a:lnTo>
                    <a:pt x="18" y="544"/>
                  </a:lnTo>
                  <a:lnTo>
                    <a:pt x="21" y="540"/>
                  </a:lnTo>
                  <a:lnTo>
                    <a:pt x="24" y="534"/>
                  </a:lnTo>
                  <a:lnTo>
                    <a:pt x="26" y="528"/>
                  </a:lnTo>
                  <a:lnTo>
                    <a:pt x="29" y="521"/>
                  </a:lnTo>
                  <a:lnTo>
                    <a:pt x="30" y="514"/>
                  </a:lnTo>
                  <a:lnTo>
                    <a:pt x="31" y="507"/>
                  </a:lnTo>
                  <a:lnTo>
                    <a:pt x="32" y="501"/>
                  </a:lnTo>
                  <a:lnTo>
                    <a:pt x="31" y="497"/>
                  </a:lnTo>
                  <a:lnTo>
                    <a:pt x="30" y="493"/>
                  </a:lnTo>
                  <a:lnTo>
                    <a:pt x="29" y="490"/>
                  </a:lnTo>
                  <a:lnTo>
                    <a:pt x="26" y="487"/>
                  </a:lnTo>
                  <a:lnTo>
                    <a:pt x="24" y="484"/>
                  </a:lnTo>
                  <a:lnTo>
                    <a:pt x="23" y="483"/>
                  </a:lnTo>
                  <a:lnTo>
                    <a:pt x="21" y="479"/>
                  </a:lnTo>
                  <a:lnTo>
                    <a:pt x="21" y="476"/>
                  </a:lnTo>
                  <a:lnTo>
                    <a:pt x="21" y="470"/>
                  </a:lnTo>
                  <a:lnTo>
                    <a:pt x="23" y="467"/>
                  </a:lnTo>
                  <a:lnTo>
                    <a:pt x="24" y="465"/>
                  </a:lnTo>
                  <a:lnTo>
                    <a:pt x="26" y="462"/>
                  </a:lnTo>
                  <a:lnTo>
                    <a:pt x="29" y="460"/>
                  </a:lnTo>
                  <a:lnTo>
                    <a:pt x="30" y="458"/>
                  </a:lnTo>
                  <a:lnTo>
                    <a:pt x="31" y="455"/>
                  </a:lnTo>
                  <a:lnTo>
                    <a:pt x="32" y="451"/>
                  </a:lnTo>
                  <a:lnTo>
                    <a:pt x="31" y="441"/>
                  </a:lnTo>
                  <a:lnTo>
                    <a:pt x="30" y="430"/>
                  </a:lnTo>
                  <a:lnTo>
                    <a:pt x="27" y="420"/>
                  </a:lnTo>
                  <a:lnTo>
                    <a:pt x="25" y="409"/>
                  </a:lnTo>
                  <a:lnTo>
                    <a:pt x="21" y="399"/>
                  </a:lnTo>
                  <a:lnTo>
                    <a:pt x="19" y="389"/>
                  </a:lnTo>
                  <a:lnTo>
                    <a:pt x="17" y="381"/>
                  </a:lnTo>
                  <a:lnTo>
                    <a:pt x="14" y="373"/>
                  </a:lnTo>
                  <a:lnTo>
                    <a:pt x="14" y="360"/>
                  </a:lnTo>
                  <a:lnTo>
                    <a:pt x="15" y="363"/>
                  </a:lnTo>
                  <a:lnTo>
                    <a:pt x="17" y="366"/>
                  </a:lnTo>
                  <a:lnTo>
                    <a:pt x="17" y="369"/>
                  </a:lnTo>
                  <a:lnTo>
                    <a:pt x="18" y="370"/>
                  </a:lnTo>
                  <a:lnTo>
                    <a:pt x="19" y="373"/>
                  </a:lnTo>
                  <a:lnTo>
                    <a:pt x="20" y="374"/>
                  </a:lnTo>
                  <a:lnTo>
                    <a:pt x="21" y="377"/>
                  </a:lnTo>
                  <a:lnTo>
                    <a:pt x="23" y="378"/>
                  </a:lnTo>
                  <a:lnTo>
                    <a:pt x="23" y="369"/>
                  </a:lnTo>
                  <a:lnTo>
                    <a:pt x="24" y="370"/>
                  </a:lnTo>
                  <a:lnTo>
                    <a:pt x="24" y="371"/>
                  </a:lnTo>
                  <a:lnTo>
                    <a:pt x="25" y="374"/>
                  </a:lnTo>
                  <a:lnTo>
                    <a:pt x="26" y="375"/>
                  </a:lnTo>
                  <a:lnTo>
                    <a:pt x="27" y="377"/>
                  </a:lnTo>
                  <a:lnTo>
                    <a:pt x="29" y="377"/>
                  </a:lnTo>
                  <a:lnTo>
                    <a:pt x="30" y="378"/>
                  </a:lnTo>
                  <a:lnTo>
                    <a:pt x="32" y="378"/>
                  </a:lnTo>
                  <a:lnTo>
                    <a:pt x="32" y="377"/>
                  </a:lnTo>
                  <a:lnTo>
                    <a:pt x="33" y="374"/>
                  </a:lnTo>
                  <a:lnTo>
                    <a:pt x="36" y="373"/>
                  </a:lnTo>
                  <a:lnTo>
                    <a:pt x="37" y="371"/>
                  </a:lnTo>
                  <a:lnTo>
                    <a:pt x="38" y="369"/>
                  </a:lnTo>
                  <a:lnTo>
                    <a:pt x="39" y="367"/>
                  </a:lnTo>
                  <a:lnTo>
                    <a:pt x="40" y="366"/>
                  </a:lnTo>
                  <a:lnTo>
                    <a:pt x="40" y="363"/>
                  </a:lnTo>
                  <a:lnTo>
                    <a:pt x="39" y="359"/>
                  </a:lnTo>
                  <a:lnTo>
                    <a:pt x="38" y="355"/>
                  </a:lnTo>
                  <a:lnTo>
                    <a:pt x="37" y="352"/>
                  </a:lnTo>
                  <a:lnTo>
                    <a:pt x="34" y="349"/>
                  </a:lnTo>
                  <a:lnTo>
                    <a:pt x="33" y="346"/>
                  </a:lnTo>
                  <a:lnTo>
                    <a:pt x="31" y="342"/>
                  </a:lnTo>
                  <a:lnTo>
                    <a:pt x="30" y="339"/>
                  </a:lnTo>
                  <a:lnTo>
                    <a:pt x="30" y="336"/>
                  </a:lnTo>
                  <a:lnTo>
                    <a:pt x="30" y="332"/>
                  </a:lnTo>
                  <a:lnTo>
                    <a:pt x="31" y="328"/>
                  </a:lnTo>
                  <a:lnTo>
                    <a:pt x="32" y="325"/>
                  </a:lnTo>
                  <a:lnTo>
                    <a:pt x="34" y="323"/>
                  </a:lnTo>
                  <a:lnTo>
                    <a:pt x="37" y="320"/>
                  </a:lnTo>
                  <a:lnTo>
                    <a:pt x="38" y="317"/>
                  </a:lnTo>
                  <a:lnTo>
                    <a:pt x="40" y="316"/>
                  </a:lnTo>
                  <a:lnTo>
                    <a:pt x="43" y="316"/>
                  </a:lnTo>
                  <a:lnTo>
                    <a:pt x="43" y="314"/>
                  </a:lnTo>
                  <a:lnTo>
                    <a:pt x="43" y="313"/>
                  </a:lnTo>
                  <a:lnTo>
                    <a:pt x="43" y="311"/>
                  </a:lnTo>
                  <a:lnTo>
                    <a:pt x="43" y="310"/>
                  </a:lnTo>
                  <a:lnTo>
                    <a:pt x="43" y="309"/>
                  </a:lnTo>
                  <a:lnTo>
                    <a:pt x="43" y="307"/>
                  </a:lnTo>
                  <a:lnTo>
                    <a:pt x="43" y="304"/>
                  </a:lnTo>
                  <a:lnTo>
                    <a:pt x="43" y="303"/>
                  </a:lnTo>
                  <a:lnTo>
                    <a:pt x="43" y="300"/>
                  </a:lnTo>
                  <a:lnTo>
                    <a:pt x="43" y="296"/>
                  </a:lnTo>
                  <a:lnTo>
                    <a:pt x="43" y="293"/>
                  </a:lnTo>
                  <a:lnTo>
                    <a:pt x="43" y="290"/>
                  </a:lnTo>
                  <a:lnTo>
                    <a:pt x="44" y="288"/>
                  </a:lnTo>
                  <a:lnTo>
                    <a:pt x="44" y="285"/>
                  </a:lnTo>
                  <a:lnTo>
                    <a:pt x="44" y="282"/>
                  </a:lnTo>
                  <a:lnTo>
                    <a:pt x="44" y="278"/>
                  </a:lnTo>
                  <a:close/>
                </a:path>
              </a:pathLst>
            </a:custGeom>
            <a:solidFill>
              <a:srgbClr val="E6B600"/>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8" name="Freeform 50">
              <a:extLst>
                <a:ext uri="{FF2B5EF4-FFF2-40B4-BE49-F238E27FC236}">
                  <a16:creationId xmlns:a16="http://schemas.microsoft.com/office/drawing/2014/main" id="{E7561F0D-E9FC-9598-30CA-66414C649317}"/>
                </a:ext>
              </a:extLst>
            </p:cNvPr>
            <p:cNvSpPr>
              <a:spLocks/>
            </p:cNvSpPr>
            <p:nvPr/>
          </p:nvSpPr>
          <p:spPr bwMode="gray">
            <a:xfrm>
              <a:off x="9079427" y="3296273"/>
              <a:ext cx="168738" cy="170363"/>
            </a:xfrm>
            <a:custGeom>
              <a:avLst/>
              <a:gdLst>
                <a:gd name="T0" fmla="*/ 71438 w 91"/>
                <a:gd name="T1" fmla="*/ 5603 h 97"/>
                <a:gd name="T2" fmla="*/ 79375 w 91"/>
                <a:gd name="T3" fmla="*/ 9806 h 97"/>
                <a:gd name="T4" fmla="*/ 87313 w 91"/>
                <a:gd name="T5" fmla="*/ 11207 h 97"/>
                <a:gd name="T6" fmla="*/ 92075 w 91"/>
                <a:gd name="T7" fmla="*/ 15409 h 97"/>
                <a:gd name="T8" fmla="*/ 100013 w 91"/>
                <a:gd name="T9" fmla="*/ 9806 h 97"/>
                <a:gd name="T10" fmla="*/ 109538 w 91"/>
                <a:gd name="T11" fmla="*/ 1401 h 97"/>
                <a:gd name="T12" fmla="*/ 119063 w 91"/>
                <a:gd name="T13" fmla="*/ 1401 h 97"/>
                <a:gd name="T14" fmla="*/ 130175 w 91"/>
                <a:gd name="T15" fmla="*/ 1401 h 97"/>
                <a:gd name="T16" fmla="*/ 144463 w 91"/>
                <a:gd name="T17" fmla="*/ 44826 h 97"/>
                <a:gd name="T18" fmla="*/ 131763 w 91"/>
                <a:gd name="T19" fmla="*/ 57433 h 97"/>
                <a:gd name="T20" fmla="*/ 117475 w 91"/>
                <a:gd name="T21" fmla="*/ 75644 h 97"/>
                <a:gd name="T22" fmla="*/ 103188 w 91"/>
                <a:gd name="T23" fmla="*/ 95255 h 97"/>
                <a:gd name="T24" fmla="*/ 100013 w 91"/>
                <a:gd name="T25" fmla="*/ 116268 h 97"/>
                <a:gd name="T26" fmla="*/ 90488 w 91"/>
                <a:gd name="T27" fmla="*/ 120470 h 97"/>
                <a:gd name="T28" fmla="*/ 84138 w 91"/>
                <a:gd name="T29" fmla="*/ 126073 h 97"/>
                <a:gd name="T30" fmla="*/ 77788 w 91"/>
                <a:gd name="T31" fmla="*/ 131677 h 97"/>
                <a:gd name="T32" fmla="*/ 66675 w 91"/>
                <a:gd name="T33" fmla="*/ 135879 h 97"/>
                <a:gd name="T34" fmla="*/ 50800 w 91"/>
                <a:gd name="T35" fmla="*/ 133077 h 97"/>
                <a:gd name="T36" fmla="*/ 34925 w 91"/>
                <a:gd name="T37" fmla="*/ 127474 h 97"/>
                <a:gd name="T38" fmla="*/ 25400 w 91"/>
                <a:gd name="T39" fmla="*/ 121871 h 97"/>
                <a:gd name="T40" fmla="*/ 20638 w 91"/>
                <a:gd name="T41" fmla="*/ 112065 h 97"/>
                <a:gd name="T42" fmla="*/ 19050 w 91"/>
                <a:gd name="T43" fmla="*/ 110664 h 97"/>
                <a:gd name="T44" fmla="*/ 20638 w 91"/>
                <a:gd name="T45" fmla="*/ 106462 h 97"/>
                <a:gd name="T46" fmla="*/ 22225 w 91"/>
                <a:gd name="T47" fmla="*/ 100859 h 97"/>
                <a:gd name="T48" fmla="*/ 25400 w 91"/>
                <a:gd name="T49" fmla="*/ 96656 h 97"/>
                <a:gd name="T50" fmla="*/ 20638 w 91"/>
                <a:gd name="T51" fmla="*/ 77045 h 97"/>
                <a:gd name="T52" fmla="*/ 11113 w 91"/>
                <a:gd name="T53" fmla="*/ 64437 h 97"/>
                <a:gd name="T54" fmla="*/ 4763 w 91"/>
                <a:gd name="T55" fmla="*/ 47628 h 97"/>
                <a:gd name="T56" fmla="*/ 0 w 91"/>
                <a:gd name="T57" fmla="*/ 29417 h 97"/>
                <a:gd name="T58" fmla="*/ 4763 w 91"/>
                <a:gd name="T59" fmla="*/ 16810 h 97"/>
                <a:gd name="T60" fmla="*/ 12700 w 91"/>
                <a:gd name="T61" fmla="*/ 11207 h 97"/>
                <a:gd name="T62" fmla="*/ 25400 w 91"/>
                <a:gd name="T63" fmla="*/ 8405 h 97"/>
                <a:gd name="T64" fmla="*/ 34925 w 91"/>
                <a:gd name="T65" fmla="*/ 8405 h 97"/>
                <a:gd name="T66" fmla="*/ 41275 w 91"/>
                <a:gd name="T67" fmla="*/ 8405 h 97"/>
                <a:gd name="T68" fmla="*/ 49213 w 91"/>
                <a:gd name="T69" fmla="*/ 5603 h 97"/>
                <a:gd name="T70" fmla="*/ 57150 w 91"/>
                <a:gd name="T71" fmla="*/ 4202 h 97"/>
                <a:gd name="T72" fmla="*/ 66675 w 91"/>
                <a:gd name="T73" fmla="*/ 4202 h 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1"/>
                <a:gd name="T112" fmla="*/ 0 h 97"/>
                <a:gd name="T113" fmla="*/ 91 w 91"/>
                <a:gd name="T114" fmla="*/ 97 h 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1" h="97">
                  <a:moveTo>
                    <a:pt x="42" y="3"/>
                  </a:moveTo>
                  <a:lnTo>
                    <a:pt x="45" y="4"/>
                  </a:lnTo>
                  <a:lnTo>
                    <a:pt x="48" y="6"/>
                  </a:lnTo>
                  <a:lnTo>
                    <a:pt x="50" y="7"/>
                  </a:lnTo>
                  <a:lnTo>
                    <a:pt x="52" y="8"/>
                  </a:lnTo>
                  <a:lnTo>
                    <a:pt x="55" y="8"/>
                  </a:lnTo>
                  <a:lnTo>
                    <a:pt x="56" y="10"/>
                  </a:lnTo>
                  <a:lnTo>
                    <a:pt x="58" y="11"/>
                  </a:lnTo>
                  <a:lnTo>
                    <a:pt x="61" y="12"/>
                  </a:lnTo>
                  <a:lnTo>
                    <a:pt x="63" y="7"/>
                  </a:lnTo>
                  <a:lnTo>
                    <a:pt x="65" y="4"/>
                  </a:lnTo>
                  <a:lnTo>
                    <a:pt x="69" y="1"/>
                  </a:lnTo>
                  <a:lnTo>
                    <a:pt x="71" y="1"/>
                  </a:lnTo>
                  <a:lnTo>
                    <a:pt x="75" y="1"/>
                  </a:lnTo>
                  <a:lnTo>
                    <a:pt x="78" y="1"/>
                  </a:lnTo>
                  <a:lnTo>
                    <a:pt x="82" y="1"/>
                  </a:lnTo>
                  <a:lnTo>
                    <a:pt x="85" y="0"/>
                  </a:lnTo>
                  <a:lnTo>
                    <a:pt x="91" y="32"/>
                  </a:lnTo>
                  <a:lnTo>
                    <a:pt x="88" y="36"/>
                  </a:lnTo>
                  <a:lnTo>
                    <a:pt x="83" y="41"/>
                  </a:lnTo>
                  <a:lnTo>
                    <a:pt x="78" y="47"/>
                  </a:lnTo>
                  <a:lnTo>
                    <a:pt x="74" y="54"/>
                  </a:lnTo>
                  <a:lnTo>
                    <a:pt x="70" y="61"/>
                  </a:lnTo>
                  <a:lnTo>
                    <a:pt x="65" y="68"/>
                  </a:lnTo>
                  <a:lnTo>
                    <a:pt x="64" y="76"/>
                  </a:lnTo>
                  <a:lnTo>
                    <a:pt x="63" y="83"/>
                  </a:lnTo>
                  <a:lnTo>
                    <a:pt x="61" y="84"/>
                  </a:lnTo>
                  <a:lnTo>
                    <a:pt x="57" y="86"/>
                  </a:lnTo>
                  <a:lnTo>
                    <a:pt x="56" y="87"/>
                  </a:lnTo>
                  <a:lnTo>
                    <a:pt x="53" y="90"/>
                  </a:lnTo>
                  <a:lnTo>
                    <a:pt x="51" y="93"/>
                  </a:lnTo>
                  <a:lnTo>
                    <a:pt x="49" y="94"/>
                  </a:lnTo>
                  <a:lnTo>
                    <a:pt x="45" y="97"/>
                  </a:lnTo>
                  <a:lnTo>
                    <a:pt x="42" y="97"/>
                  </a:lnTo>
                  <a:lnTo>
                    <a:pt x="37" y="97"/>
                  </a:lnTo>
                  <a:lnTo>
                    <a:pt x="32" y="95"/>
                  </a:lnTo>
                  <a:lnTo>
                    <a:pt x="27" y="94"/>
                  </a:lnTo>
                  <a:lnTo>
                    <a:pt x="22" y="91"/>
                  </a:lnTo>
                  <a:lnTo>
                    <a:pt x="18" y="90"/>
                  </a:lnTo>
                  <a:lnTo>
                    <a:pt x="16" y="87"/>
                  </a:lnTo>
                  <a:lnTo>
                    <a:pt x="13" y="83"/>
                  </a:lnTo>
                  <a:lnTo>
                    <a:pt x="13" y="80"/>
                  </a:lnTo>
                  <a:lnTo>
                    <a:pt x="12" y="80"/>
                  </a:lnTo>
                  <a:lnTo>
                    <a:pt x="12" y="79"/>
                  </a:lnTo>
                  <a:lnTo>
                    <a:pt x="13" y="77"/>
                  </a:lnTo>
                  <a:lnTo>
                    <a:pt x="13" y="76"/>
                  </a:lnTo>
                  <a:lnTo>
                    <a:pt x="13" y="74"/>
                  </a:lnTo>
                  <a:lnTo>
                    <a:pt x="14" y="72"/>
                  </a:lnTo>
                  <a:lnTo>
                    <a:pt x="14" y="71"/>
                  </a:lnTo>
                  <a:lnTo>
                    <a:pt x="16" y="69"/>
                  </a:lnTo>
                  <a:lnTo>
                    <a:pt x="14" y="62"/>
                  </a:lnTo>
                  <a:lnTo>
                    <a:pt x="13" y="55"/>
                  </a:lnTo>
                  <a:lnTo>
                    <a:pt x="11" y="50"/>
                  </a:lnTo>
                  <a:lnTo>
                    <a:pt x="7" y="46"/>
                  </a:lnTo>
                  <a:lnTo>
                    <a:pt x="5" y="40"/>
                  </a:lnTo>
                  <a:lnTo>
                    <a:pt x="3" y="34"/>
                  </a:lnTo>
                  <a:lnTo>
                    <a:pt x="1" y="29"/>
                  </a:lnTo>
                  <a:lnTo>
                    <a:pt x="0" y="21"/>
                  </a:lnTo>
                  <a:lnTo>
                    <a:pt x="1" y="17"/>
                  </a:lnTo>
                  <a:lnTo>
                    <a:pt x="3" y="12"/>
                  </a:lnTo>
                  <a:lnTo>
                    <a:pt x="5" y="10"/>
                  </a:lnTo>
                  <a:lnTo>
                    <a:pt x="8" y="8"/>
                  </a:lnTo>
                  <a:lnTo>
                    <a:pt x="12" y="7"/>
                  </a:lnTo>
                  <a:lnTo>
                    <a:pt x="16" y="6"/>
                  </a:lnTo>
                  <a:lnTo>
                    <a:pt x="19" y="6"/>
                  </a:lnTo>
                  <a:lnTo>
                    <a:pt x="22" y="6"/>
                  </a:lnTo>
                  <a:lnTo>
                    <a:pt x="24" y="6"/>
                  </a:lnTo>
                  <a:lnTo>
                    <a:pt x="26" y="6"/>
                  </a:lnTo>
                  <a:lnTo>
                    <a:pt x="29" y="4"/>
                  </a:lnTo>
                  <a:lnTo>
                    <a:pt x="31" y="4"/>
                  </a:lnTo>
                  <a:lnTo>
                    <a:pt x="33" y="4"/>
                  </a:lnTo>
                  <a:lnTo>
                    <a:pt x="36" y="3"/>
                  </a:lnTo>
                  <a:lnTo>
                    <a:pt x="38" y="3"/>
                  </a:lnTo>
                  <a:lnTo>
                    <a:pt x="42" y="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09" name="Freeform 52">
              <a:extLst>
                <a:ext uri="{FF2B5EF4-FFF2-40B4-BE49-F238E27FC236}">
                  <a16:creationId xmlns:a16="http://schemas.microsoft.com/office/drawing/2014/main" id="{CFCBB98C-2593-9290-6162-8DC4CCC667F0}"/>
                </a:ext>
              </a:extLst>
            </p:cNvPr>
            <p:cNvSpPr>
              <a:spLocks/>
            </p:cNvSpPr>
            <p:nvPr/>
          </p:nvSpPr>
          <p:spPr bwMode="gray">
            <a:xfrm>
              <a:off x="10594057" y="5780387"/>
              <a:ext cx="32141" cy="29715"/>
            </a:xfrm>
            <a:custGeom>
              <a:avLst/>
              <a:gdLst>
                <a:gd name="T0" fmla="*/ 0 w 18"/>
                <a:gd name="T1" fmla="*/ 23814 h 17"/>
                <a:gd name="T2" fmla="*/ 0 w 18"/>
                <a:gd name="T3" fmla="*/ 19612 h 17"/>
                <a:gd name="T4" fmla="*/ 3175 w 18"/>
                <a:gd name="T5" fmla="*/ 15409 h 17"/>
                <a:gd name="T6" fmla="*/ 4762 w 18"/>
                <a:gd name="T7" fmla="*/ 12607 h 17"/>
                <a:gd name="T8" fmla="*/ 11112 w 18"/>
                <a:gd name="T9" fmla="*/ 8405 h 17"/>
                <a:gd name="T10" fmla="*/ 14288 w 18"/>
                <a:gd name="T11" fmla="*/ 7004 h 17"/>
                <a:gd name="T12" fmla="*/ 22225 w 18"/>
                <a:gd name="T13" fmla="*/ 4202 h 17"/>
                <a:gd name="T14" fmla="*/ 25400 w 18"/>
                <a:gd name="T15" fmla="*/ 1401 h 17"/>
                <a:gd name="T16" fmla="*/ 28575 w 18"/>
                <a:gd name="T17" fmla="*/ 0 h 17"/>
                <a:gd name="T18" fmla="*/ 28575 w 18"/>
                <a:gd name="T19" fmla="*/ 12607 h 17"/>
                <a:gd name="T20" fmla="*/ 23812 w 18"/>
                <a:gd name="T21" fmla="*/ 15409 h 17"/>
                <a:gd name="T22" fmla="*/ 17462 w 18"/>
                <a:gd name="T23" fmla="*/ 16810 h 17"/>
                <a:gd name="T24" fmla="*/ 14288 w 18"/>
                <a:gd name="T25" fmla="*/ 19612 h 17"/>
                <a:gd name="T26" fmla="*/ 12700 w 18"/>
                <a:gd name="T27" fmla="*/ 22413 h 17"/>
                <a:gd name="T28" fmla="*/ 11112 w 18"/>
                <a:gd name="T29" fmla="*/ 22413 h 17"/>
                <a:gd name="T30" fmla="*/ 7937 w 18"/>
                <a:gd name="T31" fmla="*/ 23814 h 17"/>
                <a:gd name="T32" fmla="*/ 3175 w 18"/>
                <a:gd name="T33" fmla="*/ 23814 h 17"/>
                <a:gd name="T34" fmla="*/ 0 w 18"/>
                <a:gd name="T35" fmla="*/ 23814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7"/>
                <a:gd name="T56" fmla="*/ 18 w 18"/>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7">
                  <a:moveTo>
                    <a:pt x="0" y="17"/>
                  </a:moveTo>
                  <a:lnTo>
                    <a:pt x="0" y="14"/>
                  </a:lnTo>
                  <a:lnTo>
                    <a:pt x="2" y="11"/>
                  </a:lnTo>
                  <a:lnTo>
                    <a:pt x="3" y="9"/>
                  </a:lnTo>
                  <a:lnTo>
                    <a:pt x="7" y="6"/>
                  </a:lnTo>
                  <a:lnTo>
                    <a:pt x="9" y="5"/>
                  </a:lnTo>
                  <a:lnTo>
                    <a:pt x="14" y="3"/>
                  </a:lnTo>
                  <a:lnTo>
                    <a:pt x="16" y="1"/>
                  </a:lnTo>
                  <a:lnTo>
                    <a:pt x="18" y="0"/>
                  </a:lnTo>
                  <a:lnTo>
                    <a:pt x="18" y="9"/>
                  </a:lnTo>
                  <a:lnTo>
                    <a:pt x="15" y="11"/>
                  </a:lnTo>
                  <a:lnTo>
                    <a:pt x="11" y="12"/>
                  </a:lnTo>
                  <a:lnTo>
                    <a:pt x="9" y="14"/>
                  </a:lnTo>
                  <a:lnTo>
                    <a:pt x="8" y="16"/>
                  </a:lnTo>
                  <a:lnTo>
                    <a:pt x="7" y="16"/>
                  </a:lnTo>
                  <a:lnTo>
                    <a:pt x="5" y="17"/>
                  </a:lnTo>
                  <a:lnTo>
                    <a:pt x="2" y="17"/>
                  </a:lnTo>
                  <a:lnTo>
                    <a:pt x="0" y="1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0" name="Freeform 53">
              <a:extLst>
                <a:ext uri="{FF2B5EF4-FFF2-40B4-BE49-F238E27FC236}">
                  <a16:creationId xmlns:a16="http://schemas.microsoft.com/office/drawing/2014/main" id="{F5E1D860-8205-01BB-E403-8394F1C4A504}"/>
                </a:ext>
              </a:extLst>
            </p:cNvPr>
            <p:cNvSpPr>
              <a:spLocks/>
            </p:cNvSpPr>
            <p:nvPr/>
          </p:nvSpPr>
          <p:spPr bwMode="gray">
            <a:xfrm>
              <a:off x="10604104" y="5534748"/>
              <a:ext cx="359574" cy="249600"/>
            </a:xfrm>
            <a:custGeom>
              <a:avLst/>
              <a:gdLst>
                <a:gd name="T0" fmla="*/ 3175 w 193"/>
                <a:gd name="T1" fmla="*/ 163896 h 142"/>
                <a:gd name="T2" fmla="*/ 19050 w 193"/>
                <a:gd name="T3" fmla="*/ 161094 h 142"/>
                <a:gd name="T4" fmla="*/ 26988 w 193"/>
                <a:gd name="T5" fmla="*/ 158292 h 142"/>
                <a:gd name="T6" fmla="*/ 33338 w 193"/>
                <a:gd name="T7" fmla="*/ 149887 h 142"/>
                <a:gd name="T8" fmla="*/ 39688 w 193"/>
                <a:gd name="T9" fmla="*/ 138681 h 142"/>
                <a:gd name="T10" fmla="*/ 44450 w 193"/>
                <a:gd name="T11" fmla="*/ 140082 h 142"/>
                <a:gd name="T12" fmla="*/ 50800 w 193"/>
                <a:gd name="T13" fmla="*/ 140082 h 142"/>
                <a:gd name="T14" fmla="*/ 55563 w 193"/>
                <a:gd name="T15" fmla="*/ 140082 h 142"/>
                <a:gd name="T16" fmla="*/ 60325 w 193"/>
                <a:gd name="T17" fmla="*/ 138681 h 142"/>
                <a:gd name="T18" fmla="*/ 69850 w 193"/>
                <a:gd name="T19" fmla="*/ 133078 h 142"/>
                <a:gd name="T20" fmla="*/ 77788 w 193"/>
                <a:gd name="T21" fmla="*/ 124673 h 142"/>
                <a:gd name="T22" fmla="*/ 84138 w 193"/>
                <a:gd name="T23" fmla="*/ 114867 h 142"/>
                <a:gd name="T24" fmla="*/ 90488 w 193"/>
                <a:gd name="T25" fmla="*/ 109264 h 142"/>
                <a:gd name="T26" fmla="*/ 114300 w 193"/>
                <a:gd name="T27" fmla="*/ 102260 h 142"/>
                <a:gd name="T28" fmla="*/ 136525 w 193"/>
                <a:gd name="T29" fmla="*/ 93855 h 142"/>
                <a:gd name="T30" fmla="*/ 160338 w 193"/>
                <a:gd name="T31" fmla="*/ 84049 h 142"/>
                <a:gd name="T32" fmla="*/ 180975 w 193"/>
                <a:gd name="T33" fmla="*/ 72842 h 142"/>
                <a:gd name="T34" fmla="*/ 184150 w 193"/>
                <a:gd name="T35" fmla="*/ 72842 h 142"/>
                <a:gd name="T36" fmla="*/ 187325 w 193"/>
                <a:gd name="T37" fmla="*/ 72842 h 142"/>
                <a:gd name="T38" fmla="*/ 195263 w 193"/>
                <a:gd name="T39" fmla="*/ 70041 h 142"/>
                <a:gd name="T40" fmla="*/ 209550 w 193"/>
                <a:gd name="T41" fmla="*/ 64438 h 142"/>
                <a:gd name="T42" fmla="*/ 222250 w 193"/>
                <a:gd name="T43" fmla="*/ 54632 h 142"/>
                <a:gd name="T44" fmla="*/ 233363 w 193"/>
                <a:gd name="T45" fmla="*/ 42024 h 142"/>
                <a:gd name="T46" fmla="*/ 244475 w 193"/>
                <a:gd name="T47" fmla="*/ 33620 h 142"/>
                <a:gd name="T48" fmla="*/ 257175 w 193"/>
                <a:gd name="T49" fmla="*/ 26616 h 142"/>
                <a:gd name="T50" fmla="*/ 268288 w 193"/>
                <a:gd name="T51" fmla="*/ 14008 h 142"/>
                <a:gd name="T52" fmla="*/ 282575 w 193"/>
                <a:gd name="T53" fmla="*/ 4202 h 142"/>
                <a:gd name="T54" fmla="*/ 292100 w 193"/>
                <a:gd name="T55" fmla="*/ 4202 h 142"/>
                <a:gd name="T56" fmla="*/ 295275 w 193"/>
                <a:gd name="T57" fmla="*/ 12607 h 142"/>
                <a:gd name="T58" fmla="*/ 298450 w 193"/>
                <a:gd name="T59" fmla="*/ 16810 h 142"/>
                <a:gd name="T60" fmla="*/ 304800 w 193"/>
                <a:gd name="T61" fmla="*/ 18211 h 142"/>
                <a:gd name="T62" fmla="*/ 303213 w 193"/>
                <a:gd name="T63" fmla="*/ 33620 h 142"/>
                <a:gd name="T64" fmla="*/ 284163 w 193"/>
                <a:gd name="T65" fmla="*/ 63037 h 142"/>
                <a:gd name="T66" fmla="*/ 260350 w 193"/>
                <a:gd name="T67" fmla="*/ 85450 h 142"/>
                <a:gd name="T68" fmla="*/ 233363 w 193"/>
                <a:gd name="T69" fmla="*/ 98057 h 142"/>
                <a:gd name="T70" fmla="*/ 215900 w 193"/>
                <a:gd name="T71" fmla="*/ 103660 h 142"/>
                <a:gd name="T72" fmla="*/ 212725 w 193"/>
                <a:gd name="T73" fmla="*/ 109264 h 142"/>
                <a:gd name="T74" fmla="*/ 209550 w 193"/>
                <a:gd name="T75" fmla="*/ 112065 h 142"/>
                <a:gd name="T76" fmla="*/ 201613 w 193"/>
                <a:gd name="T77" fmla="*/ 112065 h 142"/>
                <a:gd name="T78" fmla="*/ 192088 w 193"/>
                <a:gd name="T79" fmla="*/ 112065 h 142"/>
                <a:gd name="T80" fmla="*/ 182563 w 193"/>
                <a:gd name="T81" fmla="*/ 113466 h 142"/>
                <a:gd name="T82" fmla="*/ 173038 w 193"/>
                <a:gd name="T83" fmla="*/ 117669 h 142"/>
                <a:gd name="T84" fmla="*/ 166688 w 193"/>
                <a:gd name="T85" fmla="*/ 117669 h 142"/>
                <a:gd name="T86" fmla="*/ 157163 w 193"/>
                <a:gd name="T87" fmla="*/ 127474 h 142"/>
                <a:gd name="T88" fmla="*/ 133350 w 193"/>
                <a:gd name="T89" fmla="*/ 155491 h 142"/>
                <a:gd name="T90" fmla="*/ 100013 w 193"/>
                <a:gd name="T91" fmla="*/ 180705 h 142"/>
                <a:gd name="T92" fmla="*/ 60325 w 193"/>
                <a:gd name="T93" fmla="*/ 196114 h 142"/>
                <a:gd name="T94" fmla="*/ 36513 w 193"/>
                <a:gd name="T95" fmla="*/ 198916 h 142"/>
                <a:gd name="T96" fmla="*/ 30163 w 193"/>
                <a:gd name="T97" fmla="*/ 196114 h 142"/>
                <a:gd name="T98" fmla="*/ 25400 w 193"/>
                <a:gd name="T99" fmla="*/ 193313 h 142"/>
                <a:gd name="T100" fmla="*/ 20638 w 193"/>
                <a:gd name="T101" fmla="*/ 190511 h 142"/>
                <a:gd name="T102" fmla="*/ 0 w 193"/>
                <a:gd name="T103" fmla="*/ 180705 h 1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3"/>
                <a:gd name="T157" fmla="*/ 0 h 142"/>
                <a:gd name="T158" fmla="*/ 193 w 193"/>
                <a:gd name="T159" fmla="*/ 142 h 1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3" h="142">
                  <a:moveTo>
                    <a:pt x="0" y="129"/>
                  </a:moveTo>
                  <a:lnTo>
                    <a:pt x="2" y="117"/>
                  </a:lnTo>
                  <a:lnTo>
                    <a:pt x="7" y="117"/>
                  </a:lnTo>
                  <a:lnTo>
                    <a:pt x="12" y="115"/>
                  </a:lnTo>
                  <a:lnTo>
                    <a:pt x="15" y="114"/>
                  </a:lnTo>
                  <a:lnTo>
                    <a:pt x="17" y="113"/>
                  </a:lnTo>
                  <a:lnTo>
                    <a:pt x="20" y="110"/>
                  </a:lnTo>
                  <a:lnTo>
                    <a:pt x="21" y="107"/>
                  </a:lnTo>
                  <a:lnTo>
                    <a:pt x="23" y="102"/>
                  </a:lnTo>
                  <a:lnTo>
                    <a:pt x="25" y="99"/>
                  </a:lnTo>
                  <a:lnTo>
                    <a:pt x="27" y="99"/>
                  </a:lnTo>
                  <a:lnTo>
                    <a:pt x="28" y="100"/>
                  </a:lnTo>
                  <a:lnTo>
                    <a:pt x="29" y="100"/>
                  </a:lnTo>
                  <a:lnTo>
                    <a:pt x="32" y="100"/>
                  </a:lnTo>
                  <a:lnTo>
                    <a:pt x="33" y="100"/>
                  </a:lnTo>
                  <a:lnTo>
                    <a:pt x="35" y="100"/>
                  </a:lnTo>
                  <a:lnTo>
                    <a:pt x="37" y="99"/>
                  </a:lnTo>
                  <a:lnTo>
                    <a:pt x="38" y="99"/>
                  </a:lnTo>
                  <a:lnTo>
                    <a:pt x="41" y="98"/>
                  </a:lnTo>
                  <a:lnTo>
                    <a:pt x="44" y="95"/>
                  </a:lnTo>
                  <a:lnTo>
                    <a:pt x="46" y="92"/>
                  </a:lnTo>
                  <a:lnTo>
                    <a:pt x="49" y="89"/>
                  </a:lnTo>
                  <a:lnTo>
                    <a:pt x="51" y="85"/>
                  </a:lnTo>
                  <a:lnTo>
                    <a:pt x="53" y="82"/>
                  </a:lnTo>
                  <a:lnTo>
                    <a:pt x="54" y="81"/>
                  </a:lnTo>
                  <a:lnTo>
                    <a:pt x="57" y="78"/>
                  </a:lnTo>
                  <a:lnTo>
                    <a:pt x="64" y="75"/>
                  </a:lnTo>
                  <a:lnTo>
                    <a:pt x="72" y="73"/>
                  </a:lnTo>
                  <a:lnTo>
                    <a:pt x="79" y="70"/>
                  </a:lnTo>
                  <a:lnTo>
                    <a:pt x="86" y="67"/>
                  </a:lnTo>
                  <a:lnTo>
                    <a:pt x="93" y="64"/>
                  </a:lnTo>
                  <a:lnTo>
                    <a:pt x="101" y="60"/>
                  </a:lnTo>
                  <a:lnTo>
                    <a:pt x="108" y="56"/>
                  </a:lnTo>
                  <a:lnTo>
                    <a:pt x="114" y="52"/>
                  </a:lnTo>
                  <a:lnTo>
                    <a:pt x="115" y="52"/>
                  </a:lnTo>
                  <a:lnTo>
                    <a:pt x="116" y="52"/>
                  </a:lnTo>
                  <a:lnTo>
                    <a:pt x="117" y="52"/>
                  </a:lnTo>
                  <a:lnTo>
                    <a:pt x="118" y="52"/>
                  </a:lnTo>
                  <a:lnTo>
                    <a:pt x="120" y="52"/>
                  </a:lnTo>
                  <a:lnTo>
                    <a:pt x="123" y="50"/>
                  </a:lnTo>
                  <a:lnTo>
                    <a:pt x="127" y="49"/>
                  </a:lnTo>
                  <a:lnTo>
                    <a:pt x="132" y="46"/>
                  </a:lnTo>
                  <a:lnTo>
                    <a:pt x="135" y="43"/>
                  </a:lnTo>
                  <a:lnTo>
                    <a:pt x="140" y="39"/>
                  </a:lnTo>
                  <a:lnTo>
                    <a:pt x="143" y="34"/>
                  </a:lnTo>
                  <a:lnTo>
                    <a:pt x="147" y="30"/>
                  </a:lnTo>
                  <a:lnTo>
                    <a:pt x="149" y="26"/>
                  </a:lnTo>
                  <a:lnTo>
                    <a:pt x="154" y="24"/>
                  </a:lnTo>
                  <a:lnTo>
                    <a:pt x="159" y="21"/>
                  </a:lnTo>
                  <a:lnTo>
                    <a:pt x="162" y="19"/>
                  </a:lnTo>
                  <a:lnTo>
                    <a:pt x="166" y="14"/>
                  </a:lnTo>
                  <a:lnTo>
                    <a:pt x="169" y="10"/>
                  </a:lnTo>
                  <a:lnTo>
                    <a:pt x="173" y="6"/>
                  </a:lnTo>
                  <a:lnTo>
                    <a:pt x="178" y="3"/>
                  </a:lnTo>
                  <a:lnTo>
                    <a:pt x="183" y="0"/>
                  </a:lnTo>
                  <a:lnTo>
                    <a:pt x="184" y="3"/>
                  </a:lnTo>
                  <a:lnTo>
                    <a:pt x="185" y="6"/>
                  </a:lnTo>
                  <a:lnTo>
                    <a:pt x="186" y="9"/>
                  </a:lnTo>
                  <a:lnTo>
                    <a:pt x="187" y="10"/>
                  </a:lnTo>
                  <a:lnTo>
                    <a:pt x="188" y="12"/>
                  </a:lnTo>
                  <a:lnTo>
                    <a:pt x="190" y="12"/>
                  </a:lnTo>
                  <a:lnTo>
                    <a:pt x="192" y="13"/>
                  </a:lnTo>
                  <a:lnTo>
                    <a:pt x="193" y="13"/>
                  </a:lnTo>
                  <a:lnTo>
                    <a:pt x="191" y="24"/>
                  </a:lnTo>
                  <a:lnTo>
                    <a:pt x="185" y="34"/>
                  </a:lnTo>
                  <a:lnTo>
                    <a:pt x="179" y="45"/>
                  </a:lnTo>
                  <a:lnTo>
                    <a:pt x="172" y="54"/>
                  </a:lnTo>
                  <a:lnTo>
                    <a:pt x="164" y="61"/>
                  </a:lnTo>
                  <a:lnTo>
                    <a:pt x="155" y="67"/>
                  </a:lnTo>
                  <a:lnTo>
                    <a:pt x="147" y="70"/>
                  </a:lnTo>
                  <a:lnTo>
                    <a:pt x="138" y="71"/>
                  </a:lnTo>
                  <a:lnTo>
                    <a:pt x="136" y="74"/>
                  </a:lnTo>
                  <a:lnTo>
                    <a:pt x="135" y="77"/>
                  </a:lnTo>
                  <a:lnTo>
                    <a:pt x="134" y="78"/>
                  </a:lnTo>
                  <a:lnTo>
                    <a:pt x="133" y="78"/>
                  </a:lnTo>
                  <a:lnTo>
                    <a:pt x="132" y="80"/>
                  </a:lnTo>
                  <a:lnTo>
                    <a:pt x="129" y="80"/>
                  </a:lnTo>
                  <a:lnTo>
                    <a:pt x="127" y="80"/>
                  </a:lnTo>
                  <a:lnTo>
                    <a:pt x="124" y="78"/>
                  </a:lnTo>
                  <a:lnTo>
                    <a:pt x="121" y="80"/>
                  </a:lnTo>
                  <a:lnTo>
                    <a:pt x="118" y="81"/>
                  </a:lnTo>
                  <a:lnTo>
                    <a:pt x="115" y="81"/>
                  </a:lnTo>
                  <a:lnTo>
                    <a:pt x="113" y="82"/>
                  </a:lnTo>
                  <a:lnTo>
                    <a:pt x="109" y="84"/>
                  </a:lnTo>
                  <a:lnTo>
                    <a:pt x="107" y="84"/>
                  </a:lnTo>
                  <a:lnTo>
                    <a:pt x="105" y="84"/>
                  </a:lnTo>
                  <a:lnTo>
                    <a:pt x="103" y="81"/>
                  </a:lnTo>
                  <a:lnTo>
                    <a:pt x="99" y="91"/>
                  </a:lnTo>
                  <a:lnTo>
                    <a:pt x="92" y="100"/>
                  </a:lnTo>
                  <a:lnTo>
                    <a:pt x="84" y="111"/>
                  </a:lnTo>
                  <a:lnTo>
                    <a:pt x="73" y="121"/>
                  </a:lnTo>
                  <a:lnTo>
                    <a:pt x="63" y="129"/>
                  </a:lnTo>
                  <a:lnTo>
                    <a:pt x="51" y="136"/>
                  </a:lnTo>
                  <a:lnTo>
                    <a:pt x="38" y="140"/>
                  </a:lnTo>
                  <a:lnTo>
                    <a:pt x="27" y="142"/>
                  </a:lnTo>
                  <a:lnTo>
                    <a:pt x="23" y="142"/>
                  </a:lnTo>
                  <a:lnTo>
                    <a:pt x="20" y="142"/>
                  </a:lnTo>
                  <a:lnTo>
                    <a:pt x="19" y="140"/>
                  </a:lnTo>
                  <a:lnTo>
                    <a:pt x="17" y="139"/>
                  </a:lnTo>
                  <a:lnTo>
                    <a:pt x="16" y="138"/>
                  </a:lnTo>
                  <a:lnTo>
                    <a:pt x="15" y="138"/>
                  </a:lnTo>
                  <a:lnTo>
                    <a:pt x="13" y="136"/>
                  </a:lnTo>
                  <a:lnTo>
                    <a:pt x="10" y="135"/>
                  </a:lnTo>
                  <a:lnTo>
                    <a:pt x="0" y="12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1" name="Freeform 54">
              <a:extLst>
                <a:ext uri="{FF2B5EF4-FFF2-40B4-BE49-F238E27FC236}">
                  <a16:creationId xmlns:a16="http://schemas.microsoft.com/office/drawing/2014/main" id="{972127D3-A1DB-0D79-FB1A-FD62D31BB96D}"/>
                </a:ext>
              </a:extLst>
            </p:cNvPr>
            <p:cNvSpPr>
              <a:spLocks/>
            </p:cNvSpPr>
            <p:nvPr/>
          </p:nvSpPr>
          <p:spPr bwMode="gray">
            <a:xfrm>
              <a:off x="10987782" y="5283168"/>
              <a:ext cx="204897" cy="295160"/>
            </a:xfrm>
            <a:custGeom>
              <a:avLst/>
              <a:gdLst>
                <a:gd name="T0" fmla="*/ 38100 w 110"/>
                <a:gd name="T1" fmla="*/ 151288 h 169"/>
                <a:gd name="T2" fmla="*/ 61913 w 110"/>
                <a:gd name="T3" fmla="*/ 133078 h 169"/>
                <a:gd name="T4" fmla="*/ 82550 w 110"/>
                <a:gd name="T5" fmla="*/ 112065 h 169"/>
                <a:gd name="T6" fmla="*/ 84138 w 110"/>
                <a:gd name="T7" fmla="*/ 100859 h 169"/>
                <a:gd name="T8" fmla="*/ 90487 w 110"/>
                <a:gd name="T9" fmla="*/ 81247 h 169"/>
                <a:gd name="T10" fmla="*/ 95250 w 110"/>
                <a:gd name="T11" fmla="*/ 68640 h 169"/>
                <a:gd name="T12" fmla="*/ 87313 w 110"/>
                <a:gd name="T13" fmla="*/ 40624 h 169"/>
                <a:gd name="T14" fmla="*/ 85725 w 110"/>
                <a:gd name="T15" fmla="*/ 7004 h 169"/>
                <a:gd name="T16" fmla="*/ 90487 w 110"/>
                <a:gd name="T17" fmla="*/ 0 h 169"/>
                <a:gd name="T18" fmla="*/ 95250 w 110"/>
                <a:gd name="T19" fmla="*/ 0 h 169"/>
                <a:gd name="T20" fmla="*/ 103188 w 110"/>
                <a:gd name="T21" fmla="*/ 12607 h 169"/>
                <a:gd name="T22" fmla="*/ 112713 w 110"/>
                <a:gd name="T23" fmla="*/ 26616 h 169"/>
                <a:gd name="T24" fmla="*/ 115888 w 110"/>
                <a:gd name="T25" fmla="*/ 46227 h 169"/>
                <a:gd name="T26" fmla="*/ 109538 w 110"/>
                <a:gd name="T27" fmla="*/ 56033 h 169"/>
                <a:gd name="T28" fmla="*/ 100012 w 110"/>
                <a:gd name="T29" fmla="*/ 68640 h 169"/>
                <a:gd name="T30" fmla="*/ 100012 w 110"/>
                <a:gd name="T31" fmla="*/ 82648 h 169"/>
                <a:gd name="T32" fmla="*/ 103188 w 110"/>
                <a:gd name="T33" fmla="*/ 86851 h 169"/>
                <a:gd name="T34" fmla="*/ 112713 w 110"/>
                <a:gd name="T35" fmla="*/ 88251 h 169"/>
                <a:gd name="T36" fmla="*/ 114300 w 110"/>
                <a:gd name="T37" fmla="*/ 82648 h 169"/>
                <a:gd name="T38" fmla="*/ 112713 w 110"/>
                <a:gd name="T39" fmla="*/ 75644 h 169"/>
                <a:gd name="T40" fmla="*/ 120650 w 110"/>
                <a:gd name="T41" fmla="*/ 88251 h 169"/>
                <a:gd name="T42" fmla="*/ 131763 w 110"/>
                <a:gd name="T43" fmla="*/ 107863 h 169"/>
                <a:gd name="T44" fmla="*/ 144463 w 110"/>
                <a:gd name="T45" fmla="*/ 120470 h 169"/>
                <a:gd name="T46" fmla="*/ 153988 w 110"/>
                <a:gd name="T47" fmla="*/ 113466 h 169"/>
                <a:gd name="T48" fmla="*/ 168275 w 110"/>
                <a:gd name="T49" fmla="*/ 106462 h 169"/>
                <a:gd name="T50" fmla="*/ 173038 w 110"/>
                <a:gd name="T51" fmla="*/ 120470 h 169"/>
                <a:gd name="T52" fmla="*/ 153988 w 110"/>
                <a:gd name="T53" fmla="*/ 142883 h 169"/>
                <a:gd name="T54" fmla="*/ 120650 w 110"/>
                <a:gd name="T55" fmla="*/ 156891 h 169"/>
                <a:gd name="T56" fmla="*/ 96837 w 110"/>
                <a:gd name="T57" fmla="*/ 165296 h 169"/>
                <a:gd name="T58" fmla="*/ 92075 w 110"/>
                <a:gd name="T59" fmla="*/ 175102 h 169"/>
                <a:gd name="T60" fmla="*/ 90487 w 110"/>
                <a:gd name="T61" fmla="*/ 187709 h 169"/>
                <a:gd name="T62" fmla="*/ 66675 w 110"/>
                <a:gd name="T63" fmla="*/ 208722 h 169"/>
                <a:gd name="T64" fmla="*/ 30163 w 110"/>
                <a:gd name="T65" fmla="*/ 231135 h 169"/>
                <a:gd name="T66" fmla="*/ 6350 w 110"/>
                <a:gd name="T67" fmla="*/ 236738 h 169"/>
                <a:gd name="T68" fmla="*/ 1588 w 110"/>
                <a:gd name="T69" fmla="*/ 232536 h 169"/>
                <a:gd name="T70" fmla="*/ 0 w 110"/>
                <a:gd name="T71" fmla="*/ 224131 h 169"/>
                <a:gd name="T72" fmla="*/ 3175 w 110"/>
                <a:gd name="T73" fmla="*/ 212924 h 169"/>
                <a:gd name="T74" fmla="*/ 20638 w 110"/>
                <a:gd name="T75" fmla="*/ 204519 h 169"/>
                <a:gd name="T76" fmla="*/ 33338 w 110"/>
                <a:gd name="T77" fmla="*/ 201718 h 169"/>
                <a:gd name="T78" fmla="*/ 33338 w 110"/>
                <a:gd name="T79" fmla="*/ 196114 h 169"/>
                <a:gd name="T80" fmla="*/ 33338 w 110"/>
                <a:gd name="T81" fmla="*/ 186309 h 169"/>
                <a:gd name="T82" fmla="*/ 28575 w 110"/>
                <a:gd name="T83" fmla="*/ 175102 h 169"/>
                <a:gd name="T84" fmla="*/ 14288 w 110"/>
                <a:gd name="T85" fmla="*/ 172300 h 1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169"/>
                <a:gd name="T131" fmla="*/ 110 w 110"/>
                <a:gd name="T132" fmla="*/ 169 h 1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169">
                  <a:moveTo>
                    <a:pt x="13" y="115"/>
                  </a:moveTo>
                  <a:lnTo>
                    <a:pt x="19" y="112"/>
                  </a:lnTo>
                  <a:lnTo>
                    <a:pt x="24" y="108"/>
                  </a:lnTo>
                  <a:lnTo>
                    <a:pt x="29" y="104"/>
                  </a:lnTo>
                  <a:lnTo>
                    <a:pt x="34" y="100"/>
                  </a:lnTo>
                  <a:lnTo>
                    <a:pt x="39" y="95"/>
                  </a:lnTo>
                  <a:lnTo>
                    <a:pt x="42" y="90"/>
                  </a:lnTo>
                  <a:lnTo>
                    <a:pt x="47" y="86"/>
                  </a:lnTo>
                  <a:lnTo>
                    <a:pt x="52" y="80"/>
                  </a:lnTo>
                  <a:lnTo>
                    <a:pt x="52" y="79"/>
                  </a:lnTo>
                  <a:lnTo>
                    <a:pt x="52" y="76"/>
                  </a:lnTo>
                  <a:lnTo>
                    <a:pt x="53" y="72"/>
                  </a:lnTo>
                  <a:lnTo>
                    <a:pt x="53" y="67"/>
                  </a:lnTo>
                  <a:lnTo>
                    <a:pt x="54" y="62"/>
                  </a:lnTo>
                  <a:lnTo>
                    <a:pt x="57" y="58"/>
                  </a:lnTo>
                  <a:lnTo>
                    <a:pt x="59" y="55"/>
                  </a:lnTo>
                  <a:lnTo>
                    <a:pt x="63" y="52"/>
                  </a:lnTo>
                  <a:lnTo>
                    <a:pt x="60" y="49"/>
                  </a:lnTo>
                  <a:lnTo>
                    <a:pt x="58" y="44"/>
                  </a:lnTo>
                  <a:lnTo>
                    <a:pt x="57" y="36"/>
                  </a:lnTo>
                  <a:lnTo>
                    <a:pt x="55" y="29"/>
                  </a:lnTo>
                  <a:lnTo>
                    <a:pt x="54" y="20"/>
                  </a:lnTo>
                  <a:lnTo>
                    <a:pt x="54" y="12"/>
                  </a:lnTo>
                  <a:lnTo>
                    <a:pt x="54" y="5"/>
                  </a:lnTo>
                  <a:lnTo>
                    <a:pt x="54" y="0"/>
                  </a:lnTo>
                  <a:lnTo>
                    <a:pt x="55" y="0"/>
                  </a:lnTo>
                  <a:lnTo>
                    <a:pt x="57" y="0"/>
                  </a:lnTo>
                  <a:lnTo>
                    <a:pt x="58" y="0"/>
                  </a:lnTo>
                  <a:lnTo>
                    <a:pt x="59" y="0"/>
                  </a:lnTo>
                  <a:lnTo>
                    <a:pt x="60" y="0"/>
                  </a:lnTo>
                  <a:lnTo>
                    <a:pt x="61" y="2"/>
                  </a:lnTo>
                  <a:lnTo>
                    <a:pt x="63" y="7"/>
                  </a:lnTo>
                  <a:lnTo>
                    <a:pt x="65" y="9"/>
                  </a:lnTo>
                  <a:lnTo>
                    <a:pt x="67" y="12"/>
                  </a:lnTo>
                  <a:lnTo>
                    <a:pt x="70" y="16"/>
                  </a:lnTo>
                  <a:lnTo>
                    <a:pt x="71" y="19"/>
                  </a:lnTo>
                  <a:lnTo>
                    <a:pt x="73" y="25"/>
                  </a:lnTo>
                  <a:lnTo>
                    <a:pt x="73" y="29"/>
                  </a:lnTo>
                  <a:lnTo>
                    <a:pt x="73" y="33"/>
                  </a:lnTo>
                  <a:lnTo>
                    <a:pt x="72" y="36"/>
                  </a:lnTo>
                  <a:lnTo>
                    <a:pt x="70" y="39"/>
                  </a:lnTo>
                  <a:lnTo>
                    <a:pt x="69" y="40"/>
                  </a:lnTo>
                  <a:lnTo>
                    <a:pt x="66" y="44"/>
                  </a:lnTo>
                  <a:lnTo>
                    <a:pt x="64" y="47"/>
                  </a:lnTo>
                  <a:lnTo>
                    <a:pt x="63" y="49"/>
                  </a:lnTo>
                  <a:lnTo>
                    <a:pt x="63" y="52"/>
                  </a:lnTo>
                  <a:lnTo>
                    <a:pt x="63" y="56"/>
                  </a:lnTo>
                  <a:lnTo>
                    <a:pt x="63" y="59"/>
                  </a:lnTo>
                  <a:lnTo>
                    <a:pt x="63" y="61"/>
                  </a:lnTo>
                  <a:lnTo>
                    <a:pt x="64" y="62"/>
                  </a:lnTo>
                  <a:lnTo>
                    <a:pt x="65" y="62"/>
                  </a:lnTo>
                  <a:lnTo>
                    <a:pt x="66" y="63"/>
                  </a:lnTo>
                  <a:lnTo>
                    <a:pt x="69" y="63"/>
                  </a:lnTo>
                  <a:lnTo>
                    <a:pt x="71" y="63"/>
                  </a:lnTo>
                  <a:lnTo>
                    <a:pt x="72" y="62"/>
                  </a:lnTo>
                  <a:lnTo>
                    <a:pt x="72" y="61"/>
                  </a:lnTo>
                  <a:lnTo>
                    <a:pt x="72" y="59"/>
                  </a:lnTo>
                  <a:lnTo>
                    <a:pt x="72" y="58"/>
                  </a:lnTo>
                  <a:lnTo>
                    <a:pt x="71" y="55"/>
                  </a:lnTo>
                  <a:lnTo>
                    <a:pt x="71" y="54"/>
                  </a:lnTo>
                  <a:lnTo>
                    <a:pt x="71" y="52"/>
                  </a:lnTo>
                  <a:lnTo>
                    <a:pt x="73" y="58"/>
                  </a:lnTo>
                  <a:lnTo>
                    <a:pt x="76" y="63"/>
                  </a:lnTo>
                  <a:lnTo>
                    <a:pt x="77" y="69"/>
                  </a:lnTo>
                  <a:lnTo>
                    <a:pt x="79" y="73"/>
                  </a:lnTo>
                  <a:lnTo>
                    <a:pt x="83" y="77"/>
                  </a:lnTo>
                  <a:lnTo>
                    <a:pt x="85" y="81"/>
                  </a:lnTo>
                  <a:lnTo>
                    <a:pt x="87" y="84"/>
                  </a:lnTo>
                  <a:lnTo>
                    <a:pt x="91" y="86"/>
                  </a:lnTo>
                  <a:lnTo>
                    <a:pt x="92" y="84"/>
                  </a:lnTo>
                  <a:lnTo>
                    <a:pt x="95" y="83"/>
                  </a:lnTo>
                  <a:lnTo>
                    <a:pt x="97" y="81"/>
                  </a:lnTo>
                  <a:lnTo>
                    <a:pt x="101" y="80"/>
                  </a:lnTo>
                  <a:lnTo>
                    <a:pt x="103" y="77"/>
                  </a:lnTo>
                  <a:lnTo>
                    <a:pt x="106" y="76"/>
                  </a:lnTo>
                  <a:lnTo>
                    <a:pt x="109" y="76"/>
                  </a:lnTo>
                  <a:lnTo>
                    <a:pt x="110" y="76"/>
                  </a:lnTo>
                  <a:lnTo>
                    <a:pt x="109" y="86"/>
                  </a:lnTo>
                  <a:lnTo>
                    <a:pt x="105" y="93"/>
                  </a:lnTo>
                  <a:lnTo>
                    <a:pt x="102" y="98"/>
                  </a:lnTo>
                  <a:lnTo>
                    <a:pt x="97" y="102"/>
                  </a:lnTo>
                  <a:lnTo>
                    <a:pt x="91" y="106"/>
                  </a:lnTo>
                  <a:lnTo>
                    <a:pt x="85" y="109"/>
                  </a:lnTo>
                  <a:lnTo>
                    <a:pt x="76" y="112"/>
                  </a:lnTo>
                  <a:lnTo>
                    <a:pt x="67" y="115"/>
                  </a:lnTo>
                  <a:lnTo>
                    <a:pt x="64" y="116"/>
                  </a:lnTo>
                  <a:lnTo>
                    <a:pt x="61" y="118"/>
                  </a:lnTo>
                  <a:lnTo>
                    <a:pt x="60" y="120"/>
                  </a:lnTo>
                  <a:lnTo>
                    <a:pt x="59" y="122"/>
                  </a:lnTo>
                  <a:lnTo>
                    <a:pt x="58" y="125"/>
                  </a:lnTo>
                  <a:lnTo>
                    <a:pt x="58" y="128"/>
                  </a:lnTo>
                  <a:lnTo>
                    <a:pt x="57" y="131"/>
                  </a:lnTo>
                  <a:lnTo>
                    <a:pt x="57" y="134"/>
                  </a:lnTo>
                  <a:lnTo>
                    <a:pt x="53" y="138"/>
                  </a:lnTo>
                  <a:lnTo>
                    <a:pt x="48" y="144"/>
                  </a:lnTo>
                  <a:lnTo>
                    <a:pt x="42" y="149"/>
                  </a:lnTo>
                  <a:lnTo>
                    <a:pt x="35" y="155"/>
                  </a:lnTo>
                  <a:lnTo>
                    <a:pt x="26" y="160"/>
                  </a:lnTo>
                  <a:lnTo>
                    <a:pt x="19" y="165"/>
                  </a:lnTo>
                  <a:lnTo>
                    <a:pt x="12" y="167"/>
                  </a:lnTo>
                  <a:lnTo>
                    <a:pt x="6" y="169"/>
                  </a:lnTo>
                  <a:lnTo>
                    <a:pt x="4" y="169"/>
                  </a:lnTo>
                  <a:lnTo>
                    <a:pt x="3" y="167"/>
                  </a:lnTo>
                  <a:lnTo>
                    <a:pt x="2" y="167"/>
                  </a:lnTo>
                  <a:lnTo>
                    <a:pt x="1" y="166"/>
                  </a:lnTo>
                  <a:lnTo>
                    <a:pt x="1" y="165"/>
                  </a:lnTo>
                  <a:lnTo>
                    <a:pt x="0" y="162"/>
                  </a:lnTo>
                  <a:lnTo>
                    <a:pt x="0" y="160"/>
                  </a:lnTo>
                  <a:lnTo>
                    <a:pt x="0" y="159"/>
                  </a:lnTo>
                  <a:lnTo>
                    <a:pt x="1" y="155"/>
                  </a:lnTo>
                  <a:lnTo>
                    <a:pt x="2" y="152"/>
                  </a:lnTo>
                  <a:lnTo>
                    <a:pt x="6" y="151"/>
                  </a:lnTo>
                  <a:lnTo>
                    <a:pt x="9" y="148"/>
                  </a:lnTo>
                  <a:lnTo>
                    <a:pt x="13" y="146"/>
                  </a:lnTo>
                  <a:lnTo>
                    <a:pt x="16" y="145"/>
                  </a:lnTo>
                  <a:lnTo>
                    <a:pt x="19" y="145"/>
                  </a:lnTo>
                  <a:lnTo>
                    <a:pt x="21" y="144"/>
                  </a:lnTo>
                  <a:lnTo>
                    <a:pt x="21" y="142"/>
                  </a:lnTo>
                  <a:lnTo>
                    <a:pt x="21" y="141"/>
                  </a:lnTo>
                  <a:lnTo>
                    <a:pt x="21" y="140"/>
                  </a:lnTo>
                  <a:lnTo>
                    <a:pt x="21" y="138"/>
                  </a:lnTo>
                  <a:lnTo>
                    <a:pt x="21" y="137"/>
                  </a:lnTo>
                  <a:lnTo>
                    <a:pt x="21" y="133"/>
                  </a:lnTo>
                  <a:lnTo>
                    <a:pt x="20" y="128"/>
                  </a:lnTo>
                  <a:lnTo>
                    <a:pt x="19" y="126"/>
                  </a:lnTo>
                  <a:lnTo>
                    <a:pt x="18" y="125"/>
                  </a:lnTo>
                  <a:lnTo>
                    <a:pt x="15" y="123"/>
                  </a:lnTo>
                  <a:lnTo>
                    <a:pt x="13" y="123"/>
                  </a:lnTo>
                  <a:lnTo>
                    <a:pt x="9" y="123"/>
                  </a:lnTo>
                  <a:lnTo>
                    <a:pt x="6" y="123"/>
                  </a:lnTo>
                  <a:lnTo>
                    <a:pt x="13" y="11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2" name="Freeform 56">
              <a:extLst>
                <a:ext uri="{FF2B5EF4-FFF2-40B4-BE49-F238E27FC236}">
                  <a16:creationId xmlns:a16="http://schemas.microsoft.com/office/drawing/2014/main" id="{EF5AB94B-4EC4-7662-51B0-18815EF391CC}"/>
                </a:ext>
              </a:extLst>
            </p:cNvPr>
            <p:cNvSpPr>
              <a:spLocks/>
            </p:cNvSpPr>
            <p:nvPr/>
          </p:nvSpPr>
          <p:spPr bwMode="gray">
            <a:xfrm>
              <a:off x="10630216" y="4225341"/>
              <a:ext cx="44195" cy="55467"/>
            </a:xfrm>
            <a:custGeom>
              <a:avLst/>
              <a:gdLst>
                <a:gd name="T0" fmla="*/ 0 w 23"/>
                <a:gd name="T1" fmla="*/ 0 h 31"/>
                <a:gd name="T2" fmla="*/ 1588 w 23"/>
                <a:gd name="T3" fmla="*/ 7004 h 31"/>
                <a:gd name="T4" fmla="*/ 1588 w 23"/>
                <a:gd name="T5" fmla="*/ 16810 h 31"/>
                <a:gd name="T6" fmla="*/ 3175 w 23"/>
                <a:gd name="T7" fmla="*/ 22413 h 31"/>
                <a:gd name="T8" fmla="*/ 7938 w 23"/>
                <a:gd name="T9" fmla="*/ 28016 h 31"/>
                <a:gd name="T10" fmla="*/ 11113 w 23"/>
                <a:gd name="T11" fmla="*/ 33619 h 31"/>
                <a:gd name="T12" fmla="*/ 14288 w 23"/>
                <a:gd name="T13" fmla="*/ 37822 h 31"/>
                <a:gd name="T14" fmla="*/ 15875 w 23"/>
                <a:gd name="T15" fmla="*/ 39223 h 31"/>
                <a:gd name="T16" fmla="*/ 19050 w 23"/>
                <a:gd name="T17" fmla="*/ 43425 h 31"/>
                <a:gd name="T18" fmla="*/ 22225 w 23"/>
                <a:gd name="T19" fmla="*/ 39223 h 31"/>
                <a:gd name="T20" fmla="*/ 23813 w 23"/>
                <a:gd name="T21" fmla="*/ 37822 h 31"/>
                <a:gd name="T22" fmla="*/ 30163 w 23"/>
                <a:gd name="T23" fmla="*/ 33619 h 31"/>
                <a:gd name="T24" fmla="*/ 31750 w 23"/>
                <a:gd name="T25" fmla="*/ 30818 h 31"/>
                <a:gd name="T26" fmla="*/ 34925 w 23"/>
                <a:gd name="T27" fmla="*/ 26615 h 31"/>
                <a:gd name="T28" fmla="*/ 36513 w 23"/>
                <a:gd name="T29" fmla="*/ 25215 h 31"/>
                <a:gd name="T30" fmla="*/ 36513 w 23"/>
                <a:gd name="T31" fmla="*/ 21012 h 31"/>
                <a:gd name="T32" fmla="*/ 36513 w 23"/>
                <a:gd name="T33" fmla="*/ 18210 h 31"/>
                <a:gd name="T34" fmla="*/ 36513 w 23"/>
                <a:gd name="T35" fmla="*/ 15409 h 31"/>
                <a:gd name="T36" fmla="*/ 36513 w 23"/>
                <a:gd name="T37" fmla="*/ 12607 h 31"/>
                <a:gd name="T38" fmla="*/ 36513 w 23"/>
                <a:gd name="T39" fmla="*/ 9806 h 31"/>
                <a:gd name="T40" fmla="*/ 36513 w 23"/>
                <a:gd name="T41" fmla="*/ 5603 h 31"/>
                <a:gd name="T42" fmla="*/ 36513 w 23"/>
                <a:gd name="T43" fmla="*/ 4202 h 31"/>
                <a:gd name="T44" fmla="*/ 36513 w 23"/>
                <a:gd name="T45" fmla="*/ 1401 h 31"/>
                <a:gd name="T46" fmla="*/ 36513 w 23"/>
                <a:gd name="T47" fmla="*/ 0 h 31"/>
                <a:gd name="T48" fmla="*/ 33338 w 23"/>
                <a:gd name="T49" fmla="*/ 0 h 31"/>
                <a:gd name="T50" fmla="*/ 30163 w 23"/>
                <a:gd name="T51" fmla="*/ 0 h 31"/>
                <a:gd name="T52" fmla="*/ 22225 w 23"/>
                <a:gd name="T53" fmla="*/ 0 h 31"/>
                <a:gd name="T54" fmla="*/ 19050 w 23"/>
                <a:gd name="T55" fmla="*/ 0 h 31"/>
                <a:gd name="T56" fmla="*/ 14288 w 23"/>
                <a:gd name="T57" fmla="*/ 0 h 31"/>
                <a:gd name="T58" fmla="*/ 11113 w 23"/>
                <a:gd name="T59" fmla="*/ 0 h 31"/>
                <a:gd name="T60" fmla="*/ 4763 w 23"/>
                <a:gd name="T61" fmla="*/ 0 h 31"/>
                <a:gd name="T62" fmla="*/ 0 w 23"/>
                <a:gd name="T63" fmla="*/ 0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31"/>
                <a:gd name="T98" fmla="*/ 23 w 23"/>
                <a:gd name="T99" fmla="*/ 31 h 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31">
                  <a:moveTo>
                    <a:pt x="0" y="0"/>
                  </a:moveTo>
                  <a:lnTo>
                    <a:pt x="1" y="5"/>
                  </a:lnTo>
                  <a:lnTo>
                    <a:pt x="1" y="12"/>
                  </a:lnTo>
                  <a:lnTo>
                    <a:pt x="2" y="16"/>
                  </a:lnTo>
                  <a:lnTo>
                    <a:pt x="5" y="20"/>
                  </a:lnTo>
                  <a:lnTo>
                    <a:pt x="7" y="24"/>
                  </a:lnTo>
                  <a:lnTo>
                    <a:pt x="9" y="27"/>
                  </a:lnTo>
                  <a:lnTo>
                    <a:pt x="10" y="28"/>
                  </a:lnTo>
                  <a:lnTo>
                    <a:pt x="12" y="31"/>
                  </a:lnTo>
                  <a:lnTo>
                    <a:pt x="14" y="28"/>
                  </a:lnTo>
                  <a:lnTo>
                    <a:pt x="15" y="27"/>
                  </a:lnTo>
                  <a:lnTo>
                    <a:pt x="19" y="24"/>
                  </a:lnTo>
                  <a:lnTo>
                    <a:pt x="20" y="22"/>
                  </a:lnTo>
                  <a:lnTo>
                    <a:pt x="22" y="19"/>
                  </a:lnTo>
                  <a:lnTo>
                    <a:pt x="23" y="18"/>
                  </a:lnTo>
                  <a:lnTo>
                    <a:pt x="23" y="15"/>
                  </a:lnTo>
                  <a:lnTo>
                    <a:pt x="23" y="13"/>
                  </a:lnTo>
                  <a:lnTo>
                    <a:pt x="23" y="11"/>
                  </a:lnTo>
                  <a:lnTo>
                    <a:pt x="23" y="9"/>
                  </a:lnTo>
                  <a:lnTo>
                    <a:pt x="23" y="7"/>
                  </a:lnTo>
                  <a:lnTo>
                    <a:pt x="23" y="4"/>
                  </a:lnTo>
                  <a:lnTo>
                    <a:pt x="23" y="3"/>
                  </a:lnTo>
                  <a:lnTo>
                    <a:pt x="23" y="1"/>
                  </a:lnTo>
                  <a:lnTo>
                    <a:pt x="23" y="0"/>
                  </a:lnTo>
                  <a:lnTo>
                    <a:pt x="21" y="0"/>
                  </a:lnTo>
                  <a:lnTo>
                    <a:pt x="19" y="0"/>
                  </a:lnTo>
                  <a:lnTo>
                    <a:pt x="14" y="0"/>
                  </a:lnTo>
                  <a:lnTo>
                    <a:pt x="12" y="0"/>
                  </a:lnTo>
                  <a:lnTo>
                    <a:pt x="9" y="0"/>
                  </a:lnTo>
                  <a:lnTo>
                    <a:pt x="7" y="0"/>
                  </a:lnTo>
                  <a:lnTo>
                    <a:pt x="3" y="0"/>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3" name="Freeform 57">
              <a:extLst>
                <a:ext uri="{FF2B5EF4-FFF2-40B4-BE49-F238E27FC236}">
                  <a16:creationId xmlns:a16="http://schemas.microsoft.com/office/drawing/2014/main" id="{F5696B89-371C-F9E4-EFCC-77B2C7876B39}"/>
                </a:ext>
              </a:extLst>
            </p:cNvPr>
            <p:cNvSpPr>
              <a:spLocks/>
            </p:cNvSpPr>
            <p:nvPr/>
          </p:nvSpPr>
          <p:spPr bwMode="gray">
            <a:xfrm>
              <a:off x="10455451" y="3918292"/>
              <a:ext cx="18078" cy="13868"/>
            </a:xfrm>
            <a:custGeom>
              <a:avLst/>
              <a:gdLst>
                <a:gd name="T0" fmla="*/ 0 w 10"/>
                <a:gd name="T1" fmla="*/ 0 h 8"/>
                <a:gd name="T2" fmla="*/ 0 w 10"/>
                <a:gd name="T3" fmla="*/ 4203 h 8"/>
                <a:gd name="T4" fmla="*/ 1588 w 10"/>
                <a:gd name="T5" fmla="*/ 4203 h 8"/>
                <a:gd name="T6" fmla="*/ 4762 w 10"/>
                <a:gd name="T7" fmla="*/ 5604 h 8"/>
                <a:gd name="T8" fmla="*/ 6350 w 10"/>
                <a:gd name="T9" fmla="*/ 5604 h 8"/>
                <a:gd name="T10" fmla="*/ 7938 w 10"/>
                <a:gd name="T11" fmla="*/ 7004 h 8"/>
                <a:gd name="T12" fmla="*/ 12700 w 10"/>
                <a:gd name="T13" fmla="*/ 7004 h 8"/>
                <a:gd name="T14" fmla="*/ 14288 w 10"/>
                <a:gd name="T15" fmla="*/ 11207 h 8"/>
                <a:gd name="T16" fmla="*/ 15875 w 10"/>
                <a:gd name="T17" fmla="*/ 11207 h 8"/>
                <a:gd name="T18" fmla="*/ 14288 w 10"/>
                <a:gd name="T19" fmla="*/ 7004 h 8"/>
                <a:gd name="T20" fmla="*/ 14288 w 10"/>
                <a:gd name="T21" fmla="*/ 5604 h 8"/>
                <a:gd name="T22" fmla="*/ 12700 w 10"/>
                <a:gd name="T23" fmla="*/ 5604 h 8"/>
                <a:gd name="T24" fmla="*/ 7938 w 10"/>
                <a:gd name="T25" fmla="*/ 4203 h 8"/>
                <a:gd name="T26" fmla="*/ 6350 w 10"/>
                <a:gd name="T27" fmla="*/ 4203 h 8"/>
                <a:gd name="T28" fmla="*/ 4762 w 10"/>
                <a:gd name="T29" fmla="*/ 0 h 8"/>
                <a:gd name="T30" fmla="*/ 1588 w 10"/>
                <a:gd name="T31" fmla="*/ 0 h 8"/>
                <a:gd name="T32" fmla="*/ 0 w 10"/>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8"/>
                <a:gd name="T53" fmla="*/ 10 w 10"/>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8">
                  <a:moveTo>
                    <a:pt x="0" y="0"/>
                  </a:moveTo>
                  <a:lnTo>
                    <a:pt x="0" y="3"/>
                  </a:lnTo>
                  <a:lnTo>
                    <a:pt x="1" y="3"/>
                  </a:lnTo>
                  <a:lnTo>
                    <a:pt x="3" y="4"/>
                  </a:lnTo>
                  <a:lnTo>
                    <a:pt x="4" y="4"/>
                  </a:lnTo>
                  <a:lnTo>
                    <a:pt x="5" y="5"/>
                  </a:lnTo>
                  <a:lnTo>
                    <a:pt x="8" y="5"/>
                  </a:lnTo>
                  <a:lnTo>
                    <a:pt x="9" y="8"/>
                  </a:lnTo>
                  <a:lnTo>
                    <a:pt x="10" y="8"/>
                  </a:lnTo>
                  <a:lnTo>
                    <a:pt x="9" y="5"/>
                  </a:lnTo>
                  <a:lnTo>
                    <a:pt x="9" y="4"/>
                  </a:lnTo>
                  <a:lnTo>
                    <a:pt x="8" y="4"/>
                  </a:lnTo>
                  <a:lnTo>
                    <a:pt x="5" y="3"/>
                  </a:lnTo>
                  <a:lnTo>
                    <a:pt x="4" y="3"/>
                  </a:lnTo>
                  <a:lnTo>
                    <a:pt x="3" y="0"/>
                  </a:lnTo>
                  <a:lnTo>
                    <a:pt x="1" y="0"/>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4" name="Freeform 58">
              <a:extLst>
                <a:ext uri="{FF2B5EF4-FFF2-40B4-BE49-F238E27FC236}">
                  <a16:creationId xmlns:a16="http://schemas.microsoft.com/office/drawing/2014/main" id="{E47EC89C-7C00-93D8-6611-8F4CFDBD9EF7}"/>
                </a:ext>
              </a:extLst>
            </p:cNvPr>
            <p:cNvSpPr>
              <a:spLocks/>
            </p:cNvSpPr>
            <p:nvPr/>
          </p:nvSpPr>
          <p:spPr bwMode="gray">
            <a:xfrm>
              <a:off x="10658342" y="4286749"/>
              <a:ext cx="16069" cy="23771"/>
            </a:xfrm>
            <a:custGeom>
              <a:avLst/>
              <a:gdLst>
                <a:gd name="T0" fmla="*/ 12700 w 8"/>
                <a:gd name="T1" fmla="*/ 0 h 14"/>
                <a:gd name="T2" fmla="*/ 0 w 8"/>
                <a:gd name="T3" fmla="*/ 11206 h 14"/>
                <a:gd name="T4" fmla="*/ 4762 w 8"/>
                <a:gd name="T5" fmla="*/ 11206 h 14"/>
                <a:gd name="T6" fmla="*/ 6350 w 8"/>
                <a:gd name="T7" fmla="*/ 12607 h 14"/>
                <a:gd name="T8" fmla="*/ 7937 w 8"/>
                <a:gd name="T9" fmla="*/ 12607 h 14"/>
                <a:gd name="T10" fmla="*/ 7937 w 8"/>
                <a:gd name="T11" fmla="*/ 15409 h 14"/>
                <a:gd name="T12" fmla="*/ 11112 w 8"/>
                <a:gd name="T13" fmla="*/ 15409 h 14"/>
                <a:gd name="T14" fmla="*/ 12700 w 8"/>
                <a:gd name="T15" fmla="*/ 18210 h 14"/>
                <a:gd name="T16" fmla="*/ 12700 w 8"/>
                <a:gd name="T17" fmla="*/ 19611 h 14"/>
                <a:gd name="T18" fmla="*/ 12700 w 8"/>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4"/>
                <a:gd name="T32" fmla="*/ 8 w 8"/>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4">
                  <a:moveTo>
                    <a:pt x="8" y="0"/>
                  </a:moveTo>
                  <a:lnTo>
                    <a:pt x="0" y="8"/>
                  </a:lnTo>
                  <a:lnTo>
                    <a:pt x="3" y="8"/>
                  </a:lnTo>
                  <a:lnTo>
                    <a:pt x="4" y="9"/>
                  </a:lnTo>
                  <a:lnTo>
                    <a:pt x="5" y="9"/>
                  </a:lnTo>
                  <a:lnTo>
                    <a:pt x="5" y="11"/>
                  </a:lnTo>
                  <a:lnTo>
                    <a:pt x="7" y="11"/>
                  </a:lnTo>
                  <a:lnTo>
                    <a:pt x="8" y="13"/>
                  </a:lnTo>
                  <a:lnTo>
                    <a:pt x="8" y="14"/>
                  </a:lnTo>
                  <a:lnTo>
                    <a:pt x="8"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5" name="Freeform 59">
              <a:extLst>
                <a:ext uri="{FF2B5EF4-FFF2-40B4-BE49-F238E27FC236}">
                  <a16:creationId xmlns:a16="http://schemas.microsoft.com/office/drawing/2014/main" id="{071FCB10-6BD3-3DAB-7817-B2846E04587A}"/>
                </a:ext>
              </a:extLst>
            </p:cNvPr>
            <p:cNvSpPr>
              <a:spLocks/>
            </p:cNvSpPr>
            <p:nvPr/>
          </p:nvSpPr>
          <p:spPr bwMode="gray">
            <a:xfrm>
              <a:off x="10340951" y="3979702"/>
              <a:ext cx="313373" cy="330819"/>
            </a:xfrm>
            <a:custGeom>
              <a:avLst/>
              <a:gdLst>
                <a:gd name="T0" fmla="*/ 46038 w 169"/>
                <a:gd name="T1" fmla="*/ 11207 h 190"/>
                <a:gd name="T2" fmla="*/ 88900 w 169"/>
                <a:gd name="T3" fmla="*/ 30818 h 190"/>
                <a:gd name="T4" fmla="*/ 111125 w 169"/>
                <a:gd name="T5" fmla="*/ 49029 h 190"/>
                <a:gd name="T6" fmla="*/ 131763 w 169"/>
                <a:gd name="T7" fmla="*/ 64438 h 190"/>
                <a:gd name="T8" fmla="*/ 147638 w 169"/>
                <a:gd name="T9" fmla="*/ 79846 h 190"/>
                <a:gd name="T10" fmla="*/ 147638 w 169"/>
                <a:gd name="T11" fmla="*/ 85450 h 190"/>
                <a:gd name="T12" fmla="*/ 147638 w 169"/>
                <a:gd name="T13" fmla="*/ 89652 h 190"/>
                <a:gd name="T14" fmla="*/ 149225 w 169"/>
                <a:gd name="T15" fmla="*/ 93855 h 190"/>
                <a:gd name="T16" fmla="*/ 153988 w 169"/>
                <a:gd name="T17" fmla="*/ 99458 h 190"/>
                <a:gd name="T18" fmla="*/ 171450 w 169"/>
                <a:gd name="T19" fmla="*/ 114867 h 190"/>
                <a:gd name="T20" fmla="*/ 187325 w 169"/>
                <a:gd name="T21" fmla="*/ 128875 h 190"/>
                <a:gd name="T22" fmla="*/ 196850 w 169"/>
                <a:gd name="T23" fmla="*/ 134478 h 190"/>
                <a:gd name="T24" fmla="*/ 192088 w 169"/>
                <a:gd name="T25" fmla="*/ 135879 h 190"/>
                <a:gd name="T26" fmla="*/ 188913 w 169"/>
                <a:gd name="T27" fmla="*/ 138681 h 190"/>
                <a:gd name="T28" fmla="*/ 184150 w 169"/>
                <a:gd name="T29" fmla="*/ 138681 h 190"/>
                <a:gd name="T30" fmla="*/ 182563 w 169"/>
                <a:gd name="T31" fmla="*/ 140082 h 190"/>
                <a:gd name="T32" fmla="*/ 182563 w 169"/>
                <a:gd name="T33" fmla="*/ 144284 h 190"/>
                <a:gd name="T34" fmla="*/ 182563 w 169"/>
                <a:gd name="T35" fmla="*/ 148486 h 190"/>
                <a:gd name="T36" fmla="*/ 182563 w 169"/>
                <a:gd name="T37" fmla="*/ 151288 h 190"/>
                <a:gd name="T38" fmla="*/ 187325 w 169"/>
                <a:gd name="T39" fmla="*/ 169499 h 190"/>
                <a:gd name="T40" fmla="*/ 196850 w 169"/>
                <a:gd name="T41" fmla="*/ 189110 h 190"/>
                <a:gd name="T42" fmla="*/ 212725 w 169"/>
                <a:gd name="T43" fmla="*/ 204519 h 190"/>
                <a:gd name="T44" fmla="*/ 228600 w 169"/>
                <a:gd name="T45" fmla="*/ 210122 h 190"/>
                <a:gd name="T46" fmla="*/ 231775 w 169"/>
                <a:gd name="T47" fmla="*/ 224131 h 190"/>
                <a:gd name="T48" fmla="*/ 241300 w 169"/>
                <a:gd name="T49" fmla="*/ 231135 h 190"/>
                <a:gd name="T50" fmla="*/ 250825 w 169"/>
                <a:gd name="T51" fmla="*/ 236738 h 190"/>
                <a:gd name="T52" fmla="*/ 254000 w 169"/>
                <a:gd name="T53" fmla="*/ 245143 h 190"/>
                <a:gd name="T54" fmla="*/ 255588 w 169"/>
                <a:gd name="T55" fmla="*/ 246544 h 190"/>
                <a:gd name="T56" fmla="*/ 260350 w 169"/>
                <a:gd name="T57" fmla="*/ 246544 h 190"/>
                <a:gd name="T58" fmla="*/ 265113 w 169"/>
                <a:gd name="T59" fmla="*/ 249345 h 190"/>
                <a:gd name="T60" fmla="*/ 268288 w 169"/>
                <a:gd name="T61" fmla="*/ 252147 h 190"/>
                <a:gd name="T62" fmla="*/ 265113 w 169"/>
                <a:gd name="T63" fmla="*/ 259151 h 190"/>
                <a:gd name="T64" fmla="*/ 260350 w 169"/>
                <a:gd name="T65" fmla="*/ 261953 h 190"/>
                <a:gd name="T66" fmla="*/ 254000 w 169"/>
                <a:gd name="T67" fmla="*/ 266155 h 190"/>
                <a:gd name="T68" fmla="*/ 234950 w 169"/>
                <a:gd name="T69" fmla="*/ 264754 h 190"/>
                <a:gd name="T70" fmla="*/ 211138 w 169"/>
                <a:gd name="T71" fmla="*/ 256349 h 190"/>
                <a:gd name="T72" fmla="*/ 180975 w 169"/>
                <a:gd name="T73" fmla="*/ 235337 h 190"/>
                <a:gd name="T74" fmla="*/ 152400 w 169"/>
                <a:gd name="T75" fmla="*/ 201717 h 190"/>
                <a:gd name="T76" fmla="*/ 128588 w 169"/>
                <a:gd name="T77" fmla="*/ 179304 h 190"/>
                <a:gd name="T78" fmla="*/ 109538 w 169"/>
                <a:gd name="T79" fmla="*/ 170900 h 190"/>
                <a:gd name="T80" fmla="*/ 88900 w 169"/>
                <a:gd name="T81" fmla="*/ 170900 h 190"/>
                <a:gd name="T82" fmla="*/ 74613 w 169"/>
                <a:gd name="T83" fmla="*/ 175102 h 190"/>
                <a:gd name="T84" fmla="*/ 68263 w 169"/>
                <a:gd name="T85" fmla="*/ 180705 h 190"/>
                <a:gd name="T86" fmla="*/ 60325 w 169"/>
                <a:gd name="T87" fmla="*/ 189110 h 190"/>
                <a:gd name="T88" fmla="*/ 58738 w 169"/>
                <a:gd name="T89" fmla="*/ 193313 h 190"/>
                <a:gd name="T90" fmla="*/ 63500 w 169"/>
                <a:gd name="T91" fmla="*/ 194713 h 190"/>
                <a:gd name="T92" fmla="*/ 69850 w 169"/>
                <a:gd name="T93" fmla="*/ 200317 h 190"/>
                <a:gd name="T94" fmla="*/ 69850 w 169"/>
                <a:gd name="T95" fmla="*/ 205920 h 190"/>
                <a:gd name="T96" fmla="*/ 68263 w 169"/>
                <a:gd name="T97" fmla="*/ 211523 h 190"/>
                <a:gd name="T98" fmla="*/ 61913 w 169"/>
                <a:gd name="T99" fmla="*/ 217126 h 190"/>
                <a:gd name="T100" fmla="*/ 58738 w 169"/>
                <a:gd name="T101" fmla="*/ 225531 h 190"/>
                <a:gd name="T102" fmla="*/ 53975 w 169"/>
                <a:gd name="T103" fmla="*/ 226932 h 190"/>
                <a:gd name="T104" fmla="*/ 39688 w 169"/>
                <a:gd name="T105" fmla="*/ 219928 h 190"/>
                <a:gd name="T106" fmla="*/ 30163 w 169"/>
                <a:gd name="T107" fmla="*/ 224131 h 190"/>
                <a:gd name="T108" fmla="*/ 19050 w 169"/>
                <a:gd name="T109" fmla="*/ 225531 h 190"/>
                <a:gd name="T110" fmla="*/ 11113 w 169"/>
                <a:gd name="T111" fmla="*/ 226932 h 190"/>
                <a:gd name="T112" fmla="*/ 0 w 169"/>
                <a:gd name="T113" fmla="*/ 131677 h 190"/>
                <a:gd name="T114" fmla="*/ 11113 w 169"/>
                <a:gd name="T115" fmla="*/ 0 h 19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9"/>
                <a:gd name="T175" fmla="*/ 0 h 190"/>
                <a:gd name="T176" fmla="*/ 169 w 169"/>
                <a:gd name="T177" fmla="*/ 190 h 19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9" h="190">
                  <a:moveTo>
                    <a:pt x="7" y="0"/>
                  </a:moveTo>
                  <a:lnTo>
                    <a:pt x="29" y="8"/>
                  </a:lnTo>
                  <a:lnTo>
                    <a:pt x="45" y="15"/>
                  </a:lnTo>
                  <a:lnTo>
                    <a:pt x="56" y="22"/>
                  </a:lnTo>
                  <a:lnTo>
                    <a:pt x="63" y="28"/>
                  </a:lnTo>
                  <a:lnTo>
                    <a:pt x="70" y="35"/>
                  </a:lnTo>
                  <a:lnTo>
                    <a:pt x="76" y="41"/>
                  </a:lnTo>
                  <a:lnTo>
                    <a:pt x="83" y="46"/>
                  </a:lnTo>
                  <a:lnTo>
                    <a:pt x="94" y="54"/>
                  </a:lnTo>
                  <a:lnTo>
                    <a:pt x="93" y="57"/>
                  </a:lnTo>
                  <a:lnTo>
                    <a:pt x="93" y="60"/>
                  </a:lnTo>
                  <a:lnTo>
                    <a:pt x="93" y="61"/>
                  </a:lnTo>
                  <a:lnTo>
                    <a:pt x="93" y="62"/>
                  </a:lnTo>
                  <a:lnTo>
                    <a:pt x="93" y="64"/>
                  </a:lnTo>
                  <a:lnTo>
                    <a:pt x="94" y="65"/>
                  </a:lnTo>
                  <a:lnTo>
                    <a:pt x="94" y="67"/>
                  </a:lnTo>
                  <a:lnTo>
                    <a:pt x="95" y="68"/>
                  </a:lnTo>
                  <a:lnTo>
                    <a:pt x="97" y="71"/>
                  </a:lnTo>
                  <a:lnTo>
                    <a:pt x="102" y="76"/>
                  </a:lnTo>
                  <a:lnTo>
                    <a:pt x="108" y="82"/>
                  </a:lnTo>
                  <a:lnTo>
                    <a:pt x="113" y="86"/>
                  </a:lnTo>
                  <a:lnTo>
                    <a:pt x="118" y="92"/>
                  </a:lnTo>
                  <a:lnTo>
                    <a:pt x="121" y="94"/>
                  </a:lnTo>
                  <a:lnTo>
                    <a:pt x="124" y="96"/>
                  </a:lnTo>
                  <a:lnTo>
                    <a:pt x="122" y="97"/>
                  </a:lnTo>
                  <a:lnTo>
                    <a:pt x="121" y="97"/>
                  </a:lnTo>
                  <a:lnTo>
                    <a:pt x="120" y="99"/>
                  </a:lnTo>
                  <a:lnTo>
                    <a:pt x="119" y="99"/>
                  </a:lnTo>
                  <a:lnTo>
                    <a:pt x="118" y="99"/>
                  </a:lnTo>
                  <a:lnTo>
                    <a:pt x="116" y="99"/>
                  </a:lnTo>
                  <a:lnTo>
                    <a:pt x="115" y="99"/>
                  </a:lnTo>
                  <a:lnTo>
                    <a:pt x="115" y="100"/>
                  </a:lnTo>
                  <a:lnTo>
                    <a:pt x="115" y="101"/>
                  </a:lnTo>
                  <a:lnTo>
                    <a:pt x="115" y="103"/>
                  </a:lnTo>
                  <a:lnTo>
                    <a:pt x="115" y="104"/>
                  </a:lnTo>
                  <a:lnTo>
                    <a:pt x="115" y="106"/>
                  </a:lnTo>
                  <a:lnTo>
                    <a:pt x="115" y="107"/>
                  </a:lnTo>
                  <a:lnTo>
                    <a:pt x="115" y="108"/>
                  </a:lnTo>
                  <a:lnTo>
                    <a:pt x="115" y="115"/>
                  </a:lnTo>
                  <a:lnTo>
                    <a:pt x="118" y="121"/>
                  </a:lnTo>
                  <a:lnTo>
                    <a:pt x="120" y="128"/>
                  </a:lnTo>
                  <a:lnTo>
                    <a:pt x="124" y="135"/>
                  </a:lnTo>
                  <a:lnTo>
                    <a:pt x="129" y="140"/>
                  </a:lnTo>
                  <a:lnTo>
                    <a:pt x="134" y="146"/>
                  </a:lnTo>
                  <a:lnTo>
                    <a:pt x="139" y="148"/>
                  </a:lnTo>
                  <a:lnTo>
                    <a:pt x="144" y="150"/>
                  </a:lnTo>
                  <a:lnTo>
                    <a:pt x="145" y="155"/>
                  </a:lnTo>
                  <a:lnTo>
                    <a:pt x="146" y="160"/>
                  </a:lnTo>
                  <a:lnTo>
                    <a:pt x="148" y="162"/>
                  </a:lnTo>
                  <a:lnTo>
                    <a:pt x="152" y="165"/>
                  </a:lnTo>
                  <a:lnTo>
                    <a:pt x="156" y="167"/>
                  </a:lnTo>
                  <a:lnTo>
                    <a:pt x="158" y="169"/>
                  </a:lnTo>
                  <a:lnTo>
                    <a:pt x="160" y="172"/>
                  </a:lnTo>
                  <a:lnTo>
                    <a:pt x="160" y="175"/>
                  </a:lnTo>
                  <a:lnTo>
                    <a:pt x="160" y="176"/>
                  </a:lnTo>
                  <a:lnTo>
                    <a:pt x="161" y="176"/>
                  </a:lnTo>
                  <a:lnTo>
                    <a:pt x="163" y="176"/>
                  </a:lnTo>
                  <a:lnTo>
                    <a:pt x="164" y="176"/>
                  </a:lnTo>
                  <a:lnTo>
                    <a:pt x="165" y="178"/>
                  </a:lnTo>
                  <a:lnTo>
                    <a:pt x="167" y="178"/>
                  </a:lnTo>
                  <a:lnTo>
                    <a:pt x="169" y="178"/>
                  </a:lnTo>
                  <a:lnTo>
                    <a:pt x="169" y="180"/>
                  </a:lnTo>
                  <a:lnTo>
                    <a:pt x="169" y="182"/>
                  </a:lnTo>
                  <a:lnTo>
                    <a:pt x="167" y="185"/>
                  </a:lnTo>
                  <a:lnTo>
                    <a:pt x="165" y="186"/>
                  </a:lnTo>
                  <a:lnTo>
                    <a:pt x="164" y="187"/>
                  </a:lnTo>
                  <a:lnTo>
                    <a:pt x="161" y="189"/>
                  </a:lnTo>
                  <a:lnTo>
                    <a:pt x="160" y="190"/>
                  </a:lnTo>
                  <a:lnTo>
                    <a:pt x="158" y="190"/>
                  </a:lnTo>
                  <a:lnTo>
                    <a:pt x="148" y="189"/>
                  </a:lnTo>
                  <a:lnTo>
                    <a:pt x="140" y="187"/>
                  </a:lnTo>
                  <a:lnTo>
                    <a:pt x="133" y="183"/>
                  </a:lnTo>
                  <a:lnTo>
                    <a:pt x="125" y="179"/>
                  </a:lnTo>
                  <a:lnTo>
                    <a:pt x="114" y="168"/>
                  </a:lnTo>
                  <a:lnTo>
                    <a:pt x="105" y="155"/>
                  </a:lnTo>
                  <a:lnTo>
                    <a:pt x="96" y="144"/>
                  </a:lnTo>
                  <a:lnTo>
                    <a:pt x="87" y="132"/>
                  </a:lnTo>
                  <a:lnTo>
                    <a:pt x="81" y="128"/>
                  </a:lnTo>
                  <a:lnTo>
                    <a:pt x="76" y="124"/>
                  </a:lnTo>
                  <a:lnTo>
                    <a:pt x="69" y="122"/>
                  </a:lnTo>
                  <a:lnTo>
                    <a:pt x="62" y="121"/>
                  </a:lnTo>
                  <a:lnTo>
                    <a:pt x="56" y="122"/>
                  </a:lnTo>
                  <a:lnTo>
                    <a:pt x="51" y="122"/>
                  </a:lnTo>
                  <a:lnTo>
                    <a:pt x="47" y="125"/>
                  </a:lnTo>
                  <a:lnTo>
                    <a:pt x="45" y="127"/>
                  </a:lnTo>
                  <a:lnTo>
                    <a:pt x="43" y="129"/>
                  </a:lnTo>
                  <a:lnTo>
                    <a:pt x="40" y="132"/>
                  </a:lnTo>
                  <a:lnTo>
                    <a:pt x="38" y="135"/>
                  </a:lnTo>
                  <a:lnTo>
                    <a:pt x="34" y="136"/>
                  </a:lnTo>
                  <a:lnTo>
                    <a:pt x="37" y="138"/>
                  </a:lnTo>
                  <a:lnTo>
                    <a:pt x="39" y="139"/>
                  </a:lnTo>
                  <a:lnTo>
                    <a:pt x="40" y="139"/>
                  </a:lnTo>
                  <a:lnTo>
                    <a:pt x="43" y="140"/>
                  </a:lnTo>
                  <a:lnTo>
                    <a:pt x="44" y="143"/>
                  </a:lnTo>
                  <a:lnTo>
                    <a:pt x="44" y="144"/>
                  </a:lnTo>
                  <a:lnTo>
                    <a:pt x="44" y="147"/>
                  </a:lnTo>
                  <a:lnTo>
                    <a:pt x="44" y="148"/>
                  </a:lnTo>
                  <a:lnTo>
                    <a:pt x="43" y="151"/>
                  </a:lnTo>
                  <a:lnTo>
                    <a:pt x="43" y="153"/>
                  </a:lnTo>
                  <a:lnTo>
                    <a:pt x="39" y="155"/>
                  </a:lnTo>
                  <a:lnTo>
                    <a:pt x="38" y="158"/>
                  </a:lnTo>
                  <a:lnTo>
                    <a:pt x="37" y="161"/>
                  </a:lnTo>
                  <a:lnTo>
                    <a:pt x="36" y="162"/>
                  </a:lnTo>
                  <a:lnTo>
                    <a:pt x="34" y="162"/>
                  </a:lnTo>
                  <a:lnTo>
                    <a:pt x="29" y="155"/>
                  </a:lnTo>
                  <a:lnTo>
                    <a:pt x="25" y="157"/>
                  </a:lnTo>
                  <a:lnTo>
                    <a:pt x="23" y="158"/>
                  </a:lnTo>
                  <a:lnTo>
                    <a:pt x="19" y="160"/>
                  </a:lnTo>
                  <a:lnTo>
                    <a:pt x="15" y="161"/>
                  </a:lnTo>
                  <a:lnTo>
                    <a:pt x="12" y="161"/>
                  </a:lnTo>
                  <a:lnTo>
                    <a:pt x="9" y="162"/>
                  </a:lnTo>
                  <a:lnTo>
                    <a:pt x="7" y="162"/>
                  </a:lnTo>
                  <a:lnTo>
                    <a:pt x="5" y="104"/>
                  </a:lnTo>
                  <a:lnTo>
                    <a:pt x="0" y="94"/>
                  </a:lnTo>
                  <a:lnTo>
                    <a:pt x="5" y="89"/>
                  </a:lnTo>
                  <a:lnTo>
                    <a:pt x="7"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6" name="Freeform 60">
              <a:extLst>
                <a:ext uri="{FF2B5EF4-FFF2-40B4-BE49-F238E27FC236}">
                  <a16:creationId xmlns:a16="http://schemas.microsoft.com/office/drawing/2014/main" id="{4BA662DC-9E89-752D-621D-DE5BC5A9374D}"/>
                </a:ext>
              </a:extLst>
            </p:cNvPr>
            <p:cNvSpPr>
              <a:spLocks/>
            </p:cNvSpPr>
            <p:nvPr/>
          </p:nvSpPr>
          <p:spPr bwMode="gray">
            <a:xfrm>
              <a:off x="10594057" y="3967816"/>
              <a:ext cx="144633" cy="164416"/>
            </a:xfrm>
            <a:custGeom>
              <a:avLst/>
              <a:gdLst>
                <a:gd name="T0" fmla="*/ 71437 w 78"/>
                <a:gd name="T1" fmla="*/ 2802 h 94"/>
                <a:gd name="T2" fmla="*/ 93662 w 78"/>
                <a:gd name="T3" fmla="*/ 15409 h 94"/>
                <a:gd name="T4" fmla="*/ 112713 w 78"/>
                <a:gd name="T5" fmla="*/ 35020 h 94"/>
                <a:gd name="T6" fmla="*/ 122238 w 78"/>
                <a:gd name="T7" fmla="*/ 54632 h 94"/>
                <a:gd name="T8" fmla="*/ 122238 w 78"/>
                <a:gd name="T9" fmla="*/ 74243 h 94"/>
                <a:gd name="T10" fmla="*/ 107950 w 78"/>
                <a:gd name="T11" fmla="*/ 96656 h 94"/>
                <a:gd name="T12" fmla="*/ 82550 w 78"/>
                <a:gd name="T13" fmla="*/ 120470 h 94"/>
                <a:gd name="T14" fmla="*/ 55563 w 78"/>
                <a:gd name="T15" fmla="*/ 130275 h 94"/>
                <a:gd name="T16" fmla="*/ 34925 w 78"/>
                <a:gd name="T17" fmla="*/ 131676 h 94"/>
                <a:gd name="T18" fmla="*/ 23812 w 78"/>
                <a:gd name="T19" fmla="*/ 127474 h 94"/>
                <a:gd name="T20" fmla="*/ 14288 w 78"/>
                <a:gd name="T21" fmla="*/ 124672 h 94"/>
                <a:gd name="T22" fmla="*/ 3175 w 78"/>
                <a:gd name="T23" fmla="*/ 121870 h 94"/>
                <a:gd name="T24" fmla="*/ 0 w 78"/>
                <a:gd name="T25" fmla="*/ 116267 h 94"/>
                <a:gd name="T26" fmla="*/ 3175 w 78"/>
                <a:gd name="T27" fmla="*/ 110664 h 94"/>
                <a:gd name="T28" fmla="*/ 9525 w 78"/>
                <a:gd name="T29" fmla="*/ 105061 h 94"/>
                <a:gd name="T30" fmla="*/ 14288 w 78"/>
                <a:gd name="T31" fmla="*/ 102259 h 94"/>
                <a:gd name="T32" fmla="*/ 20637 w 78"/>
                <a:gd name="T33" fmla="*/ 102259 h 94"/>
                <a:gd name="T34" fmla="*/ 22225 w 78"/>
                <a:gd name="T35" fmla="*/ 106461 h 94"/>
                <a:gd name="T36" fmla="*/ 22225 w 78"/>
                <a:gd name="T37" fmla="*/ 110664 h 94"/>
                <a:gd name="T38" fmla="*/ 22225 w 78"/>
                <a:gd name="T39" fmla="*/ 114866 h 94"/>
                <a:gd name="T40" fmla="*/ 28575 w 78"/>
                <a:gd name="T41" fmla="*/ 110664 h 94"/>
                <a:gd name="T42" fmla="*/ 33337 w 78"/>
                <a:gd name="T43" fmla="*/ 106461 h 94"/>
                <a:gd name="T44" fmla="*/ 36512 w 78"/>
                <a:gd name="T45" fmla="*/ 102259 h 94"/>
                <a:gd name="T46" fmla="*/ 41275 w 78"/>
                <a:gd name="T47" fmla="*/ 95255 h 94"/>
                <a:gd name="T48" fmla="*/ 44450 w 78"/>
                <a:gd name="T49" fmla="*/ 96656 h 94"/>
                <a:gd name="T50" fmla="*/ 47625 w 78"/>
                <a:gd name="T51" fmla="*/ 95255 h 94"/>
                <a:gd name="T52" fmla="*/ 55563 w 78"/>
                <a:gd name="T53" fmla="*/ 95255 h 94"/>
                <a:gd name="T54" fmla="*/ 73025 w 78"/>
                <a:gd name="T55" fmla="*/ 86850 h 94"/>
                <a:gd name="T56" fmla="*/ 95250 w 78"/>
                <a:gd name="T57" fmla="*/ 74243 h 94"/>
                <a:gd name="T58" fmla="*/ 107950 w 78"/>
                <a:gd name="T59" fmla="*/ 60235 h 94"/>
                <a:gd name="T60" fmla="*/ 111125 w 78"/>
                <a:gd name="T61" fmla="*/ 50429 h 94"/>
                <a:gd name="T62" fmla="*/ 107950 w 78"/>
                <a:gd name="T63" fmla="*/ 46227 h 94"/>
                <a:gd name="T64" fmla="*/ 104775 w 78"/>
                <a:gd name="T65" fmla="*/ 42024 h 94"/>
                <a:gd name="T66" fmla="*/ 101600 w 78"/>
                <a:gd name="T67" fmla="*/ 39223 h 94"/>
                <a:gd name="T68" fmla="*/ 98425 w 78"/>
                <a:gd name="T69" fmla="*/ 36421 h 94"/>
                <a:gd name="T70" fmla="*/ 95250 w 78"/>
                <a:gd name="T71" fmla="*/ 35020 h 94"/>
                <a:gd name="T72" fmla="*/ 90487 w 78"/>
                <a:gd name="T73" fmla="*/ 30818 h 94"/>
                <a:gd name="T74" fmla="*/ 87312 w 78"/>
                <a:gd name="T75" fmla="*/ 28016 h 94"/>
                <a:gd name="T76" fmla="*/ 66675 w 78"/>
                <a:gd name="T77" fmla="*/ 23814 h 94"/>
                <a:gd name="T78" fmla="*/ 66675 w 78"/>
                <a:gd name="T79" fmla="*/ 19611 h 94"/>
                <a:gd name="T80" fmla="*/ 66675 w 78"/>
                <a:gd name="T81" fmla="*/ 15409 h 94"/>
                <a:gd name="T82" fmla="*/ 66675 w 78"/>
                <a:gd name="T83" fmla="*/ 12607 h 94"/>
                <a:gd name="T84" fmla="*/ 63500 w 78"/>
                <a:gd name="T85" fmla="*/ 8405 h 94"/>
                <a:gd name="T86" fmla="*/ 55563 w 78"/>
                <a:gd name="T87" fmla="*/ 4202 h 94"/>
                <a:gd name="T88" fmla="*/ 50800 w 78"/>
                <a:gd name="T89" fmla="*/ 2802 h 94"/>
                <a:gd name="T90" fmla="*/ 42862 w 78"/>
                <a:gd name="T91" fmla="*/ 4202 h 94"/>
                <a:gd name="T92" fmla="*/ 42862 w 78"/>
                <a:gd name="T93" fmla="*/ 5603 h 94"/>
                <a:gd name="T94" fmla="*/ 47625 w 78"/>
                <a:gd name="T95" fmla="*/ 2802 h 94"/>
                <a:gd name="T96" fmla="*/ 52388 w 78"/>
                <a:gd name="T97" fmla="*/ 0 h 94"/>
                <a:gd name="T98" fmla="*/ 57150 w 78"/>
                <a:gd name="T99" fmla="*/ 0 h 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4"/>
                <a:gd name="T152" fmla="*/ 78 w 78"/>
                <a:gd name="T153" fmla="*/ 94 h 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4">
                  <a:moveTo>
                    <a:pt x="39" y="0"/>
                  </a:moveTo>
                  <a:lnTo>
                    <a:pt x="45" y="2"/>
                  </a:lnTo>
                  <a:lnTo>
                    <a:pt x="52" y="6"/>
                  </a:lnTo>
                  <a:lnTo>
                    <a:pt x="59" y="11"/>
                  </a:lnTo>
                  <a:lnTo>
                    <a:pt x="65" y="17"/>
                  </a:lnTo>
                  <a:lnTo>
                    <a:pt x="71" y="25"/>
                  </a:lnTo>
                  <a:lnTo>
                    <a:pt x="74" y="32"/>
                  </a:lnTo>
                  <a:lnTo>
                    <a:pt x="77" y="39"/>
                  </a:lnTo>
                  <a:lnTo>
                    <a:pt x="78" y="43"/>
                  </a:lnTo>
                  <a:lnTo>
                    <a:pt x="77" y="53"/>
                  </a:lnTo>
                  <a:lnTo>
                    <a:pt x="73" y="61"/>
                  </a:lnTo>
                  <a:lnTo>
                    <a:pt x="68" y="69"/>
                  </a:lnTo>
                  <a:lnTo>
                    <a:pt x="61" y="79"/>
                  </a:lnTo>
                  <a:lnTo>
                    <a:pt x="52" y="86"/>
                  </a:lnTo>
                  <a:lnTo>
                    <a:pt x="44" y="90"/>
                  </a:lnTo>
                  <a:lnTo>
                    <a:pt x="35" y="93"/>
                  </a:lnTo>
                  <a:lnTo>
                    <a:pt x="26" y="94"/>
                  </a:lnTo>
                  <a:lnTo>
                    <a:pt x="22" y="94"/>
                  </a:lnTo>
                  <a:lnTo>
                    <a:pt x="20" y="93"/>
                  </a:lnTo>
                  <a:lnTo>
                    <a:pt x="15" y="91"/>
                  </a:lnTo>
                  <a:lnTo>
                    <a:pt x="12" y="90"/>
                  </a:lnTo>
                  <a:lnTo>
                    <a:pt x="9" y="89"/>
                  </a:lnTo>
                  <a:lnTo>
                    <a:pt x="6" y="89"/>
                  </a:lnTo>
                  <a:lnTo>
                    <a:pt x="2" y="87"/>
                  </a:lnTo>
                  <a:lnTo>
                    <a:pt x="0" y="87"/>
                  </a:lnTo>
                  <a:lnTo>
                    <a:pt x="0" y="83"/>
                  </a:lnTo>
                  <a:lnTo>
                    <a:pt x="1" y="80"/>
                  </a:lnTo>
                  <a:lnTo>
                    <a:pt x="2" y="79"/>
                  </a:lnTo>
                  <a:lnTo>
                    <a:pt x="4" y="76"/>
                  </a:lnTo>
                  <a:lnTo>
                    <a:pt x="6" y="75"/>
                  </a:lnTo>
                  <a:lnTo>
                    <a:pt x="8" y="73"/>
                  </a:lnTo>
                  <a:lnTo>
                    <a:pt x="9" y="73"/>
                  </a:lnTo>
                  <a:lnTo>
                    <a:pt x="12" y="72"/>
                  </a:lnTo>
                  <a:lnTo>
                    <a:pt x="13" y="73"/>
                  </a:lnTo>
                  <a:lnTo>
                    <a:pt x="13" y="75"/>
                  </a:lnTo>
                  <a:lnTo>
                    <a:pt x="14" y="76"/>
                  </a:lnTo>
                  <a:lnTo>
                    <a:pt x="14" y="77"/>
                  </a:lnTo>
                  <a:lnTo>
                    <a:pt x="14" y="79"/>
                  </a:lnTo>
                  <a:lnTo>
                    <a:pt x="14" y="80"/>
                  </a:lnTo>
                  <a:lnTo>
                    <a:pt x="14" y="82"/>
                  </a:lnTo>
                  <a:lnTo>
                    <a:pt x="16" y="80"/>
                  </a:lnTo>
                  <a:lnTo>
                    <a:pt x="18" y="79"/>
                  </a:lnTo>
                  <a:lnTo>
                    <a:pt x="20" y="77"/>
                  </a:lnTo>
                  <a:lnTo>
                    <a:pt x="21" y="76"/>
                  </a:lnTo>
                  <a:lnTo>
                    <a:pt x="22" y="75"/>
                  </a:lnTo>
                  <a:lnTo>
                    <a:pt x="23" y="73"/>
                  </a:lnTo>
                  <a:lnTo>
                    <a:pt x="24" y="72"/>
                  </a:lnTo>
                  <a:lnTo>
                    <a:pt x="26" y="68"/>
                  </a:lnTo>
                  <a:lnTo>
                    <a:pt x="27" y="69"/>
                  </a:lnTo>
                  <a:lnTo>
                    <a:pt x="28" y="69"/>
                  </a:lnTo>
                  <a:lnTo>
                    <a:pt x="29" y="69"/>
                  </a:lnTo>
                  <a:lnTo>
                    <a:pt x="30" y="68"/>
                  </a:lnTo>
                  <a:lnTo>
                    <a:pt x="32" y="68"/>
                  </a:lnTo>
                  <a:lnTo>
                    <a:pt x="35" y="68"/>
                  </a:lnTo>
                  <a:lnTo>
                    <a:pt x="40" y="65"/>
                  </a:lnTo>
                  <a:lnTo>
                    <a:pt x="46" y="62"/>
                  </a:lnTo>
                  <a:lnTo>
                    <a:pt x="53" y="58"/>
                  </a:lnTo>
                  <a:lnTo>
                    <a:pt x="60" y="53"/>
                  </a:lnTo>
                  <a:lnTo>
                    <a:pt x="65" y="49"/>
                  </a:lnTo>
                  <a:lnTo>
                    <a:pt x="68" y="43"/>
                  </a:lnTo>
                  <a:lnTo>
                    <a:pt x="70" y="39"/>
                  </a:lnTo>
                  <a:lnTo>
                    <a:pt x="70" y="36"/>
                  </a:lnTo>
                  <a:lnTo>
                    <a:pt x="68" y="35"/>
                  </a:lnTo>
                  <a:lnTo>
                    <a:pt x="68" y="33"/>
                  </a:lnTo>
                  <a:lnTo>
                    <a:pt x="67" y="32"/>
                  </a:lnTo>
                  <a:lnTo>
                    <a:pt x="66" y="30"/>
                  </a:lnTo>
                  <a:lnTo>
                    <a:pt x="65" y="29"/>
                  </a:lnTo>
                  <a:lnTo>
                    <a:pt x="64" y="28"/>
                  </a:lnTo>
                  <a:lnTo>
                    <a:pt x="64" y="26"/>
                  </a:lnTo>
                  <a:lnTo>
                    <a:pt x="62" y="26"/>
                  </a:lnTo>
                  <a:lnTo>
                    <a:pt x="61" y="25"/>
                  </a:lnTo>
                  <a:lnTo>
                    <a:pt x="60" y="25"/>
                  </a:lnTo>
                  <a:lnTo>
                    <a:pt x="59" y="22"/>
                  </a:lnTo>
                  <a:lnTo>
                    <a:pt x="57" y="22"/>
                  </a:lnTo>
                  <a:lnTo>
                    <a:pt x="57" y="21"/>
                  </a:lnTo>
                  <a:lnTo>
                    <a:pt x="55" y="20"/>
                  </a:lnTo>
                  <a:lnTo>
                    <a:pt x="55" y="17"/>
                  </a:lnTo>
                  <a:lnTo>
                    <a:pt x="42" y="17"/>
                  </a:lnTo>
                  <a:lnTo>
                    <a:pt x="42" y="15"/>
                  </a:lnTo>
                  <a:lnTo>
                    <a:pt x="42" y="14"/>
                  </a:lnTo>
                  <a:lnTo>
                    <a:pt x="42" y="13"/>
                  </a:lnTo>
                  <a:lnTo>
                    <a:pt x="42" y="11"/>
                  </a:lnTo>
                  <a:lnTo>
                    <a:pt x="42" y="10"/>
                  </a:lnTo>
                  <a:lnTo>
                    <a:pt x="42" y="9"/>
                  </a:lnTo>
                  <a:lnTo>
                    <a:pt x="42" y="7"/>
                  </a:lnTo>
                  <a:lnTo>
                    <a:pt x="40" y="6"/>
                  </a:lnTo>
                  <a:lnTo>
                    <a:pt x="38" y="4"/>
                  </a:lnTo>
                  <a:lnTo>
                    <a:pt x="35" y="3"/>
                  </a:lnTo>
                  <a:lnTo>
                    <a:pt x="34" y="3"/>
                  </a:lnTo>
                  <a:lnTo>
                    <a:pt x="32" y="2"/>
                  </a:lnTo>
                  <a:lnTo>
                    <a:pt x="29" y="3"/>
                  </a:lnTo>
                  <a:lnTo>
                    <a:pt x="27" y="3"/>
                  </a:lnTo>
                  <a:lnTo>
                    <a:pt x="26" y="4"/>
                  </a:lnTo>
                  <a:lnTo>
                    <a:pt x="27" y="4"/>
                  </a:lnTo>
                  <a:lnTo>
                    <a:pt x="28" y="3"/>
                  </a:lnTo>
                  <a:lnTo>
                    <a:pt x="30" y="2"/>
                  </a:lnTo>
                  <a:lnTo>
                    <a:pt x="32" y="2"/>
                  </a:lnTo>
                  <a:lnTo>
                    <a:pt x="33" y="0"/>
                  </a:lnTo>
                  <a:lnTo>
                    <a:pt x="34" y="0"/>
                  </a:lnTo>
                  <a:lnTo>
                    <a:pt x="36" y="0"/>
                  </a:lnTo>
                  <a:lnTo>
                    <a:pt x="39"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7" name="Freeform 62">
              <a:extLst>
                <a:ext uri="{FF2B5EF4-FFF2-40B4-BE49-F238E27FC236}">
                  <a16:creationId xmlns:a16="http://schemas.microsoft.com/office/drawing/2014/main" id="{6CDB27DC-232D-FDDE-1A8E-D85CBC4A942B}"/>
                </a:ext>
              </a:extLst>
            </p:cNvPr>
            <p:cNvSpPr>
              <a:spLocks/>
            </p:cNvSpPr>
            <p:nvPr/>
          </p:nvSpPr>
          <p:spPr bwMode="gray">
            <a:xfrm>
              <a:off x="9724249" y="3428998"/>
              <a:ext cx="40174" cy="81218"/>
            </a:xfrm>
            <a:custGeom>
              <a:avLst/>
              <a:gdLst>
                <a:gd name="T0" fmla="*/ 22225 w 22"/>
                <a:gd name="T1" fmla="*/ 65838 h 47"/>
                <a:gd name="T2" fmla="*/ 23812 w 22"/>
                <a:gd name="T3" fmla="*/ 65838 h 47"/>
                <a:gd name="T4" fmla="*/ 26988 w 22"/>
                <a:gd name="T5" fmla="*/ 63036 h 47"/>
                <a:gd name="T6" fmla="*/ 28575 w 22"/>
                <a:gd name="T7" fmla="*/ 61636 h 47"/>
                <a:gd name="T8" fmla="*/ 31750 w 22"/>
                <a:gd name="T9" fmla="*/ 57433 h 47"/>
                <a:gd name="T10" fmla="*/ 31750 w 22"/>
                <a:gd name="T11" fmla="*/ 56032 h 47"/>
                <a:gd name="T12" fmla="*/ 33338 w 22"/>
                <a:gd name="T13" fmla="*/ 51830 h 47"/>
                <a:gd name="T14" fmla="*/ 33338 w 22"/>
                <a:gd name="T15" fmla="*/ 46227 h 47"/>
                <a:gd name="T16" fmla="*/ 34925 w 22"/>
                <a:gd name="T17" fmla="*/ 44826 h 47"/>
                <a:gd name="T18" fmla="*/ 34925 w 22"/>
                <a:gd name="T19" fmla="*/ 36421 h 47"/>
                <a:gd name="T20" fmla="*/ 33338 w 22"/>
                <a:gd name="T21" fmla="*/ 29417 h 47"/>
                <a:gd name="T22" fmla="*/ 33338 w 22"/>
                <a:gd name="T23" fmla="*/ 23814 h 47"/>
                <a:gd name="T24" fmla="*/ 31750 w 22"/>
                <a:gd name="T25" fmla="*/ 19611 h 47"/>
                <a:gd name="T26" fmla="*/ 31750 w 22"/>
                <a:gd name="T27" fmla="*/ 12607 h 47"/>
                <a:gd name="T28" fmla="*/ 28575 w 22"/>
                <a:gd name="T29" fmla="*/ 8405 h 47"/>
                <a:gd name="T30" fmla="*/ 26988 w 22"/>
                <a:gd name="T31" fmla="*/ 4202 h 47"/>
                <a:gd name="T32" fmla="*/ 22225 w 22"/>
                <a:gd name="T33" fmla="*/ 0 h 47"/>
                <a:gd name="T34" fmla="*/ 17463 w 22"/>
                <a:gd name="T35" fmla="*/ 4202 h 47"/>
                <a:gd name="T36" fmla="*/ 14288 w 22"/>
                <a:gd name="T37" fmla="*/ 9806 h 47"/>
                <a:gd name="T38" fmla="*/ 12700 w 22"/>
                <a:gd name="T39" fmla="*/ 15409 h 47"/>
                <a:gd name="T40" fmla="*/ 11112 w 22"/>
                <a:gd name="T41" fmla="*/ 23814 h 47"/>
                <a:gd name="T42" fmla="*/ 6350 w 22"/>
                <a:gd name="T43" fmla="*/ 29417 h 47"/>
                <a:gd name="T44" fmla="*/ 4762 w 22"/>
                <a:gd name="T45" fmla="*/ 35020 h 47"/>
                <a:gd name="T46" fmla="*/ 3175 w 22"/>
                <a:gd name="T47" fmla="*/ 39223 h 47"/>
                <a:gd name="T48" fmla="*/ 0 w 22"/>
                <a:gd name="T49" fmla="*/ 40623 h 47"/>
                <a:gd name="T50" fmla="*/ 1588 w 22"/>
                <a:gd name="T51" fmla="*/ 42024 h 47"/>
                <a:gd name="T52" fmla="*/ 1588 w 22"/>
                <a:gd name="T53" fmla="*/ 46227 h 47"/>
                <a:gd name="T54" fmla="*/ 3175 w 22"/>
                <a:gd name="T55" fmla="*/ 51830 h 47"/>
                <a:gd name="T56" fmla="*/ 6350 w 22"/>
                <a:gd name="T57" fmla="*/ 56032 h 47"/>
                <a:gd name="T58" fmla="*/ 11112 w 22"/>
                <a:gd name="T59" fmla="*/ 60235 h 47"/>
                <a:gd name="T60" fmla="*/ 14288 w 22"/>
                <a:gd name="T61" fmla="*/ 63036 h 47"/>
                <a:gd name="T62" fmla="*/ 17463 w 22"/>
                <a:gd name="T63" fmla="*/ 65838 h 47"/>
                <a:gd name="T64" fmla="*/ 22225 w 22"/>
                <a:gd name="T65" fmla="*/ 65838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47"/>
                <a:gd name="T101" fmla="*/ 22 w 22"/>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47">
                  <a:moveTo>
                    <a:pt x="14" y="47"/>
                  </a:moveTo>
                  <a:lnTo>
                    <a:pt x="15" y="47"/>
                  </a:lnTo>
                  <a:lnTo>
                    <a:pt x="17" y="45"/>
                  </a:lnTo>
                  <a:lnTo>
                    <a:pt x="18" y="44"/>
                  </a:lnTo>
                  <a:lnTo>
                    <a:pt x="20" y="41"/>
                  </a:lnTo>
                  <a:lnTo>
                    <a:pt x="20" y="40"/>
                  </a:lnTo>
                  <a:lnTo>
                    <a:pt x="21" y="37"/>
                  </a:lnTo>
                  <a:lnTo>
                    <a:pt x="21" y="33"/>
                  </a:lnTo>
                  <a:lnTo>
                    <a:pt x="22" y="32"/>
                  </a:lnTo>
                  <a:lnTo>
                    <a:pt x="22" y="26"/>
                  </a:lnTo>
                  <a:lnTo>
                    <a:pt x="21" y="21"/>
                  </a:lnTo>
                  <a:lnTo>
                    <a:pt x="21" y="17"/>
                  </a:lnTo>
                  <a:lnTo>
                    <a:pt x="20" y="14"/>
                  </a:lnTo>
                  <a:lnTo>
                    <a:pt x="20" y="9"/>
                  </a:lnTo>
                  <a:lnTo>
                    <a:pt x="18" y="6"/>
                  </a:lnTo>
                  <a:lnTo>
                    <a:pt x="17" y="3"/>
                  </a:lnTo>
                  <a:lnTo>
                    <a:pt x="14" y="0"/>
                  </a:lnTo>
                  <a:lnTo>
                    <a:pt x="11" y="3"/>
                  </a:lnTo>
                  <a:lnTo>
                    <a:pt x="9" y="7"/>
                  </a:lnTo>
                  <a:lnTo>
                    <a:pt x="8" y="11"/>
                  </a:lnTo>
                  <a:lnTo>
                    <a:pt x="7" y="17"/>
                  </a:lnTo>
                  <a:lnTo>
                    <a:pt x="4" y="21"/>
                  </a:lnTo>
                  <a:lnTo>
                    <a:pt x="3" y="25"/>
                  </a:lnTo>
                  <a:lnTo>
                    <a:pt x="2" y="28"/>
                  </a:lnTo>
                  <a:lnTo>
                    <a:pt x="0" y="29"/>
                  </a:lnTo>
                  <a:lnTo>
                    <a:pt x="1" y="30"/>
                  </a:lnTo>
                  <a:lnTo>
                    <a:pt x="1" y="33"/>
                  </a:lnTo>
                  <a:lnTo>
                    <a:pt x="2" y="37"/>
                  </a:lnTo>
                  <a:lnTo>
                    <a:pt x="4" y="40"/>
                  </a:lnTo>
                  <a:lnTo>
                    <a:pt x="7" y="43"/>
                  </a:lnTo>
                  <a:lnTo>
                    <a:pt x="9" y="45"/>
                  </a:lnTo>
                  <a:lnTo>
                    <a:pt x="11" y="47"/>
                  </a:lnTo>
                  <a:lnTo>
                    <a:pt x="14" y="4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8" name="Freeform 63">
              <a:extLst>
                <a:ext uri="{FF2B5EF4-FFF2-40B4-BE49-F238E27FC236}">
                  <a16:creationId xmlns:a16="http://schemas.microsoft.com/office/drawing/2014/main" id="{387008B4-A741-ABA2-9D50-A065F65957BE}"/>
                </a:ext>
              </a:extLst>
            </p:cNvPr>
            <p:cNvSpPr>
              <a:spLocks/>
            </p:cNvSpPr>
            <p:nvPr/>
          </p:nvSpPr>
          <p:spPr bwMode="gray">
            <a:xfrm>
              <a:off x="9784515" y="3371548"/>
              <a:ext cx="48213" cy="55467"/>
            </a:xfrm>
            <a:custGeom>
              <a:avLst/>
              <a:gdLst>
                <a:gd name="T0" fmla="*/ 0 w 26"/>
                <a:gd name="T1" fmla="*/ 5603 h 31"/>
                <a:gd name="T2" fmla="*/ 4763 w 26"/>
                <a:gd name="T3" fmla="*/ 9806 h 31"/>
                <a:gd name="T4" fmla="*/ 11112 w 26"/>
                <a:gd name="T5" fmla="*/ 15409 h 31"/>
                <a:gd name="T6" fmla="*/ 14288 w 26"/>
                <a:gd name="T7" fmla="*/ 19611 h 31"/>
                <a:gd name="T8" fmla="*/ 20638 w 26"/>
                <a:gd name="T9" fmla="*/ 25215 h 31"/>
                <a:gd name="T10" fmla="*/ 23812 w 26"/>
                <a:gd name="T11" fmla="*/ 29417 h 31"/>
                <a:gd name="T12" fmla="*/ 25400 w 26"/>
                <a:gd name="T13" fmla="*/ 33619 h 31"/>
                <a:gd name="T14" fmla="*/ 26988 w 26"/>
                <a:gd name="T15" fmla="*/ 40623 h 31"/>
                <a:gd name="T16" fmla="*/ 31750 w 26"/>
                <a:gd name="T17" fmla="*/ 43425 h 31"/>
                <a:gd name="T18" fmla="*/ 41275 w 26"/>
                <a:gd name="T19" fmla="*/ 43425 h 31"/>
                <a:gd name="T20" fmla="*/ 38100 w 26"/>
                <a:gd name="T21" fmla="*/ 36421 h 31"/>
                <a:gd name="T22" fmla="*/ 36513 w 26"/>
                <a:gd name="T23" fmla="*/ 29417 h 31"/>
                <a:gd name="T24" fmla="*/ 34925 w 26"/>
                <a:gd name="T25" fmla="*/ 22413 h 31"/>
                <a:gd name="T26" fmla="*/ 34925 w 26"/>
                <a:gd name="T27" fmla="*/ 19611 h 31"/>
                <a:gd name="T28" fmla="*/ 34925 w 26"/>
                <a:gd name="T29" fmla="*/ 16810 h 31"/>
                <a:gd name="T30" fmla="*/ 34925 w 26"/>
                <a:gd name="T31" fmla="*/ 14008 h 31"/>
                <a:gd name="T32" fmla="*/ 36513 w 26"/>
                <a:gd name="T33" fmla="*/ 8405 h 31"/>
                <a:gd name="T34" fmla="*/ 41275 w 26"/>
                <a:gd name="T35" fmla="*/ 4202 h 31"/>
                <a:gd name="T36" fmla="*/ 34925 w 26"/>
                <a:gd name="T37" fmla="*/ 2802 h 31"/>
                <a:gd name="T38" fmla="*/ 31750 w 26"/>
                <a:gd name="T39" fmla="*/ 0 h 31"/>
                <a:gd name="T40" fmla="*/ 23812 w 26"/>
                <a:gd name="T41" fmla="*/ 0 h 31"/>
                <a:gd name="T42" fmla="*/ 20638 w 26"/>
                <a:gd name="T43" fmla="*/ 0 h 31"/>
                <a:gd name="T44" fmla="*/ 14288 w 26"/>
                <a:gd name="T45" fmla="*/ 0 h 31"/>
                <a:gd name="T46" fmla="*/ 11112 w 26"/>
                <a:gd name="T47" fmla="*/ 2802 h 31"/>
                <a:gd name="T48" fmla="*/ 4763 w 26"/>
                <a:gd name="T49" fmla="*/ 4202 h 31"/>
                <a:gd name="T50" fmla="*/ 0 w 26"/>
                <a:gd name="T51" fmla="*/ 5603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
                <a:gd name="T79" fmla="*/ 0 h 31"/>
                <a:gd name="T80" fmla="*/ 26 w 26"/>
                <a:gd name="T81" fmla="*/ 31 h 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 h="31">
                  <a:moveTo>
                    <a:pt x="0" y="4"/>
                  </a:moveTo>
                  <a:lnTo>
                    <a:pt x="3" y="7"/>
                  </a:lnTo>
                  <a:lnTo>
                    <a:pt x="7" y="11"/>
                  </a:lnTo>
                  <a:lnTo>
                    <a:pt x="9" y="14"/>
                  </a:lnTo>
                  <a:lnTo>
                    <a:pt x="13" y="18"/>
                  </a:lnTo>
                  <a:lnTo>
                    <a:pt x="15" y="21"/>
                  </a:lnTo>
                  <a:lnTo>
                    <a:pt x="16" y="24"/>
                  </a:lnTo>
                  <a:lnTo>
                    <a:pt x="17" y="29"/>
                  </a:lnTo>
                  <a:lnTo>
                    <a:pt x="20" y="31"/>
                  </a:lnTo>
                  <a:lnTo>
                    <a:pt x="26" y="31"/>
                  </a:lnTo>
                  <a:lnTo>
                    <a:pt x="24" y="26"/>
                  </a:lnTo>
                  <a:lnTo>
                    <a:pt x="23" y="21"/>
                  </a:lnTo>
                  <a:lnTo>
                    <a:pt x="22" y="16"/>
                  </a:lnTo>
                  <a:lnTo>
                    <a:pt x="22" y="14"/>
                  </a:lnTo>
                  <a:lnTo>
                    <a:pt x="22" y="12"/>
                  </a:lnTo>
                  <a:lnTo>
                    <a:pt x="22" y="10"/>
                  </a:lnTo>
                  <a:lnTo>
                    <a:pt x="23" y="6"/>
                  </a:lnTo>
                  <a:lnTo>
                    <a:pt x="26" y="3"/>
                  </a:lnTo>
                  <a:lnTo>
                    <a:pt x="22" y="2"/>
                  </a:lnTo>
                  <a:lnTo>
                    <a:pt x="20" y="0"/>
                  </a:lnTo>
                  <a:lnTo>
                    <a:pt x="15" y="0"/>
                  </a:lnTo>
                  <a:lnTo>
                    <a:pt x="13" y="0"/>
                  </a:lnTo>
                  <a:lnTo>
                    <a:pt x="9" y="0"/>
                  </a:lnTo>
                  <a:lnTo>
                    <a:pt x="7" y="2"/>
                  </a:lnTo>
                  <a:lnTo>
                    <a:pt x="3" y="3"/>
                  </a:lnTo>
                  <a:lnTo>
                    <a:pt x="0" y="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19" name="Freeform 64">
              <a:extLst>
                <a:ext uri="{FF2B5EF4-FFF2-40B4-BE49-F238E27FC236}">
                  <a16:creationId xmlns:a16="http://schemas.microsoft.com/office/drawing/2014/main" id="{98144223-288E-5960-85A4-AD6C38364150}"/>
                </a:ext>
              </a:extLst>
            </p:cNvPr>
            <p:cNvSpPr>
              <a:spLocks/>
            </p:cNvSpPr>
            <p:nvPr/>
          </p:nvSpPr>
          <p:spPr bwMode="gray">
            <a:xfrm>
              <a:off x="9736304" y="3308158"/>
              <a:ext cx="10043" cy="35657"/>
            </a:xfrm>
            <a:custGeom>
              <a:avLst/>
              <a:gdLst>
                <a:gd name="T0" fmla="*/ 9525 w 6"/>
                <a:gd name="T1" fmla="*/ 29417 h 21"/>
                <a:gd name="T2" fmla="*/ 9525 w 6"/>
                <a:gd name="T3" fmla="*/ 25215 h 21"/>
                <a:gd name="T4" fmla="*/ 9525 w 6"/>
                <a:gd name="T5" fmla="*/ 18211 h 21"/>
                <a:gd name="T6" fmla="*/ 9525 w 6"/>
                <a:gd name="T7" fmla="*/ 14008 h 21"/>
                <a:gd name="T8" fmla="*/ 9525 w 6"/>
                <a:gd name="T9" fmla="*/ 9806 h 21"/>
                <a:gd name="T10" fmla="*/ 9525 w 6"/>
                <a:gd name="T11" fmla="*/ 5603 h 21"/>
                <a:gd name="T12" fmla="*/ 9525 w 6"/>
                <a:gd name="T13" fmla="*/ 2802 h 21"/>
                <a:gd name="T14" fmla="*/ 7938 w 6"/>
                <a:gd name="T15" fmla="*/ 1401 h 21"/>
                <a:gd name="T16" fmla="*/ 7938 w 6"/>
                <a:gd name="T17" fmla="*/ 0 h 21"/>
                <a:gd name="T18" fmla="*/ 3175 w 6"/>
                <a:gd name="T19" fmla="*/ 2802 h 21"/>
                <a:gd name="T20" fmla="*/ 3175 w 6"/>
                <a:gd name="T21" fmla="*/ 8405 h 21"/>
                <a:gd name="T22" fmla="*/ 0 w 6"/>
                <a:gd name="T23" fmla="*/ 12607 h 21"/>
                <a:gd name="T24" fmla="*/ 0 w 6"/>
                <a:gd name="T25" fmla="*/ 16810 h 21"/>
                <a:gd name="T26" fmla="*/ 3175 w 6"/>
                <a:gd name="T27" fmla="*/ 19611 h 21"/>
                <a:gd name="T28" fmla="*/ 3175 w 6"/>
                <a:gd name="T29" fmla="*/ 25215 h 21"/>
                <a:gd name="T30" fmla="*/ 7938 w 6"/>
                <a:gd name="T31" fmla="*/ 28016 h 21"/>
                <a:gd name="T32" fmla="*/ 9525 w 6"/>
                <a:gd name="T33" fmla="*/ 29417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21"/>
                <a:gd name="T53" fmla="*/ 6 w 6"/>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21">
                  <a:moveTo>
                    <a:pt x="6" y="21"/>
                  </a:moveTo>
                  <a:lnTo>
                    <a:pt x="6" y="18"/>
                  </a:lnTo>
                  <a:lnTo>
                    <a:pt x="6" y="13"/>
                  </a:lnTo>
                  <a:lnTo>
                    <a:pt x="6" y="10"/>
                  </a:lnTo>
                  <a:lnTo>
                    <a:pt x="6" y="7"/>
                  </a:lnTo>
                  <a:lnTo>
                    <a:pt x="6" y="4"/>
                  </a:lnTo>
                  <a:lnTo>
                    <a:pt x="6" y="2"/>
                  </a:lnTo>
                  <a:lnTo>
                    <a:pt x="5" y="1"/>
                  </a:lnTo>
                  <a:lnTo>
                    <a:pt x="5" y="0"/>
                  </a:lnTo>
                  <a:lnTo>
                    <a:pt x="2" y="2"/>
                  </a:lnTo>
                  <a:lnTo>
                    <a:pt x="2" y="6"/>
                  </a:lnTo>
                  <a:lnTo>
                    <a:pt x="0" y="9"/>
                  </a:lnTo>
                  <a:lnTo>
                    <a:pt x="0" y="12"/>
                  </a:lnTo>
                  <a:lnTo>
                    <a:pt x="2" y="14"/>
                  </a:lnTo>
                  <a:lnTo>
                    <a:pt x="2" y="18"/>
                  </a:lnTo>
                  <a:lnTo>
                    <a:pt x="5" y="20"/>
                  </a:lnTo>
                  <a:lnTo>
                    <a:pt x="6" y="2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0" name="Freeform 65">
              <a:extLst>
                <a:ext uri="{FF2B5EF4-FFF2-40B4-BE49-F238E27FC236}">
                  <a16:creationId xmlns:a16="http://schemas.microsoft.com/office/drawing/2014/main" id="{C6CBE1DA-A65D-6AC6-7A55-58645437A22C}"/>
                </a:ext>
              </a:extLst>
            </p:cNvPr>
            <p:cNvSpPr>
              <a:spLocks/>
            </p:cNvSpPr>
            <p:nvPr/>
          </p:nvSpPr>
          <p:spPr bwMode="gray">
            <a:xfrm>
              <a:off x="9696128" y="3308158"/>
              <a:ext cx="32141" cy="23771"/>
            </a:xfrm>
            <a:custGeom>
              <a:avLst/>
              <a:gdLst>
                <a:gd name="T0" fmla="*/ 11113 w 17"/>
                <a:gd name="T1" fmla="*/ 0 h 14"/>
                <a:gd name="T2" fmla="*/ 0 w 17"/>
                <a:gd name="T3" fmla="*/ 19611 h 14"/>
                <a:gd name="T4" fmla="*/ 3175 w 17"/>
                <a:gd name="T5" fmla="*/ 19611 h 14"/>
                <a:gd name="T6" fmla="*/ 7938 w 17"/>
                <a:gd name="T7" fmla="*/ 19611 h 14"/>
                <a:gd name="T8" fmla="*/ 11113 w 17"/>
                <a:gd name="T9" fmla="*/ 19611 h 14"/>
                <a:gd name="T10" fmla="*/ 15875 w 17"/>
                <a:gd name="T11" fmla="*/ 19611 h 14"/>
                <a:gd name="T12" fmla="*/ 19050 w 17"/>
                <a:gd name="T13" fmla="*/ 18210 h 14"/>
                <a:gd name="T14" fmla="*/ 22225 w 17"/>
                <a:gd name="T15" fmla="*/ 18210 h 14"/>
                <a:gd name="T16" fmla="*/ 26988 w 17"/>
                <a:gd name="T17" fmla="*/ 12607 h 14"/>
                <a:gd name="T18" fmla="*/ 26988 w 17"/>
                <a:gd name="T19" fmla="*/ 9806 h 14"/>
                <a:gd name="T20" fmla="*/ 26988 w 17"/>
                <a:gd name="T21" fmla="*/ 0 h 14"/>
                <a:gd name="T22" fmla="*/ 25400 w 17"/>
                <a:gd name="T23" fmla="*/ 0 h 14"/>
                <a:gd name="T24" fmla="*/ 22225 w 17"/>
                <a:gd name="T25" fmla="*/ 0 h 14"/>
                <a:gd name="T26" fmla="*/ 19050 w 17"/>
                <a:gd name="T27" fmla="*/ 0 h 14"/>
                <a:gd name="T28" fmla="*/ 17463 w 17"/>
                <a:gd name="T29" fmla="*/ 0 h 14"/>
                <a:gd name="T30" fmla="*/ 15875 w 17"/>
                <a:gd name="T31" fmla="*/ 0 h 14"/>
                <a:gd name="T32" fmla="*/ 11113 w 17"/>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4"/>
                <a:gd name="T53" fmla="*/ 17 w 17"/>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4">
                  <a:moveTo>
                    <a:pt x="7" y="0"/>
                  </a:moveTo>
                  <a:lnTo>
                    <a:pt x="0" y="14"/>
                  </a:lnTo>
                  <a:lnTo>
                    <a:pt x="2" y="14"/>
                  </a:lnTo>
                  <a:lnTo>
                    <a:pt x="5" y="14"/>
                  </a:lnTo>
                  <a:lnTo>
                    <a:pt x="7" y="14"/>
                  </a:lnTo>
                  <a:lnTo>
                    <a:pt x="10" y="14"/>
                  </a:lnTo>
                  <a:lnTo>
                    <a:pt x="12" y="13"/>
                  </a:lnTo>
                  <a:lnTo>
                    <a:pt x="14" y="13"/>
                  </a:lnTo>
                  <a:lnTo>
                    <a:pt x="17" y="9"/>
                  </a:lnTo>
                  <a:lnTo>
                    <a:pt x="17" y="7"/>
                  </a:lnTo>
                  <a:lnTo>
                    <a:pt x="17" y="0"/>
                  </a:lnTo>
                  <a:lnTo>
                    <a:pt x="16" y="0"/>
                  </a:lnTo>
                  <a:lnTo>
                    <a:pt x="14" y="0"/>
                  </a:lnTo>
                  <a:lnTo>
                    <a:pt x="12" y="0"/>
                  </a:lnTo>
                  <a:lnTo>
                    <a:pt x="11" y="0"/>
                  </a:lnTo>
                  <a:lnTo>
                    <a:pt x="10" y="0"/>
                  </a:lnTo>
                  <a:lnTo>
                    <a:pt x="7"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1" name="Freeform 66">
              <a:extLst>
                <a:ext uri="{FF2B5EF4-FFF2-40B4-BE49-F238E27FC236}">
                  <a16:creationId xmlns:a16="http://schemas.microsoft.com/office/drawing/2014/main" id="{7E90EE9B-08E3-EE2B-EF7E-0C4FBFD0055F}"/>
                </a:ext>
              </a:extLst>
            </p:cNvPr>
            <p:cNvSpPr>
              <a:spLocks/>
            </p:cNvSpPr>
            <p:nvPr/>
          </p:nvSpPr>
          <p:spPr bwMode="gray">
            <a:xfrm>
              <a:off x="9758401" y="3351739"/>
              <a:ext cx="22096" cy="15851"/>
            </a:xfrm>
            <a:custGeom>
              <a:avLst/>
              <a:gdLst>
                <a:gd name="T0" fmla="*/ 0 w 12"/>
                <a:gd name="T1" fmla="*/ 0 h 9"/>
                <a:gd name="T2" fmla="*/ 19050 w 12"/>
                <a:gd name="T3" fmla="*/ 12607 h 9"/>
                <a:gd name="T4" fmla="*/ 15875 w 12"/>
                <a:gd name="T5" fmla="*/ 12607 h 9"/>
                <a:gd name="T6" fmla="*/ 15875 w 12"/>
                <a:gd name="T7" fmla="*/ 0 h 9"/>
                <a:gd name="T8" fmla="*/ 12700 w 12"/>
                <a:gd name="T9" fmla="*/ 0 h 9"/>
                <a:gd name="T10" fmla="*/ 9525 w 12"/>
                <a:gd name="T11" fmla="*/ 0 h 9"/>
                <a:gd name="T12" fmla="*/ 7938 w 12"/>
                <a:gd name="T13" fmla="*/ 0 h 9"/>
                <a:gd name="T14" fmla="*/ 6350 w 12"/>
                <a:gd name="T15" fmla="*/ 0 h 9"/>
                <a:gd name="T16" fmla="*/ 3175 w 12"/>
                <a:gd name="T17" fmla="*/ 0 h 9"/>
                <a:gd name="T18" fmla="*/ 1588 w 12"/>
                <a:gd name="T19" fmla="*/ 0 h 9"/>
                <a:gd name="T20" fmla="*/ 0 w 12"/>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9"/>
                <a:gd name="T35" fmla="*/ 12 w 12"/>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9">
                  <a:moveTo>
                    <a:pt x="0" y="0"/>
                  </a:moveTo>
                  <a:lnTo>
                    <a:pt x="12" y="9"/>
                  </a:lnTo>
                  <a:lnTo>
                    <a:pt x="10" y="9"/>
                  </a:lnTo>
                  <a:lnTo>
                    <a:pt x="10" y="0"/>
                  </a:lnTo>
                  <a:lnTo>
                    <a:pt x="8" y="0"/>
                  </a:lnTo>
                  <a:lnTo>
                    <a:pt x="6" y="0"/>
                  </a:lnTo>
                  <a:lnTo>
                    <a:pt x="5" y="0"/>
                  </a:lnTo>
                  <a:lnTo>
                    <a:pt x="4" y="0"/>
                  </a:lnTo>
                  <a:lnTo>
                    <a:pt x="2" y="0"/>
                  </a:lnTo>
                  <a:lnTo>
                    <a:pt x="1" y="0"/>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2" name="Freeform 67">
              <a:extLst>
                <a:ext uri="{FF2B5EF4-FFF2-40B4-BE49-F238E27FC236}">
                  <a16:creationId xmlns:a16="http://schemas.microsoft.com/office/drawing/2014/main" id="{B513F297-ED07-D657-AA1E-D2AB0DA7A614}"/>
                </a:ext>
              </a:extLst>
            </p:cNvPr>
            <p:cNvSpPr>
              <a:spLocks/>
            </p:cNvSpPr>
            <p:nvPr/>
          </p:nvSpPr>
          <p:spPr bwMode="gray">
            <a:xfrm>
              <a:off x="9702152" y="3605299"/>
              <a:ext cx="38167" cy="19809"/>
            </a:xfrm>
            <a:custGeom>
              <a:avLst/>
              <a:gdLst>
                <a:gd name="T0" fmla="*/ 28575 w 21"/>
                <a:gd name="T1" fmla="*/ 15409 h 11"/>
                <a:gd name="T2" fmla="*/ 28575 w 21"/>
                <a:gd name="T3" fmla="*/ 14008 h 11"/>
                <a:gd name="T4" fmla="*/ 28575 w 21"/>
                <a:gd name="T5" fmla="*/ 9806 h 11"/>
                <a:gd name="T6" fmla="*/ 31750 w 21"/>
                <a:gd name="T7" fmla="*/ 8405 h 11"/>
                <a:gd name="T8" fmla="*/ 31750 w 21"/>
                <a:gd name="T9" fmla="*/ 7004 h 11"/>
                <a:gd name="T10" fmla="*/ 31750 w 21"/>
                <a:gd name="T11" fmla="*/ 2802 h 11"/>
                <a:gd name="T12" fmla="*/ 33338 w 21"/>
                <a:gd name="T13" fmla="*/ 1401 h 11"/>
                <a:gd name="T14" fmla="*/ 33338 w 21"/>
                <a:gd name="T15" fmla="*/ 0 h 11"/>
                <a:gd name="T16" fmla="*/ 28575 w 21"/>
                <a:gd name="T17" fmla="*/ 0 h 11"/>
                <a:gd name="T18" fmla="*/ 23813 w 21"/>
                <a:gd name="T19" fmla="*/ 0 h 11"/>
                <a:gd name="T20" fmla="*/ 19050 w 21"/>
                <a:gd name="T21" fmla="*/ 0 h 11"/>
                <a:gd name="T22" fmla="*/ 14288 w 21"/>
                <a:gd name="T23" fmla="*/ 0 h 11"/>
                <a:gd name="T24" fmla="*/ 11113 w 21"/>
                <a:gd name="T25" fmla="*/ 0 h 11"/>
                <a:gd name="T26" fmla="*/ 4763 w 21"/>
                <a:gd name="T27" fmla="*/ 1401 h 11"/>
                <a:gd name="T28" fmla="*/ 1588 w 21"/>
                <a:gd name="T29" fmla="*/ 1401 h 11"/>
                <a:gd name="T30" fmla="*/ 0 w 21"/>
                <a:gd name="T31" fmla="*/ 2802 h 11"/>
                <a:gd name="T32" fmla="*/ 3175 w 21"/>
                <a:gd name="T33" fmla="*/ 7004 h 11"/>
                <a:gd name="T34" fmla="*/ 4763 w 21"/>
                <a:gd name="T35" fmla="*/ 8405 h 11"/>
                <a:gd name="T36" fmla="*/ 11113 w 21"/>
                <a:gd name="T37" fmla="*/ 9806 h 11"/>
                <a:gd name="T38" fmla="*/ 14288 w 21"/>
                <a:gd name="T39" fmla="*/ 14008 h 11"/>
                <a:gd name="T40" fmla="*/ 19050 w 21"/>
                <a:gd name="T41" fmla="*/ 14008 h 11"/>
                <a:gd name="T42" fmla="*/ 20638 w 21"/>
                <a:gd name="T43" fmla="*/ 15409 h 11"/>
                <a:gd name="T44" fmla="*/ 23813 w 21"/>
                <a:gd name="T45" fmla="*/ 15409 h 11"/>
                <a:gd name="T46" fmla="*/ 28575 w 21"/>
                <a:gd name="T47" fmla="*/ 15409 h 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
                <a:gd name="T73" fmla="*/ 0 h 11"/>
                <a:gd name="T74" fmla="*/ 21 w 21"/>
                <a:gd name="T75" fmla="*/ 11 h 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 h="11">
                  <a:moveTo>
                    <a:pt x="18" y="11"/>
                  </a:moveTo>
                  <a:lnTo>
                    <a:pt x="18" y="10"/>
                  </a:lnTo>
                  <a:lnTo>
                    <a:pt x="18" y="7"/>
                  </a:lnTo>
                  <a:lnTo>
                    <a:pt x="20" y="6"/>
                  </a:lnTo>
                  <a:lnTo>
                    <a:pt x="20" y="5"/>
                  </a:lnTo>
                  <a:lnTo>
                    <a:pt x="20" y="2"/>
                  </a:lnTo>
                  <a:lnTo>
                    <a:pt x="21" y="1"/>
                  </a:lnTo>
                  <a:lnTo>
                    <a:pt x="21" y="0"/>
                  </a:lnTo>
                  <a:lnTo>
                    <a:pt x="18" y="0"/>
                  </a:lnTo>
                  <a:lnTo>
                    <a:pt x="15" y="0"/>
                  </a:lnTo>
                  <a:lnTo>
                    <a:pt x="12" y="0"/>
                  </a:lnTo>
                  <a:lnTo>
                    <a:pt x="9" y="0"/>
                  </a:lnTo>
                  <a:lnTo>
                    <a:pt x="7" y="0"/>
                  </a:lnTo>
                  <a:lnTo>
                    <a:pt x="3" y="1"/>
                  </a:lnTo>
                  <a:lnTo>
                    <a:pt x="1" y="1"/>
                  </a:lnTo>
                  <a:lnTo>
                    <a:pt x="0" y="2"/>
                  </a:lnTo>
                  <a:lnTo>
                    <a:pt x="2" y="5"/>
                  </a:lnTo>
                  <a:lnTo>
                    <a:pt x="3" y="6"/>
                  </a:lnTo>
                  <a:lnTo>
                    <a:pt x="7" y="7"/>
                  </a:lnTo>
                  <a:lnTo>
                    <a:pt x="9" y="10"/>
                  </a:lnTo>
                  <a:lnTo>
                    <a:pt x="12" y="10"/>
                  </a:lnTo>
                  <a:lnTo>
                    <a:pt x="13" y="11"/>
                  </a:lnTo>
                  <a:lnTo>
                    <a:pt x="15" y="11"/>
                  </a:lnTo>
                  <a:lnTo>
                    <a:pt x="18" y="1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3" name="Freeform 68">
              <a:extLst>
                <a:ext uri="{FF2B5EF4-FFF2-40B4-BE49-F238E27FC236}">
                  <a16:creationId xmlns:a16="http://schemas.microsoft.com/office/drawing/2014/main" id="{F87D9BBF-5D17-D208-257F-D3753BE2985E}"/>
                </a:ext>
              </a:extLst>
            </p:cNvPr>
            <p:cNvSpPr>
              <a:spLocks/>
            </p:cNvSpPr>
            <p:nvPr/>
          </p:nvSpPr>
          <p:spPr bwMode="gray">
            <a:xfrm>
              <a:off x="9682067" y="3631055"/>
              <a:ext cx="24105" cy="21791"/>
            </a:xfrm>
            <a:custGeom>
              <a:avLst/>
              <a:gdLst>
                <a:gd name="T0" fmla="*/ 14288 w 13"/>
                <a:gd name="T1" fmla="*/ 16810 h 12"/>
                <a:gd name="T2" fmla="*/ 20638 w 13"/>
                <a:gd name="T3" fmla="*/ 1401 h 12"/>
                <a:gd name="T4" fmla="*/ 14288 w 13"/>
                <a:gd name="T5" fmla="*/ 1401 h 12"/>
                <a:gd name="T6" fmla="*/ 12700 w 13"/>
                <a:gd name="T7" fmla="*/ 1401 h 12"/>
                <a:gd name="T8" fmla="*/ 11113 w 13"/>
                <a:gd name="T9" fmla="*/ 1401 h 12"/>
                <a:gd name="T10" fmla="*/ 9525 w 13"/>
                <a:gd name="T11" fmla="*/ 0 h 12"/>
                <a:gd name="T12" fmla="*/ 7938 w 13"/>
                <a:gd name="T13" fmla="*/ 0 h 12"/>
                <a:gd name="T14" fmla="*/ 3175 w 13"/>
                <a:gd name="T15" fmla="*/ 0 h 12"/>
                <a:gd name="T16" fmla="*/ 1588 w 13"/>
                <a:gd name="T17" fmla="*/ 0 h 12"/>
                <a:gd name="T18" fmla="*/ 0 w 13"/>
                <a:gd name="T19" fmla="*/ 0 h 12"/>
                <a:gd name="T20" fmla="*/ 14288 w 13"/>
                <a:gd name="T21" fmla="*/ 1681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2"/>
                <a:gd name="T35" fmla="*/ 13 w 13"/>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2">
                  <a:moveTo>
                    <a:pt x="9" y="12"/>
                  </a:moveTo>
                  <a:lnTo>
                    <a:pt x="13" y="1"/>
                  </a:lnTo>
                  <a:lnTo>
                    <a:pt x="9" y="1"/>
                  </a:lnTo>
                  <a:lnTo>
                    <a:pt x="8" y="1"/>
                  </a:lnTo>
                  <a:lnTo>
                    <a:pt x="7" y="1"/>
                  </a:lnTo>
                  <a:lnTo>
                    <a:pt x="6" y="0"/>
                  </a:lnTo>
                  <a:lnTo>
                    <a:pt x="5" y="0"/>
                  </a:lnTo>
                  <a:lnTo>
                    <a:pt x="2" y="0"/>
                  </a:lnTo>
                  <a:lnTo>
                    <a:pt x="1" y="0"/>
                  </a:lnTo>
                  <a:lnTo>
                    <a:pt x="0" y="0"/>
                  </a:lnTo>
                  <a:lnTo>
                    <a:pt x="9" y="1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4" name="Freeform 69">
              <a:extLst>
                <a:ext uri="{FF2B5EF4-FFF2-40B4-BE49-F238E27FC236}">
                  <a16:creationId xmlns:a16="http://schemas.microsoft.com/office/drawing/2014/main" id="{7E8F775A-4F99-C703-60EF-2AAEE43F03D4}"/>
                </a:ext>
              </a:extLst>
            </p:cNvPr>
            <p:cNvSpPr>
              <a:spLocks/>
            </p:cNvSpPr>
            <p:nvPr/>
          </p:nvSpPr>
          <p:spPr bwMode="gray">
            <a:xfrm>
              <a:off x="9567564" y="3423055"/>
              <a:ext cx="72316" cy="118856"/>
            </a:xfrm>
            <a:custGeom>
              <a:avLst/>
              <a:gdLst>
                <a:gd name="T0" fmla="*/ 60325 w 40"/>
                <a:gd name="T1" fmla="*/ 0 h 68"/>
                <a:gd name="T2" fmla="*/ 60325 w 40"/>
                <a:gd name="T3" fmla="*/ 2802 h 68"/>
                <a:gd name="T4" fmla="*/ 60325 w 40"/>
                <a:gd name="T5" fmla="*/ 4202 h 68"/>
                <a:gd name="T6" fmla="*/ 61913 w 40"/>
                <a:gd name="T7" fmla="*/ 4202 h 68"/>
                <a:gd name="T8" fmla="*/ 61913 w 40"/>
                <a:gd name="T9" fmla="*/ 7004 h 68"/>
                <a:gd name="T10" fmla="*/ 61913 w 40"/>
                <a:gd name="T11" fmla="*/ 8405 h 68"/>
                <a:gd name="T12" fmla="*/ 63500 w 40"/>
                <a:gd name="T13" fmla="*/ 8405 h 68"/>
                <a:gd name="T14" fmla="*/ 63500 w 40"/>
                <a:gd name="T15" fmla="*/ 9806 h 68"/>
                <a:gd name="T16" fmla="*/ 63500 w 40"/>
                <a:gd name="T17" fmla="*/ 12607 h 68"/>
                <a:gd name="T18" fmla="*/ 61913 w 40"/>
                <a:gd name="T19" fmla="*/ 19611 h 68"/>
                <a:gd name="T20" fmla="*/ 57150 w 40"/>
                <a:gd name="T21" fmla="*/ 33619 h 68"/>
                <a:gd name="T22" fmla="*/ 49212 w 40"/>
                <a:gd name="T23" fmla="*/ 44826 h 68"/>
                <a:gd name="T24" fmla="*/ 38100 w 40"/>
                <a:gd name="T25" fmla="*/ 58834 h 68"/>
                <a:gd name="T26" fmla="*/ 28575 w 40"/>
                <a:gd name="T27" fmla="*/ 70040 h 68"/>
                <a:gd name="T28" fmla="*/ 19050 w 40"/>
                <a:gd name="T29" fmla="*/ 81247 h 68"/>
                <a:gd name="T30" fmla="*/ 7938 w 40"/>
                <a:gd name="T31" fmla="*/ 91053 h 68"/>
                <a:gd name="T32" fmla="*/ 0 w 40"/>
                <a:gd name="T33" fmla="*/ 95255 h 68"/>
                <a:gd name="T34" fmla="*/ 0 w 40"/>
                <a:gd name="T35" fmla="*/ 93854 h 68"/>
                <a:gd name="T36" fmla="*/ 0 w 40"/>
                <a:gd name="T37" fmla="*/ 91053 h 68"/>
                <a:gd name="T38" fmla="*/ 0 w 40"/>
                <a:gd name="T39" fmla="*/ 89652 h 68"/>
                <a:gd name="T40" fmla="*/ 0 w 40"/>
                <a:gd name="T41" fmla="*/ 86850 h 68"/>
                <a:gd name="T42" fmla="*/ 0 w 40"/>
                <a:gd name="T43" fmla="*/ 85449 h 68"/>
                <a:gd name="T44" fmla="*/ 0 w 40"/>
                <a:gd name="T45" fmla="*/ 84049 h 68"/>
                <a:gd name="T46" fmla="*/ 0 w 40"/>
                <a:gd name="T47" fmla="*/ 79846 h 68"/>
                <a:gd name="T48" fmla="*/ 0 w 40"/>
                <a:gd name="T49" fmla="*/ 77044 h 68"/>
                <a:gd name="T50" fmla="*/ 1588 w 40"/>
                <a:gd name="T51" fmla="*/ 75644 h 68"/>
                <a:gd name="T52" fmla="*/ 4762 w 40"/>
                <a:gd name="T53" fmla="*/ 74243 h 68"/>
                <a:gd name="T54" fmla="*/ 6350 w 40"/>
                <a:gd name="T55" fmla="*/ 70040 h 68"/>
                <a:gd name="T56" fmla="*/ 7938 w 40"/>
                <a:gd name="T57" fmla="*/ 68640 h 68"/>
                <a:gd name="T58" fmla="*/ 11112 w 40"/>
                <a:gd name="T59" fmla="*/ 65838 h 68"/>
                <a:gd name="T60" fmla="*/ 14288 w 40"/>
                <a:gd name="T61" fmla="*/ 64437 h 68"/>
                <a:gd name="T62" fmla="*/ 17462 w 40"/>
                <a:gd name="T63" fmla="*/ 63036 h 68"/>
                <a:gd name="T64" fmla="*/ 19050 w 40"/>
                <a:gd name="T65" fmla="*/ 63036 h 68"/>
                <a:gd name="T66" fmla="*/ 23812 w 40"/>
                <a:gd name="T67" fmla="*/ 54632 h 68"/>
                <a:gd name="T68" fmla="*/ 30163 w 40"/>
                <a:gd name="T69" fmla="*/ 44826 h 68"/>
                <a:gd name="T70" fmla="*/ 31750 w 40"/>
                <a:gd name="T71" fmla="*/ 36421 h 68"/>
                <a:gd name="T72" fmla="*/ 36512 w 40"/>
                <a:gd name="T73" fmla="*/ 29417 h 68"/>
                <a:gd name="T74" fmla="*/ 39687 w 40"/>
                <a:gd name="T75" fmla="*/ 18211 h 68"/>
                <a:gd name="T76" fmla="*/ 42862 w 40"/>
                <a:gd name="T77" fmla="*/ 12607 h 68"/>
                <a:gd name="T78" fmla="*/ 52388 w 40"/>
                <a:gd name="T79" fmla="*/ 7004 h 68"/>
                <a:gd name="T80" fmla="*/ 60325 w 40"/>
                <a:gd name="T81" fmla="*/ 0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
                <a:gd name="T124" fmla="*/ 0 h 68"/>
                <a:gd name="T125" fmla="*/ 40 w 40"/>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 h="68">
                  <a:moveTo>
                    <a:pt x="38" y="0"/>
                  </a:moveTo>
                  <a:lnTo>
                    <a:pt x="38" y="2"/>
                  </a:lnTo>
                  <a:lnTo>
                    <a:pt x="38" y="3"/>
                  </a:lnTo>
                  <a:lnTo>
                    <a:pt x="39" y="3"/>
                  </a:lnTo>
                  <a:lnTo>
                    <a:pt x="39" y="5"/>
                  </a:lnTo>
                  <a:lnTo>
                    <a:pt x="39" y="6"/>
                  </a:lnTo>
                  <a:lnTo>
                    <a:pt x="40" y="6"/>
                  </a:lnTo>
                  <a:lnTo>
                    <a:pt x="40" y="7"/>
                  </a:lnTo>
                  <a:lnTo>
                    <a:pt x="40" y="9"/>
                  </a:lnTo>
                  <a:lnTo>
                    <a:pt x="39" y="14"/>
                  </a:lnTo>
                  <a:lnTo>
                    <a:pt x="36" y="24"/>
                  </a:lnTo>
                  <a:lnTo>
                    <a:pt x="31" y="32"/>
                  </a:lnTo>
                  <a:lnTo>
                    <a:pt x="24" y="42"/>
                  </a:lnTo>
                  <a:lnTo>
                    <a:pt x="18" y="50"/>
                  </a:lnTo>
                  <a:lnTo>
                    <a:pt x="12" y="58"/>
                  </a:lnTo>
                  <a:lnTo>
                    <a:pt x="5" y="65"/>
                  </a:lnTo>
                  <a:lnTo>
                    <a:pt x="0" y="68"/>
                  </a:lnTo>
                  <a:lnTo>
                    <a:pt x="0" y="67"/>
                  </a:lnTo>
                  <a:lnTo>
                    <a:pt x="0" y="65"/>
                  </a:lnTo>
                  <a:lnTo>
                    <a:pt x="0" y="64"/>
                  </a:lnTo>
                  <a:lnTo>
                    <a:pt x="0" y="62"/>
                  </a:lnTo>
                  <a:lnTo>
                    <a:pt x="0" y="61"/>
                  </a:lnTo>
                  <a:lnTo>
                    <a:pt x="0" y="60"/>
                  </a:lnTo>
                  <a:lnTo>
                    <a:pt x="0" y="57"/>
                  </a:lnTo>
                  <a:lnTo>
                    <a:pt x="0" y="55"/>
                  </a:lnTo>
                  <a:lnTo>
                    <a:pt x="1" y="54"/>
                  </a:lnTo>
                  <a:lnTo>
                    <a:pt x="3" y="53"/>
                  </a:lnTo>
                  <a:lnTo>
                    <a:pt x="4" y="50"/>
                  </a:lnTo>
                  <a:lnTo>
                    <a:pt x="5" y="49"/>
                  </a:lnTo>
                  <a:lnTo>
                    <a:pt x="7" y="47"/>
                  </a:lnTo>
                  <a:lnTo>
                    <a:pt x="9" y="46"/>
                  </a:lnTo>
                  <a:lnTo>
                    <a:pt x="11" y="45"/>
                  </a:lnTo>
                  <a:lnTo>
                    <a:pt x="12" y="45"/>
                  </a:lnTo>
                  <a:lnTo>
                    <a:pt x="15" y="39"/>
                  </a:lnTo>
                  <a:lnTo>
                    <a:pt x="19" y="32"/>
                  </a:lnTo>
                  <a:lnTo>
                    <a:pt x="20" y="26"/>
                  </a:lnTo>
                  <a:lnTo>
                    <a:pt x="23" y="21"/>
                  </a:lnTo>
                  <a:lnTo>
                    <a:pt x="25" y="13"/>
                  </a:lnTo>
                  <a:lnTo>
                    <a:pt x="27" y="9"/>
                  </a:lnTo>
                  <a:lnTo>
                    <a:pt x="33" y="5"/>
                  </a:lnTo>
                  <a:lnTo>
                    <a:pt x="38"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5" name="Freeform 70">
              <a:extLst>
                <a:ext uri="{FF2B5EF4-FFF2-40B4-BE49-F238E27FC236}">
                  <a16:creationId xmlns:a16="http://schemas.microsoft.com/office/drawing/2014/main" id="{04A54DFD-8767-B441-7E66-9B86E4EBF7EE}"/>
                </a:ext>
              </a:extLst>
            </p:cNvPr>
            <p:cNvSpPr>
              <a:spLocks/>
            </p:cNvSpPr>
            <p:nvPr/>
          </p:nvSpPr>
          <p:spPr bwMode="gray">
            <a:xfrm>
              <a:off x="9724249" y="3462673"/>
              <a:ext cx="156684" cy="184229"/>
            </a:xfrm>
            <a:custGeom>
              <a:avLst/>
              <a:gdLst>
                <a:gd name="T0" fmla="*/ 4762 w 84"/>
                <a:gd name="T1" fmla="*/ 98057 h 105"/>
                <a:gd name="T2" fmla="*/ 1588 w 84"/>
                <a:gd name="T3" fmla="*/ 92454 h 105"/>
                <a:gd name="T4" fmla="*/ 0 w 84"/>
                <a:gd name="T5" fmla="*/ 85450 h 105"/>
                <a:gd name="T6" fmla="*/ 0 w 84"/>
                <a:gd name="T7" fmla="*/ 78446 h 105"/>
                <a:gd name="T8" fmla="*/ 0 w 84"/>
                <a:gd name="T9" fmla="*/ 72843 h 105"/>
                <a:gd name="T10" fmla="*/ 12700 w 84"/>
                <a:gd name="T11" fmla="*/ 67239 h 105"/>
                <a:gd name="T12" fmla="*/ 25400 w 84"/>
                <a:gd name="T13" fmla="*/ 56033 h 105"/>
                <a:gd name="T14" fmla="*/ 38100 w 84"/>
                <a:gd name="T15" fmla="*/ 47628 h 105"/>
                <a:gd name="T16" fmla="*/ 44450 w 84"/>
                <a:gd name="T17" fmla="*/ 47628 h 105"/>
                <a:gd name="T18" fmla="*/ 46037 w 84"/>
                <a:gd name="T19" fmla="*/ 51830 h 105"/>
                <a:gd name="T20" fmla="*/ 52388 w 84"/>
                <a:gd name="T21" fmla="*/ 60235 h 105"/>
                <a:gd name="T22" fmla="*/ 55563 w 84"/>
                <a:gd name="T23" fmla="*/ 61636 h 105"/>
                <a:gd name="T24" fmla="*/ 77787 w 84"/>
                <a:gd name="T25" fmla="*/ 47628 h 105"/>
                <a:gd name="T26" fmla="*/ 92075 w 84"/>
                <a:gd name="T27" fmla="*/ 19611 h 105"/>
                <a:gd name="T28" fmla="*/ 96837 w 84"/>
                <a:gd name="T29" fmla="*/ 1401 h 105"/>
                <a:gd name="T30" fmla="*/ 104775 w 84"/>
                <a:gd name="T31" fmla="*/ 5603 h 105"/>
                <a:gd name="T32" fmla="*/ 111125 w 84"/>
                <a:gd name="T33" fmla="*/ 7004 h 105"/>
                <a:gd name="T34" fmla="*/ 112713 w 84"/>
                <a:gd name="T35" fmla="*/ 15409 h 105"/>
                <a:gd name="T36" fmla="*/ 112713 w 84"/>
                <a:gd name="T37" fmla="*/ 25215 h 105"/>
                <a:gd name="T38" fmla="*/ 114300 w 84"/>
                <a:gd name="T39" fmla="*/ 30818 h 105"/>
                <a:gd name="T40" fmla="*/ 117475 w 84"/>
                <a:gd name="T41" fmla="*/ 37822 h 105"/>
                <a:gd name="T42" fmla="*/ 119063 w 84"/>
                <a:gd name="T43" fmla="*/ 43425 h 105"/>
                <a:gd name="T44" fmla="*/ 117475 w 84"/>
                <a:gd name="T45" fmla="*/ 56033 h 105"/>
                <a:gd name="T46" fmla="*/ 119063 w 84"/>
                <a:gd name="T47" fmla="*/ 61636 h 105"/>
                <a:gd name="T48" fmla="*/ 125413 w 84"/>
                <a:gd name="T49" fmla="*/ 71442 h 105"/>
                <a:gd name="T50" fmla="*/ 128588 w 84"/>
                <a:gd name="T51" fmla="*/ 85450 h 105"/>
                <a:gd name="T52" fmla="*/ 133350 w 84"/>
                <a:gd name="T53" fmla="*/ 100859 h 105"/>
                <a:gd name="T54" fmla="*/ 122238 w 84"/>
                <a:gd name="T55" fmla="*/ 123272 h 105"/>
                <a:gd name="T56" fmla="*/ 122238 w 84"/>
                <a:gd name="T57" fmla="*/ 107863 h 105"/>
                <a:gd name="T58" fmla="*/ 122238 w 84"/>
                <a:gd name="T59" fmla="*/ 102260 h 105"/>
                <a:gd name="T60" fmla="*/ 114300 w 84"/>
                <a:gd name="T61" fmla="*/ 102260 h 105"/>
                <a:gd name="T62" fmla="*/ 107950 w 84"/>
                <a:gd name="T63" fmla="*/ 100859 h 105"/>
                <a:gd name="T64" fmla="*/ 103188 w 84"/>
                <a:gd name="T65" fmla="*/ 102260 h 105"/>
                <a:gd name="T66" fmla="*/ 95250 w 84"/>
                <a:gd name="T67" fmla="*/ 121871 h 105"/>
                <a:gd name="T68" fmla="*/ 93662 w 84"/>
                <a:gd name="T69" fmla="*/ 141483 h 105"/>
                <a:gd name="T70" fmla="*/ 66675 w 84"/>
                <a:gd name="T71" fmla="*/ 141483 h 105"/>
                <a:gd name="T72" fmla="*/ 57150 w 84"/>
                <a:gd name="T73" fmla="*/ 127475 h 105"/>
                <a:gd name="T74" fmla="*/ 52388 w 84"/>
                <a:gd name="T75" fmla="*/ 116268 h 105"/>
                <a:gd name="T76" fmla="*/ 53975 w 84"/>
                <a:gd name="T77" fmla="*/ 105061 h 105"/>
                <a:gd name="T78" fmla="*/ 55563 w 84"/>
                <a:gd name="T79" fmla="*/ 100859 h 105"/>
                <a:gd name="T80" fmla="*/ 60325 w 84"/>
                <a:gd name="T81" fmla="*/ 92454 h 105"/>
                <a:gd name="T82" fmla="*/ 14288 w 84"/>
                <a:gd name="T83" fmla="*/ 86851 h 105"/>
                <a:gd name="T84" fmla="*/ 9525 w 84"/>
                <a:gd name="T85" fmla="*/ 92454 h 105"/>
                <a:gd name="T86" fmla="*/ 6350 w 84"/>
                <a:gd name="T87" fmla="*/ 100859 h 1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4"/>
                <a:gd name="T133" fmla="*/ 0 h 105"/>
                <a:gd name="T134" fmla="*/ 84 w 84"/>
                <a:gd name="T135" fmla="*/ 105 h 1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4" h="105">
                  <a:moveTo>
                    <a:pt x="4" y="73"/>
                  </a:moveTo>
                  <a:lnTo>
                    <a:pt x="3" y="72"/>
                  </a:lnTo>
                  <a:lnTo>
                    <a:pt x="3" y="70"/>
                  </a:lnTo>
                  <a:lnTo>
                    <a:pt x="2" y="69"/>
                  </a:lnTo>
                  <a:lnTo>
                    <a:pt x="2" y="68"/>
                  </a:lnTo>
                  <a:lnTo>
                    <a:pt x="1" y="66"/>
                  </a:lnTo>
                  <a:lnTo>
                    <a:pt x="1" y="65"/>
                  </a:lnTo>
                  <a:lnTo>
                    <a:pt x="1" y="63"/>
                  </a:lnTo>
                  <a:lnTo>
                    <a:pt x="0" y="61"/>
                  </a:lnTo>
                  <a:lnTo>
                    <a:pt x="0" y="59"/>
                  </a:lnTo>
                  <a:lnTo>
                    <a:pt x="0" y="58"/>
                  </a:lnTo>
                  <a:lnTo>
                    <a:pt x="0" y="56"/>
                  </a:lnTo>
                  <a:lnTo>
                    <a:pt x="0" y="55"/>
                  </a:lnTo>
                  <a:lnTo>
                    <a:pt x="0" y="54"/>
                  </a:lnTo>
                  <a:lnTo>
                    <a:pt x="0" y="52"/>
                  </a:lnTo>
                  <a:lnTo>
                    <a:pt x="0" y="51"/>
                  </a:lnTo>
                  <a:lnTo>
                    <a:pt x="4" y="51"/>
                  </a:lnTo>
                  <a:lnTo>
                    <a:pt x="8" y="48"/>
                  </a:lnTo>
                  <a:lnTo>
                    <a:pt x="12" y="45"/>
                  </a:lnTo>
                  <a:lnTo>
                    <a:pt x="14" y="43"/>
                  </a:lnTo>
                  <a:lnTo>
                    <a:pt x="16" y="40"/>
                  </a:lnTo>
                  <a:lnTo>
                    <a:pt x="19" y="37"/>
                  </a:lnTo>
                  <a:lnTo>
                    <a:pt x="22" y="34"/>
                  </a:lnTo>
                  <a:lnTo>
                    <a:pt x="24" y="34"/>
                  </a:lnTo>
                  <a:lnTo>
                    <a:pt x="26" y="34"/>
                  </a:lnTo>
                  <a:lnTo>
                    <a:pt x="27" y="34"/>
                  </a:lnTo>
                  <a:lnTo>
                    <a:pt x="28" y="34"/>
                  </a:lnTo>
                  <a:lnTo>
                    <a:pt x="29" y="34"/>
                  </a:lnTo>
                  <a:lnTo>
                    <a:pt x="29" y="36"/>
                  </a:lnTo>
                  <a:lnTo>
                    <a:pt x="29" y="37"/>
                  </a:lnTo>
                  <a:lnTo>
                    <a:pt x="30" y="40"/>
                  </a:lnTo>
                  <a:lnTo>
                    <a:pt x="32" y="41"/>
                  </a:lnTo>
                  <a:lnTo>
                    <a:pt x="33" y="43"/>
                  </a:lnTo>
                  <a:lnTo>
                    <a:pt x="34" y="43"/>
                  </a:lnTo>
                  <a:lnTo>
                    <a:pt x="34" y="44"/>
                  </a:lnTo>
                  <a:lnTo>
                    <a:pt x="35" y="44"/>
                  </a:lnTo>
                  <a:lnTo>
                    <a:pt x="41" y="43"/>
                  </a:lnTo>
                  <a:lnTo>
                    <a:pt x="46" y="40"/>
                  </a:lnTo>
                  <a:lnTo>
                    <a:pt x="49" y="34"/>
                  </a:lnTo>
                  <a:lnTo>
                    <a:pt x="53" y="29"/>
                  </a:lnTo>
                  <a:lnTo>
                    <a:pt x="55" y="21"/>
                  </a:lnTo>
                  <a:lnTo>
                    <a:pt x="58" y="14"/>
                  </a:lnTo>
                  <a:lnTo>
                    <a:pt x="60" y="7"/>
                  </a:lnTo>
                  <a:lnTo>
                    <a:pt x="61" y="0"/>
                  </a:lnTo>
                  <a:lnTo>
                    <a:pt x="61" y="1"/>
                  </a:lnTo>
                  <a:lnTo>
                    <a:pt x="64" y="2"/>
                  </a:lnTo>
                  <a:lnTo>
                    <a:pt x="65" y="2"/>
                  </a:lnTo>
                  <a:lnTo>
                    <a:pt x="66" y="4"/>
                  </a:lnTo>
                  <a:lnTo>
                    <a:pt x="67" y="4"/>
                  </a:lnTo>
                  <a:lnTo>
                    <a:pt x="68" y="5"/>
                  </a:lnTo>
                  <a:lnTo>
                    <a:pt x="70" y="5"/>
                  </a:lnTo>
                  <a:lnTo>
                    <a:pt x="71" y="5"/>
                  </a:lnTo>
                  <a:lnTo>
                    <a:pt x="71" y="8"/>
                  </a:lnTo>
                  <a:lnTo>
                    <a:pt x="71" y="11"/>
                  </a:lnTo>
                  <a:lnTo>
                    <a:pt x="71" y="14"/>
                  </a:lnTo>
                  <a:lnTo>
                    <a:pt x="71" y="15"/>
                  </a:lnTo>
                  <a:lnTo>
                    <a:pt x="71" y="18"/>
                  </a:lnTo>
                  <a:lnTo>
                    <a:pt x="71" y="19"/>
                  </a:lnTo>
                  <a:lnTo>
                    <a:pt x="71" y="21"/>
                  </a:lnTo>
                  <a:lnTo>
                    <a:pt x="72" y="22"/>
                  </a:lnTo>
                  <a:lnTo>
                    <a:pt x="73" y="23"/>
                  </a:lnTo>
                  <a:lnTo>
                    <a:pt x="74" y="25"/>
                  </a:lnTo>
                  <a:lnTo>
                    <a:pt x="74" y="27"/>
                  </a:lnTo>
                  <a:lnTo>
                    <a:pt x="75" y="29"/>
                  </a:lnTo>
                  <a:lnTo>
                    <a:pt x="77" y="29"/>
                  </a:lnTo>
                  <a:lnTo>
                    <a:pt x="75" y="31"/>
                  </a:lnTo>
                  <a:lnTo>
                    <a:pt x="74" y="34"/>
                  </a:lnTo>
                  <a:lnTo>
                    <a:pt x="74" y="37"/>
                  </a:lnTo>
                  <a:lnTo>
                    <a:pt x="74" y="40"/>
                  </a:lnTo>
                  <a:lnTo>
                    <a:pt x="74" y="41"/>
                  </a:lnTo>
                  <a:lnTo>
                    <a:pt x="74" y="43"/>
                  </a:lnTo>
                  <a:lnTo>
                    <a:pt x="75" y="44"/>
                  </a:lnTo>
                  <a:lnTo>
                    <a:pt x="77" y="44"/>
                  </a:lnTo>
                  <a:lnTo>
                    <a:pt x="78" y="48"/>
                  </a:lnTo>
                  <a:lnTo>
                    <a:pt x="79" y="51"/>
                  </a:lnTo>
                  <a:lnTo>
                    <a:pt x="79" y="54"/>
                  </a:lnTo>
                  <a:lnTo>
                    <a:pt x="80" y="58"/>
                  </a:lnTo>
                  <a:lnTo>
                    <a:pt x="81" y="61"/>
                  </a:lnTo>
                  <a:lnTo>
                    <a:pt x="81" y="65"/>
                  </a:lnTo>
                  <a:lnTo>
                    <a:pt x="83" y="68"/>
                  </a:lnTo>
                  <a:lnTo>
                    <a:pt x="84" y="72"/>
                  </a:lnTo>
                  <a:lnTo>
                    <a:pt x="79" y="92"/>
                  </a:lnTo>
                  <a:lnTo>
                    <a:pt x="78" y="89"/>
                  </a:lnTo>
                  <a:lnTo>
                    <a:pt x="77" y="88"/>
                  </a:lnTo>
                  <a:lnTo>
                    <a:pt x="77" y="84"/>
                  </a:lnTo>
                  <a:lnTo>
                    <a:pt x="77" y="81"/>
                  </a:lnTo>
                  <a:lnTo>
                    <a:pt x="77" y="77"/>
                  </a:lnTo>
                  <a:lnTo>
                    <a:pt x="77" y="76"/>
                  </a:lnTo>
                  <a:lnTo>
                    <a:pt x="77" y="75"/>
                  </a:lnTo>
                  <a:lnTo>
                    <a:pt x="77" y="73"/>
                  </a:lnTo>
                  <a:lnTo>
                    <a:pt x="75" y="73"/>
                  </a:lnTo>
                  <a:lnTo>
                    <a:pt x="74" y="73"/>
                  </a:lnTo>
                  <a:lnTo>
                    <a:pt x="72" y="73"/>
                  </a:lnTo>
                  <a:lnTo>
                    <a:pt x="71" y="73"/>
                  </a:lnTo>
                  <a:lnTo>
                    <a:pt x="70" y="73"/>
                  </a:lnTo>
                  <a:lnTo>
                    <a:pt x="68" y="72"/>
                  </a:lnTo>
                  <a:lnTo>
                    <a:pt x="67" y="70"/>
                  </a:lnTo>
                  <a:lnTo>
                    <a:pt x="66" y="69"/>
                  </a:lnTo>
                  <a:lnTo>
                    <a:pt x="65" y="73"/>
                  </a:lnTo>
                  <a:lnTo>
                    <a:pt x="61" y="77"/>
                  </a:lnTo>
                  <a:lnTo>
                    <a:pt x="60" y="83"/>
                  </a:lnTo>
                  <a:lnTo>
                    <a:pt x="60" y="87"/>
                  </a:lnTo>
                  <a:lnTo>
                    <a:pt x="59" y="91"/>
                  </a:lnTo>
                  <a:lnTo>
                    <a:pt x="59" y="95"/>
                  </a:lnTo>
                  <a:lnTo>
                    <a:pt x="59" y="101"/>
                  </a:lnTo>
                  <a:lnTo>
                    <a:pt x="59" y="105"/>
                  </a:lnTo>
                  <a:lnTo>
                    <a:pt x="44" y="105"/>
                  </a:lnTo>
                  <a:lnTo>
                    <a:pt x="42" y="101"/>
                  </a:lnTo>
                  <a:lnTo>
                    <a:pt x="40" y="98"/>
                  </a:lnTo>
                  <a:lnTo>
                    <a:pt x="39" y="94"/>
                  </a:lnTo>
                  <a:lnTo>
                    <a:pt x="36" y="91"/>
                  </a:lnTo>
                  <a:lnTo>
                    <a:pt x="35" y="87"/>
                  </a:lnTo>
                  <a:lnTo>
                    <a:pt x="34" y="84"/>
                  </a:lnTo>
                  <a:lnTo>
                    <a:pt x="33" y="83"/>
                  </a:lnTo>
                  <a:lnTo>
                    <a:pt x="32" y="80"/>
                  </a:lnTo>
                  <a:lnTo>
                    <a:pt x="33" y="76"/>
                  </a:lnTo>
                  <a:lnTo>
                    <a:pt x="34" y="75"/>
                  </a:lnTo>
                  <a:lnTo>
                    <a:pt x="34" y="73"/>
                  </a:lnTo>
                  <a:lnTo>
                    <a:pt x="35" y="73"/>
                  </a:lnTo>
                  <a:lnTo>
                    <a:pt x="35" y="72"/>
                  </a:lnTo>
                  <a:lnTo>
                    <a:pt x="36" y="70"/>
                  </a:lnTo>
                  <a:lnTo>
                    <a:pt x="36" y="69"/>
                  </a:lnTo>
                  <a:lnTo>
                    <a:pt x="38" y="66"/>
                  </a:lnTo>
                  <a:lnTo>
                    <a:pt x="29" y="61"/>
                  </a:lnTo>
                  <a:lnTo>
                    <a:pt x="10" y="61"/>
                  </a:lnTo>
                  <a:lnTo>
                    <a:pt x="9" y="62"/>
                  </a:lnTo>
                  <a:lnTo>
                    <a:pt x="8" y="62"/>
                  </a:lnTo>
                  <a:lnTo>
                    <a:pt x="7" y="63"/>
                  </a:lnTo>
                  <a:lnTo>
                    <a:pt x="6" y="66"/>
                  </a:lnTo>
                  <a:lnTo>
                    <a:pt x="6" y="68"/>
                  </a:lnTo>
                  <a:lnTo>
                    <a:pt x="4" y="70"/>
                  </a:lnTo>
                  <a:lnTo>
                    <a:pt x="4" y="72"/>
                  </a:lnTo>
                  <a:lnTo>
                    <a:pt x="4" y="7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6" name="Freeform 71">
              <a:extLst>
                <a:ext uri="{FF2B5EF4-FFF2-40B4-BE49-F238E27FC236}">
                  <a16:creationId xmlns:a16="http://schemas.microsoft.com/office/drawing/2014/main" id="{73387AF0-2CFE-75C4-769B-1C295F193700}"/>
                </a:ext>
              </a:extLst>
            </p:cNvPr>
            <p:cNvSpPr>
              <a:spLocks/>
            </p:cNvSpPr>
            <p:nvPr/>
          </p:nvSpPr>
          <p:spPr bwMode="gray">
            <a:xfrm>
              <a:off x="9641890" y="3324007"/>
              <a:ext cx="44195" cy="59428"/>
            </a:xfrm>
            <a:custGeom>
              <a:avLst/>
              <a:gdLst>
                <a:gd name="T0" fmla="*/ 36513 w 23"/>
                <a:gd name="T1" fmla="*/ 23814 h 34"/>
                <a:gd name="T2" fmla="*/ 36513 w 23"/>
                <a:gd name="T3" fmla="*/ 47628 h 34"/>
                <a:gd name="T4" fmla="*/ 28575 w 23"/>
                <a:gd name="T5" fmla="*/ 44826 h 34"/>
                <a:gd name="T6" fmla="*/ 22225 w 23"/>
                <a:gd name="T7" fmla="*/ 37822 h 34"/>
                <a:gd name="T8" fmla="*/ 17463 w 23"/>
                <a:gd name="T9" fmla="*/ 30818 h 34"/>
                <a:gd name="T10" fmla="*/ 14288 w 23"/>
                <a:gd name="T11" fmla="*/ 25215 h 34"/>
                <a:gd name="T12" fmla="*/ 12700 w 23"/>
                <a:gd name="T13" fmla="*/ 19612 h 34"/>
                <a:gd name="T14" fmla="*/ 6350 w 23"/>
                <a:gd name="T15" fmla="*/ 14008 h 34"/>
                <a:gd name="T16" fmla="*/ 3175 w 23"/>
                <a:gd name="T17" fmla="*/ 5603 h 34"/>
                <a:gd name="T18" fmla="*/ 0 w 23"/>
                <a:gd name="T19" fmla="*/ 0 h 34"/>
                <a:gd name="T20" fmla="*/ 4763 w 23"/>
                <a:gd name="T21" fmla="*/ 2802 h 34"/>
                <a:gd name="T22" fmla="*/ 12700 w 23"/>
                <a:gd name="T23" fmla="*/ 4202 h 34"/>
                <a:gd name="T24" fmla="*/ 15875 w 23"/>
                <a:gd name="T25" fmla="*/ 8405 h 34"/>
                <a:gd name="T26" fmla="*/ 20638 w 23"/>
                <a:gd name="T27" fmla="*/ 9806 h 34"/>
                <a:gd name="T28" fmla="*/ 23813 w 23"/>
                <a:gd name="T29" fmla="*/ 14008 h 34"/>
                <a:gd name="T30" fmla="*/ 28575 w 23"/>
                <a:gd name="T31" fmla="*/ 15409 h 34"/>
                <a:gd name="T32" fmla="*/ 33338 w 23"/>
                <a:gd name="T33" fmla="*/ 19612 h 34"/>
                <a:gd name="T34" fmla="*/ 36513 w 23"/>
                <a:gd name="T35" fmla="*/ 23814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34"/>
                <a:gd name="T56" fmla="*/ 23 w 23"/>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34">
                  <a:moveTo>
                    <a:pt x="23" y="17"/>
                  </a:moveTo>
                  <a:lnTo>
                    <a:pt x="23" y="34"/>
                  </a:lnTo>
                  <a:lnTo>
                    <a:pt x="18" y="32"/>
                  </a:lnTo>
                  <a:lnTo>
                    <a:pt x="14" y="27"/>
                  </a:lnTo>
                  <a:lnTo>
                    <a:pt x="11" y="22"/>
                  </a:lnTo>
                  <a:lnTo>
                    <a:pt x="9" y="18"/>
                  </a:lnTo>
                  <a:lnTo>
                    <a:pt x="8" y="14"/>
                  </a:lnTo>
                  <a:lnTo>
                    <a:pt x="4" y="10"/>
                  </a:lnTo>
                  <a:lnTo>
                    <a:pt x="2" y="4"/>
                  </a:lnTo>
                  <a:lnTo>
                    <a:pt x="0" y="0"/>
                  </a:lnTo>
                  <a:lnTo>
                    <a:pt x="3" y="2"/>
                  </a:lnTo>
                  <a:lnTo>
                    <a:pt x="8" y="3"/>
                  </a:lnTo>
                  <a:lnTo>
                    <a:pt x="10" y="6"/>
                  </a:lnTo>
                  <a:lnTo>
                    <a:pt x="13" y="7"/>
                  </a:lnTo>
                  <a:lnTo>
                    <a:pt x="15" y="10"/>
                  </a:lnTo>
                  <a:lnTo>
                    <a:pt x="18" y="11"/>
                  </a:lnTo>
                  <a:lnTo>
                    <a:pt x="21" y="14"/>
                  </a:lnTo>
                  <a:lnTo>
                    <a:pt x="23" y="1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7" name="Freeform 72">
              <a:extLst>
                <a:ext uri="{FF2B5EF4-FFF2-40B4-BE49-F238E27FC236}">
                  <a16:creationId xmlns:a16="http://schemas.microsoft.com/office/drawing/2014/main" id="{3E3E20D0-4061-C7D8-DC2E-CC80AFDEC5F1}"/>
                </a:ext>
              </a:extLst>
            </p:cNvPr>
            <p:cNvSpPr>
              <a:spLocks/>
            </p:cNvSpPr>
            <p:nvPr/>
          </p:nvSpPr>
          <p:spPr bwMode="gray">
            <a:xfrm>
              <a:off x="9706170" y="3401263"/>
              <a:ext cx="30131" cy="47544"/>
            </a:xfrm>
            <a:custGeom>
              <a:avLst/>
              <a:gdLst>
                <a:gd name="T0" fmla="*/ 1588 w 16"/>
                <a:gd name="T1" fmla="*/ 4202 h 27"/>
                <a:gd name="T2" fmla="*/ 7937 w 16"/>
                <a:gd name="T3" fmla="*/ 4202 h 27"/>
                <a:gd name="T4" fmla="*/ 11112 w 16"/>
                <a:gd name="T5" fmla="*/ 4202 h 27"/>
                <a:gd name="T6" fmla="*/ 15875 w 16"/>
                <a:gd name="T7" fmla="*/ 4202 h 27"/>
                <a:gd name="T8" fmla="*/ 17462 w 16"/>
                <a:gd name="T9" fmla="*/ 1401 h 27"/>
                <a:gd name="T10" fmla="*/ 20637 w 16"/>
                <a:gd name="T11" fmla="*/ 1401 h 27"/>
                <a:gd name="T12" fmla="*/ 22225 w 16"/>
                <a:gd name="T13" fmla="*/ 1401 h 27"/>
                <a:gd name="T14" fmla="*/ 23812 w 16"/>
                <a:gd name="T15" fmla="*/ 0 h 27"/>
                <a:gd name="T16" fmla="*/ 25400 w 16"/>
                <a:gd name="T17" fmla="*/ 0 h 27"/>
                <a:gd name="T18" fmla="*/ 25400 w 16"/>
                <a:gd name="T19" fmla="*/ 4202 h 27"/>
                <a:gd name="T20" fmla="*/ 25400 w 16"/>
                <a:gd name="T21" fmla="*/ 5603 h 27"/>
                <a:gd name="T22" fmla="*/ 25400 w 16"/>
                <a:gd name="T23" fmla="*/ 7004 h 27"/>
                <a:gd name="T24" fmla="*/ 25400 w 16"/>
                <a:gd name="T25" fmla="*/ 12607 h 27"/>
                <a:gd name="T26" fmla="*/ 25400 w 16"/>
                <a:gd name="T27" fmla="*/ 15409 h 27"/>
                <a:gd name="T28" fmla="*/ 25400 w 16"/>
                <a:gd name="T29" fmla="*/ 16810 h 27"/>
                <a:gd name="T30" fmla="*/ 25400 w 16"/>
                <a:gd name="T31" fmla="*/ 21012 h 27"/>
                <a:gd name="T32" fmla="*/ 25400 w 16"/>
                <a:gd name="T33" fmla="*/ 22413 h 27"/>
                <a:gd name="T34" fmla="*/ 25400 w 16"/>
                <a:gd name="T35" fmla="*/ 25215 h 27"/>
                <a:gd name="T36" fmla="*/ 25400 w 16"/>
                <a:gd name="T37" fmla="*/ 29417 h 27"/>
                <a:gd name="T38" fmla="*/ 23812 w 16"/>
                <a:gd name="T39" fmla="*/ 32219 h 27"/>
                <a:gd name="T40" fmla="*/ 23812 w 16"/>
                <a:gd name="T41" fmla="*/ 33620 h 27"/>
                <a:gd name="T42" fmla="*/ 22225 w 16"/>
                <a:gd name="T43" fmla="*/ 36421 h 27"/>
                <a:gd name="T44" fmla="*/ 22225 w 16"/>
                <a:gd name="T45" fmla="*/ 37822 h 27"/>
                <a:gd name="T46" fmla="*/ 20637 w 16"/>
                <a:gd name="T47" fmla="*/ 37822 h 27"/>
                <a:gd name="T48" fmla="*/ 17462 w 16"/>
                <a:gd name="T49" fmla="*/ 37822 h 27"/>
                <a:gd name="T50" fmla="*/ 12700 w 16"/>
                <a:gd name="T51" fmla="*/ 37822 h 27"/>
                <a:gd name="T52" fmla="*/ 9525 w 16"/>
                <a:gd name="T53" fmla="*/ 36421 h 27"/>
                <a:gd name="T54" fmla="*/ 4762 w 16"/>
                <a:gd name="T55" fmla="*/ 32219 h 27"/>
                <a:gd name="T56" fmla="*/ 1588 w 16"/>
                <a:gd name="T57" fmla="*/ 26615 h 27"/>
                <a:gd name="T58" fmla="*/ 0 w 16"/>
                <a:gd name="T59" fmla="*/ 21012 h 27"/>
                <a:gd name="T60" fmla="*/ 0 w 16"/>
                <a:gd name="T61" fmla="*/ 16810 h 27"/>
                <a:gd name="T62" fmla="*/ 0 w 16"/>
                <a:gd name="T63" fmla="*/ 11207 h 27"/>
                <a:gd name="T64" fmla="*/ 0 w 16"/>
                <a:gd name="T65" fmla="*/ 4202 h 27"/>
                <a:gd name="T66" fmla="*/ 1588 w 16"/>
                <a:gd name="T67" fmla="*/ 4202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27"/>
                <a:gd name="T104" fmla="*/ 16 w 16"/>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27">
                  <a:moveTo>
                    <a:pt x="1" y="3"/>
                  </a:moveTo>
                  <a:lnTo>
                    <a:pt x="5" y="3"/>
                  </a:lnTo>
                  <a:lnTo>
                    <a:pt x="7" y="3"/>
                  </a:lnTo>
                  <a:lnTo>
                    <a:pt x="10" y="3"/>
                  </a:lnTo>
                  <a:lnTo>
                    <a:pt x="11" y="1"/>
                  </a:lnTo>
                  <a:lnTo>
                    <a:pt x="13" y="1"/>
                  </a:lnTo>
                  <a:lnTo>
                    <a:pt x="14" y="1"/>
                  </a:lnTo>
                  <a:lnTo>
                    <a:pt x="15" y="0"/>
                  </a:lnTo>
                  <a:lnTo>
                    <a:pt x="16" y="0"/>
                  </a:lnTo>
                  <a:lnTo>
                    <a:pt x="16" y="3"/>
                  </a:lnTo>
                  <a:lnTo>
                    <a:pt x="16" y="4"/>
                  </a:lnTo>
                  <a:lnTo>
                    <a:pt x="16" y="5"/>
                  </a:lnTo>
                  <a:lnTo>
                    <a:pt x="16" y="9"/>
                  </a:lnTo>
                  <a:lnTo>
                    <a:pt x="16" y="11"/>
                  </a:lnTo>
                  <a:lnTo>
                    <a:pt x="16" y="12"/>
                  </a:lnTo>
                  <a:lnTo>
                    <a:pt x="16" y="15"/>
                  </a:lnTo>
                  <a:lnTo>
                    <a:pt x="16" y="16"/>
                  </a:lnTo>
                  <a:lnTo>
                    <a:pt x="16" y="18"/>
                  </a:lnTo>
                  <a:lnTo>
                    <a:pt x="16" y="21"/>
                  </a:lnTo>
                  <a:lnTo>
                    <a:pt x="15" y="23"/>
                  </a:lnTo>
                  <a:lnTo>
                    <a:pt x="15" y="24"/>
                  </a:lnTo>
                  <a:lnTo>
                    <a:pt x="14" y="26"/>
                  </a:lnTo>
                  <a:lnTo>
                    <a:pt x="14" y="27"/>
                  </a:lnTo>
                  <a:lnTo>
                    <a:pt x="13" y="27"/>
                  </a:lnTo>
                  <a:lnTo>
                    <a:pt x="11" y="27"/>
                  </a:lnTo>
                  <a:lnTo>
                    <a:pt x="8" y="27"/>
                  </a:lnTo>
                  <a:lnTo>
                    <a:pt x="6" y="26"/>
                  </a:lnTo>
                  <a:lnTo>
                    <a:pt x="3" y="23"/>
                  </a:lnTo>
                  <a:lnTo>
                    <a:pt x="1" y="19"/>
                  </a:lnTo>
                  <a:lnTo>
                    <a:pt x="0" y="15"/>
                  </a:lnTo>
                  <a:lnTo>
                    <a:pt x="0" y="12"/>
                  </a:lnTo>
                  <a:lnTo>
                    <a:pt x="0" y="8"/>
                  </a:lnTo>
                  <a:lnTo>
                    <a:pt x="0" y="3"/>
                  </a:lnTo>
                  <a:lnTo>
                    <a:pt x="1" y="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8" name="Freeform 73">
              <a:extLst>
                <a:ext uri="{FF2B5EF4-FFF2-40B4-BE49-F238E27FC236}">
                  <a16:creationId xmlns:a16="http://schemas.microsoft.com/office/drawing/2014/main" id="{1BA39A64-E0D3-6E0C-5CC8-D9A7C5B5C47E}"/>
                </a:ext>
              </a:extLst>
            </p:cNvPr>
            <p:cNvSpPr>
              <a:spLocks/>
            </p:cNvSpPr>
            <p:nvPr/>
          </p:nvSpPr>
          <p:spPr bwMode="gray">
            <a:xfrm>
              <a:off x="9609748" y="3114027"/>
              <a:ext cx="96420" cy="204038"/>
            </a:xfrm>
            <a:custGeom>
              <a:avLst/>
              <a:gdLst>
                <a:gd name="T0" fmla="*/ 33338 w 52"/>
                <a:gd name="T1" fmla="*/ 0 h 117"/>
                <a:gd name="T2" fmla="*/ 36513 w 52"/>
                <a:gd name="T3" fmla="*/ 7004 h 117"/>
                <a:gd name="T4" fmla="*/ 41275 w 52"/>
                <a:gd name="T5" fmla="*/ 9806 h 117"/>
                <a:gd name="T6" fmla="*/ 46037 w 52"/>
                <a:gd name="T7" fmla="*/ 14008 h 117"/>
                <a:gd name="T8" fmla="*/ 52388 w 52"/>
                <a:gd name="T9" fmla="*/ 14008 h 117"/>
                <a:gd name="T10" fmla="*/ 55563 w 52"/>
                <a:gd name="T11" fmla="*/ 14008 h 117"/>
                <a:gd name="T12" fmla="*/ 58738 w 52"/>
                <a:gd name="T13" fmla="*/ 12607 h 117"/>
                <a:gd name="T14" fmla="*/ 63500 w 52"/>
                <a:gd name="T15" fmla="*/ 9806 h 117"/>
                <a:gd name="T16" fmla="*/ 65088 w 52"/>
                <a:gd name="T17" fmla="*/ 16810 h 117"/>
                <a:gd name="T18" fmla="*/ 68263 w 52"/>
                <a:gd name="T19" fmla="*/ 28016 h 117"/>
                <a:gd name="T20" fmla="*/ 73025 w 52"/>
                <a:gd name="T21" fmla="*/ 43425 h 117"/>
                <a:gd name="T22" fmla="*/ 77788 w 52"/>
                <a:gd name="T23" fmla="*/ 53231 h 117"/>
                <a:gd name="T24" fmla="*/ 80963 w 52"/>
                <a:gd name="T25" fmla="*/ 60235 h 117"/>
                <a:gd name="T26" fmla="*/ 74613 w 52"/>
                <a:gd name="T27" fmla="*/ 72842 h 117"/>
                <a:gd name="T28" fmla="*/ 66675 w 52"/>
                <a:gd name="T29" fmla="*/ 84049 h 117"/>
                <a:gd name="T30" fmla="*/ 60325 w 52"/>
                <a:gd name="T31" fmla="*/ 92454 h 117"/>
                <a:gd name="T32" fmla="*/ 60325 w 52"/>
                <a:gd name="T33" fmla="*/ 102259 h 117"/>
                <a:gd name="T34" fmla="*/ 60325 w 52"/>
                <a:gd name="T35" fmla="*/ 107863 h 117"/>
                <a:gd name="T36" fmla="*/ 63500 w 52"/>
                <a:gd name="T37" fmla="*/ 110664 h 117"/>
                <a:gd name="T38" fmla="*/ 60325 w 52"/>
                <a:gd name="T39" fmla="*/ 117668 h 117"/>
                <a:gd name="T40" fmla="*/ 63500 w 52"/>
                <a:gd name="T41" fmla="*/ 120470 h 117"/>
                <a:gd name="T42" fmla="*/ 66675 w 52"/>
                <a:gd name="T43" fmla="*/ 120470 h 117"/>
                <a:gd name="T44" fmla="*/ 71438 w 52"/>
                <a:gd name="T45" fmla="*/ 120470 h 117"/>
                <a:gd name="T46" fmla="*/ 74613 w 52"/>
                <a:gd name="T47" fmla="*/ 120470 h 117"/>
                <a:gd name="T48" fmla="*/ 73025 w 52"/>
                <a:gd name="T49" fmla="*/ 131676 h 117"/>
                <a:gd name="T50" fmla="*/ 71438 w 52"/>
                <a:gd name="T51" fmla="*/ 141482 h 117"/>
                <a:gd name="T52" fmla="*/ 71438 w 52"/>
                <a:gd name="T53" fmla="*/ 148486 h 117"/>
                <a:gd name="T54" fmla="*/ 74613 w 52"/>
                <a:gd name="T55" fmla="*/ 158292 h 117"/>
                <a:gd name="T56" fmla="*/ 71438 w 52"/>
                <a:gd name="T57" fmla="*/ 159693 h 117"/>
                <a:gd name="T58" fmla="*/ 66675 w 52"/>
                <a:gd name="T59" fmla="*/ 161093 h 117"/>
                <a:gd name="T60" fmla="*/ 63500 w 52"/>
                <a:gd name="T61" fmla="*/ 163895 h 117"/>
                <a:gd name="T62" fmla="*/ 55563 w 52"/>
                <a:gd name="T63" fmla="*/ 163895 h 117"/>
                <a:gd name="T64" fmla="*/ 49212 w 52"/>
                <a:gd name="T65" fmla="*/ 163895 h 117"/>
                <a:gd name="T66" fmla="*/ 42862 w 52"/>
                <a:gd name="T67" fmla="*/ 159693 h 117"/>
                <a:gd name="T68" fmla="*/ 39688 w 52"/>
                <a:gd name="T69" fmla="*/ 155490 h 117"/>
                <a:gd name="T70" fmla="*/ 34925 w 52"/>
                <a:gd name="T71" fmla="*/ 149887 h 117"/>
                <a:gd name="T72" fmla="*/ 39688 w 52"/>
                <a:gd name="T73" fmla="*/ 149887 h 117"/>
                <a:gd name="T74" fmla="*/ 42862 w 52"/>
                <a:gd name="T75" fmla="*/ 148486 h 117"/>
                <a:gd name="T76" fmla="*/ 44450 w 52"/>
                <a:gd name="T77" fmla="*/ 144284 h 117"/>
                <a:gd name="T78" fmla="*/ 39688 w 52"/>
                <a:gd name="T79" fmla="*/ 140081 h 117"/>
                <a:gd name="T80" fmla="*/ 23812 w 52"/>
                <a:gd name="T81" fmla="*/ 130276 h 117"/>
                <a:gd name="T82" fmla="*/ 9525 w 52"/>
                <a:gd name="T83" fmla="*/ 113466 h 117"/>
                <a:gd name="T84" fmla="*/ 1588 w 52"/>
                <a:gd name="T85" fmla="*/ 95255 h 117"/>
                <a:gd name="T86" fmla="*/ 0 w 52"/>
                <a:gd name="T87" fmla="*/ 84049 h 117"/>
                <a:gd name="T88" fmla="*/ 0 w 52"/>
                <a:gd name="T89" fmla="*/ 79846 h 117"/>
                <a:gd name="T90" fmla="*/ 0 w 52"/>
                <a:gd name="T91" fmla="*/ 75644 h 117"/>
                <a:gd name="T92" fmla="*/ 0 w 52"/>
                <a:gd name="T93" fmla="*/ 72842 h 117"/>
                <a:gd name="T94" fmla="*/ 19050 w 52"/>
                <a:gd name="T95" fmla="*/ 68640 h 117"/>
                <a:gd name="T96" fmla="*/ 19050 w 52"/>
                <a:gd name="T97" fmla="*/ 50429 h 117"/>
                <a:gd name="T98" fmla="*/ 22225 w 52"/>
                <a:gd name="T99" fmla="*/ 26615 h 117"/>
                <a:gd name="T100" fmla="*/ 19050 w 52"/>
                <a:gd name="T101" fmla="*/ 7004 h 11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
                <a:gd name="T154" fmla="*/ 0 h 117"/>
                <a:gd name="T155" fmla="*/ 52 w 52"/>
                <a:gd name="T156" fmla="*/ 117 h 11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 h="117">
                  <a:moveTo>
                    <a:pt x="11" y="0"/>
                  </a:moveTo>
                  <a:lnTo>
                    <a:pt x="21" y="0"/>
                  </a:lnTo>
                  <a:lnTo>
                    <a:pt x="21" y="3"/>
                  </a:lnTo>
                  <a:lnTo>
                    <a:pt x="23" y="5"/>
                  </a:lnTo>
                  <a:lnTo>
                    <a:pt x="25" y="7"/>
                  </a:lnTo>
                  <a:lnTo>
                    <a:pt x="26" y="7"/>
                  </a:lnTo>
                  <a:lnTo>
                    <a:pt x="28" y="9"/>
                  </a:lnTo>
                  <a:lnTo>
                    <a:pt x="29" y="10"/>
                  </a:lnTo>
                  <a:lnTo>
                    <a:pt x="32" y="10"/>
                  </a:lnTo>
                  <a:lnTo>
                    <a:pt x="33" y="10"/>
                  </a:lnTo>
                  <a:lnTo>
                    <a:pt x="34" y="10"/>
                  </a:lnTo>
                  <a:lnTo>
                    <a:pt x="35" y="10"/>
                  </a:lnTo>
                  <a:lnTo>
                    <a:pt x="35" y="9"/>
                  </a:lnTo>
                  <a:lnTo>
                    <a:pt x="37" y="9"/>
                  </a:lnTo>
                  <a:lnTo>
                    <a:pt x="38" y="9"/>
                  </a:lnTo>
                  <a:lnTo>
                    <a:pt x="40" y="7"/>
                  </a:lnTo>
                  <a:lnTo>
                    <a:pt x="41" y="7"/>
                  </a:lnTo>
                  <a:lnTo>
                    <a:pt x="41" y="12"/>
                  </a:lnTo>
                  <a:lnTo>
                    <a:pt x="42" y="16"/>
                  </a:lnTo>
                  <a:lnTo>
                    <a:pt x="43" y="20"/>
                  </a:lnTo>
                  <a:lnTo>
                    <a:pt x="45" y="24"/>
                  </a:lnTo>
                  <a:lnTo>
                    <a:pt x="46" y="31"/>
                  </a:lnTo>
                  <a:lnTo>
                    <a:pt x="48" y="33"/>
                  </a:lnTo>
                  <a:lnTo>
                    <a:pt x="49" y="38"/>
                  </a:lnTo>
                  <a:lnTo>
                    <a:pt x="52" y="39"/>
                  </a:lnTo>
                  <a:lnTo>
                    <a:pt x="51" y="43"/>
                  </a:lnTo>
                  <a:lnTo>
                    <a:pt x="48" y="47"/>
                  </a:lnTo>
                  <a:lnTo>
                    <a:pt x="47" y="52"/>
                  </a:lnTo>
                  <a:lnTo>
                    <a:pt x="45" y="56"/>
                  </a:lnTo>
                  <a:lnTo>
                    <a:pt x="42" y="60"/>
                  </a:lnTo>
                  <a:lnTo>
                    <a:pt x="40" y="63"/>
                  </a:lnTo>
                  <a:lnTo>
                    <a:pt x="38" y="66"/>
                  </a:lnTo>
                  <a:lnTo>
                    <a:pt x="38" y="68"/>
                  </a:lnTo>
                  <a:lnTo>
                    <a:pt x="38" y="73"/>
                  </a:lnTo>
                  <a:lnTo>
                    <a:pt x="38" y="75"/>
                  </a:lnTo>
                  <a:lnTo>
                    <a:pt x="38" y="77"/>
                  </a:lnTo>
                  <a:lnTo>
                    <a:pt x="40" y="78"/>
                  </a:lnTo>
                  <a:lnTo>
                    <a:pt x="40" y="79"/>
                  </a:lnTo>
                  <a:lnTo>
                    <a:pt x="40" y="82"/>
                  </a:lnTo>
                  <a:lnTo>
                    <a:pt x="38" y="84"/>
                  </a:lnTo>
                  <a:lnTo>
                    <a:pt x="38" y="86"/>
                  </a:lnTo>
                  <a:lnTo>
                    <a:pt x="40" y="86"/>
                  </a:lnTo>
                  <a:lnTo>
                    <a:pt x="41" y="86"/>
                  </a:lnTo>
                  <a:lnTo>
                    <a:pt x="42" y="86"/>
                  </a:lnTo>
                  <a:lnTo>
                    <a:pt x="43" y="86"/>
                  </a:lnTo>
                  <a:lnTo>
                    <a:pt x="45" y="86"/>
                  </a:lnTo>
                  <a:lnTo>
                    <a:pt x="46" y="86"/>
                  </a:lnTo>
                  <a:lnTo>
                    <a:pt x="47" y="86"/>
                  </a:lnTo>
                  <a:lnTo>
                    <a:pt x="46" y="92"/>
                  </a:lnTo>
                  <a:lnTo>
                    <a:pt x="46" y="94"/>
                  </a:lnTo>
                  <a:lnTo>
                    <a:pt x="45" y="99"/>
                  </a:lnTo>
                  <a:lnTo>
                    <a:pt x="45" y="101"/>
                  </a:lnTo>
                  <a:lnTo>
                    <a:pt x="45" y="103"/>
                  </a:lnTo>
                  <a:lnTo>
                    <a:pt x="45" y="106"/>
                  </a:lnTo>
                  <a:lnTo>
                    <a:pt x="46" y="108"/>
                  </a:lnTo>
                  <a:lnTo>
                    <a:pt x="47" y="113"/>
                  </a:lnTo>
                  <a:lnTo>
                    <a:pt x="46" y="113"/>
                  </a:lnTo>
                  <a:lnTo>
                    <a:pt x="45" y="114"/>
                  </a:lnTo>
                  <a:lnTo>
                    <a:pt x="43" y="115"/>
                  </a:lnTo>
                  <a:lnTo>
                    <a:pt x="42" y="115"/>
                  </a:lnTo>
                  <a:lnTo>
                    <a:pt x="41" y="117"/>
                  </a:lnTo>
                  <a:lnTo>
                    <a:pt x="40" y="117"/>
                  </a:lnTo>
                  <a:lnTo>
                    <a:pt x="38" y="117"/>
                  </a:lnTo>
                  <a:lnTo>
                    <a:pt x="35" y="117"/>
                  </a:lnTo>
                  <a:lnTo>
                    <a:pt x="33" y="117"/>
                  </a:lnTo>
                  <a:lnTo>
                    <a:pt x="31" y="117"/>
                  </a:lnTo>
                  <a:lnTo>
                    <a:pt x="28" y="115"/>
                  </a:lnTo>
                  <a:lnTo>
                    <a:pt x="27" y="114"/>
                  </a:lnTo>
                  <a:lnTo>
                    <a:pt x="26" y="113"/>
                  </a:lnTo>
                  <a:lnTo>
                    <a:pt x="25" y="111"/>
                  </a:lnTo>
                  <a:lnTo>
                    <a:pt x="23" y="110"/>
                  </a:lnTo>
                  <a:lnTo>
                    <a:pt x="22" y="107"/>
                  </a:lnTo>
                  <a:lnTo>
                    <a:pt x="23" y="107"/>
                  </a:lnTo>
                  <a:lnTo>
                    <a:pt x="25" y="107"/>
                  </a:lnTo>
                  <a:lnTo>
                    <a:pt x="26" y="106"/>
                  </a:lnTo>
                  <a:lnTo>
                    <a:pt x="27" y="106"/>
                  </a:lnTo>
                  <a:lnTo>
                    <a:pt x="27" y="104"/>
                  </a:lnTo>
                  <a:lnTo>
                    <a:pt x="28" y="103"/>
                  </a:lnTo>
                  <a:lnTo>
                    <a:pt x="29" y="103"/>
                  </a:lnTo>
                  <a:lnTo>
                    <a:pt x="25" y="100"/>
                  </a:lnTo>
                  <a:lnTo>
                    <a:pt x="20" y="97"/>
                  </a:lnTo>
                  <a:lnTo>
                    <a:pt x="15" y="93"/>
                  </a:lnTo>
                  <a:lnTo>
                    <a:pt x="9" y="86"/>
                  </a:lnTo>
                  <a:lnTo>
                    <a:pt x="6" y="81"/>
                  </a:lnTo>
                  <a:lnTo>
                    <a:pt x="3" y="75"/>
                  </a:lnTo>
                  <a:lnTo>
                    <a:pt x="1" y="68"/>
                  </a:lnTo>
                  <a:lnTo>
                    <a:pt x="0" y="61"/>
                  </a:lnTo>
                  <a:lnTo>
                    <a:pt x="0" y="60"/>
                  </a:lnTo>
                  <a:lnTo>
                    <a:pt x="0" y="59"/>
                  </a:lnTo>
                  <a:lnTo>
                    <a:pt x="0" y="57"/>
                  </a:lnTo>
                  <a:lnTo>
                    <a:pt x="0" y="56"/>
                  </a:lnTo>
                  <a:lnTo>
                    <a:pt x="0" y="54"/>
                  </a:lnTo>
                  <a:lnTo>
                    <a:pt x="0" y="53"/>
                  </a:lnTo>
                  <a:lnTo>
                    <a:pt x="0" y="52"/>
                  </a:lnTo>
                  <a:lnTo>
                    <a:pt x="11" y="52"/>
                  </a:lnTo>
                  <a:lnTo>
                    <a:pt x="12" y="49"/>
                  </a:lnTo>
                  <a:lnTo>
                    <a:pt x="12" y="43"/>
                  </a:lnTo>
                  <a:lnTo>
                    <a:pt x="12" y="36"/>
                  </a:lnTo>
                  <a:lnTo>
                    <a:pt x="14" y="27"/>
                  </a:lnTo>
                  <a:lnTo>
                    <a:pt x="14" y="19"/>
                  </a:lnTo>
                  <a:lnTo>
                    <a:pt x="14" y="12"/>
                  </a:lnTo>
                  <a:lnTo>
                    <a:pt x="12" y="5"/>
                  </a:lnTo>
                  <a:lnTo>
                    <a:pt x="11"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29" name="Freeform 74">
              <a:extLst>
                <a:ext uri="{FF2B5EF4-FFF2-40B4-BE49-F238E27FC236}">
                  <a16:creationId xmlns:a16="http://schemas.microsoft.com/office/drawing/2014/main" id="{8FD46B23-563D-4E93-6D6F-FB2F19AD001E}"/>
                </a:ext>
              </a:extLst>
            </p:cNvPr>
            <p:cNvSpPr>
              <a:spLocks/>
            </p:cNvSpPr>
            <p:nvPr/>
          </p:nvSpPr>
          <p:spPr bwMode="gray">
            <a:xfrm>
              <a:off x="9784515" y="3415132"/>
              <a:ext cx="24105" cy="29715"/>
            </a:xfrm>
            <a:custGeom>
              <a:avLst/>
              <a:gdLst>
                <a:gd name="T0" fmla="*/ 20638 w 13"/>
                <a:gd name="T1" fmla="*/ 22413 h 16"/>
                <a:gd name="T2" fmla="*/ 20638 w 13"/>
                <a:gd name="T3" fmla="*/ 0 h 16"/>
                <a:gd name="T4" fmla="*/ 17463 w 13"/>
                <a:gd name="T5" fmla="*/ 0 h 16"/>
                <a:gd name="T6" fmla="*/ 14288 w 13"/>
                <a:gd name="T7" fmla="*/ 0 h 16"/>
                <a:gd name="T8" fmla="*/ 12700 w 13"/>
                <a:gd name="T9" fmla="*/ 0 h 16"/>
                <a:gd name="T10" fmla="*/ 11113 w 13"/>
                <a:gd name="T11" fmla="*/ 2802 h 16"/>
                <a:gd name="T12" fmla="*/ 9525 w 13"/>
                <a:gd name="T13" fmla="*/ 2802 h 16"/>
                <a:gd name="T14" fmla="*/ 6350 w 13"/>
                <a:gd name="T15" fmla="*/ 4202 h 16"/>
                <a:gd name="T16" fmla="*/ 3175 w 13"/>
                <a:gd name="T17" fmla="*/ 7004 h 16"/>
                <a:gd name="T18" fmla="*/ 0 w 13"/>
                <a:gd name="T19" fmla="*/ 7004 h 16"/>
                <a:gd name="T20" fmla="*/ 3175 w 13"/>
                <a:gd name="T21" fmla="*/ 11207 h 16"/>
                <a:gd name="T22" fmla="*/ 9525 w 13"/>
                <a:gd name="T23" fmla="*/ 14008 h 16"/>
                <a:gd name="T24" fmla="*/ 11113 w 13"/>
                <a:gd name="T25" fmla="*/ 15409 h 16"/>
                <a:gd name="T26" fmla="*/ 12700 w 13"/>
                <a:gd name="T27" fmla="*/ 18211 h 16"/>
                <a:gd name="T28" fmla="*/ 14288 w 13"/>
                <a:gd name="T29" fmla="*/ 18211 h 16"/>
                <a:gd name="T30" fmla="*/ 17463 w 13"/>
                <a:gd name="T31" fmla="*/ 21012 h 16"/>
                <a:gd name="T32" fmla="*/ 20638 w 13"/>
                <a:gd name="T33" fmla="*/ 22413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6"/>
                <a:gd name="T53" fmla="*/ 13 w 13"/>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6">
                  <a:moveTo>
                    <a:pt x="13" y="16"/>
                  </a:moveTo>
                  <a:lnTo>
                    <a:pt x="13" y="0"/>
                  </a:lnTo>
                  <a:lnTo>
                    <a:pt x="11" y="0"/>
                  </a:lnTo>
                  <a:lnTo>
                    <a:pt x="9" y="0"/>
                  </a:lnTo>
                  <a:lnTo>
                    <a:pt x="8" y="0"/>
                  </a:lnTo>
                  <a:lnTo>
                    <a:pt x="7" y="2"/>
                  </a:lnTo>
                  <a:lnTo>
                    <a:pt x="6" y="2"/>
                  </a:lnTo>
                  <a:lnTo>
                    <a:pt x="4" y="3"/>
                  </a:lnTo>
                  <a:lnTo>
                    <a:pt x="2" y="5"/>
                  </a:lnTo>
                  <a:lnTo>
                    <a:pt x="0" y="5"/>
                  </a:lnTo>
                  <a:lnTo>
                    <a:pt x="2" y="8"/>
                  </a:lnTo>
                  <a:lnTo>
                    <a:pt x="6" y="10"/>
                  </a:lnTo>
                  <a:lnTo>
                    <a:pt x="7" y="11"/>
                  </a:lnTo>
                  <a:lnTo>
                    <a:pt x="8" y="13"/>
                  </a:lnTo>
                  <a:lnTo>
                    <a:pt x="9" y="13"/>
                  </a:lnTo>
                  <a:lnTo>
                    <a:pt x="11" y="15"/>
                  </a:lnTo>
                  <a:lnTo>
                    <a:pt x="13" y="1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0" name="Freeform 75">
              <a:extLst>
                <a:ext uri="{FF2B5EF4-FFF2-40B4-BE49-F238E27FC236}">
                  <a16:creationId xmlns:a16="http://schemas.microsoft.com/office/drawing/2014/main" id="{B23F7FD3-F234-C1DA-9D7A-1378D881DC1B}"/>
                </a:ext>
              </a:extLst>
            </p:cNvPr>
            <p:cNvSpPr>
              <a:spLocks/>
            </p:cNvSpPr>
            <p:nvPr/>
          </p:nvSpPr>
          <p:spPr bwMode="gray">
            <a:xfrm>
              <a:off x="9742331" y="3371548"/>
              <a:ext cx="24105" cy="27733"/>
            </a:xfrm>
            <a:custGeom>
              <a:avLst/>
              <a:gdLst>
                <a:gd name="T0" fmla="*/ 0 w 13"/>
                <a:gd name="T1" fmla="*/ 7004 h 15"/>
                <a:gd name="T2" fmla="*/ 3175 w 13"/>
                <a:gd name="T3" fmla="*/ 9806 h 15"/>
                <a:gd name="T4" fmla="*/ 6350 w 13"/>
                <a:gd name="T5" fmla="*/ 11206 h 15"/>
                <a:gd name="T6" fmla="*/ 7938 w 13"/>
                <a:gd name="T7" fmla="*/ 14008 h 15"/>
                <a:gd name="T8" fmla="*/ 9525 w 13"/>
                <a:gd name="T9" fmla="*/ 16810 h 15"/>
                <a:gd name="T10" fmla="*/ 11113 w 13"/>
                <a:gd name="T11" fmla="*/ 16810 h 15"/>
                <a:gd name="T12" fmla="*/ 17463 w 13"/>
                <a:gd name="T13" fmla="*/ 18210 h 15"/>
                <a:gd name="T14" fmla="*/ 19050 w 13"/>
                <a:gd name="T15" fmla="*/ 21012 h 15"/>
                <a:gd name="T16" fmla="*/ 20638 w 13"/>
                <a:gd name="T17" fmla="*/ 21012 h 15"/>
                <a:gd name="T18" fmla="*/ 20638 w 13"/>
                <a:gd name="T19" fmla="*/ 16810 h 15"/>
                <a:gd name="T20" fmla="*/ 20638 w 13"/>
                <a:gd name="T21" fmla="*/ 14008 h 15"/>
                <a:gd name="T22" fmla="*/ 20638 w 13"/>
                <a:gd name="T23" fmla="*/ 11206 h 15"/>
                <a:gd name="T24" fmla="*/ 19050 w 13"/>
                <a:gd name="T25" fmla="*/ 9806 h 15"/>
                <a:gd name="T26" fmla="*/ 19050 w 13"/>
                <a:gd name="T27" fmla="*/ 4202 h 15"/>
                <a:gd name="T28" fmla="*/ 17463 w 13"/>
                <a:gd name="T29" fmla="*/ 2802 h 15"/>
                <a:gd name="T30" fmla="*/ 17463 w 13"/>
                <a:gd name="T31" fmla="*/ 0 h 15"/>
                <a:gd name="T32" fmla="*/ 14288 w 13"/>
                <a:gd name="T33" fmla="*/ 0 h 15"/>
                <a:gd name="T34" fmla="*/ 11113 w 13"/>
                <a:gd name="T35" fmla="*/ 0 h 15"/>
                <a:gd name="T36" fmla="*/ 11113 w 13"/>
                <a:gd name="T37" fmla="*/ 2802 h 15"/>
                <a:gd name="T38" fmla="*/ 9525 w 13"/>
                <a:gd name="T39" fmla="*/ 4202 h 15"/>
                <a:gd name="T40" fmla="*/ 7938 w 13"/>
                <a:gd name="T41" fmla="*/ 4202 h 15"/>
                <a:gd name="T42" fmla="*/ 6350 w 13"/>
                <a:gd name="T43" fmla="*/ 7004 h 15"/>
                <a:gd name="T44" fmla="*/ 3175 w 13"/>
                <a:gd name="T45" fmla="*/ 7004 h 15"/>
                <a:gd name="T46" fmla="*/ 0 w 13"/>
                <a:gd name="T47" fmla="*/ 7004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
                <a:gd name="T73" fmla="*/ 0 h 15"/>
                <a:gd name="T74" fmla="*/ 13 w 13"/>
                <a:gd name="T75" fmla="*/ 15 h 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 h="15">
                  <a:moveTo>
                    <a:pt x="0" y="5"/>
                  </a:moveTo>
                  <a:lnTo>
                    <a:pt x="2" y="7"/>
                  </a:lnTo>
                  <a:lnTo>
                    <a:pt x="4" y="8"/>
                  </a:lnTo>
                  <a:lnTo>
                    <a:pt x="5" y="10"/>
                  </a:lnTo>
                  <a:lnTo>
                    <a:pt x="6" y="12"/>
                  </a:lnTo>
                  <a:lnTo>
                    <a:pt x="7" y="12"/>
                  </a:lnTo>
                  <a:lnTo>
                    <a:pt x="11" y="13"/>
                  </a:lnTo>
                  <a:lnTo>
                    <a:pt x="12" y="15"/>
                  </a:lnTo>
                  <a:lnTo>
                    <a:pt x="13" y="15"/>
                  </a:lnTo>
                  <a:lnTo>
                    <a:pt x="13" y="12"/>
                  </a:lnTo>
                  <a:lnTo>
                    <a:pt x="13" y="10"/>
                  </a:lnTo>
                  <a:lnTo>
                    <a:pt x="13" y="8"/>
                  </a:lnTo>
                  <a:lnTo>
                    <a:pt x="12" y="7"/>
                  </a:lnTo>
                  <a:lnTo>
                    <a:pt x="12" y="3"/>
                  </a:lnTo>
                  <a:lnTo>
                    <a:pt x="11" y="2"/>
                  </a:lnTo>
                  <a:lnTo>
                    <a:pt x="11" y="0"/>
                  </a:lnTo>
                  <a:lnTo>
                    <a:pt x="9" y="0"/>
                  </a:lnTo>
                  <a:lnTo>
                    <a:pt x="7" y="0"/>
                  </a:lnTo>
                  <a:lnTo>
                    <a:pt x="7" y="2"/>
                  </a:lnTo>
                  <a:lnTo>
                    <a:pt x="6" y="3"/>
                  </a:lnTo>
                  <a:lnTo>
                    <a:pt x="5" y="3"/>
                  </a:lnTo>
                  <a:lnTo>
                    <a:pt x="4" y="5"/>
                  </a:lnTo>
                  <a:lnTo>
                    <a:pt x="2" y="5"/>
                  </a:lnTo>
                  <a:lnTo>
                    <a:pt x="0" y="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1" name="Freeform 76">
              <a:extLst>
                <a:ext uri="{FF2B5EF4-FFF2-40B4-BE49-F238E27FC236}">
                  <a16:creationId xmlns:a16="http://schemas.microsoft.com/office/drawing/2014/main" id="{81A2A908-A32B-EE69-F8F4-C2C067F514D3}"/>
                </a:ext>
              </a:extLst>
            </p:cNvPr>
            <p:cNvSpPr>
              <a:spLocks/>
            </p:cNvSpPr>
            <p:nvPr/>
          </p:nvSpPr>
          <p:spPr bwMode="gray">
            <a:xfrm>
              <a:off x="9702152" y="3363626"/>
              <a:ext cx="10044" cy="29715"/>
            </a:xfrm>
            <a:custGeom>
              <a:avLst/>
              <a:gdLst>
                <a:gd name="T0" fmla="*/ 0 w 5"/>
                <a:gd name="T1" fmla="*/ 2802 h 17"/>
                <a:gd name="T2" fmla="*/ 0 w 5"/>
                <a:gd name="T3" fmla="*/ 23814 h 17"/>
                <a:gd name="T4" fmla="*/ 3175 w 5"/>
                <a:gd name="T5" fmla="*/ 22413 h 17"/>
                <a:gd name="T6" fmla="*/ 4763 w 5"/>
                <a:gd name="T7" fmla="*/ 22413 h 17"/>
                <a:gd name="T8" fmla="*/ 7938 w 5"/>
                <a:gd name="T9" fmla="*/ 19612 h 17"/>
                <a:gd name="T10" fmla="*/ 7938 w 5"/>
                <a:gd name="T11" fmla="*/ 0 h 17"/>
                <a:gd name="T12" fmla="*/ 0 w 5"/>
                <a:gd name="T13" fmla="*/ 2802 h 17"/>
                <a:gd name="T14" fmla="*/ 0 60000 65536"/>
                <a:gd name="T15" fmla="*/ 0 60000 65536"/>
                <a:gd name="T16" fmla="*/ 0 60000 65536"/>
                <a:gd name="T17" fmla="*/ 0 60000 65536"/>
                <a:gd name="T18" fmla="*/ 0 60000 65536"/>
                <a:gd name="T19" fmla="*/ 0 60000 65536"/>
                <a:gd name="T20" fmla="*/ 0 60000 65536"/>
                <a:gd name="T21" fmla="*/ 0 w 5"/>
                <a:gd name="T22" fmla="*/ 0 h 17"/>
                <a:gd name="T23" fmla="*/ 5 w 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7">
                  <a:moveTo>
                    <a:pt x="0" y="2"/>
                  </a:moveTo>
                  <a:lnTo>
                    <a:pt x="0" y="17"/>
                  </a:lnTo>
                  <a:lnTo>
                    <a:pt x="2" y="16"/>
                  </a:lnTo>
                  <a:lnTo>
                    <a:pt x="3" y="16"/>
                  </a:lnTo>
                  <a:lnTo>
                    <a:pt x="5" y="14"/>
                  </a:lnTo>
                  <a:lnTo>
                    <a:pt x="5" y="0"/>
                  </a:lnTo>
                  <a:lnTo>
                    <a:pt x="0" y="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2" name="Freeform 77">
              <a:extLst>
                <a:ext uri="{FF2B5EF4-FFF2-40B4-BE49-F238E27FC236}">
                  <a16:creationId xmlns:a16="http://schemas.microsoft.com/office/drawing/2014/main" id="{2143BD90-2F5B-FE99-E427-BDE6A2766159}"/>
                </a:ext>
              </a:extLst>
            </p:cNvPr>
            <p:cNvSpPr>
              <a:spLocks/>
            </p:cNvSpPr>
            <p:nvPr/>
          </p:nvSpPr>
          <p:spPr bwMode="gray">
            <a:xfrm>
              <a:off x="9463108" y="3674637"/>
              <a:ext cx="62270" cy="47544"/>
            </a:xfrm>
            <a:custGeom>
              <a:avLst/>
              <a:gdLst>
                <a:gd name="T0" fmla="*/ 0 w 34"/>
                <a:gd name="T1" fmla="*/ 1401 h 27"/>
                <a:gd name="T2" fmla="*/ 6350 w 34"/>
                <a:gd name="T3" fmla="*/ 4202 h 27"/>
                <a:gd name="T4" fmla="*/ 11112 w 34"/>
                <a:gd name="T5" fmla="*/ 4202 h 27"/>
                <a:gd name="T6" fmla="*/ 19050 w 34"/>
                <a:gd name="T7" fmla="*/ 4202 h 27"/>
                <a:gd name="T8" fmla="*/ 22225 w 34"/>
                <a:gd name="T9" fmla="*/ 4202 h 27"/>
                <a:gd name="T10" fmla="*/ 26988 w 34"/>
                <a:gd name="T11" fmla="*/ 4202 h 27"/>
                <a:gd name="T12" fmla="*/ 30162 w 34"/>
                <a:gd name="T13" fmla="*/ 4202 h 27"/>
                <a:gd name="T14" fmla="*/ 33337 w 34"/>
                <a:gd name="T15" fmla="*/ 1401 h 27"/>
                <a:gd name="T16" fmla="*/ 36512 w 34"/>
                <a:gd name="T17" fmla="*/ 0 h 27"/>
                <a:gd name="T18" fmla="*/ 42862 w 34"/>
                <a:gd name="T19" fmla="*/ 8405 h 27"/>
                <a:gd name="T20" fmla="*/ 49212 w 34"/>
                <a:gd name="T21" fmla="*/ 15409 h 27"/>
                <a:gd name="T22" fmla="*/ 50800 w 34"/>
                <a:gd name="T23" fmla="*/ 22413 h 27"/>
                <a:gd name="T24" fmla="*/ 53975 w 34"/>
                <a:gd name="T25" fmla="*/ 29417 h 27"/>
                <a:gd name="T26" fmla="*/ 53975 w 34"/>
                <a:gd name="T27" fmla="*/ 33620 h 27"/>
                <a:gd name="T28" fmla="*/ 52388 w 34"/>
                <a:gd name="T29" fmla="*/ 37822 h 27"/>
                <a:gd name="T30" fmla="*/ 49212 w 34"/>
                <a:gd name="T31" fmla="*/ 37822 h 27"/>
                <a:gd name="T32" fmla="*/ 44450 w 34"/>
                <a:gd name="T33" fmla="*/ 36421 h 27"/>
                <a:gd name="T34" fmla="*/ 36512 w 34"/>
                <a:gd name="T35" fmla="*/ 37822 h 27"/>
                <a:gd name="T36" fmla="*/ 30162 w 34"/>
                <a:gd name="T37" fmla="*/ 37822 h 27"/>
                <a:gd name="T38" fmla="*/ 25400 w 34"/>
                <a:gd name="T39" fmla="*/ 37822 h 27"/>
                <a:gd name="T40" fmla="*/ 20637 w 34"/>
                <a:gd name="T41" fmla="*/ 36421 h 27"/>
                <a:gd name="T42" fmla="*/ 15875 w 34"/>
                <a:gd name="T43" fmla="*/ 29417 h 27"/>
                <a:gd name="T44" fmla="*/ 9525 w 34"/>
                <a:gd name="T45" fmla="*/ 22413 h 27"/>
                <a:gd name="T46" fmla="*/ 6350 w 34"/>
                <a:gd name="T47" fmla="*/ 15409 h 27"/>
                <a:gd name="T48" fmla="*/ 6350 w 34"/>
                <a:gd name="T49" fmla="*/ 8405 h 27"/>
                <a:gd name="T50" fmla="*/ 6350 w 34"/>
                <a:gd name="T51" fmla="*/ 4202 h 27"/>
                <a:gd name="T52" fmla="*/ 7937 w 34"/>
                <a:gd name="T53" fmla="*/ 1401 h 27"/>
                <a:gd name="T54" fmla="*/ 7937 w 34"/>
                <a:gd name="T55" fmla="*/ 4202 h 27"/>
                <a:gd name="T56" fmla="*/ 6350 w 34"/>
                <a:gd name="T57" fmla="*/ 4202 h 27"/>
                <a:gd name="T58" fmla="*/ 6350 w 34"/>
                <a:gd name="T59" fmla="*/ 5603 h 27"/>
                <a:gd name="T60" fmla="*/ 6350 w 34"/>
                <a:gd name="T61" fmla="*/ 8405 h 27"/>
                <a:gd name="T62" fmla="*/ 7937 w 34"/>
                <a:gd name="T63" fmla="*/ 8405 h 27"/>
                <a:gd name="T64" fmla="*/ 7937 w 34"/>
                <a:gd name="T65" fmla="*/ 5603 h 27"/>
                <a:gd name="T66" fmla="*/ 9525 w 34"/>
                <a:gd name="T67" fmla="*/ 1401 h 27"/>
                <a:gd name="T68" fmla="*/ 0 w 34"/>
                <a:gd name="T69" fmla="*/ 1401 h 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27"/>
                <a:gd name="T107" fmla="*/ 34 w 34"/>
                <a:gd name="T108" fmla="*/ 27 h 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27">
                  <a:moveTo>
                    <a:pt x="0" y="1"/>
                  </a:moveTo>
                  <a:lnTo>
                    <a:pt x="4" y="3"/>
                  </a:lnTo>
                  <a:lnTo>
                    <a:pt x="7" y="3"/>
                  </a:lnTo>
                  <a:lnTo>
                    <a:pt x="12" y="3"/>
                  </a:lnTo>
                  <a:lnTo>
                    <a:pt x="14" y="3"/>
                  </a:lnTo>
                  <a:lnTo>
                    <a:pt x="17" y="3"/>
                  </a:lnTo>
                  <a:lnTo>
                    <a:pt x="19" y="3"/>
                  </a:lnTo>
                  <a:lnTo>
                    <a:pt x="21" y="1"/>
                  </a:lnTo>
                  <a:lnTo>
                    <a:pt x="23" y="0"/>
                  </a:lnTo>
                  <a:lnTo>
                    <a:pt x="27" y="6"/>
                  </a:lnTo>
                  <a:lnTo>
                    <a:pt x="31" y="11"/>
                  </a:lnTo>
                  <a:lnTo>
                    <a:pt x="32" y="16"/>
                  </a:lnTo>
                  <a:lnTo>
                    <a:pt x="34" y="21"/>
                  </a:lnTo>
                  <a:lnTo>
                    <a:pt x="34" y="24"/>
                  </a:lnTo>
                  <a:lnTo>
                    <a:pt x="33" y="27"/>
                  </a:lnTo>
                  <a:lnTo>
                    <a:pt x="31" y="27"/>
                  </a:lnTo>
                  <a:lnTo>
                    <a:pt x="28" y="26"/>
                  </a:lnTo>
                  <a:lnTo>
                    <a:pt x="23" y="27"/>
                  </a:lnTo>
                  <a:lnTo>
                    <a:pt x="19" y="27"/>
                  </a:lnTo>
                  <a:lnTo>
                    <a:pt x="16" y="27"/>
                  </a:lnTo>
                  <a:lnTo>
                    <a:pt x="13" y="26"/>
                  </a:lnTo>
                  <a:lnTo>
                    <a:pt x="10" y="21"/>
                  </a:lnTo>
                  <a:lnTo>
                    <a:pt x="6" y="16"/>
                  </a:lnTo>
                  <a:lnTo>
                    <a:pt x="4" y="11"/>
                  </a:lnTo>
                  <a:lnTo>
                    <a:pt x="4" y="6"/>
                  </a:lnTo>
                  <a:lnTo>
                    <a:pt x="4" y="3"/>
                  </a:lnTo>
                  <a:lnTo>
                    <a:pt x="5" y="1"/>
                  </a:lnTo>
                  <a:lnTo>
                    <a:pt x="5" y="3"/>
                  </a:lnTo>
                  <a:lnTo>
                    <a:pt x="4" y="3"/>
                  </a:lnTo>
                  <a:lnTo>
                    <a:pt x="4" y="4"/>
                  </a:lnTo>
                  <a:lnTo>
                    <a:pt x="4" y="6"/>
                  </a:lnTo>
                  <a:lnTo>
                    <a:pt x="5" y="6"/>
                  </a:lnTo>
                  <a:lnTo>
                    <a:pt x="5" y="4"/>
                  </a:lnTo>
                  <a:lnTo>
                    <a:pt x="6" y="1"/>
                  </a:lnTo>
                  <a:lnTo>
                    <a:pt x="0" y="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3" name="Freeform 79">
              <a:extLst>
                <a:ext uri="{FF2B5EF4-FFF2-40B4-BE49-F238E27FC236}">
                  <a16:creationId xmlns:a16="http://schemas.microsoft.com/office/drawing/2014/main" id="{F5C70A33-51A5-EC5F-E107-0797A8BBE7FE}"/>
                </a:ext>
              </a:extLst>
            </p:cNvPr>
            <p:cNvSpPr>
              <a:spLocks/>
            </p:cNvSpPr>
            <p:nvPr/>
          </p:nvSpPr>
          <p:spPr bwMode="gray">
            <a:xfrm>
              <a:off x="9336551" y="3577571"/>
              <a:ext cx="293283" cy="283276"/>
            </a:xfrm>
            <a:custGeom>
              <a:avLst/>
              <a:gdLst>
                <a:gd name="T0" fmla="*/ 217488 w 158"/>
                <a:gd name="T1" fmla="*/ 109264 h 162"/>
                <a:gd name="T2" fmla="*/ 204788 w 158"/>
                <a:gd name="T3" fmla="*/ 106462 h 162"/>
                <a:gd name="T4" fmla="*/ 192087 w 158"/>
                <a:gd name="T5" fmla="*/ 106462 h 162"/>
                <a:gd name="T6" fmla="*/ 184150 w 158"/>
                <a:gd name="T7" fmla="*/ 110664 h 162"/>
                <a:gd name="T8" fmla="*/ 176212 w 158"/>
                <a:gd name="T9" fmla="*/ 119069 h 162"/>
                <a:gd name="T10" fmla="*/ 174625 w 158"/>
                <a:gd name="T11" fmla="*/ 133077 h 162"/>
                <a:gd name="T12" fmla="*/ 165100 w 158"/>
                <a:gd name="T13" fmla="*/ 159693 h 162"/>
                <a:gd name="T14" fmla="*/ 149225 w 158"/>
                <a:gd name="T15" fmla="*/ 189110 h 162"/>
                <a:gd name="T16" fmla="*/ 139700 w 158"/>
                <a:gd name="T17" fmla="*/ 198916 h 162"/>
                <a:gd name="T18" fmla="*/ 128587 w 158"/>
                <a:gd name="T19" fmla="*/ 201717 h 162"/>
                <a:gd name="T20" fmla="*/ 123825 w 158"/>
                <a:gd name="T21" fmla="*/ 210122 h 162"/>
                <a:gd name="T22" fmla="*/ 107950 w 158"/>
                <a:gd name="T23" fmla="*/ 205920 h 162"/>
                <a:gd name="T24" fmla="*/ 95250 w 158"/>
                <a:gd name="T25" fmla="*/ 204519 h 162"/>
                <a:gd name="T26" fmla="*/ 79375 w 158"/>
                <a:gd name="T27" fmla="*/ 201717 h 162"/>
                <a:gd name="T28" fmla="*/ 68262 w 158"/>
                <a:gd name="T29" fmla="*/ 215725 h 162"/>
                <a:gd name="T30" fmla="*/ 47625 w 158"/>
                <a:gd name="T31" fmla="*/ 225531 h 162"/>
                <a:gd name="T32" fmla="*/ 26988 w 158"/>
                <a:gd name="T33" fmla="*/ 225531 h 162"/>
                <a:gd name="T34" fmla="*/ 9525 w 158"/>
                <a:gd name="T35" fmla="*/ 211523 h 162"/>
                <a:gd name="T36" fmla="*/ 0 w 158"/>
                <a:gd name="T37" fmla="*/ 190511 h 162"/>
                <a:gd name="T38" fmla="*/ 4762 w 158"/>
                <a:gd name="T39" fmla="*/ 186308 h 162"/>
                <a:gd name="T40" fmla="*/ 12700 w 158"/>
                <a:gd name="T41" fmla="*/ 191912 h 162"/>
                <a:gd name="T42" fmla="*/ 23812 w 158"/>
                <a:gd name="T43" fmla="*/ 196114 h 162"/>
                <a:gd name="T44" fmla="*/ 25400 w 158"/>
                <a:gd name="T45" fmla="*/ 180705 h 162"/>
                <a:gd name="T46" fmla="*/ 30163 w 158"/>
                <a:gd name="T47" fmla="*/ 170899 h 162"/>
                <a:gd name="T48" fmla="*/ 38100 w 158"/>
                <a:gd name="T49" fmla="*/ 159693 h 162"/>
                <a:gd name="T50" fmla="*/ 47625 w 158"/>
                <a:gd name="T51" fmla="*/ 145685 h 162"/>
                <a:gd name="T52" fmla="*/ 87312 w 158"/>
                <a:gd name="T53" fmla="*/ 128875 h 162"/>
                <a:gd name="T54" fmla="*/ 106363 w 158"/>
                <a:gd name="T55" fmla="*/ 114867 h 162"/>
                <a:gd name="T56" fmla="*/ 109538 w 158"/>
                <a:gd name="T57" fmla="*/ 100859 h 162"/>
                <a:gd name="T58" fmla="*/ 114300 w 158"/>
                <a:gd name="T59" fmla="*/ 91053 h 162"/>
                <a:gd name="T60" fmla="*/ 114300 w 158"/>
                <a:gd name="T61" fmla="*/ 84049 h 162"/>
                <a:gd name="T62" fmla="*/ 111125 w 158"/>
                <a:gd name="T63" fmla="*/ 88251 h 162"/>
                <a:gd name="T64" fmla="*/ 115888 w 158"/>
                <a:gd name="T65" fmla="*/ 85450 h 162"/>
                <a:gd name="T66" fmla="*/ 115888 w 158"/>
                <a:gd name="T67" fmla="*/ 84049 h 162"/>
                <a:gd name="T68" fmla="*/ 119063 w 158"/>
                <a:gd name="T69" fmla="*/ 100859 h 162"/>
                <a:gd name="T70" fmla="*/ 133350 w 158"/>
                <a:gd name="T71" fmla="*/ 114867 h 162"/>
                <a:gd name="T72" fmla="*/ 150812 w 158"/>
                <a:gd name="T73" fmla="*/ 113466 h 162"/>
                <a:gd name="T74" fmla="*/ 160337 w 158"/>
                <a:gd name="T75" fmla="*/ 110664 h 162"/>
                <a:gd name="T76" fmla="*/ 157162 w 158"/>
                <a:gd name="T77" fmla="*/ 93855 h 162"/>
                <a:gd name="T78" fmla="*/ 153987 w 158"/>
                <a:gd name="T79" fmla="*/ 68640 h 162"/>
                <a:gd name="T80" fmla="*/ 168275 w 158"/>
                <a:gd name="T81" fmla="*/ 35020 h 162"/>
                <a:gd name="T82" fmla="*/ 185737 w 158"/>
                <a:gd name="T83" fmla="*/ 5603 h 162"/>
                <a:gd name="T84" fmla="*/ 198437 w 158"/>
                <a:gd name="T85" fmla="*/ 15409 h 162"/>
                <a:gd name="T86" fmla="*/ 211138 w 158"/>
                <a:gd name="T87" fmla="*/ 37822 h 162"/>
                <a:gd name="T88" fmla="*/ 238125 w 158"/>
                <a:gd name="T89" fmla="*/ 61636 h 162"/>
                <a:gd name="T90" fmla="*/ 247650 w 158"/>
                <a:gd name="T91" fmla="*/ 84049 h 162"/>
                <a:gd name="T92" fmla="*/ 239713 w 158"/>
                <a:gd name="T93" fmla="*/ 85450 h 162"/>
                <a:gd name="T94" fmla="*/ 231775 w 158"/>
                <a:gd name="T95" fmla="*/ 88251 h 162"/>
                <a:gd name="T96" fmla="*/ 228600 w 158"/>
                <a:gd name="T97" fmla="*/ 93855 h 162"/>
                <a:gd name="T98" fmla="*/ 225425 w 158"/>
                <a:gd name="T99" fmla="*/ 105061 h 162"/>
                <a:gd name="T100" fmla="*/ 222250 w 158"/>
                <a:gd name="T101" fmla="*/ 110664 h 1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8"/>
                <a:gd name="T154" fmla="*/ 0 h 162"/>
                <a:gd name="T155" fmla="*/ 158 w 158"/>
                <a:gd name="T156" fmla="*/ 162 h 1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8" h="162">
                  <a:moveTo>
                    <a:pt x="140" y="79"/>
                  </a:moveTo>
                  <a:lnTo>
                    <a:pt x="139" y="79"/>
                  </a:lnTo>
                  <a:lnTo>
                    <a:pt x="137" y="78"/>
                  </a:lnTo>
                  <a:lnTo>
                    <a:pt x="135" y="78"/>
                  </a:lnTo>
                  <a:lnTo>
                    <a:pt x="132" y="78"/>
                  </a:lnTo>
                  <a:lnTo>
                    <a:pt x="129" y="76"/>
                  </a:lnTo>
                  <a:lnTo>
                    <a:pt x="126" y="76"/>
                  </a:lnTo>
                  <a:lnTo>
                    <a:pt x="124" y="76"/>
                  </a:lnTo>
                  <a:lnTo>
                    <a:pt x="121" y="76"/>
                  </a:lnTo>
                  <a:lnTo>
                    <a:pt x="120" y="76"/>
                  </a:lnTo>
                  <a:lnTo>
                    <a:pt x="117" y="78"/>
                  </a:lnTo>
                  <a:lnTo>
                    <a:pt x="116" y="79"/>
                  </a:lnTo>
                  <a:lnTo>
                    <a:pt x="113" y="81"/>
                  </a:lnTo>
                  <a:lnTo>
                    <a:pt x="112" y="82"/>
                  </a:lnTo>
                  <a:lnTo>
                    <a:pt x="111" y="85"/>
                  </a:lnTo>
                  <a:lnTo>
                    <a:pt x="110" y="86"/>
                  </a:lnTo>
                  <a:lnTo>
                    <a:pt x="110" y="89"/>
                  </a:lnTo>
                  <a:lnTo>
                    <a:pt x="110" y="95"/>
                  </a:lnTo>
                  <a:lnTo>
                    <a:pt x="109" y="102"/>
                  </a:lnTo>
                  <a:lnTo>
                    <a:pt x="106" y="108"/>
                  </a:lnTo>
                  <a:lnTo>
                    <a:pt x="104" y="114"/>
                  </a:lnTo>
                  <a:lnTo>
                    <a:pt x="100" y="122"/>
                  </a:lnTo>
                  <a:lnTo>
                    <a:pt x="98" y="129"/>
                  </a:lnTo>
                  <a:lnTo>
                    <a:pt x="94" y="135"/>
                  </a:lnTo>
                  <a:lnTo>
                    <a:pt x="91" y="140"/>
                  </a:lnTo>
                  <a:lnTo>
                    <a:pt x="89" y="140"/>
                  </a:lnTo>
                  <a:lnTo>
                    <a:pt x="88" y="142"/>
                  </a:lnTo>
                  <a:lnTo>
                    <a:pt x="86" y="142"/>
                  </a:lnTo>
                  <a:lnTo>
                    <a:pt x="84" y="143"/>
                  </a:lnTo>
                  <a:lnTo>
                    <a:pt x="81" y="144"/>
                  </a:lnTo>
                  <a:lnTo>
                    <a:pt x="80" y="146"/>
                  </a:lnTo>
                  <a:lnTo>
                    <a:pt x="79" y="147"/>
                  </a:lnTo>
                  <a:lnTo>
                    <a:pt x="78" y="150"/>
                  </a:lnTo>
                  <a:lnTo>
                    <a:pt x="72" y="150"/>
                  </a:lnTo>
                  <a:lnTo>
                    <a:pt x="69" y="149"/>
                  </a:lnTo>
                  <a:lnTo>
                    <a:pt x="68" y="147"/>
                  </a:lnTo>
                  <a:lnTo>
                    <a:pt x="64" y="147"/>
                  </a:lnTo>
                  <a:lnTo>
                    <a:pt x="62" y="146"/>
                  </a:lnTo>
                  <a:lnTo>
                    <a:pt x="60" y="146"/>
                  </a:lnTo>
                  <a:lnTo>
                    <a:pt x="56" y="146"/>
                  </a:lnTo>
                  <a:lnTo>
                    <a:pt x="54" y="146"/>
                  </a:lnTo>
                  <a:lnTo>
                    <a:pt x="50" y="144"/>
                  </a:lnTo>
                  <a:lnTo>
                    <a:pt x="49" y="147"/>
                  </a:lnTo>
                  <a:lnTo>
                    <a:pt x="47" y="151"/>
                  </a:lnTo>
                  <a:lnTo>
                    <a:pt x="43" y="154"/>
                  </a:lnTo>
                  <a:lnTo>
                    <a:pt x="38" y="157"/>
                  </a:lnTo>
                  <a:lnTo>
                    <a:pt x="34" y="158"/>
                  </a:lnTo>
                  <a:lnTo>
                    <a:pt x="30" y="161"/>
                  </a:lnTo>
                  <a:lnTo>
                    <a:pt x="25" y="162"/>
                  </a:lnTo>
                  <a:lnTo>
                    <a:pt x="22" y="162"/>
                  </a:lnTo>
                  <a:lnTo>
                    <a:pt x="17" y="161"/>
                  </a:lnTo>
                  <a:lnTo>
                    <a:pt x="13" y="160"/>
                  </a:lnTo>
                  <a:lnTo>
                    <a:pt x="10" y="155"/>
                  </a:lnTo>
                  <a:lnTo>
                    <a:pt x="6" y="151"/>
                  </a:lnTo>
                  <a:lnTo>
                    <a:pt x="4" y="146"/>
                  </a:lnTo>
                  <a:lnTo>
                    <a:pt x="2" y="142"/>
                  </a:lnTo>
                  <a:lnTo>
                    <a:pt x="0" y="136"/>
                  </a:lnTo>
                  <a:lnTo>
                    <a:pt x="0" y="132"/>
                  </a:lnTo>
                  <a:lnTo>
                    <a:pt x="0" y="133"/>
                  </a:lnTo>
                  <a:lnTo>
                    <a:pt x="3" y="133"/>
                  </a:lnTo>
                  <a:lnTo>
                    <a:pt x="4" y="135"/>
                  </a:lnTo>
                  <a:lnTo>
                    <a:pt x="6" y="136"/>
                  </a:lnTo>
                  <a:lnTo>
                    <a:pt x="8" y="137"/>
                  </a:lnTo>
                  <a:lnTo>
                    <a:pt x="10" y="139"/>
                  </a:lnTo>
                  <a:lnTo>
                    <a:pt x="12" y="140"/>
                  </a:lnTo>
                  <a:lnTo>
                    <a:pt x="15" y="140"/>
                  </a:lnTo>
                  <a:lnTo>
                    <a:pt x="15" y="136"/>
                  </a:lnTo>
                  <a:lnTo>
                    <a:pt x="16" y="132"/>
                  </a:lnTo>
                  <a:lnTo>
                    <a:pt x="16" y="129"/>
                  </a:lnTo>
                  <a:lnTo>
                    <a:pt x="17" y="126"/>
                  </a:lnTo>
                  <a:lnTo>
                    <a:pt x="18" y="123"/>
                  </a:lnTo>
                  <a:lnTo>
                    <a:pt x="19" y="122"/>
                  </a:lnTo>
                  <a:lnTo>
                    <a:pt x="22" y="120"/>
                  </a:lnTo>
                  <a:lnTo>
                    <a:pt x="23" y="118"/>
                  </a:lnTo>
                  <a:lnTo>
                    <a:pt x="24" y="114"/>
                  </a:lnTo>
                  <a:lnTo>
                    <a:pt x="25" y="111"/>
                  </a:lnTo>
                  <a:lnTo>
                    <a:pt x="28" y="107"/>
                  </a:lnTo>
                  <a:lnTo>
                    <a:pt x="30" y="104"/>
                  </a:lnTo>
                  <a:lnTo>
                    <a:pt x="37" y="100"/>
                  </a:lnTo>
                  <a:lnTo>
                    <a:pt x="47" y="96"/>
                  </a:lnTo>
                  <a:lnTo>
                    <a:pt x="55" y="92"/>
                  </a:lnTo>
                  <a:lnTo>
                    <a:pt x="62" y="88"/>
                  </a:lnTo>
                  <a:lnTo>
                    <a:pt x="66" y="85"/>
                  </a:lnTo>
                  <a:lnTo>
                    <a:pt x="67" y="82"/>
                  </a:lnTo>
                  <a:lnTo>
                    <a:pt x="69" y="78"/>
                  </a:lnTo>
                  <a:lnTo>
                    <a:pt x="69" y="74"/>
                  </a:lnTo>
                  <a:lnTo>
                    <a:pt x="69" y="72"/>
                  </a:lnTo>
                  <a:lnTo>
                    <a:pt x="70" y="71"/>
                  </a:lnTo>
                  <a:lnTo>
                    <a:pt x="70" y="68"/>
                  </a:lnTo>
                  <a:lnTo>
                    <a:pt x="72" y="65"/>
                  </a:lnTo>
                  <a:lnTo>
                    <a:pt x="72" y="63"/>
                  </a:lnTo>
                  <a:lnTo>
                    <a:pt x="72" y="61"/>
                  </a:lnTo>
                  <a:lnTo>
                    <a:pt x="72" y="60"/>
                  </a:lnTo>
                  <a:lnTo>
                    <a:pt x="72" y="58"/>
                  </a:lnTo>
                  <a:lnTo>
                    <a:pt x="70" y="61"/>
                  </a:lnTo>
                  <a:lnTo>
                    <a:pt x="70" y="63"/>
                  </a:lnTo>
                  <a:lnTo>
                    <a:pt x="72" y="63"/>
                  </a:lnTo>
                  <a:lnTo>
                    <a:pt x="72" y="61"/>
                  </a:lnTo>
                  <a:lnTo>
                    <a:pt x="73" y="61"/>
                  </a:lnTo>
                  <a:lnTo>
                    <a:pt x="73" y="60"/>
                  </a:lnTo>
                  <a:lnTo>
                    <a:pt x="74" y="58"/>
                  </a:lnTo>
                  <a:lnTo>
                    <a:pt x="73" y="60"/>
                  </a:lnTo>
                  <a:lnTo>
                    <a:pt x="73" y="63"/>
                  </a:lnTo>
                  <a:lnTo>
                    <a:pt x="73" y="67"/>
                  </a:lnTo>
                  <a:lnTo>
                    <a:pt x="75" y="72"/>
                  </a:lnTo>
                  <a:lnTo>
                    <a:pt x="78" y="76"/>
                  </a:lnTo>
                  <a:lnTo>
                    <a:pt x="81" y="81"/>
                  </a:lnTo>
                  <a:lnTo>
                    <a:pt x="84" y="82"/>
                  </a:lnTo>
                  <a:lnTo>
                    <a:pt x="87" y="82"/>
                  </a:lnTo>
                  <a:lnTo>
                    <a:pt x="91" y="82"/>
                  </a:lnTo>
                  <a:lnTo>
                    <a:pt x="95" y="81"/>
                  </a:lnTo>
                  <a:lnTo>
                    <a:pt x="98" y="82"/>
                  </a:lnTo>
                  <a:lnTo>
                    <a:pt x="100" y="82"/>
                  </a:lnTo>
                  <a:lnTo>
                    <a:pt x="101" y="79"/>
                  </a:lnTo>
                  <a:lnTo>
                    <a:pt x="101" y="76"/>
                  </a:lnTo>
                  <a:lnTo>
                    <a:pt x="101" y="71"/>
                  </a:lnTo>
                  <a:lnTo>
                    <a:pt x="99" y="67"/>
                  </a:lnTo>
                  <a:lnTo>
                    <a:pt x="97" y="60"/>
                  </a:lnTo>
                  <a:lnTo>
                    <a:pt x="93" y="54"/>
                  </a:lnTo>
                  <a:lnTo>
                    <a:pt x="97" y="49"/>
                  </a:lnTo>
                  <a:lnTo>
                    <a:pt x="100" y="42"/>
                  </a:lnTo>
                  <a:lnTo>
                    <a:pt x="104" y="34"/>
                  </a:lnTo>
                  <a:lnTo>
                    <a:pt x="106" y="25"/>
                  </a:lnTo>
                  <a:lnTo>
                    <a:pt x="109" y="18"/>
                  </a:lnTo>
                  <a:lnTo>
                    <a:pt x="112" y="11"/>
                  </a:lnTo>
                  <a:lnTo>
                    <a:pt x="117" y="4"/>
                  </a:lnTo>
                  <a:lnTo>
                    <a:pt x="124" y="0"/>
                  </a:lnTo>
                  <a:lnTo>
                    <a:pt x="124" y="6"/>
                  </a:lnTo>
                  <a:lnTo>
                    <a:pt x="125" y="11"/>
                  </a:lnTo>
                  <a:lnTo>
                    <a:pt x="126" y="17"/>
                  </a:lnTo>
                  <a:lnTo>
                    <a:pt x="129" y="21"/>
                  </a:lnTo>
                  <a:lnTo>
                    <a:pt x="133" y="27"/>
                  </a:lnTo>
                  <a:lnTo>
                    <a:pt x="138" y="32"/>
                  </a:lnTo>
                  <a:lnTo>
                    <a:pt x="144" y="38"/>
                  </a:lnTo>
                  <a:lnTo>
                    <a:pt x="150" y="44"/>
                  </a:lnTo>
                  <a:lnTo>
                    <a:pt x="155" y="50"/>
                  </a:lnTo>
                  <a:lnTo>
                    <a:pt x="158" y="58"/>
                  </a:lnTo>
                  <a:lnTo>
                    <a:pt x="156" y="60"/>
                  </a:lnTo>
                  <a:lnTo>
                    <a:pt x="154" y="60"/>
                  </a:lnTo>
                  <a:lnTo>
                    <a:pt x="152" y="61"/>
                  </a:lnTo>
                  <a:lnTo>
                    <a:pt x="151" y="61"/>
                  </a:lnTo>
                  <a:lnTo>
                    <a:pt x="149" y="61"/>
                  </a:lnTo>
                  <a:lnTo>
                    <a:pt x="148" y="63"/>
                  </a:lnTo>
                  <a:lnTo>
                    <a:pt x="146" y="63"/>
                  </a:lnTo>
                  <a:lnTo>
                    <a:pt x="145" y="64"/>
                  </a:lnTo>
                  <a:lnTo>
                    <a:pt x="145" y="65"/>
                  </a:lnTo>
                  <a:lnTo>
                    <a:pt x="144" y="67"/>
                  </a:lnTo>
                  <a:lnTo>
                    <a:pt x="144" y="69"/>
                  </a:lnTo>
                  <a:lnTo>
                    <a:pt x="143" y="72"/>
                  </a:lnTo>
                  <a:lnTo>
                    <a:pt x="142" y="75"/>
                  </a:lnTo>
                  <a:lnTo>
                    <a:pt x="142" y="76"/>
                  </a:lnTo>
                  <a:lnTo>
                    <a:pt x="140" y="78"/>
                  </a:lnTo>
                  <a:lnTo>
                    <a:pt x="140" y="7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4" name="Freeform 80">
              <a:extLst>
                <a:ext uri="{FF2B5EF4-FFF2-40B4-BE49-F238E27FC236}">
                  <a16:creationId xmlns:a16="http://schemas.microsoft.com/office/drawing/2014/main" id="{9B5F47C6-04B8-DD17-D65B-4F7CC4F18B14}"/>
                </a:ext>
              </a:extLst>
            </p:cNvPr>
            <p:cNvSpPr>
              <a:spLocks/>
            </p:cNvSpPr>
            <p:nvPr/>
          </p:nvSpPr>
          <p:spPr bwMode="gray">
            <a:xfrm>
              <a:off x="9015145" y="3638979"/>
              <a:ext cx="134588" cy="200077"/>
            </a:xfrm>
            <a:custGeom>
              <a:avLst/>
              <a:gdLst>
                <a:gd name="T0" fmla="*/ 68262 w 72"/>
                <a:gd name="T1" fmla="*/ 8405 h 115"/>
                <a:gd name="T2" fmla="*/ 74612 w 72"/>
                <a:gd name="T3" fmla="*/ 18211 h 115"/>
                <a:gd name="T4" fmla="*/ 80962 w 72"/>
                <a:gd name="T5" fmla="*/ 25215 h 115"/>
                <a:gd name="T6" fmla="*/ 88900 w 72"/>
                <a:gd name="T7" fmla="*/ 30818 h 115"/>
                <a:gd name="T8" fmla="*/ 95250 w 72"/>
                <a:gd name="T9" fmla="*/ 89652 h 115"/>
                <a:gd name="T10" fmla="*/ 96837 w 72"/>
                <a:gd name="T11" fmla="*/ 106462 h 115"/>
                <a:gd name="T12" fmla="*/ 101600 w 72"/>
                <a:gd name="T13" fmla="*/ 119069 h 115"/>
                <a:gd name="T14" fmla="*/ 107950 w 72"/>
                <a:gd name="T15" fmla="*/ 127474 h 115"/>
                <a:gd name="T16" fmla="*/ 114300 w 72"/>
                <a:gd name="T17" fmla="*/ 135879 h 115"/>
                <a:gd name="T18" fmla="*/ 112713 w 72"/>
                <a:gd name="T19" fmla="*/ 161094 h 115"/>
                <a:gd name="T20" fmla="*/ 104775 w 72"/>
                <a:gd name="T21" fmla="*/ 159693 h 115"/>
                <a:gd name="T22" fmla="*/ 96837 w 72"/>
                <a:gd name="T23" fmla="*/ 156892 h 115"/>
                <a:gd name="T24" fmla="*/ 87312 w 72"/>
                <a:gd name="T25" fmla="*/ 155491 h 115"/>
                <a:gd name="T26" fmla="*/ 73025 w 72"/>
                <a:gd name="T27" fmla="*/ 145685 h 115"/>
                <a:gd name="T28" fmla="*/ 55563 w 72"/>
                <a:gd name="T29" fmla="*/ 130276 h 115"/>
                <a:gd name="T30" fmla="*/ 41275 w 72"/>
                <a:gd name="T31" fmla="*/ 112065 h 115"/>
                <a:gd name="T32" fmla="*/ 25400 w 72"/>
                <a:gd name="T33" fmla="*/ 95256 h 115"/>
                <a:gd name="T34" fmla="*/ 19050 w 72"/>
                <a:gd name="T35" fmla="*/ 81247 h 115"/>
                <a:gd name="T36" fmla="*/ 11112 w 72"/>
                <a:gd name="T37" fmla="*/ 74243 h 115"/>
                <a:gd name="T38" fmla="*/ 4762 w 72"/>
                <a:gd name="T39" fmla="*/ 70041 h 115"/>
                <a:gd name="T40" fmla="*/ 1588 w 72"/>
                <a:gd name="T41" fmla="*/ 61636 h 115"/>
                <a:gd name="T42" fmla="*/ 0 w 72"/>
                <a:gd name="T43" fmla="*/ 56033 h 115"/>
                <a:gd name="T44" fmla="*/ 1588 w 72"/>
                <a:gd name="T45" fmla="*/ 51830 h 115"/>
                <a:gd name="T46" fmla="*/ 4762 w 72"/>
                <a:gd name="T47" fmla="*/ 47628 h 115"/>
                <a:gd name="T48" fmla="*/ 6350 w 72"/>
                <a:gd name="T49" fmla="*/ 42025 h 115"/>
                <a:gd name="T50" fmla="*/ 6350 w 72"/>
                <a:gd name="T51" fmla="*/ 33620 h 115"/>
                <a:gd name="T52" fmla="*/ 4762 w 72"/>
                <a:gd name="T53" fmla="*/ 21012 h 115"/>
                <a:gd name="T54" fmla="*/ 3175 w 72"/>
                <a:gd name="T55" fmla="*/ 11207 h 115"/>
                <a:gd name="T56" fmla="*/ 1588 w 72"/>
                <a:gd name="T57" fmla="*/ 4202 h 115"/>
                <a:gd name="T58" fmla="*/ 9525 w 72"/>
                <a:gd name="T59" fmla="*/ 0 h 115"/>
                <a:gd name="T60" fmla="*/ 20637 w 72"/>
                <a:gd name="T61" fmla="*/ 4202 h 115"/>
                <a:gd name="T62" fmla="*/ 31750 w 72"/>
                <a:gd name="T63" fmla="*/ 9806 h 115"/>
                <a:gd name="T64" fmla="*/ 38100 w 72"/>
                <a:gd name="T65" fmla="*/ 14008 h 115"/>
                <a:gd name="T66" fmla="*/ 44450 w 72"/>
                <a:gd name="T67" fmla="*/ 14008 h 115"/>
                <a:gd name="T68" fmla="*/ 52388 w 72"/>
                <a:gd name="T69" fmla="*/ 14008 h 115"/>
                <a:gd name="T70" fmla="*/ 60325 w 72"/>
                <a:gd name="T71" fmla="*/ 9806 h 115"/>
                <a:gd name="T72" fmla="*/ 63500 w 72"/>
                <a:gd name="T73" fmla="*/ 5603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
                <a:gd name="T112" fmla="*/ 0 h 115"/>
                <a:gd name="T113" fmla="*/ 72 w 72"/>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 h="115">
                  <a:moveTo>
                    <a:pt x="41" y="3"/>
                  </a:moveTo>
                  <a:lnTo>
                    <a:pt x="43" y="6"/>
                  </a:lnTo>
                  <a:lnTo>
                    <a:pt x="46" y="8"/>
                  </a:lnTo>
                  <a:lnTo>
                    <a:pt x="47" y="13"/>
                  </a:lnTo>
                  <a:lnTo>
                    <a:pt x="49" y="15"/>
                  </a:lnTo>
                  <a:lnTo>
                    <a:pt x="51" y="18"/>
                  </a:lnTo>
                  <a:lnTo>
                    <a:pt x="53" y="21"/>
                  </a:lnTo>
                  <a:lnTo>
                    <a:pt x="56" y="22"/>
                  </a:lnTo>
                  <a:lnTo>
                    <a:pt x="60" y="22"/>
                  </a:lnTo>
                  <a:lnTo>
                    <a:pt x="60" y="64"/>
                  </a:lnTo>
                  <a:lnTo>
                    <a:pt x="60" y="71"/>
                  </a:lnTo>
                  <a:lnTo>
                    <a:pt x="61" y="76"/>
                  </a:lnTo>
                  <a:lnTo>
                    <a:pt x="62" y="80"/>
                  </a:lnTo>
                  <a:lnTo>
                    <a:pt x="64" y="85"/>
                  </a:lnTo>
                  <a:lnTo>
                    <a:pt x="66" y="88"/>
                  </a:lnTo>
                  <a:lnTo>
                    <a:pt x="68" y="91"/>
                  </a:lnTo>
                  <a:lnTo>
                    <a:pt x="69" y="94"/>
                  </a:lnTo>
                  <a:lnTo>
                    <a:pt x="72" y="97"/>
                  </a:lnTo>
                  <a:lnTo>
                    <a:pt x="72" y="115"/>
                  </a:lnTo>
                  <a:lnTo>
                    <a:pt x="71" y="115"/>
                  </a:lnTo>
                  <a:lnTo>
                    <a:pt x="68" y="115"/>
                  </a:lnTo>
                  <a:lnTo>
                    <a:pt x="66" y="114"/>
                  </a:lnTo>
                  <a:lnTo>
                    <a:pt x="64" y="114"/>
                  </a:lnTo>
                  <a:lnTo>
                    <a:pt x="61" y="112"/>
                  </a:lnTo>
                  <a:lnTo>
                    <a:pt x="59" y="112"/>
                  </a:lnTo>
                  <a:lnTo>
                    <a:pt x="55" y="111"/>
                  </a:lnTo>
                  <a:lnTo>
                    <a:pt x="52" y="109"/>
                  </a:lnTo>
                  <a:lnTo>
                    <a:pt x="46" y="104"/>
                  </a:lnTo>
                  <a:lnTo>
                    <a:pt x="40" y="98"/>
                  </a:lnTo>
                  <a:lnTo>
                    <a:pt x="35" y="93"/>
                  </a:lnTo>
                  <a:lnTo>
                    <a:pt x="30" y="87"/>
                  </a:lnTo>
                  <a:lnTo>
                    <a:pt x="26" y="80"/>
                  </a:lnTo>
                  <a:lnTo>
                    <a:pt x="22" y="73"/>
                  </a:lnTo>
                  <a:lnTo>
                    <a:pt x="16" y="68"/>
                  </a:lnTo>
                  <a:lnTo>
                    <a:pt x="13" y="61"/>
                  </a:lnTo>
                  <a:lnTo>
                    <a:pt x="12" y="58"/>
                  </a:lnTo>
                  <a:lnTo>
                    <a:pt x="9" y="55"/>
                  </a:lnTo>
                  <a:lnTo>
                    <a:pt x="7" y="53"/>
                  </a:lnTo>
                  <a:lnTo>
                    <a:pt x="4" y="51"/>
                  </a:lnTo>
                  <a:lnTo>
                    <a:pt x="3" y="50"/>
                  </a:lnTo>
                  <a:lnTo>
                    <a:pt x="1" y="47"/>
                  </a:lnTo>
                  <a:lnTo>
                    <a:pt x="1" y="44"/>
                  </a:lnTo>
                  <a:lnTo>
                    <a:pt x="0" y="41"/>
                  </a:lnTo>
                  <a:lnTo>
                    <a:pt x="0" y="40"/>
                  </a:lnTo>
                  <a:lnTo>
                    <a:pt x="1" y="39"/>
                  </a:lnTo>
                  <a:lnTo>
                    <a:pt x="1" y="37"/>
                  </a:lnTo>
                  <a:lnTo>
                    <a:pt x="2" y="36"/>
                  </a:lnTo>
                  <a:lnTo>
                    <a:pt x="3" y="34"/>
                  </a:lnTo>
                  <a:lnTo>
                    <a:pt x="3" y="33"/>
                  </a:lnTo>
                  <a:lnTo>
                    <a:pt x="4" y="30"/>
                  </a:lnTo>
                  <a:lnTo>
                    <a:pt x="4" y="28"/>
                  </a:lnTo>
                  <a:lnTo>
                    <a:pt x="4" y="24"/>
                  </a:lnTo>
                  <a:lnTo>
                    <a:pt x="4" y="20"/>
                  </a:lnTo>
                  <a:lnTo>
                    <a:pt x="3" y="15"/>
                  </a:lnTo>
                  <a:lnTo>
                    <a:pt x="3" y="13"/>
                  </a:lnTo>
                  <a:lnTo>
                    <a:pt x="2" y="8"/>
                  </a:lnTo>
                  <a:lnTo>
                    <a:pt x="2" y="6"/>
                  </a:lnTo>
                  <a:lnTo>
                    <a:pt x="1" y="3"/>
                  </a:lnTo>
                  <a:lnTo>
                    <a:pt x="0" y="0"/>
                  </a:lnTo>
                  <a:lnTo>
                    <a:pt x="6" y="0"/>
                  </a:lnTo>
                  <a:lnTo>
                    <a:pt x="9" y="1"/>
                  </a:lnTo>
                  <a:lnTo>
                    <a:pt x="13" y="3"/>
                  </a:lnTo>
                  <a:lnTo>
                    <a:pt x="16" y="6"/>
                  </a:lnTo>
                  <a:lnTo>
                    <a:pt x="20" y="7"/>
                  </a:lnTo>
                  <a:lnTo>
                    <a:pt x="22" y="8"/>
                  </a:lnTo>
                  <a:lnTo>
                    <a:pt x="24" y="10"/>
                  </a:lnTo>
                  <a:lnTo>
                    <a:pt x="27" y="10"/>
                  </a:lnTo>
                  <a:lnTo>
                    <a:pt x="28" y="10"/>
                  </a:lnTo>
                  <a:lnTo>
                    <a:pt x="30" y="10"/>
                  </a:lnTo>
                  <a:lnTo>
                    <a:pt x="33" y="10"/>
                  </a:lnTo>
                  <a:lnTo>
                    <a:pt x="35" y="8"/>
                  </a:lnTo>
                  <a:lnTo>
                    <a:pt x="38" y="7"/>
                  </a:lnTo>
                  <a:lnTo>
                    <a:pt x="39" y="6"/>
                  </a:lnTo>
                  <a:lnTo>
                    <a:pt x="40" y="4"/>
                  </a:lnTo>
                  <a:lnTo>
                    <a:pt x="41" y="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5" name="Freeform 82">
              <a:extLst>
                <a:ext uri="{FF2B5EF4-FFF2-40B4-BE49-F238E27FC236}">
                  <a16:creationId xmlns:a16="http://schemas.microsoft.com/office/drawing/2014/main" id="{24F1B04C-1E85-9100-0087-D124F3C7B96B}"/>
                </a:ext>
              </a:extLst>
            </p:cNvPr>
            <p:cNvSpPr>
              <a:spLocks/>
            </p:cNvSpPr>
            <p:nvPr/>
          </p:nvSpPr>
          <p:spPr bwMode="gray">
            <a:xfrm>
              <a:off x="10021551" y="4171853"/>
              <a:ext cx="20089" cy="33678"/>
            </a:xfrm>
            <a:custGeom>
              <a:avLst/>
              <a:gdLst>
                <a:gd name="T0" fmla="*/ 0 w 11"/>
                <a:gd name="T1" fmla="*/ 28016 h 20"/>
                <a:gd name="T2" fmla="*/ 0 w 11"/>
                <a:gd name="T3" fmla="*/ 22413 h 20"/>
                <a:gd name="T4" fmla="*/ 3175 w 11"/>
                <a:gd name="T5" fmla="*/ 16810 h 20"/>
                <a:gd name="T6" fmla="*/ 3175 w 11"/>
                <a:gd name="T7" fmla="*/ 14008 h 20"/>
                <a:gd name="T8" fmla="*/ 6350 w 11"/>
                <a:gd name="T9" fmla="*/ 9806 h 20"/>
                <a:gd name="T10" fmla="*/ 7938 w 11"/>
                <a:gd name="T11" fmla="*/ 5603 h 20"/>
                <a:gd name="T12" fmla="*/ 11113 w 11"/>
                <a:gd name="T13" fmla="*/ 4202 h 20"/>
                <a:gd name="T14" fmla="*/ 15875 w 11"/>
                <a:gd name="T15" fmla="*/ 2802 h 20"/>
                <a:gd name="T16" fmla="*/ 17463 w 11"/>
                <a:gd name="T17" fmla="*/ 0 h 20"/>
                <a:gd name="T18" fmla="*/ 17463 w 11"/>
                <a:gd name="T19" fmla="*/ 15409 h 20"/>
                <a:gd name="T20" fmla="*/ 11113 w 11"/>
                <a:gd name="T21" fmla="*/ 16810 h 20"/>
                <a:gd name="T22" fmla="*/ 7938 w 11"/>
                <a:gd name="T23" fmla="*/ 19611 h 20"/>
                <a:gd name="T24" fmla="*/ 7938 w 11"/>
                <a:gd name="T25" fmla="*/ 22413 h 20"/>
                <a:gd name="T26" fmla="*/ 7938 w 11"/>
                <a:gd name="T27" fmla="*/ 25214 h 20"/>
                <a:gd name="T28" fmla="*/ 6350 w 11"/>
                <a:gd name="T29" fmla="*/ 26615 h 20"/>
                <a:gd name="T30" fmla="*/ 0 w 11"/>
                <a:gd name="T31" fmla="*/ 28016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20"/>
                <a:gd name="T50" fmla="*/ 11 w 11"/>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20">
                  <a:moveTo>
                    <a:pt x="0" y="20"/>
                  </a:moveTo>
                  <a:lnTo>
                    <a:pt x="0" y="16"/>
                  </a:lnTo>
                  <a:lnTo>
                    <a:pt x="2" y="12"/>
                  </a:lnTo>
                  <a:lnTo>
                    <a:pt x="2" y="10"/>
                  </a:lnTo>
                  <a:lnTo>
                    <a:pt x="4" y="7"/>
                  </a:lnTo>
                  <a:lnTo>
                    <a:pt x="5" y="4"/>
                  </a:lnTo>
                  <a:lnTo>
                    <a:pt x="7" y="3"/>
                  </a:lnTo>
                  <a:lnTo>
                    <a:pt x="10" y="2"/>
                  </a:lnTo>
                  <a:lnTo>
                    <a:pt x="11" y="0"/>
                  </a:lnTo>
                  <a:lnTo>
                    <a:pt x="11" y="11"/>
                  </a:lnTo>
                  <a:lnTo>
                    <a:pt x="7" y="12"/>
                  </a:lnTo>
                  <a:lnTo>
                    <a:pt x="5" y="14"/>
                  </a:lnTo>
                  <a:lnTo>
                    <a:pt x="5" y="16"/>
                  </a:lnTo>
                  <a:lnTo>
                    <a:pt x="5" y="18"/>
                  </a:lnTo>
                  <a:lnTo>
                    <a:pt x="4" y="19"/>
                  </a:lnTo>
                  <a:lnTo>
                    <a:pt x="0" y="2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6" name="Freeform 83">
              <a:extLst>
                <a:ext uri="{FF2B5EF4-FFF2-40B4-BE49-F238E27FC236}">
                  <a16:creationId xmlns:a16="http://schemas.microsoft.com/office/drawing/2014/main" id="{12F295AA-E0CA-4D34-4ACE-D32C14C595B7}"/>
                </a:ext>
              </a:extLst>
            </p:cNvPr>
            <p:cNvSpPr>
              <a:spLocks/>
            </p:cNvSpPr>
            <p:nvPr/>
          </p:nvSpPr>
          <p:spPr bwMode="gray">
            <a:xfrm>
              <a:off x="10117974" y="4098559"/>
              <a:ext cx="34149" cy="63391"/>
            </a:xfrm>
            <a:custGeom>
              <a:avLst/>
              <a:gdLst>
                <a:gd name="T0" fmla="*/ 0 w 19"/>
                <a:gd name="T1" fmla="*/ 29417 h 37"/>
                <a:gd name="T2" fmla="*/ 1588 w 19"/>
                <a:gd name="T3" fmla="*/ 25215 h 37"/>
                <a:gd name="T4" fmla="*/ 3175 w 19"/>
                <a:gd name="T5" fmla="*/ 19611 h 37"/>
                <a:gd name="T6" fmla="*/ 4763 w 19"/>
                <a:gd name="T7" fmla="*/ 15409 h 37"/>
                <a:gd name="T8" fmla="*/ 11113 w 19"/>
                <a:gd name="T9" fmla="*/ 9806 h 37"/>
                <a:gd name="T10" fmla="*/ 14288 w 19"/>
                <a:gd name="T11" fmla="*/ 7004 h 37"/>
                <a:gd name="T12" fmla="*/ 15875 w 19"/>
                <a:gd name="T13" fmla="*/ 2802 h 37"/>
                <a:gd name="T14" fmla="*/ 19050 w 19"/>
                <a:gd name="T15" fmla="*/ 0 h 37"/>
                <a:gd name="T16" fmla="*/ 23813 w 19"/>
                <a:gd name="T17" fmla="*/ 0 h 37"/>
                <a:gd name="T18" fmla="*/ 30163 w 19"/>
                <a:gd name="T19" fmla="*/ 7004 h 37"/>
                <a:gd name="T20" fmla="*/ 28575 w 19"/>
                <a:gd name="T21" fmla="*/ 9806 h 37"/>
                <a:gd name="T22" fmla="*/ 26988 w 19"/>
                <a:gd name="T23" fmla="*/ 15409 h 37"/>
                <a:gd name="T24" fmla="*/ 25400 w 19"/>
                <a:gd name="T25" fmla="*/ 19611 h 37"/>
                <a:gd name="T26" fmla="*/ 23813 w 19"/>
                <a:gd name="T27" fmla="*/ 23814 h 37"/>
                <a:gd name="T28" fmla="*/ 19050 w 19"/>
                <a:gd name="T29" fmla="*/ 25215 h 37"/>
                <a:gd name="T30" fmla="*/ 17463 w 19"/>
                <a:gd name="T31" fmla="*/ 29417 h 37"/>
                <a:gd name="T32" fmla="*/ 15875 w 19"/>
                <a:gd name="T33" fmla="*/ 30818 h 37"/>
                <a:gd name="T34" fmla="*/ 14288 w 19"/>
                <a:gd name="T35" fmla="*/ 33619 h 37"/>
                <a:gd name="T36" fmla="*/ 14288 w 19"/>
                <a:gd name="T37" fmla="*/ 35020 h 37"/>
                <a:gd name="T38" fmla="*/ 14288 w 19"/>
                <a:gd name="T39" fmla="*/ 36421 h 37"/>
                <a:gd name="T40" fmla="*/ 14288 w 19"/>
                <a:gd name="T41" fmla="*/ 40624 h 37"/>
                <a:gd name="T42" fmla="*/ 14288 w 19"/>
                <a:gd name="T43" fmla="*/ 42024 h 37"/>
                <a:gd name="T44" fmla="*/ 14288 w 19"/>
                <a:gd name="T45" fmla="*/ 44826 h 37"/>
                <a:gd name="T46" fmla="*/ 14288 w 19"/>
                <a:gd name="T47" fmla="*/ 46227 h 37"/>
                <a:gd name="T48" fmla="*/ 12700 w 19"/>
                <a:gd name="T49" fmla="*/ 47628 h 37"/>
                <a:gd name="T50" fmla="*/ 12700 w 19"/>
                <a:gd name="T51" fmla="*/ 51830 h 37"/>
                <a:gd name="T52" fmla="*/ 11113 w 19"/>
                <a:gd name="T53" fmla="*/ 47628 h 37"/>
                <a:gd name="T54" fmla="*/ 6350 w 19"/>
                <a:gd name="T55" fmla="*/ 46227 h 37"/>
                <a:gd name="T56" fmla="*/ 4763 w 19"/>
                <a:gd name="T57" fmla="*/ 44826 h 37"/>
                <a:gd name="T58" fmla="*/ 3175 w 19"/>
                <a:gd name="T59" fmla="*/ 42024 h 37"/>
                <a:gd name="T60" fmla="*/ 1588 w 19"/>
                <a:gd name="T61" fmla="*/ 40624 h 37"/>
                <a:gd name="T62" fmla="*/ 1588 w 19"/>
                <a:gd name="T63" fmla="*/ 35020 h 37"/>
                <a:gd name="T64" fmla="*/ 0 w 19"/>
                <a:gd name="T65" fmla="*/ 33619 h 37"/>
                <a:gd name="T66" fmla="*/ 0 w 19"/>
                <a:gd name="T67" fmla="*/ 29417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
                <a:gd name="T103" fmla="*/ 0 h 37"/>
                <a:gd name="T104" fmla="*/ 19 w 19"/>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 h="37">
                  <a:moveTo>
                    <a:pt x="0" y="21"/>
                  </a:moveTo>
                  <a:lnTo>
                    <a:pt x="1" y="18"/>
                  </a:lnTo>
                  <a:lnTo>
                    <a:pt x="2" y="14"/>
                  </a:lnTo>
                  <a:lnTo>
                    <a:pt x="3" y="11"/>
                  </a:lnTo>
                  <a:lnTo>
                    <a:pt x="7" y="7"/>
                  </a:lnTo>
                  <a:lnTo>
                    <a:pt x="9" y="5"/>
                  </a:lnTo>
                  <a:lnTo>
                    <a:pt x="10" y="2"/>
                  </a:lnTo>
                  <a:lnTo>
                    <a:pt x="12" y="0"/>
                  </a:lnTo>
                  <a:lnTo>
                    <a:pt x="15" y="0"/>
                  </a:lnTo>
                  <a:lnTo>
                    <a:pt x="19" y="5"/>
                  </a:lnTo>
                  <a:lnTo>
                    <a:pt x="18" y="7"/>
                  </a:lnTo>
                  <a:lnTo>
                    <a:pt x="17" y="11"/>
                  </a:lnTo>
                  <a:lnTo>
                    <a:pt x="16" y="14"/>
                  </a:lnTo>
                  <a:lnTo>
                    <a:pt x="15" y="17"/>
                  </a:lnTo>
                  <a:lnTo>
                    <a:pt x="12" y="18"/>
                  </a:lnTo>
                  <a:lnTo>
                    <a:pt x="11" y="21"/>
                  </a:lnTo>
                  <a:lnTo>
                    <a:pt x="10" y="22"/>
                  </a:lnTo>
                  <a:lnTo>
                    <a:pt x="9" y="24"/>
                  </a:lnTo>
                  <a:lnTo>
                    <a:pt x="9" y="25"/>
                  </a:lnTo>
                  <a:lnTo>
                    <a:pt x="9" y="26"/>
                  </a:lnTo>
                  <a:lnTo>
                    <a:pt x="9" y="29"/>
                  </a:lnTo>
                  <a:lnTo>
                    <a:pt x="9" y="30"/>
                  </a:lnTo>
                  <a:lnTo>
                    <a:pt x="9" y="32"/>
                  </a:lnTo>
                  <a:lnTo>
                    <a:pt x="9" y="33"/>
                  </a:lnTo>
                  <a:lnTo>
                    <a:pt x="8" y="34"/>
                  </a:lnTo>
                  <a:lnTo>
                    <a:pt x="8" y="37"/>
                  </a:lnTo>
                  <a:lnTo>
                    <a:pt x="7" y="34"/>
                  </a:lnTo>
                  <a:lnTo>
                    <a:pt x="4" y="33"/>
                  </a:lnTo>
                  <a:lnTo>
                    <a:pt x="3" y="32"/>
                  </a:lnTo>
                  <a:lnTo>
                    <a:pt x="2" y="30"/>
                  </a:lnTo>
                  <a:lnTo>
                    <a:pt x="1" y="29"/>
                  </a:lnTo>
                  <a:lnTo>
                    <a:pt x="1" y="25"/>
                  </a:lnTo>
                  <a:lnTo>
                    <a:pt x="0" y="24"/>
                  </a:lnTo>
                  <a:lnTo>
                    <a:pt x="0" y="2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7" name="Freeform 84">
              <a:extLst>
                <a:ext uri="{FF2B5EF4-FFF2-40B4-BE49-F238E27FC236}">
                  <a16:creationId xmlns:a16="http://schemas.microsoft.com/office/drawing/2014/main" id="{16F3F4C8-3C80-52BE-FE35-1053E46B142A}"/>
                </a:ext>
              </a:extLst>
            </p:cNvPr>
            <p:cNvSpPr>
              <a:spLocks/>
            </p:cNvSpPr>
            <p:nvPr/>
          </p:nvSpPr>
          <p:spPr bwMode="gray">
            <a:xfrm>
              <a:off x="10180249" y="3940081"/>
              <a:ext cx="38167" cy="15851"/>
            </a:xfrm>
            <a:custGeom>
              <a:avLst/>
              <a:gdLst>
                <a:gd name="T0" fmla="*/ 0 w 21"/>
                <a:gd name="T1" fmla="*/ 0 h 9"/>
                <a:gd name="T2" fmla="*/ 3175 w 21"/>
                <a:gd name="T3" fmla="*/ 0 h 9"/>
                <a:gd name="T4" fmla="*/ 9525 w 21"/>
                <a:gd name="T5" fmla="*/ 1401 h 9"/>
                <a:gd name="T6" fmla="*/ 14288 w 21"/>
                <a:gd name="T7" fmla="*/ 1401 h 9"/>
                <a:gd name="T8" fmla="*/ 19050 w 21"/>
                <a:gd name="T9" fmla="*/ 5603 h 9"/>
                <a:gd name="T10" fmla="*/ 23813 w 21"/>
                <a:gd name="T11" fmla="*/ 7004 h 9"/>
                <a:gd name="T12" fmla="*/ 28575 w 21"/>
                <a:gd name="T13" fmla="*/ 8405 h 9"/>
                <a:gd name="T14" fmla="*/ 31750 w 21"/>
                <a:gd name="T15" fmla="*/ 12607 h 9"/>
                <a:gd name="T16" fmla="*/ 33338 w 21"/>
                <a:gd name="T17" fmla="*/ 12607 h 9"/>
                <a:gd name="T18" fmla="*/ 23813 w 21"/>
                <a:gd name="T19" fmla="*/ 12607 h 9"/>
                <a:gd name="T20" fmla="*/ 19050 w 21"/>
                <a:gd name="T21" fmla="*/ 12607 h 9"/>
                <a:gd name="T22" fmla="*/ 14288 w 21"/>
                <a:gd name="T23" fmla="*/ 12607 h 9"/>
                <a:gd name="T24" fmla="*/ 11113 w 21"/>
                <a:gd name="T25" fmla="*/ 12607 h 9"/>
                <a:gd name="T26" fmla="*/ 6350 w 21"/>
                <a:gd name="T27" fmla="*/ 12607 h 9"/>
                <a:gd name="T28" fmla="*/ 3175 w 21"/>
                <a:gd name="T29" fmla="*/ 12607 h 9"/>
                <a:gd name="T30" fmla="*/ 1588 w 21"/>
                <a:gd name="T31" fmla="*/ 12607 h 9"/>
                <a:gd name="T32" fmla="*/ 0 w 21"/>
                <a:gd name="T33" fmla="*/ 12607 h 9"/>
                <a:gd name="T34" fmla="*/ 0 w 21"/>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9"/>
                <a:gd name="T56" fmla="*/ 21 w 21"/>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9">
                  <a:moveTo>
                    <a:pt x="0" y="0"/>
                  </a:moveTo>
                  <a:lnTo>
                    <a:pt x="2" y="0"/>
                  </a:lnTo>
                  <a:lnTo>
                    <a:pt x="6" y="1"/>
                  </a:lnTo>
                  <a:lnTo>
                    <a:pt x="9" y="1"/>
                  </a:lnTo>
                  <a:lnTo>
                    <a:pt x="12" y="4"/>
                  </a:lnTo>
                  <a:lnTo>
                    <a:pt x="15" y="5"/>
                  </a:lnTo>
                  <a:lnTo>
                    <a:pt x="18" y="6"/>
                  </a:lnTo>
                  <a:lnTo>
                    <a:pt x="20" y="9"/>
                  </a:lnTo>
                  <a:lnTo>
                    <a:pt x="21" y="9"/>
                  </a:lnTo>
                  <a:lnTo>
                    <a:pt x="15" y="9"/>
                  </a:lnTo>
                  <a:lnTo>
                    <a:pt x="12" y="9"/>
                  </a:lnTo>
                  <a:lnTo>
                    <a:pt x="9" y="9"/>
                  </a:lnTo>
                  <a:lnTo>
                    <a:pt x="7" y="9"/>
                  </a:lnTo>
                  <a:lnTo>
                    <a:pt x="4" y="9"/>
                  </a:lnTo>
                  <a:lnTo>
                    <a:pt x="2" y="9"/>
                  </a:lnTo>
                  <a:lnTo>
                    <a:pt x="1" y="9"/>
                  </a:lnTo>
                  <a:lnTo>
                    <a:pt x="0" y="9"/>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8" name="Freeform 85">
              <a:extLst>
                <a:ext uri="{FF2B5EF4-FFF2-40B4-BE49-F238E27FC236}">
                  <a16:creationId xmlns:a16="http://schemas.microsoft.com/office/drawing/2014/main" id="{C121F047-ADE2-6E44-F0AE-AE714BD9A245}"/>
                </a:ext>
              </a:extLst>
            </p:cNvPr>
            <p:cNvSpPr>
              <a:spLocks/>
            </p:cNvSpPr>
            <p:nvPr/>
          </p:nvSpPr>
          <p:spPr bwMode="gray">
            <a:xfrm>
              <a:off x="10160158" y="3902445"/>
              <a:ext cx="38167" cy="13868"/>
            </a:xfrm>
            <a:custGeom>
              <a:avLst/>
              <a:gdLst>
                <a:gd name="T0" fmla="*/ 0 w 21"/>
                <a:gd name="T1" fmla="*/ 11207 h 8"/>
                <a:gd name="T2" fmla="*/ 33338 w 21"/>
                <a:gd name="T3" fmla="*/ 11207 h 8"/>
                <a:gd name="T4" fmla="*/ 30163 w 21"/>
                <a:gd name="T5" fmla="*/ 9806 h 8"/>
                <a:gd name="T6" fmla="*/ 28575 w 21"/>
                <a:gd name="T7" fmla="*/ 9806 h 8"/>
                <a:gd name="T8" fmla="*/ 22225 w 21"/>
                <a:gd name="T9" fmla="*/ 7004 h 8"/>
                <a:gd name="T10" fmla="*/ 20638 w 21"/>
                <a:gd name="T11" fmla="*/ 4203 h 8"/>
                <a:gd name="T12" fmla="*/ 17463 w 21"/>
                <a:gd name="T13" fmla="*/ 1401 h 8"/>
                <a:gd name="T14" fmla="*/ 15875 w 21"/>
                <a:gd name="T15" fmla="*/ 0 h 8"/>
                <a:gd name="T16" fmla="*/ 11113 w 21"/>
                <a:gd name="T17" fmla="*/ 0 h 8"/>
                <a:gd name="T18" fmla="*/ 6350 w 21"/>
                <a:gd name="T19" fmla="*/ 0 h 8"/>
                <a:gd name="T20" fmla="*/ 0 w 21"/>
                <a:gd name="T21" fmla="*/ 1120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8"/>
                <a:gd name="T35" fmla="*/ 21 w 21"/>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8">
                  <a:moveTo>
                    <a:pt x="0" y="8"/>
                  </a:moveTo>
                  <a:lnTo>
                    <a:pt x="21" y="8"/>
                  </a:lnTo>
                  <a:lnTo>
                    <a:pt x="19" y="7"/>
                  </a:lnTo>
                  <a:lnTo>
                    <a:pt x="18" y="7"/>
                  </a:lnTo>
                  <a:lnTo>
                    <a:pt x="14" y="5"/>
                  </a:lnTo>
                  <a:lnTo>
                    <a:pt x="13" y="3"/>
                  </a:lnTo>
                  <a:lnTo>
                    <a:pt x="11" y="1"/>
                  </a:lnTo>
                  <a:lnTo>
                    <a:pt x="10" y="0"/>
                  </a:lnTo>
                  <a:lnTo>
                    <a:pt x="7" y="0"/>
                  </a:lnTo>
                  <a:lnTo>
                    <a:pt x="4" y="0"/>
                  </a:lnTo>
                  <a:lnTo>
                    <a:pt x="0" y="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39" name="Freeform 86">
              <a:extLst>
                <a:ext uri="{FF2B5EF4-FFF2-40B4-BE49-F238E27FC236}">
                  <a16:creationId xmlns:a16="http://schemas.microsoft.com/office/drawing/2014/main" id="{9D7B870B-4C8C-F477-1CEE-7AA2B4C9BCD5}"/>
                </a:ext>
              </a:extLst>
            </p:cNvPr>
            <p:cNvSpPr>
              <a:spLocks/>
            </p:cNvSpPr>
            <p:nvPr/>
          </p:nvSpPr>
          <p:spPr bwMode="gray">
            <a:xfrm>
              <a:off x="9931155" y="3773684"/>
              <a:ext cx="16069" cy="33673"/>
            </a:xfrm>
            <a:custGeom>
              <a:avLst/>
              <a:gdLst>
                <a:gd name="T0" fmla="*/ 0 w 8"/>
                <a:gd name="T1" fmla="*/ 21012 h 19"/>
                <a:gd name="T2" fmla="*/ 6350 w 8"/>
                <a:gd name="T3" fmla="*/ 26615 h 19"/>
                <a:gd name="T4" fmla="*/ 7937 w 8"/>
                <a:gd name="T5" fmla="*/ 23813 h 19"/>
                <a:gd name="T6" fmla="*/ 7937 w 8"/>
                <a:gd name="T7" fmla="*/ 22413 h 19"/>
                <a:gd name="T8" fmla="*/ 12700 w 8"/>
                <a:gd name="T9" fmla="*/ 16809 h 19"/>
                <a:gd name="T10" fmla="*/ 12700 w 8"/>
                <a:gd name="T11" fmla="*/ 15409 h 19"/>
                <a:gd name="T12" fmla="*/ 12700 w 8"/>
                <a:gd name="T13" fmla="*/ 11206 h 19"/>
                <a:gd name="T14" fmla="*/ 12700 w 8"/>
                <a:gd name="T15" fmla="*/ 9806 h 19"/>
                <a:gd name="T16" fmla="*/ 12700 w 8"/>
                <a:gd name="T17" fmla="*/ 4202 h 19"/>
                <a:gd name="T18" fmla="*/ 12700 w 8"/>
                <a:gd name="T19" fmla="*/ 0 h 19"/>
                <a:gd name="T20" fmla="*/ 0 w 8"/>
                <a:gd name="T21" fmla="*/ 21012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9"/>
                <a:gd name="T35" fmla="*/ 8 w 8"/>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9">
                  <a:moveTo>
                    <a:pt x="0" y="15"/>
                  </a:moveTo>
                  <a:lnTo>
                    <a:pt x="4" y="19"/>
                  </a:lnTo>
                  <a:lnTo>
                    <a:pt x="5" y="17"/>
                  </a:lnTo>
                  <a:lnTo>
                    <a:pt x="5" y="16"/>
                  </a:lnTo>
                  <a:lnTo>
                    <a:pt x="8" y="12"/>
                  </a:lnTo>
                  <a:lnTo>
                    <a:pt x="8" y="11"/>
                  </a:lnTo>
                  <a:lnTo>
                    <a:pt x="8" y="8"/>
                  </a:lnTo>
                  <a:lnTo>
                    <a:pt x="8" y="7"/>
                  </a:lnTo>
                  <a:lnTo>
                    <a:pt x="8" y="3"/>
                  </a:lnTo>
                  <a:lnTo>
                    <a:pt x="8" y="0"/>
                  </a:lnTo>
                  <a:lnTo>
                    <a:pt x="0" y="1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0" name="Freeform 87">
              <a:extLst>
                <a:ext uri="{FF2B5EF4-FFF2-40B4-BE49-F238E27FC236}">
                  <a16:creationId xmlns:a16="http://schemas.microsoft.com/office/drawing/2014/main" id="{F702D7E4-D153-02B6-9AA3-C3E2767A6BF9}"/>
                </a:ext>
              </a:extLst>
            </p:cNvPr>
            <p:cNvSpPr>
              <a:spLocks/>
            </p:cNvSpPr>
            <p:nvPr/>
          </p:nvSpPr>
          <p:spPr bwMode="gray">
            <a:xfrm>
              <a:off x="9834736" y="3940081"/>
              <a:ext cx="46201" cy="25751"/>
            </a:xfrm>
            <a:custGeom>
              <a:avLst/>
              <a:gdLst>
                <a:gd name="T0" fmla="*/ 4763 w 24"/>
                <a:gd name="T1" fmla="*/ 19611 h 14"/>
                <a:gd name="T2" fmla="*/ 7938 w 24"/>
                <a:gd name="T3" fmla="*/ 16809 h 14"/>
                <a:gd name="T4" fmla="*/ 14288 w 24"/>
                <a:gd name="T5" fmla="*/ 16809 h 14"/>
                <a:gd name="T6" fmla="*/ 17463 w 24"/>
                <a:gd name="T7" fmla="*/ 16809 h 14"/>
                <a:gd name="T8" fmla="*/ 20637 w 24"/>
                <a:gd name="T9" fmla="*/ 16809 h 14"/>
                <a:gd name="T10" fmla="*/ 25400 w 24"/>
                <a:gd name="T11" fmla="*/ 18210 h 14"/>
                <a:gd name="T12" fmla="*/ 30163 w 24"/>
                <a:gd name="T13" fmla="*/ 18210 h 14"/>
                <a:gd name="T14" fmla="*/ 33338 w 24"/>
                <a:gd name="T15" fmla="*/ 19611 h 14"/>
                <a:gd name="T16" fmla="*/ 38100 w 24"/>
                <a:gd name="T17" fmla="*/ 19611 h 14"/>
                <a:gd name="T18" fmla="*/ 38100 w 24"/>
                <a:gd name="T19" fmla="*/ 0 h 14"/>
                <a:gd name="T20" fmla="*/ 30163 w 24"/>
                <a:gd name="T21" fmla="*/ 0 h 14"/>
                <a:gd name="T22" fmla="*/ 25400 w 24"/>
                <a:gd name="T23" fmla="*/ 0 h 14"/>
                <a:gd name="T24" fmla="*/ 20637 w 24"/>
                <a:gd name="T25" fmla="*/ 0 h 14"/>
                <a:gd name="T26" fmla="*/ 19050 w 24"/>
                <a:gd name="T27" fmla="*/ 1401 h 14"/>
                <a:gd name="T28" fmla="*/ 15875 w 24"/>
                <a:gd name="T29" fmla="*/ 1401 h 14"/>
                <a:gd name="T30" fmla="*/ 14288 w 24"/>
                <a:gd name="T31" fmla="*/ 1401 h 14"/>
                <a:gd name="T32" fmla="*/ 6350 w 24"/>
                <a:gd name="T33" fmla="*/ 1401 h 14"/>
                <a:gd name="T34" fmla="*/ 0 w 24"/>
                <a:gd name="T35" fmla="*/ 0 h 14"/>
                <a:gd name="T36" fmla="*/ 0 w 24"/>
                <a:gd name="T37" fmla="*/ 1401 h 14"/>
                <a:gd name="T38" fmla="*/ 0 w 24"/>
                <a:gd name="T39" fmla="*/ 5603 h 14"/>
                <a:gd name="T40" fmla="*/ 0 w 24"/>
                <a:gd name="T41" fmla="*/ 7004 h 14"/>
                <a:gd name="T42" fmla="*/ 3175 w 24"/>
                <a:gd name="T43" fmla="*/ 8405 h 14"/>
                <a:gd name="T44" fmla="*/ 3175 w 24"/>
                <a:gd name="T45" fmla="*/ 11206 h 14"/>
                <a:gd name="T46" fmla="*/ 3175 w 24"/>
                <a:gd name="T47" fmla="*/ 16809 h 14"/>
                <a:gd name="T48" fmla="*/ 3175 w 24"/>
                <a:gd name="T49" fmla="*/ 18210 h 14"/>
                <a:gd name="T50" fmla="*/ 4763 w 24"/>
                <a:gd name="T51" fmla="*/ 19611 h 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14"/>
                <a:gd name="T80" fmla="*/ 24 w 24"/>
                <a:gd name="T81" fmla="*/ 14 h 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14">
                  <a:moveTo>
                    <a:pt x="3" y="14"/>
                  </a:moveTo>
                  <a:lnTo>
                    <a:pt x="5" y="12"/>
                  </a:lnTo>
                  <a:lnTo>
                    <a:pt x="9" y="12"/>
                  </a:lnTo>
                  <a:lnTo>
                    <a:pt x="11" y="12"/>
                  </a:lnTo>
                  <a:lnTo>
                    <a:pt x="13" y="12"/>
                  </a:lnTo>
                  <a:lnTo>
                    <a:pt x="16" y="13"/>
                  </a:lnTo>
                  <a:lnTo>
                    <a:pt x="19" y="13"/>
                  </a:lnTo>
                  <a:lnTo>
                    <a:pt x="21" y="14"/>
                  </a:lnTo>
                  <a:lnTo>
                    <a:pt x="24" y="14"/>
                  </a:lnTo>
                  <a:lnTo>
                    <a:pt x="24" y="0"/>
                  </a:lnTo>
                  <a:lnTo>
                    <a:pt x="19" y="0"/>
                  </a:lnTo>
                  <a:lnTo>
                    <a:pt x="16" y="0"/>
                  </a:lnTo>
                  <a:lnTo>
                    <a:pt x="13" y="0"/>
                  </a:lnTo>
                  <a:lnTo>
                    <a:pt x="12" y="1"/>
                  </a:lnTo>
                  <a:lnTo>
                    <a:pt x="10" y="1"/>
                  </a:lnTo>
                  <a:lnTo>
                    <a:pt x="9" y="1"/>
                  </a:lnTo>
                  <a:lnTo>
                    <a:pt x="4" y="1"/>
                  </a:lnTo>
                  <a:lnTo>
                    <a:pt x="0" y="0"/>
                  </a:lnTo>
                  <a:lnTo>
                    <a:pt x="0" y="1"/>
                  </a:lnTo>
                  <a:lnTo>
                    <a:pt x="0" y="4"/>
                  </a:lnTo>
                  <a:lnTo>
                    <a:pt x="0" y="5"/>
                  </a:lnTo>
                  <a:lnTo>
                    <a:pt x="2" y="6"/>
                  </a:lnTo>
                  <a:lnTo>
                    <a:pt x="2" y="8"/>
                  </a:lnTo>
                  <a:lnTo>
                    <a:pt x="2" y="12"/>
                  </a:lnTo>
                  <a:lnTo>
                    <a:pt x="2" y="13"/>
                  </a:lnTo>
                  <a:lnTo>
                    <a:pt x="3" y="1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1" name="Freeform 88">
              <a:extLst>
                <a:ext uri="{FF2B5EF4-FFF2-40B4-BE49-F238E27FC236}">
                  <a16:creationId xmlns:a16="http://schemas.microsoft.com/office/drawing/2014/main" id="{5C481D6A-AC90-6BB5-BAE3-D651888E0EA0}"/>
                </a:ext>
              </a:extLst>
            </p:cNvPr>
            <p:cNvSpPr>
              <a:spLocks/>
            </p:cNvSpPr>
            <p:nvPr/>
          </p:nvSpPr>
          <p:spPr bwMode="gray">
            <a:xfrm>
              <a:off x="9846786" y="4181759"/>
              <a:ext cx="28123" cy="27733"/>
            </a:xfrm>
            <a:custGeom>
              <a:avLst/>
              <a:gdLst>
                <a:gd name="T0" fmla="*/ 0 w 15"/>
                <a:gd name="T1" fmla="*/ 0 h 16"/>
                <a:gd name="T2" fmla="*/ 3175 w 15"/>
                <a:gd name="T3" fmla="*/ 1401 h 16"/>
                <a:gd name="T4" fmla="*/ 7938 w 15"/>
                <a:gd name="T5" fmla="*/ 4202 h 16"/>
                <a:gd name="T6" fmla="*/ 9525 w 15"/>
                <a:gd name="T7" fmla="*/ 7004 h 16"/>
                <a:gd name="T8" fmla="*/ 11113 w 15"/>
                <a:gd name="T9" fmla="*/ 8405 h 16"/>
                <a:gd name="T10" fmla="*/ 12700 w 15"/>
                <a:gd name="T11" fmla="*/ 8405 h 16"/>
                <a:gd name="T12" fmla="*/ 15875 w 15"/>
                <a:gd name="T13" fmla="*/ 11207 h 16"/>
                <a:gd name="T14" fmla="*/ 20638 w 15"/>
                <a:gd name="T15" fmla="*/ 11207 h 16"/>
                <a:gd name="T16" fmla="*/ 23813 w 15"/>
                <a:gd name="T17" fmla="*/ 11207 h 16"/>
                <a:gd name="T18" fmla="*/ 22225 w 15"/>
                <a:gd name="T19" fmla="*/ 12607 h 16"/>
                <a:gd name="T20" fmla="*/ 20638 w 15"/>
                <a:gd name="T21" fmla="*/ 15409 h 16"/>
                <a:gd name="T22" fmla="*/ 19050 w 15"/>
                <a:gd name="T23" fmla="*/ 18211 h 16"/>
                <a:gd name="T24" fmla="*/ 15875 w 15"/>
                <a:gd name="T25" fmla="*/ 19611 h 16"/>
                <a:gd name="T26" fmla="*/ 12700 w 15"/>
                <a:gd name="T27" fmla="*/ 22413 h 16"/>
                <a:gd name="T28" fmla="*/ 11113 w 15"/>
                <a:gd name="T29" fmla="*/ 22413 h 16"/>
                <a:gd name="T30" fmla="*/ 9525 w 15"/>
                <a:gd name="T31" fmla="*/ 22413 h 16"/>
                <a:gd name="T32" fmla="*/ 7938 w 15"/>
                <a:gd name="T33" fmla="*/ 22413 h 16"/>
                <a:gd name="T34" fmla="*/ 4763 w 15"/>
                <a:gd name="T35" fmla="*/ 19611 h 16"/>
                <a:gd name="T36" fmla="*/ 3175 w 15"/>
                <a:gd name="T37" fmla="*/ 18211 h 16"/>
                <a:gd name="T38" fmla="*/ 3175 w 15"/>
                <a:gd name="T39" fmla="*/ 12607 h 16"/>
                <a:gd name="T40" fmla="*/ 0 w 15"/>
                <a:gd name="T41" fmla="*/ 11207 h 16"/>
                <a:gd name="T42" fmla="*/ 0 w 15"/>
                <a:gd name="T43" fmla="*/ 7004 h 16"/>
                <a:gd name="T44" fmla="*/ 0 w 15"/>
                <a:gd name="T45" fmla="*/ 1401 h 16"/>
                <a:gd name="T46" fmla="*/ 0 w 15"/>
                <a:gd name="T47" fmla="*/ 0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16"/>
                <a:gd name="T74" fmla="*/ 15 w 15"/>
                <a:gd name="T75" fmla="*/ 16 h 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16">
                  <a:moveTo>
                    <a:pt x="0" y="0"/>
                  </a:moveTo>
                  <a:lnTo>
                    <a:pt x="2" y="1"/>
                  </a:lnTo>
                  <a:lnTo>
                    <a:pt x="5" y="3"/>
                  </a:lnTo>
                  <a:lnTo>
                    <a:pt x="6" y="5"/>
                  </a:lnTo>
                  <a:lnTo>
                    <a:pt x="7" y="6"/>
                  </a:lnTo>
                  <a:lnTo>
                    <a:pt x="8" y="6"/>
                  </a:lnTo>
                  <a:lnTo>
                    <a:pt x="10" y="8"/>
                  </a:lnTo>
                  <a:lnTo>
                    <a:pt x="13" y="8"/>
                  </a:lnTo>
                  <a:lnTo>
                    <a:pt x="15" y="8"/>
                  </a:lnTo>
                  <a:lnTo>
                    <a:pt x="14" y="9"/>
                  </a:lnTo>
                  <a:lnTo>
                    <a:pt x="13" y="11"/>
                  </a:lnTo>
                  <a:lnTo>
                    <a:pt x="12" y="13"/>
                  </a:lnTo>
                  <a:lnTo>
                    <a:pt x="10" y="14"/>
                  </a:lnTo>
                  <a:lnTo>
                    <a:pt x="8" y="16"/>
                  </a:lnTo>
                  <a:lnTo>
                    <a:pt x="7" y="16"/>
                  </a:lnTo>
                  <a:lnTo>
                    <a:pt x="6" y="16"/>
                  </a:lnTo>
                  <a:lnTo>
                    <a:pt x="5" y="16"/>
                  </a:lnTo>
                  <a:lnTo>
                    <a:pt x="3" y="14"/>
                  </a:lnTo>
                  <a:lnTo>
                    <a:pt x="2" y="13"/>
                  </a:lnTo>
                  <a:lnTo>
                    <a:pt x="2" y="9"/>
                  </a:lnTo>
                  <a:lnTo>
                    <a:pt x="0" y="8"/>
                  </a:lnTo>
                  <a:lnTo>
                    <a:pt x="0" y="5"/>
                  </a:lnTo>
                  <a:lnTo>
                    <a:pt x="0" y="1"/>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2" name="Freeform 89">
              <a:extLst>
                <a:ext uri="{FF2B5EF4-FFF2-40B4-BE49-F238E27FC236}">
                  <a16:creationId xmlns:a16="http://schemas.microsoft.com/office/drawing/2014/main" id="{9F3ACC0C-E880-B23E-55F8-F094CC4FD019}"/>
                </a:ext>
              </a:extLst>
            </p:cNvPr>
            <p:cNvSpPr>
              <a:spLocks/>
            </p:cNvSpPr>
            <p:nvPr/>
          </p:nvSpPr>
          <p:spPr bwMode="gray">
            <a:xfrm>
              <a:off x="9995438" y="3946024"/>
              <a:ext cx="18080" cy="19809"/>
            </a:xfrm>
            <a:custGeom>
              <a:avLst/>
              <a:gdLst>
                <a:gd name="T0" fmla="*/ 0 w 10"/>
                <a:gd name="T1" fmla="*/ 0 h 11"/>
                <a:gd name="T2" fmla="*/ 15875 w 10"/>
                <a:gd name="T3" fmla="*/ 15409 h 11"/>
                <a:gd name="T4" fmla="*/ 15875 w 10"/>
                <a:gd name="T5" fmla="*/ 14008 h 11"/>
                <a:gd name="T6" fmla="*/ 15875 w 10"/>
                <a:gd name="T7" fmla="*/ 12607 h 11"/>
                <a:gd name="T8" fmla="*/ 15875 w 10"/>
                <a:gd name="T9" fmla="*/ 8405 h 11"/>
                <a:gd name="T10" fmla="*/ 15875 w 10"/>
                <a:gd name="T11" fmla="*/ 7004 h 11"/>
                <a:gd name="T12" fmla="*/ 15875 w 10"/>
                <a:gd name="T13" fmla="*/ 2802 h 11"/>
                <a:gd name="T14" fmla="*/ 15875 w 10"/>
                <a:gd name="T15" fmla="*/ 1401 h 11"/>
                <a:gd name="T16" fmla="*/ 15875 w 10"/>
                <a:gd name="T17" fmla="*/ 0 h 11"/>
                <a:gd name="T18" fmla="*/ 14288 w 10"/>
                <a:gd name="T19" fmla="*/ 0 h 11"/>
                <a:gd name="T20" fmla="*/ 12700 w 10"/>
                <a:gd name="T21" fmla="*/ 0 h 11"/>
                <a:gd name="T22" fmla="*/ 9525 w 10"/>
                <a:gd name="T23" fmla="*/ 0 h 11"/>
                <a:gd name="T24" fmla="*/ 7938 w 10"/>
                <a:gd name="T25" fmla="*/ 0 h 11"/>
                <a:gd name="T26" fmla="*/ 4762 w 10"/>
                <a:gd name="T27" fmla="*/ 0 h 11"/>
                <a:gd name="T28" fmla="*/ 1588 w 10"/>
                <a:gd name="T29" fmla="*/ 0 h 11"/>
                <a:gd name="T30" fmla="*/ 0 w 10"/>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1"/>
                <a:gd name="T50" fmla="*/ 10 w 10"/>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1">
                  <a:moveTo>
                    <a:pt x="0" y="0"/>
                  </a:moveTo>
                  <a:lnTo>
                    <a:pt x="10" y="11"/>
                  </a:lnTo>
                  <a:lnTo>
                    <a:pt x="10" y="10"/>
                  </a:lnTo>
                  <a:lnTo>
                    <a:pt x="10" y="9"/>
                  </a:lnTo>
                  <a:lnTo>
                    <a:pt x="10" y="6"/>
                  </a:lnTo>
                  <a:lnTo>
                    <a:pt x="10" y="5"/>
                  </a:lnTo>
                  <a:lnTo>
                    <a:pt x="10" y="2"/>
                  </a:lnTo>
                  <a:lnTo>
                    <a:pt x="10" y="1"/>
                  </a:lnTo>
                  <a:lnTo>
                    <a:pt x="10" y="0"/>
                  </a:lnTo>
                  <a:lnTo>
                    <a:pt x="9" y="0"/>
                  </a:lnTo>
                  <a:lnTo>
                    <a:pt x="8" y="0"/>
                  </a:lnTo>
                  <a:lnTo>
                    <a:pt x="6" y="0"/>
                  </a:lnTo>
                  <a:lnTo>
                    <a:pt x="5" y="0"/>
                  </a:lnTo>
                  <a:lnTo>
                    <a:pt x="3" y="0"/>
                  </a:lnTo>
                  <a:lnTo>
                    <a:pt x="1" y="0"/>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3" name="Freeform 90">
              <a:extLst>
                <a:ext uri="{FF2B5EF4-FFF2-40B4-BE49-F238E27FC236}">
                  <a16:creationId xmlns:a16="http://schemas.microsoft.com/office/drawing/2014/main" id="{B72290DE-88BD-5F36-F012-E663D2ADE94C}"/>
                </a:ext>
              </a:extLst>
            </p:cNvPr>
            <p:cNvSpPr>
              <a:spLocks/>
            </p:cNvSpPr>
            <p:nvPr/>
          </p:nvSpPr>
          <p:spPr bwMode="gray">
            <a:xfrm>
              <a:off x="9808619" y="3940081"/>
              <a:ext cx="30130" cy="29715"/>
            </a:xfrm>
            <a:custGeom>
              <a:avLst/>
              <a:gdLst>
                <a:gd name="T0" fmla="*/ 1588 w 16"/>
                <a:gd name="T1" fmla="*/ 4202 h 17"/>
                <a:gd name="T2" fmla="*/ 1588 w 16"/>
                <a:gd name="T3" fmla="*/ 7004 h 17"/>
                <a:gd name="T4" fmla="*/ 1588 w 16"/>
                <a:gd name="T5" fmla="*/ 8405 h 17"/>
                <a:gd name="T6" fmla="*/ 0 w 16"/>
                <a:gd name="T7" fmla="*/ 12607 h 17"/>
                <a:gd name="T8" fmla="*/ 0 w 16"/>
                <a:gd name="T9" fmla="*/ 15409 h 17"/>
                <a:gd name="T10" fmla="*/ 0 w 16"/>
                <a:gd name="T11" fmla="*/ 16810 h 17"/>
                <a:gd name="T12" fmla="*/ 0 w 16"/>
                <a:gd name="T13" fmla="*/ 19612 h 17"/>
                <a:gd name="T14" fmla="*/ 0 w 16"/>
                <a:gd name="T15" fmla="*/ 22413 h 17"/>
                <a:gd name="T16" fmla="*/ 1588 w 16"/>
                <a:gd name="T17" fmla="*/ 23814 h 17"/>
                <a:gd name="T18" fmla="*/ 3175 w 16"/>
                <a:gd name="T19" fmla="*/ 19612 h 17"/>
                <a:gd name="T20" fmla="*/ 9525 w 16"/>
                <a:gd name="T21" fmla="*/ 16810 h 17"/>
                <a:gd name="T22" fmla="*/ 11112 w 16"/>
                <a:gd name="T23" fmla="*/ 12607 h 17"/>
                <a:gd name="T24" fmla="*/ 14287 w 16"/>
                <a:gd name="T25" fmla="*/ 11207 h 17"/>
                <a:gd name="T26" fmla="*/ 17462 w 16"/>
                <a:gd name="T27" fmla="*/ 7004 h 17"/>
                <a:gd name="T28" fmla="*/ 22225 w 16"/>
                <a:gd name="T29" fmla="*/ 4202 h 17"/>
                <a:gd name="T30" fmla="*/ 23812 w 16"/>
                <a:gd name="T31" fmla="*/ 1401 h 17"/>
                <a:gd name="T32" fmla="*/ 25400 w 16"/>
                <a:gd name="T33" fmla="*/ 0 h 17"/>
                <a:gd name="T34" fmla="*/ 1588 w 16"/>
                <a:gd name="T35" fmla="*/ 4202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1" y="3"/>
                  </a:moveTo>
                  <a:lnTo>
                    <a:pt x="1" y="5"/>
                  </a:lnTo>
                  <a:lnTo>
                    <a:pt x="1" y="6"/>
                  </a:lnTo>
                  <a:lnTo>
                    <a:pt x="0" y="9"/>
                  </a:lnTo>
                  <a:lnTo>
                    <a:pt x="0" y="11"/>
                  </a:lnTo>
                  <a:lnTo>
                    <a:pt x="0" y="12"/>
                  </a:lnTo>
                  <a:lnTo>
                    <a:pt x="0" y="14"/>
                  </a:lnTo>
                  <a:lnTo>
                    <a:pt x="0" y="16"/>
                  </a:lnTo>
                  <a:lnTo>
                    <a:pt x="1" y="17"/>
                  </a:lnTo>
                  <a:lnTo>
                    <a:pt x="2" y="14"/>
                  </a:lnTo>
                  <a:lnTo>
                    <a:pt x="6" y="12"/>
                  </a:lnTo>
                  <a:lnTo>
                    <a:pt x="7" y="9"/>
                  </a:lnTo>
                  <a:lnTo>
                    <a:pt x="9" y="8"/>
                  </a:lnTo>
                  <a:lnTo>
                    <a:pt x="11" y="5"/>
                  </a:lnTo>
                  <a:lnTo>
                    <a:pt x="14" y="3"/>
                  </a:lnTo>
                  <a:lnTo>
                    <a:pt x="15" y="1"/>
                  </a:lnTo>
                  <a:lnTo>
                    <a:pt x="16" y="0"/>
                  </a:lnTo>
                  <a:lnTo>
                    <a:pt x="1" y="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4" name="Freeform 91">
              <a:extLst>
                <a:ext uri="{FF2B5EF4-FFF2-40B4-BE49-F238E27FC236}">
                  <a16:creationId xmlns:a16="http://schemas.microsoft.com/office/drawing/2014/main" id="{49C89165-D0CC-A680-6AA1-E1CBACE87723}"/>
                </a:ext>
              </a:extLst>
            </p:cNvPr>
            <p:cNvSpPr>
              <a:spLocks/>
            </p:cNvSpPr>
            <p:nvPr/>
          </p:nvSpPr>
          <p:spPr bwMode="gray">
            <a:xfrm>
              <a:off x="9870892" y="4001491"/>
              <a:ext cx="44195" cy="37639"/>
            </a:xfrm>
            <a:custGeom>
              <a:avLst/>
              <a:gdLst>
                <a:gd name="T0" fmla="*/ 0 w 24"/>
                <a:gd name="T1" fmla="*/ 8405 h 21"/>
                <a:gd name="T2" fmla="*/ 0 w 24"/>
                <a:gd name="T3" fmla="*/ 12607 h 21"/>
                <a:gd name="T4" fmla="*/ 3175 w 24"/>
                <a:gd name="T5" fmla="*/ 16810 h 21"/>
                <a:gd name="T6" fmla="*/ 3175 w 24"/>
                <a:gd name="T7" fmla="*/ 18211 h 21"/>
                <a:gd name="T8" fmla="*/ 4763 w 24"/>
                <a:gd name="T9" fmla="*/ 23814 h 21"/>
                <a:gd name="T10" fmla="*/ 6350 w 24"/>
                <a:gd name="T11" fmla="*/ 25215 h 21"/>
                <a:gd name="T12" fmla="*/ 7938 w 24"/>
                <a:gd name="T13" fmla="*/ 29417 h 21"/>
                <a:gd name="T14" fmla="*/ 14288 w 24"/>
                <a:gd name="T15" fmla="*/ 29417 h 21"/>
                <a:gd name="T16" fmla="*/ 15875 w 24"/>
                <a:gd name="T17" fmla="*/ 29417 h 21"/>
                <a:gd name="T18" fmla="*/ 19050 w 24"/>
                <a:gd name="T19" fmla="*/ 29417 h 21"/>
                <a:gd name="T20" fmla="*/ 23812 w 24"/>
                <a:gd name="T21" fmla="*/ 29417 h 21"/>
                <a:gd name="T22" fmla="*/ 25400 w 24"/>
                <a:gd name="T23" fmla="*/ 28016 h 21"/>
                <a:gd name="T24" fmla="*/ 26988 w 24"/>
                <a:gd name="T25" fmla="*/ 23814 h 21"/>
                <a:gd name="T26" fmla="*/ 30163 w 24"/>
                <a:gd name="T27" fmla="*/ 21012 h 21"/>
                <a:gd name="T28" fmla="*/ 31750 w 24"/>
                <a:gd name="T29" fmla="*/ 16810 h 21"/>
                <a:gd name="T30" fmla="*/ 36513 w 24"/>
                <a:gd name="T31" fmla="*/ 14008 h 21"/>
                <a:gd name="T32" fmla="*/ 38100 w 24"/>
                <a:gd name="T33" fmla="*/ 11206 h 21"/>
                <a:gd name="T34" fmla="*/ 33338 w 24"/>
                <a:gd name="T35" fmla="*/ 8405 h 21"/>
                <a:gd name="T36" fmla="*/ 30163 w 24"/>
                <a:gd name="T37" fmla="*/ 5603 h 21"/>
                <a:gd name="T38" fmla="*/ 25400 w 24"/>
                <a:gd name="T39" fmla="*/ 2802 h 21"/>
                <a:gd name="T40" fmla="*/ 20637 w 24"/>
                <a:gd name="T41" fmla="*/ 2802 h 21"/>
                <a:gd name="T42" fmla="*/ 15875 w 24"/>
                <a:gd name="T43" fmla="*/ 2802 h 21"/>
                <a:gd name="T44" fmla="*/ 11112 w 24"/>
                <a:gd name="T45" fmla="*/ 2802 h 21"/>
                <a:gd name="T46" fmla="*/ 6350 w 24"/>
                <a:gd name="T47" fmla="*/ 1401 h 21"/>
                <a:gd name="T48" fmla="*/ 0 w 24"/>
                <a:gd name="T49" fmla="*/ 0 h 21"/>
                <a:gd name="T50" fmla="*/ 0 w 24"/>
                <a:gd name="T51" fmla="*/ 1401 h 21"/>
                <a:gd name="T52" fmla="*/ 0 w 24"/>
                <a:gd name="T53" fmla="*/ 2802 h 21"/>
                <a:gd name="T54" fmla="*/ 0 w 24"/>
                <a:gd name="T55" fmla="*/ 5603 h 21"/>
                <a:gd name="T56" fmla="*/ 0 w 24"/>
                <a:gd name="T57" fmla="*/ 8405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21"/>
                <a:gd name="T89" fmla="*/ 24 w 24"/>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21">
                  <a:moveTo>
                    <a:pt x="0" y="6"/>
                  </a:moveTo>
                  <a:lnTo>
                    <a:pt x="0" y="9"/>
                  </a:lnTo>
                  <a:lnTo>
                    <a:pt x="2" y="12"/>
                  </a:lnTo>
                  <a:lnTo>
                    <a:pt x="2" y="13"/>
                  </a:lnTo>
                  <a:lnTo>
                    <a:pt x="3" y="17"/>
                  </a:lnTo>
                  <a:lnTo>
                    <a:pt x="4" y="18"/>
                  </a:lnTo>
                  <a:lnTo>
                    <a:pt x="5" y="21"/>
                  </a:lnTo>
                  <a:lnTo>
                    <a:pt x="9" y="21"/>
                  </a:lnTo>
                  <a:lnTo>
                    <a:pt x="10" y="21"/>
                  </a:lnTo>
                  <a:lnTo>
                    <a:pt x="12" y="21"/>
                  </a:lnTo>
                  <a:lnTo>
                    <a:pt x="15" y="21"/>
                  </a:lnTo>
                  <a:lnTo>
                    <a:pt x="16" y="20"/>
                  </a:lnTo>
                  <a:lnTo>
                    <a:pt x="17" y="17"/>
                  </a:lnTo>
                  <a:lnTo>
                    <a:pt x="19" y="15"/>
                  </a:lnTo>
                  <a:lnTo>
                    <a:pt x="20" y="12"/>
                  </a:lnTo>
                  <a:lnTo>
                    <a:pt x="23" y="10"/>
                  </a:lnTo>
                  <a:lnTo>
                    <a:pt x="24" y="8"/>
                  </a:lnTo>
                  <a:lnTo>
                    <a:pt x="21" y="6"/>
                  </a:lnTo>
                  <a:lnTo>
                    <a:pt x="19" y="4"/>
                  </a:lnTo>
                  <a:lnTo>
                    <a:pt x="16" y="2"/>
                  </a:lnTo>
                  <a:lnTo>
                    <a:pt x="13" y="2"/>
                  </a:lnTo>
                  <a:lnTo>
                    <a:pt x="10" y="2"/>
                  </a:lnTo>
                  <a:lnTo>
                    <a:pt x="7" y="2"/>
                  </a:lnTo>
                  <a:lnTo>
                    <a:pt x="4" y="1"/>
                  </a:lnTo>
                  <a:lnTo>
                    <a:pt x="0" y="0"/>
                  </a:lnTo>
                  <a:lnTo>
                    <a:pt x="0" y="1"/>
                  </a:lnTo>
                  <a:lnTo>
                    <a:pt x="0" y="2"/>
                  </a:lnTo>
                  <a:lnTo>
                    <a:pt x="0" y="4"/>
                  </a:lnTo>
                  <a:lnTo>
                    <a:pt x="0" y="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5" name="Freeform 92">
              <a:extLst>
                <a:ext uri="{FF2B5EF4-FFF2-40B4-BE49-F238E27FC236}">
                  <a16:creationId xmlns:a16="http://schemas.microsoft.com/office/drawing/2014/main" id="{6C67B907-D986-23B1-0C3E-2B16C8A1F482}"/>
                </a:ext>
              </a:extLst>
            </p:cNvPr>
            <p:cNvSpPr>
              <a:spLocks/>
            </p:cNvSpPr>
            <p:nvPr/>
          </p:nvSpPr>
          <p:spPr bwMode="gray">
            <a:xfrm>
              <a:off x="9613766" y="4268922"/>
              <a:ext cx="68298" cy="21791"/>
            </a:xfrm>
            <a:custGeom>
              <a:avLst/>
              <a:gdLst>
                <a:gd name="T0" fmla="*/ 26988 w 37"/>
                <a:gd name="T1" fmla="*/ 0 h 12"/>
                <a:gd name="T2" fmla="*/ 30163 w 37"/>
                <a:gd name="T3" fmla="*/ 0 h 12"/>
                <a:gd name="T4" fmla="*/ 33338 w 37"/>
                <a:gd name="T5" fmla="*/ 0 h 12"/>
                <a:gd name="T6" fmla="*/ 38100 w 37"/>
                <a:gd name="T7" fmla="*/ 0 h 12"/>
                <a:gd name="T8" fmla="*/ 42863 w 37"/>
                <a:gd name="T9" fmla="*/ 1401 h 12"/>
                <a:gd name="T10" fmla="*/ 49213 w 37"/>
                <a:gd name="T11" fmla="*/ 5603 h 12"/>
                <a:gd name="T12" fmla="*/ 52388 w 37"/>
                <a:gd name="T13" fmla="*/ 7004 h 12"/>
                <a:gd name="T14" fmla="*/ 53975 w 37"/>
                <a:gd name="T15" fmla="*/ 8405 h 12"/>
                <a:gd name="T16" fmla="*/ 58738 w 37"/>
                <a:gd name="T17" fmla="*/ 11207 h 12"/>
                <a:gd name="T18" fmla="*/ 57150 w 37"/>
                <a:gd name="T19" fmla="*/ 11207 h 12"/>
                <a:gd name="T20" fmla="*/ 53975 w 37"/>
                <a:gd name="T21" fmla="*/ 11207 h 12"/>
                <a:gd name="T22" fmla="*/ 52388 w 37"/>
                <a:gd name="T23" fmla="*/ 11207 h 12"/>
                <a:gd name="T24" fmla="*/ 50800 w 37"/>
                <a:gd name="T25" fmla="*/ 14008 h 12"/>
                <a:gd name="T26" fmla="*/ 49213 w 37"/>
                <a:gd name="T27" fmla="*/ 14008 h 12"/>
                <a:gd name="T28" fmla="*/ 47625 w 37"/>
                <a:gd name="T29" fmla="*/ 14008 h 12"/>
                <a:gd name="T30" fmla="*/ 41275 w 37"/>
                <a:gd name="T31" fmla="*/ 16810 h 12"/>
                <a:gd name="T32" fmla="*/ 39688 w 37"/>
                <a:gd name="T33" fmla="*/ 16810 h 12"/>
                <a:gd name="T34" fmla="*/ 38100 w 37"/>
                <a:gd name="T35" fmla="*/ 16810 h 12"/>
                <a:gd name="T36" fmla="*/ 33338 w 37"/>
                <a:gd name="T37" fmla="*/ 14008 h 12"/>
                <a:gd name="T38" fmla="*/ 28575 w 37"/>
                <a:gd name="T39" fmla="*/ 11207 h 12"/>
                <a:gd name="T40" fmla="*/ 22225 w 37"/>
                <a:gd name="T41" fmla="*/ 11207 h 12"/>
                <a:gd name="T42" fmla="*/ 17463 w 37"/>
                <a:gd name="T43" fmla="*/ 8405 h 12"/>
                <a:gd name="T44" fmla="*/ 9525 w 37"/>
                <a:gd name="T45" fmla="*/ 7004 h 12"/>
                <a:gd name="T46" fmla="*/ 4763 w 37"/>
                <a:gd name="T47" fmla="*/ 5603 h 12"/>
                <a:gd name="T48" fmla="*/ 0 w 37"/>
                <a:gd name="T49" fmla="*/ 1401 h 12"/>
                <a:gd name="T50" fmla="*/ 4763 w 37"/>
                <a:gd name="T51" fmla="*/ 1401 h 12"/>
                <a:gd name="T52" fmla="*/ 6350 w 37"/>
                <a:gd name="T53" fmla="*/ 0 h 12"/>
                <a:gd name="T54" fmla="*/ 9525 w 37"/>
                <a:gd name="T55" fmla="*/ 0 h 12"/>
                <a:gd name="T56" fmla="*/ 15875 w 37"/>
                <a:gd name="T57" fmla="*/ 0 h 12"/>
                <a:gd name="T58" fmla="*/ 17463 w 37"/>
                <a:gd name="T59" fmla="*/ 0 h 12"/>
                <a:gd name="T60" fmla="*/ 20638 w 37"/>
                <a:gd name="T61" fmla="*/ 0 h 12"/>
                <a:gd name="T62" fmla="*/ 22225 w 37"/>
                <a:gd name="T63" fmla="*/ 0 h 12"/>
                <a:gd name="T64" fmla="*/ 26988 w 37"/>
                <a:gd name="T65" fmla="*/ 0 h 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12"/>
                <a:gd name="T101" fmla="*/ 37 w 37"/>
                <a:gd name="T102" fmla="*/ 12 h 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12">
                  <a:moveTo>
                    <a:pt x="17" y="0"/>
                  </a:moveTo>
                  <a:lnTo>
                    <a:pt x="19" y="0"/>
                  </a:lnTo>
                  <a:lnTo>
                    <a:pt x="21" y="0"/>
                  </a:lnTo>
                  <a:lnTo>
                    <a:pt x="24" y="0"/>
                  </a:lnTo>
                  <a:lnTo>
                    <a:pt x="27" y="1"/>
                  </a:lnTo>
                  <a:lnTo>
                    <a:pt x="31" y="4"/>
                  </a:lnTo>
                  <a:lnTo>
                    <a:pt x="33" y="5"/>
                  </a:lnTo>
                  <a:lnTo>
                    <a:pt x="34" y="6"/>
                  </a:lnTo>
                  <a:lnTo>
                    <a:pt x="37" y="8"/>
                  </a:lnTo>
                  <a:lnTo>
                    <a:pt x="36" y="8"/>
                  </a:lnTo>
                  <a:lnTo>
                    <a:pt x="34" y="8"/>
                  </a:lnTo>
                  <a:lnTo>
                    <a:pt x="33" y="8"/>
                  </a:lnTo>
                  <a:lnTo>
                    <a:pt x="32" y="10"/>
                  </a:lnTo>
                  <a:lnTo>
                    <a:pt x="31" y="10"/>
                  </a:lnTo>
                  <a:lnTo>
                    <a:pt x="30" y="10"/>
                  </a:lnTo>
                  <a:lnTo>
                    <a:pt x="26" y="12"/>
                  </a:lnTo>
                  <a:lnTo>
                    <a:pt x="25" y="12"/>
                  </a:lnTo>
                  <a:lnTo>
                    <a:pt x="24" y="12"/>
                  </a:lnTo>
                  <a:lnTo>
                    <a:pt x="21" y="10"/>
                  </a:lnTo>
                  <a:lnTo>
                    <a:pt x="18" y="8"/>
                  </a:lnTo>
                  <a:lnTo>
                    <a:pt x="14" y="8"/>
                  </a:lnTo>
                  <a:lnTo>
                    <a:pt x="11" y="6"/>
                  </a:lnTo>
                  <a:lnTo>
                    <a:pt x="6" y="5"/>
                  </a:lnTo>
                  <a:lnTo>
                    <a:pt x="3" y="4"/>
                  </a:lnTo>
                  <a:lnTo>
                    <a:pt x="0" y="1"/>
                  </a:lnTo>
                  <a:lnTo>
                    <a:pt x="3" y="1"/>
                  </a:lnTo>
                  <a:lnTo>
                    <a:pt x="4" y="0"/>
                  </a:lnTo>
                  <a:lnTo>
                    <a:pt x="6" y="0"/>
                  </a:lnTo>
                  <a:lnTo>
                    <a:pt x="10" y="0"/>
                  </a:lnTo>
                  <a:lnTo>
                    <a:pt x="11" y="0"/>
                  </a:lnTo>
                  <a:lnTo>
                    <a:pt x="13" y="0"/>
                  </a:lnTo>
                  <a:lnTo>
                    <a:pt x="14" y="0"/>
                  </a:lnTo>
                  <a:lnTo>
                    <a:pt x="17"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6" name="Freeform 93">
              <a:extLst>
                <a:ext uri="{FF2B5EF4-FFF2-40B4-BE49-F238E27FC236}">
                  <a16:creationId xmlns:a16="http://schemas.microsoft.com/office/drawing/2014/main" id="{AEA0099F-2852-D2DE-A6A8-A532E6B35D6E}"/>
                </a:ext>
              </a:extLst>
            </p:cNvPr>
            <p:cNvSpPr>
              <a:spLocks/>
            </p:cNvSpPr>
            <p:nvPr/>
          </p:nvSpPr>
          <p:spPr bwMode="gray">
            <a:xfrm>
              <a:off x="9736304" y="4310519"/>
              <a:ext cx="24105" cy="23771"/>
            </a:xfrm>
            <a:custGeom>
              <a:avLst/>
              <a:gdLst>
                <a:gd name="T0" fmla="*/ 0 w 13"/>
                <a:gd name="T1" fmla="*/ 0 h 13"/>
                <a:gd name="T2" fmla="*/ 20638 w 13"/>
                <a:gd name="T3" fmla="*/ 0 h 13"/>
                <a:gd name="T4" fmla="*/ 17463 w 13"/>
                <a:gd name="T5" fmla="*/ 2802 h 13"/>
                <a:gd name="T6" fmla="*/ 12700 w 13"/>
                <a:gd name="T7" fmla="*/ 7004 h 13"/>
                <a:gd name="T8" fmla="*/ 11113 w 13"/>
                <a:gd name="T9" fmla="*/ 8405 h 13"/>
                <a:gd name="T10" fmla="*/ 9525 w 13"/>
                <a:gd name="T11" fmla="*/ 11207 h 13"/>
                <a:gd name="T12" fmla="*/ 6350 w 13"/>
                <a:gd name="T13" fmla="*/ 12608 h 13"/>
                <a:gd name="T14" fmla="*/ 3175 w 13"/>
                <a:gd name="T15" fmla="*/ 12608 h 13"/>
                <a:gd name="T16" fmla="*/ 1588 w 13"/>
                <a:gd name="T17" fmla="*/ 15409 h 13"/>
                <a:gd name="T18" fmla="*/ 0 w 13"/>
                <a:gd name="T19" fmla="*/ 18211 h 13"/>
                <a:gd name="T20" fmla="*/ 0 w 1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3"/>
                <a:gd name="T35" fmla="*/ 13 w 13"/>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3">
                  <a:moveTo>
                    <a:pt x="0" y="0"/>
                  </a:moveTo>
                  <a:lnTo>
                    <a:pt x="13" y="0"/>
                  </a:lnTo>
                  <a:lnTo>
                    <a:pt x="11" y="2"/>
                  </a:lnTo>
                  <a:lnTo>
                    <a:pt x="8" y="5"/>
                  </a:lnTo>
                  <a:lnTo>
                    <a:pt x="7" y="6"/>
                  </a:lnTo>
                  <a:lnTo>
                    <a:pt x="6" y="8"/>
                  </a:lnTo>
                  <a:lnTo>
                    <a:pt x="4" y="9"/>
                  </a:lnTo>
                  <a:lnTo>
                    <a:pt x="2" y="9"/>
                  </a:lnTo>
                  <a:lnTo>
                    <a:pt x="1" y="11"/>
                  </a:lnTo>
                  <a:lnTo>
                    <a:pt x="0" y="13"/>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7" name="Freeform 94">
              <a:extLst>
                <a:ext uri="{FF2B5EF4-FFF2-40B4-BE49-F238E27FC236}">
                  <a16:creationId xmlns:a16="http://schemas.microsoft.com/office/drawing/2014/main" id="{A5836A14-909D-B2BA-A145-143F9201127C}"/>
                </a:ext>
              </a:extLst>
            </p:cNvPr>
            <p:cNvSpPr>
              <a:spLocks/>
            </p:cNvSpPr>
            <p:nvPr/>
          </p:nvSpPr>
          <p:spPr bwMode="gray">
            <a:xfrm>
              <a:off x="9521363" y="4221379"/>
              <a:ext cx="48213" cy="29715"/>
            </a:xfrm>
            <a:custGeom>
              <a:avLst/>
              <a:gdLst>
                <a:gd name="T0" fmla="*/ 0 w 26"/>
                <a:gd name="T1" fmla="*/ 23814 h 17"/>
                <a:gd name="T2" fmla="*/ 0 w 26"/>
                <a:gd name="T3" fmla="*/ 22413 h 17"/>
                <a:gd name="T4" fmla="*/ 0 w 26"/>
                <a:gd name="T5" fmla="*/ 21012 h 17"/>
                <a:gd name="T6" fmla="*/ 0 w 26"/>
                <a:gd name="T7" fmla="*/ 16810 h 17"/>
                <a:gd name="T8" fmla="*/ 0 w 26"/>
                <a:gd name="T9" fmla="*/ 15409 h 17"/>
                <a:gd name="T10" fmla="*/ 0 w 26"/>
                <a:gd name="T11" fmla="*/ 12607 h 17"/>
                <a:gd name="T12" fmla="*/ 0 w 26"/>
                <a:gd name="T13" fmla="*/ 11207 h 17"/>
                <a:gd name="T14" fmla="*/ 0 w 26"/>
                <a:gd name="T15" fmla="*/ 7004 h 17"/>
                <a:gd name="T16" fmla="*/ 3175 w 26"/>
                <a:gd name="T17" fmla="*/ 4202 h 17"/>
                <a:gd name="T18" fmla="*/ 4763 w 26"/>
                <a:gd name="T19" fmla="*/ 1401 h 17"/>
                <a:gd name="T20" fmla="*/ 6350 w 26"/>
                <a:gd name="T21" fmla="*/ 0 h 17"/>
                <a:gd name="T22" fmla="*/ 11112 w 26"/>
                <a:gd name="T23" fmla="*/ 0 h 17"/>
                <a:gd name="T24" fmla="*/ 14288 w 26"/>
                <a:gd name="T25" fmla="*/ 0 h 17"/>
                <a:gd name="T26" fmla="*/ 17463 w 26"/>
                <a:gd name="T27" fmla="*/ 0 h 17"/>
                <a:gd name="T28" fmla="*/ 19050 w 26"/>
                <a:gd name="T29" fmla="*/ 0 h 17"/>
                <a:gd name="T30" fmla="*/ 22225 w 26"/>
                <a:gd name="T31" fmla="*/ 0 h 17"/>
                <a:gd name="T32" fmla="*/ 26988 w 26"/>
                <a:gd name="T33" fmla="*/ 0 h 17"/>
                <a:gd name="T34" fmla="*/ 31750 w 26"/>
                <a:gd name="T35" fmla="*/ 0 h 17"/>
                <a:gd name="T36" fmla="*/ 33338 w 26"/>
                <a:gd name="T37" fmla="*/ 1401 h 17"/>
                <a:gd name="T38" fmla="*/ 36513 w 26"/>
                <a:gd name="T39" fmla="*/ 1401 h 17"/>
                <a:gd name="T40" fmla="*/ 38100 w 26"/>
                <a:gd name="T41" fmla="*/ 1401 h 17"/>
                <a:gd name="T42" fmla="*/ 39688 w 26"/>
                <a:gd name="T43" fmla="*/ 4202 h 17"/>
                <a:gd name="T44" fmla="*/ 41275 w 26"/>
                <a:gd name="T45" fmla="*/ 4202 h 17"/>
                <a:gd name="T46" fmla="*/ 38100 w 26"/>
                <a:gd name="T47" fmla="*/ 7004 h 17"/>
                <a:gd name="T48" fmla="*/ 33338 w 26"/>
                <a:gd name="T49" fmla="*/ 9806 h 17"/>
                <a:gd name="T50" fmla="*/ 31750 w 26"/>
                <a:gd name="T51" fmla="*/ 11207 h 17"/>
                <a:gd name="T52" fmla="*/ 31750 w 26"/>
                <a:gd name="T53" fmla="*/ 15409 h 17"/>
                <a:gd name="T54" fmla="*/ 28575 w 26"/>
                <a:gd name="T55" fmla="*/ 15409 h 17"/>
                <a:gd name="T56" fmla="*/ 26988 w 26"/>
                <a:gd name="T57" fmla="*/ 16810 h 17"/>
                <a:gd name="T58" fmla="*/ 20638 w 26"/>
                <a:gd name="T59" fmla="*/ 21012 h 17"/>
                <a:gd name="T60" fmla="*/ 15875 w 26"/>
                <a:gd name="T61" fmla="*/ 21012 h 17"/>
                <a:gd name="T62" fmla="*/ 0 w 26"/>
                <a:gd name="T63" fmla="*/ 23814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17"/>
                <a:gd name="T98" fmla="*/ 26 w 26"/>
                <a:gd name="T99" fmla="*/ 17 h 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17">
                  <a:moveTo>
                    <a:pt x="0" y="17"/>
                  </a:moveTo>
                  <a:lnTo>
                    <a:pt x="0" y="16"/>
                  </a:lnTo>
                  <a:lnTo>
                    <a:pt x="0" y="15"/>
                  </a:lnTo>
                  <a:lnTo>
                    <a:pt x="0" y="12"/>
                  </a:lnTo>
                  <a:lnTo>
                    <a:pt x="0" y="11"/>
                  </a:lnTo>
                  <a:lnTo>
                    <a:pt x="0" y="9"/>
                  </a:lnTo>
                  <a:lnTo>
                    <a:pt x="0" y="8"/>
                  </a:lnTo>
                  <a:lnTo>
                    <a:pt x="0" y="5"/>
                  </a:lnTo>
                  <a:lnTo>
                    <a:pt x="2" y="3"/>
                  </a:lnTo>
                  <a:lnTo>
                    <a:pt x="3" y="1"/>
                  </a:lnTo>
                  <a:lnTo>
                    <a:pt x="4" y="0"/>
                  </a:lnTo>
                  <a:lnTo>
                    <a:pt x="7" y="0"/>
                  </a:lnTo>
                  <a:lnTo>
                    <a:pt x="9" y="0"/>
                  </a:lnTo>
                  <a:lnTo>
                    <a:pt x="11" y="0"/>
                  </a:lnTo>
                  <a:lnTo>
                    <a:pt x="12" y="0"/>
                  </a:lnTo>
                  <a:lnTo>
                    <a:pt x="14" y="0"/>
                  </a:lnTo>
                  <a:lnTo>
                    <a:pt x="17" y="0"/>
                  </a:lnTo>
                  <a:lnTo>
                    <a:pt x="20" y="0"/>
                  </a:lnTo>
                  <a:lnTo>
                    <a:pt x="21" y="1"/>
                  </a:lnTo>
                  <a:lnTo>
                    <a:pt x="23" y="1"/>
                  </a:lnTo>
                  <a:lnTo>
                    <a:pt x="24" y="1"/>
                  </a:lnTo>
                  <a:lnTo>
                    <a:pt x="25" y="3"/>
                  </a:lnTo>
                  <a:lnTo>
                    <a:pt x="26" y="3"/>
                  </a:lnTo>
                  <a:lnTo>
                    <a:pt x="24" y="5"/>
                  </a:lnTo>
                  <a:lnTo>
                    <a:pt x="21" y="7"/>
                  </a:lnTo>
                  <a:lnTo>
                    <a:pt x="20" y="8"/>
                  </a:lnTo>
                  <a:lnTo>
                    <a:pt x="20" y="11"/>
                  </a:lnTo>
                  <a:lnTo>
                    <a:pt x="18" y="11"/>
                  </a:lnTo>
                  <a:lnTo>
                    <a:pt x="17" y="12"/>
                  </a:lnTo>
                  <a:lnTo>
                    <a:pt x="13" y="15"/>
                  </a:lnTo>
                  <a:lnTo>
                    <a:pt x="10" y="15"/>
                  </a:lnTo>
                  <a:lnTo>
                    <a:pt x="0" y="1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8" name="Freeform 95">
              <a:extLst>
                <a:ext uri="{FF2B5EF4-FFF2-40B4-BE49-F238E27FC236}">
                  <a16:creationId xmlns:a16="http://schemas.microsoft.com/office/drawing/2014/main" id="{30EA80F6-C0BF-C497-0185-B3E5813EEF82}"/>
                </a:ext>
              </a:extLst>
            </p:cNvPr>
            <p:cNvSpPr>
              <a:spLocks/>
            </p:cNvSpPr>
            <p:nvPr/>
          </p:nvSpPr>
          <p:spPr bwMode="gray">
            <a:xfrm>
              <a:off x="9579618" y="4205530"/>
              <a:ext cx="54236" cy="35657"/>
            </a:xfrm>
            <a:custGeom>
              <a:avLst/>
              <a:gdLst>
                <a:gd name="T0" fmla="*/ 3175 w 29"/>
                <a:gd name="T1" fmla="*/ 28016 h 20"/>
                <a:gd name="T2" fmla="*/ 46038 w 29"/>
                <a:gd name="T3" fmla="*/ 28016 h 20"/>
                <a:gd name="T4" fmla="*/ 41275 w 29"/>
                <a:gd name="T5" fmla="*/ 23814 h 20"/>
                <a:gd name="T6" fmla="*/ 36513 w 29"/>
                <a:gd name="T7" fmla="*/ 18210 h 20"/>
                <a:gd name="T8" fmla="*/ 28575 w 29"/>
                <a:gd name="T9" fmla="*/ 14008 h 20"/>
                <a:gd name="T10" fmla="*/ 25400 w 29"/>
                <a:gd name="T11" fmla="*/ 12607 h 20"/>
                <a:gd name="T12" fmla="*/ 19050 w 29"/>
                <a:gd name="T13" fmla="*/ 11206 h 20"/>
                <a:gd name="T14" fmla="*/ 15875 w 29"/>
                <a:gd name="T15" fmla="*/ 8405 h 20"/>
                <a:gd name="T16" fmla="*/ 9525 w 29"/>
                <a:gd name="T17" fmla="*/ 2802 h 20"/>
                <a:gd name="T18" fmla="*/ 6350 w 29"/>
                <a:gd name="T19" fmla="*/ 0 h 20"/>
                <a:gd name="T20" fmla="*/ 4763 w 29"/>
                <a:gd name="T21" fmla="*/ 2802 h 20"/>
                <a:gd name="T22" fmla="*/ 3175 w 29"/>
                <a:gd name="T23" fmla="*/ 5603 h 20"/>
                <a:gd name="T24" fmla="*/ 3175 w 29"/>
                <a:gd name="T25" fmla="*/ 11206 h 20"/>
                <a:gd name="T26" fmla="*/ 0 w 29"/>
                <a:gd name="T27" fmla="*/ 14008 h 20"/>
                <a:gd name="T28" fmla="*/ 0 w 29"/>
                <a:gd name="T29" fmla="*/ 16810 h 20"/>
                <a:gd name="T30" fmla="*/ 0 w 29"/>
                <a:gd name="T31" fmla="*/ 22413 h 20"/>
                <a:gd name="T32" fmla="*/ 0 w 29"/>
                <a:gd name="T33" fmla="*/ 25214 h 20"/>
                <a:gd name="T34" fmla="*/ 3175 w 29"/>
                <a:gd name="T35" fmla="*/ 28016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20"/>
                <a:gd name="T56" fmla="*/ 29 w 29"/>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20">
                  <a:moveTo>
                    <a:pt x="2" y="20"/>
                  </a:moveTo>
                  <a:lnTo>
                    <a:pt x="29" y="20"/>
                  </a:lnTo>
                  <a:lnTo>
                    <a:pt x="26" y="17"/>
                  </a:lnTo>
                  <a:lnTo>
                    <a:pt x="23" y="13"/>
                  </a:lnTo>
                  <a:lnTo>
                    <a:pt x="18" y="10"/>
                  </a:lnTo>
                  <a:lnTo>
                    <a:pt x="16" y="9"/>
                  </a:lnTo>
                  <a:lnTo>
                    <a:pt x="12" y="8"/>
                  </a:lnTo>
                  <a:lnTo>
                    <a:pt x="10" y="6"/>
                  </a:lnTo>
                  <a:lnTo>
                    <a:pt x="6" y="2"/>
                  </a:lnTo>
                  <a:lnTo>
                    <a:pt x="4" y="0"/>
                  </a:lnTo>
                  <a:lnTo>
                    <a:pt x="3" y="2"/>
                  </a:lnTo>
                  <a:lnTo>
                    <a:pt x="2" y="4"/>
                  </a:lnTo>
                  <a:lnTo>
                    <a:pt x="2" y="8"/>
                  </a:lnTo>
                  <a:lnTo>
                    <a:pt x="0" y="10"/>
                  </a:lnTo>
                  <a:lnTo>
                    <a:pt x="0" y="12"/>
                  </a:lnTo>
                  <a:lnTo>
                    <a:pt x="0" y="16"/>
                  </a:lnTo>
                  <a:lnTo>
                    <a:pt x="0" y="18"/>
                  </a:lnTo>
                  <a:lnTo>
                    <a:pt x="2" y="2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49" name="Freeform 96">
              <a:extLst>
                <a:ext uri="{FF2B5EF4-FFF2-40B4-BE49-F238E27FC236}">
                  <a16:creationId xmlns:a16="http://schemas.microsoft.com/office/drawing/2014/main" id="{4A71A512-F334-15F8-7FB6-B7094E2E0381}"/>
                </a:ext>
              </a:extLst>
            </p:cNvPr>
            <p:cNvSpPr>
              <a:spLocks/>
            </p:cNvSpPr>
            <p:nvPr/>
          </p:nvSpPr>
          <p:spPr bwMode="gray">
            <a:xfrm>
              <a:off x="9647916" y="4221379"/>
              <a:ext cx="58254" cy="37638"/>
            </a:xfrm>
            <a:custGeom>
              <a:avLst/>
              <a:gdLst>
                <a:gd name="T0" fmla="*/ 0 w 31"/>
                <a:gd name="T1" fmla="*/ 14008 h 21"/>
                <a:gd name="T2" fmla="*/ 6350 w 31"/>
                <a:gd name="T3" fmla="*/ 15409 h 21"/>
                <a:gd name="T4" fmla="*/ 9525 w 31"/>
                <a:gd name="T5" fmla="*/ 15409 h 21"/>
                <a:gd name="T6" fmla="*/ 15875 w 31"/>
                <a:gd name="T7" fmla="*/ 15409 h 21"/>
                <a:gd name="T8" fmla="*/ 17463 w 31"/>
                <a:gd name="T9" fmla="*/ 15409 h 21"/>
                <a:gd name="T10" fmla="*/ 19050 w 31"/>
                <a:gd name="T11" fmla="*/ 15409 h 21"/>
                <a:gd name="T12" fmla="*/ 20638 w 31"/>
                <a:gd name="T13" fmla="*/ 15409 h 21"/>
                <a:gd name="T14" fmla="*/ 25400 w 31"/>
                <a:gd name="T15" fmla="*/ 15409 h 21"/>
                <a:gd name="T16" fmla="*/ 26988 w 31"/>
                <a:gd name="T17" fmla="*/ 14008 h 21"/>
                <a:gd name="T18" fmla="*/ 26988 w 31"/>
                <a:gd name="T19" fmla="*/ 15409 h 21"/>
                <a:gd name="T20" fmla="*/ 26988 w 31"/>
                <a:gd name="T21" fmla="*/ 18211 h 21"/>
                <a:gd name="T22" fmla="*/ 26988 w 31"/>
                <a:gd name="T23" fmla="*/ 19611 h 21"/>
                <a:gd name="T24" fmla="*/ 26988 w 31"/>
                <a:gd name="T25" fmla="*/ 21012 h 21"/>
                <a:gd name="T26" fmla="*/ 26988 w 31"/>
                <a:gd name="T27" fmla="*/ 25215 h 21"/>
                <a:gd name="T28" fmla="*/ 26988 w 31"/>
                <a:gd name="T29" fmla="*/ 26615 h 21"/>
                <a:gd name="T30" fmla="*/ 26988 w 31"/>
                <a:gd name="T31" fmla="*/ 29417 h 21"/>
                <a:gd name="T32" fmla="*/ 28575 w 31"/>
                <a:gd name="T33" fmla="*/ 29417 h 21"/>
                <a:gd name="T34" fmla="*/ 31750 w 31"/>
                <a:gd name="T35" fmla="*/ 26615 h 21"/>
                <a:gd name="T36" fmla="*/ 33338 w 31"/>
                <a:gd name="T37" fmla="*/ 26615 h 21"/>
                <a:gd name="T38" fmla="*/ 38100 w 31"/>
                <a:gd name="T39" fmla="*/ 26615 h 21"/>
                <a:gd name="T40" fmla="*/ 41275 w 31"/>
                <a:gd name="T41" fmla="*/ 25215 h 21"/>
                <a:gd name="T42" fmla="*/ 42863 w 31"/>
                <a:gd name="T43" fmla="*/ 25215 h 21"/>
                <a:gd name="T44" fmla="*/ 44450 w 31"/>
                <a:gd name="T45" fmla="*/ 25215 h 21"/>
                <a:gd name="T46" fmla="*/ 49213 w 31"/>
                <a:gd name="T47" fmla="*/ 25215 h 21"/>
                <a:gd name="T48" fmla="*/ 42863 w 31"/>
                <a:gd name="T49" fmla="*/ 15409 h 21"/>
                <a:gd name="T50" fmla="*/ 39688 w 31"/>
                <a:gd name="T51" fmla="*/ 9806 h 21"/>
                <a:gd name="T52" fmla="*/ 30163 w 31"/>
                <a:gd name="T53" fmla="*/ 2802 h 21"/>
                <a:gd name="T54" fmla="*/ 25400 w 31"/>
                <a:gd name="T55" fmla="*/ 0 h 21"/>
                <a:gd name="T56" fmla="*/ 19050 w 31"/>
                <a:gd name="T57" fmla="*/ 0 h 21"/>
                <a:gd name="T58" fmla="*/ 11113 w 31"/>
                <a:gd name="T59" fmla="*/ 2802 h 21"/>
                <a:gd name="T60" fmla="*/ 6350 w 31"/>
                <a:gd name="T61" fmla="*/ 8405 h 21"/>
                <a:gd name="T62" fmla="*/ 0 w 31"/>
                <a:gd name="T63" fmla="*/ 14008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
                <a:gd name="T97" fmla="*/ 0 h 21"/>
                <a:gd name="T98" fmla="*/ 31 w 31"/>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 h="21">
                  <a:moveTo>
                    <a:pt x="0" y="10"/>
                  </a:moveTo>
                  <a:lnTo>
                    <a:pt x="4" y="11"/>
                  </a:lnTo>
                  <a:lnTo>
                    <a:pt x="6" y="11"/>
                  </a:lnTo>
                  <a:lnTo>
                    <a:pt x="10" y="11"/>
                  </a:lnTo>
                  <a:lnTo>
                    <a:pt x="11" y="11"/>
                  </a:lnTo>
                  <a:lnTo>
                    <a:pt x="12" y="11"/>
                  </a:lnTo>
                  <a:lnTo>
                    <a:pt x="13" y="11"/>
                  </a:lnTo>
                  <a:lnTo>
                    <a:pt x="16" y="11"/>
                  </a:lnTo>
                  <a:lnTo>
                    <a:pt x="17" y="10"/>
                  </a:lnTo>
                  <a:lnTo>
                    <a:pt x="17" y="11"/>
                  </a:lnTo>
                  <a:lnTo>
                    <a:pt x="17" y="13"/>
                  </a:lnTo>
                  <a:lnTo>
                    <a:pt x="17" y="14"/>
                  </a:lnTo>
                  <a:lnTo>
                    <a:pt x="17" y="15"/>
                  </a:lnTo>
                  <a:lnTo>
                    <a:pt x="17" y="18"/>
                  </a:lnTo>
                  <a:lnTo>
                    <a:pt x="17" y="19"/>
                  </a:lnTo>
                  <a:lnTo>
                    <a:pt x="17" y="21"/>
                  </a:lnTo>
                  <a:lnTo>
                    <a:pt x="18" y="21"/>
                  </a:lnTo>
                  <a:lnTo>
                    <a:pt x="20" y="19"/>
                  </a:lnTo>
                  <a:lnTo>
                    <a:pt x="21" y="19"/>
                  </a:lnTo>
                  <a:lnTo>
                    <a:pt x="24" y="19"/>
                  </a:lnTo>
                  <a:lnTo>
                    <a:pt x="26" y="18"/>
                  </a:lnTo>
                  <a:lnTo>
                    <a:pt x="27" y="18"/>
                  </a:lnTo>
                  <a:lnTo>
                    <a:pt x="28" y="18"/>
                  </a:lnTo>
                  <a:lnTo>
                    <a:pt x="31" y="18"/>
                  </a:lnTo>
                  <a:lnTo>
                    <a:pt x="27" y="11"/>
                  </a:lnTo>
                  <a:lnTo>
                    <a:pt x="25" y="7"/>
                  </a:lnTo>
                  <a:lnTo>
                    <a:pt x="19" y="2"/>
                  </a:lnTo>
                  <a:lnTo>
                    <a:pt x="16" y="0"/>
                  </a:lnTo>
                  <a:lnTo>
                    <a:pt x="12" y="0"/>
                  </a:lnTo>
                  <a:lnTo>
                    <a:pt x="7" y="2"/>
                  </a:lnTo>
                  <a:lnTo>
                    <a:pt x="4" y="6"/>
                  </a:lnTo>
                  <a:lnTo>
                    <a:pt x="0" y="1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0" name="Freeform 97">
              <a:extLst>
                <a:ext uri="{FF2B5EF4-FFF2-40B4-BE49-F238E27FC236}">
                  <a16:creationId xmlns:a16="http://schemas.microsoft.com/office/drawing/2014/main" id="{86489292-85EA-CF0D-24CD-00414B7938CC}"/>
                </a:ext>
              </a:extLst>
            </p:cNvPr>
            <p:cNvSpPr>
              <a:spLocks/>
            </p:cNvSpPr>
            <p:nvPr/>
          </p:nvSpPr>
          <p:spPr bwMode="gray">
            <a:xfrm>
              <a:off x="9712197" y="4221379"/>
              <a:ext cx="40174" cy="19809"/>
            </a:xfrm>
            <a:custGeom>
              <a:avLst/>
              <a:gdLst>
                <a:gd name="T0" fmla="*/ 3175 w 21"/>
                <a:gd name="T1" fmla="*/ 0 h 12"/>
                <a:gd name="T2" fmla="*/ 3175 w 21"/>
                <a:gd name="T3" fmla="*/ 11207 h 12"/>
                <a:gd name="T4" fmla="*/ 0 w 21"/>
                <a:gd name="T5" fmla="*/ 16810 h 12"/>
                <a:gd name="T6" fmla="*/ 22225 w 21"/>
                <a:gd name="T7" fmla="*/ 16810 h 12"/>
                <a:gd name="T8" fmla="*/ 33338 w 21"/>
                <a:gd name="T9" fmla="*/ 5603 h 12"/>
                <a:gd name="T10" fmla="*/ 28575 w 21"/>
                <a:gd name="T11" fmla="*/ 5603 h 12"/>
                <a:gd name="T12" fmla="*/ 23813 w 21"/>
                <a:gd name="T13" fmla="*/ 5603 h 12"/>
                <a:gd name="T14" fmla="*/ 20638 w 21"/>
                <a:gd name="T15" fmla="*/ 5603 h 12"/>
                <a:gd name="T16" fmla="*/ 15875 w 21"/>
                <a:gd name="T17" fmla="*/ 5603 h 12"/>
                <a:gd name="T18" fmla="*/ 14288 w 21"/>
                <a:gd name="T19" fmla="*/ 5603 h 12"/>
                <a:gd name="T20" fmla="*/ 11113 w 21"/>
                <a:gd name="T21" fmla="*/ 5603 h 12"/>
                <a:gd name="T22" fmla="*/ 4763 w 21"/>
                <a:gd name="T23" fmla="*/ 1401 h 12"/>
                <a:gd name="T24" fmla="*/ 3175 w 2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2"/>
                <a:gd name="T41" fmla="*/ 21 w 2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2">
                  <a:moveTo>
                    <a:pt x="2" y="0"/>
                  </a:moveTo>
                  <a:lnTo>
                    <a:pt x="2" y="8"/>
                  </a:lnTo>
                  <a:lnTo>
                    <a:pt x="0" y="12"/>
                  </a:lnTo>
                  <a:lnTo>
                    <a:pt x="14" y="12"/>
                  </a:lnTo>
                  <a:lnTo>
                    <a:pt x="21" y="4"/>
                  </a:lnTo>
                  <a:lnTo>
                    <a:pt x="18" y="4"/>
                  </a:lnTo>
                  <a:lnTo>
                    <a:pt x="15" y="4"/>
                  </a:lnTo>
                  <a:lnTo>
                    <a:pt x="13" y="4"/>
                  </a:lnTo>
                  <a:lnTo>
                    <a:pt x="10" y="4"/>
                  </a:lnTo>
                  <a:lnTo>
                    <a:pt x="9" y="4"/>
                  </a:lnTo>
                  <a:lnTo>
                    <a:pt x="7" y="4"/>
                  </a:lnTo>
                  <a:lnTo>
                    <a:pt x="3" y="1"/>
                  </a:lnTo>
                  <a:lnTo>
                    <a:pt x="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1" name="Freeform 98">
              <a:extLst>
                <a:ext uri="{FF2B5EF4-FFF2-40B4-BE49-F238E27FC236}">
                  <a16:creationId xmlns:a16="http://schemas.microsoft.com/office/drawing/2014/main" id="{E81DFEE1-BD3B-25AE-2207-476E9CD512CA}"/>
                </a:ext>
              </a:extLst>
            </p:cNvPr>
            <p:cNvSpPr>
              <a:spLocks/>
            </p:cNvSpPr>
            <p:nvPr/>
          </p:nvSpPr>
          <p:spPr bwMode="gray">
            <a:xfrm>
              <a:off x="9808619" y="4215435"/>
              <a:ext cx="6026" cy="15851"/>
            </a:xfrm>
            <a:custGeom>
              <a:avLst/>
              <a:gdLst>
                <a:gd name="T0" fmla="*/ 4763 w 3"/>
                <a:gd name="T1" fmla="*/ 12607 h 9"/>
                <a:gd name="T2" fmla="*/ 4763 w 3"/>
                <a:gd name="T3" fmla="*/ 0 h 9"/>
                <a:gd name="T4" fmla="*/ 0 w 3"/>
                <a:gd name="T5" fmla="*/ 0 h 9"/>
                <a:gd name="T6" fmla="*/ 0 w 3"/>
                <a:gd name="T7" fmla="*/ 4202 h 9"/>
                <a:gd name="T8" fmla="*/ 0 w 3"/>
                <a:gd name="T9" fmla="*/ 5603 h 9"/>
                <a:gd name="T10" fmla="*/ 0 w 3"/>
                <a:gd name="T11" fmla="*/ 7004 h 9"/>
                <a:gd name="T12" fmla="*/ 0 w 3"/>
                <a:gd name="T13" fmla="*/ 11206 h 9"/>
                <a:gd name="T14" fmla="*/ 0 w 3"/>
                <a:gd name="T15" fmla="*/ 12607 h 9"/>
                <a:gd name="T16" fmla="*/ 4763 w 3"/>
                <a:gd name="T17" fmla="*/ 1260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9"/>
                <a:gd name="T29" fmla="*/ 3 w 3"/>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9">
                  <a:moveTo>
                    <a:pt x="3" y="9"/>
                  </a:moveTo>
                  <a:lnTo>
                    <a:pt x="3" y="0"/>
                  </a:lnTo>
                  <a:lnTo>
                    <a:pt x="0" y="0"/>
                  </a:lnTo>
                  <a:lnTo>
                    <a:pt x="0" y="3"/>
                  </a:lnTo>
                  <a:lnTo>
                    <a:pt x="0" y="4"/>
                  </a:lnTo>
                  <a:lnTo>
                    <a:pt x="0" y="5"/>
                  </a:lnTo>
                  <a:lnTo>
                    <a:pt x="0" y="8"/>
                  </a:lnTo>
                  <a:lnTo>
                    <a:pt x="0" y="9"/>
                  </a:lnTo>
                  <a:lnTo>
                    <a:pt x="3" y="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2" name="Freeform 99">
              <a:extLst>
                <a:ext uri="{FF2B5EF4-FFF2-40B4-BE49-F238E27FC236}">
                  <a16:creationId xmlns:a16="http://schemas.microsoft.com/office/drawing/2014/main" id="{454E5DA4-CB0D-6304-5632-72018A3CC0B6}"/>
                </a:ext>
              </a:extLst>
            </p:cNvPr>
            <p:cNvSpPr>
              <a:spLocks/>
            </p:cNvSpPr>
            <p:nvPr/>
          </p:nvSpPr>
          <p:spPr bwMode="gray">
            <a:xfrm>
              <a:off x="9258212" y="3979702"/>
              <a:ext cx="30130" cy="33673"/>
            </a:xfrm>
            <a:custGeom>
              <a:avLst/>
              <a:gdLst>
                <a:gd name="T0" fmla="*/ 0 w 16"/>
                <a:gd name="T1" fmla="*/ 28016 h 20"/>
                <a:gd name="T2" fmla="*/ 3175 w 16"/>
                <a:gd name="T3" fmla="*/ 0 h 20"/>
                <a:gd name="T4" fmla="*/ 4762 w 16"/>
                <a:gd name="T5" fmla="*/ 2802 h 20"/>
                <a:gd name="T6" fmla="*/ 9525 w 16"/>
                <a:gd name="T7" fmla="*/ 4202 h 20"/>
                <a:gd name="T8" fmla="*/ 12700 w 16"/>
                <a:gd name="T9" fmla="*/ 5603 h 20"/>
                <a:gd name="T10" fmla="*/ 15875 w 16"/>
                <a:gd name="T11" fmla="*/ 5603 h 20"/>
                <a:gd name="T12" fmla="*/ 17462 w 16"/>
                <a:gd name="T13" fmla="*/ 9806 h 20"/>
                <a:gd name="T14" fmla="*/ 20637 w 16"/>
                <a:gd name="T15" fmla="*/ 11206 h 20"/>
                <a:gd name="T16" fmla="*/ 23812 w 16"/>
                <a:gd name="T17" fmla="*/ 15409 h 20"/>
                <a:gd name="T18" fmla="*/ 25400 w 16"/>
                <a:gd name="T19" fmla="*/ 19611 h 20"/>
                <a:gd name="T20" fmla="*/ 20637 w 16"/>
                <a:gd name="T21" fmla="*/ 22413 h 20"/>
                <a:gd name="T22" fmla="*/ 15875 w 16"/>
                <a:gd name="T23" fmla="*/ 22413 h 20"/>
                <a:gd name="T24" fmla="*/ 12700 w 16"/>
                <a:gd name="T25" fmla="*/ 23814 h 20"/>
                <a:gd name="T26" fmla="*/ 9525 w 16"/>
                <a:gd name="T27" fmla="*/ 26615 h 20"/>
                <a:gd name="T28" fmla="*/ 4762 w 16"/>
                <a:gd name="T29" fmla="*/ 26615 h 20"/>
                <a:gd name="T30" fmla="*/ 3175 w 16"/>
                <a:gd name="T31" fmla="*/ 26615 h 20"/>
                <a:gd name="T32" fmla="*/ 1588 w 16"/>
                <a:gd name="T33" fmla="*/ 28016 h 20"/>
                <a:gd name="T34" fmla="*/ 0 w 16"/>
                <a:gd name="T35" fmla="*/ 28016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20"/>
                <a:gd name="T56" fmla="*/ 16 w 16"/>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20">
                  <a:moveTo>
                    <a:pt x="0" y="20"/>
                  </a:moveTo>
                  <a:lnTo>
                    <a:pt x="2" y="0"/>
                  </a:lnTo>
                  <a:lnTo>
                    <a:pt x="3" y="2"/>
                  </a:lnTo>
                  <a:lnTo>
                    <a:pt x="6" y="3"/>
                  </a:lnTo>
                  <a:lnTo>
                    <a:pt x="8" y="4"/>
                  </a:lnTo>
                  <a:lnTo>
                    <a:pt x="10" y="4"/>
                  </a:lnTo>
                  <a:lnTo>
                    <a:pt x="11" y="7"/>
                  </a:lnTo>
                  <a:lnTo>
                    <a:pt x="13" y="8"/>
                  </a:lnTo>
                  <a:lnTo>
                    <a:pt x="15" y="11"/>
                  </a:lnTo>
                  <a:lnTo>
                    <a:pt x="16" y="14"/>
                  </a:lnTo>
                  <a:lnTo>
                    <a:pt x="13" y="16"/>
                  </a:lnTo>
                  <a:lnTo>
                    <a:pt x="10" y="16"/>
                  </a:lnTo>
                  <a:lnTo>
                    <a:pt x="8" y="17"/>
                  </a:lnTo>
                  <a:lnTo>
                    <a:pt x="6" y="19"/>
                  </a:lnTo>
                  <a:lnTo>
                    <a:pt x="3" y="19"/>
                  </a:lnTo>
                  <a:lnTo>
                    <a:pt x="2" y="19"/>
                  </a:lnTo>
                  <a:lnTo>
                    <a:pt x="1" y="20"/>
                  </a:lnTo>
                  <a:lnTo>
                    <a:pt x="0" y="2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3" name="Freeform 100">
              <a:extLst>
                <a:ext uri="{FF2B5EF4-FFF2-40B4-BE49-F238E27FC236}">
                  <a16:creationId xmlns:a16="http://schemas.microsoft.com/office/drawing/2014/main" id="{010A3F0C-7A7B-9126-7F45-F9D47CA7C28F}"/>
                </a:ext>
              </a:extLst>
            </p:cNvPr>
            <p:cNvSpPr>
              <a:spLocks/>
            </p:cNvSpPr>
            <p:nvPr/>
          </p:nvSpPr>
          <p:spPr bwMode="gray">
            <a:xfrm>
              <a:off x="9183885" y="3940081"/>
              <a:ext cx="46201" cy="59428"/>
            </a:xfrm>
            <a:custGeom>
              <a:avLst/>
              <a:gdLst>
                <a:gd name="T0" fmla="*/ 0 w 24"/>
                <a:gd name="T1" fmla="*/ 0 h 34"/>
                <a:gd name="T2" fmla="*/ 4763 w 24"/>
                <a:gd name="T3" fmla="*/ 0 h 34"/>
                <a:gd name="T4" fmla="*/ 6350 w 24"/>
                <a:gd name="T5" fmla="*/ 1401 h 34"/>
                <a:gd name="T6" fmla="*/ 7938 w 24"/>
                <a:gd name="T7" fmla="*/ 1401 h 34"/>
                <a:gd name="T8" fmla="*/ 11112 w 24"/>
                <a:gd name="T9" fmla="*/ 1401 h 34"/>
                <a:gd name="T10" fmla="*/ 12700 w 24"/>
                <a:gd name="T11" fmla="*/ 0 h 34"/>
                <a:gd name="T12" fmla="*/ 15875 w 24"/>
                <a:gd name="T13" fmla="*/ 0 h 34"/>
                <a:gd name="T14" fmla="*/ 17463 w 24"/>
                <a:gd name="T15" fmla="*/ 0 h 34"/>
                <a:gd name="T16" fmla="*/ 19050 w 24"/>
                <a:gd name="T17" fmla="*/ 0 h 34"/>
                <a:gd name="T18" fmla="*/ 20637 w 24"/>
                <a:gd name="T19" fmla="*/ 7004 h 34"/>
                <a:gd name="T20" fmla="*/ 22225 w 24"/>
                <a:gd name="T21" fmla="*/ 16810 h 34"/>
                <a:gd name="T22" fmla="*/ 25400 w 24"/>
                <a:gd name="T23" fmla="*/ 22413 h 34"/>
                <a:gd name="T24" fmla="*/ 26988 w 24"/>
                <a:gd name="T25" fmla="*/ 28016 h 34"/>
                <a:gd name="T26" fmla="*/ 31750 w 24"/>
                <a:gd name="T27" fmla="*/ 32219 h 34"/>
                <a:gd name="T28" fmla="*/ 33338 w 24"/>
                <a:gd name="T29" fmla="*/ 37822 h 34"/>
                <a:gd name="T30" fmla="*/ 34925 w 24"/>
                <a:gd name="T31" fmla="*/ 43426 h 34"/>
                <a:gd name="T32" fmla="*/ 38100 w 24"/>
                <a:gd name="T33" fmla="*/ 47628 h 34"/>
                <a:gd name="T34" fmla="*/ 0 w 24"/>
                <a:gd name="T35" fmla="*/ 15409 h 34"/>
                <a:gd name="T36" fmla="*/ 0 w 24"/>
                <a:gd name="T37" fmla="*/ 0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4"/>
                <a:gd name="T59" fmla="*/ 24 w 24"/>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4">
                  <a:moveTo>
                    <a:pt x="0" y="0"/>
                  </a:moveTo>
                  <a:lnTo>
                    <a:pt x="3" y="0"/>
                  </a:lnTo>
                  <a:lnTo>
                    <a:pt x="4" y="1"/>
                  </a:lnTo>
                  <a:lnTo>
                    <a:pt x="5" y="1"/>
                  </a:lnTo>
                  <a:lnTo>
                    <a:pt x="7" y="1"/>
                  </a:lnTo>
                  <a:lnTo>
                    <a:pt x="8" y="0"/>
                  </a:lnTo>
                  <a:lnTo>
                    <a:pt x="10" y="0"/>
                  </a:lnTo>
                  <a:lnTo>
                    <a:pt x="11" y="0"/>
                  </a:lnTo>
                  <a:lnTo>
                    <a:pt x="12" y="0"/>
                  </a:lnTo>
                  <a:lnTo>
                    <a:pt x="13" y="5"/>
                  </a:lnTo>
                  <a:lnTo>
                    <a:pt x="14" y="12"/>
                  </a:lnTo>
                  <a:lnTo>
                    <a:pt x="16" y="16"/>
                  </a:lnTo>
                  <a:lnTo>
                    <a:pt x="17" y="20"/>
                  </a:lnTo>
                  <a:lnTo>
                    <a:pt x="20" y="23"/>
                  </a:lnTo>
                  <a:lnTo>
                    <a:pt x="21" y="27"/>
                  </a:lnTo>
                  <a:lnTo>
                    <a:pt x="22" y="31"/>
                  </a:lnTo>
                  <a:lnTo>
                    <a:pt x="24" y="34"/>
                  </a:lnTo>
                  <a:lnTo>
                    <a:pt x="0" y="11"/>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4" name="Freeform 101">
              <a:extLst>
                <a:ext uri="{FF2B5EF4-FFF2-40B4-BE49-F238E27FC236}">
                  <a16:creationId xmlns:a16="http://schemas.microsoft.com/office/drawing/2014/main" id="{5E73A4F9-1B74-4260-65FD-4C58D77C5911}"/>
                </a:ext>
              </a:extLst>
            </p:cNvPr>
            <p:cNvSpPr>
              <a:spLocks/>
            </p:cNvSpPr>
            <p:nvPr/>
          </p:nvSpPr>
          <p:spPr bwMode="gray">
            <a:xfrm>
              <a:off x="8972962" y="3922253"/>
              <a:ext cx="16069" cy="33678"/>
            </a:xfrm>
            <a:custGeom>
              <a:avLst/>
              <a:gdLst>
                <a:gd name="T0" fmla="*/ 12700 w 8"/>
                <a:gd name="T1" fmla="*/ 26615 h 19"/>
                <a:gd name="T2" fmla="*/ 11112 w 8"/>
                <a:gd name="T3" fmla="*/ 22413 h 19"/>
                <a:gd name="T4" fmla="*/ 11112 w 8"/>
                <a:gd name="T5" fmla="*/ 21012 h 19"/>
                <a:gd name="T6" fmla="*/ 7937 w 8"/>
                <a:gd name="T7" fmla="*/ 15409 h 19"/>
                <a:gd name="T8" fmla="*/ 4762 w 8"/>
                <a:gd name="T9" fmla="*/ 11206 h 19"/>
                <a:gd name="T10" fmla="*/ 4762 w 8"/>
                <a:gd name="T11" fmla="*/ 9806 h 19"/>
                <a:gd name="T12" fmla="*/ 1588 w 8"/>
                <a:gd name="T13" fmla="*/ 5603 h 19"/>
                <a:gd name="T14" fmla="*/ 0 w 8"/>
                <a:gd name="T15" fmla="*/ 1401 h 19"/>
                <a:gd name="T16" fmla="*/ 0 w 8"/>
                <a:gd name="T17" fmla="*/ 0 h 19"/>
                <a:gd name="T18" fmla="*/ 0 w 8"/>
                <a:gd name="T19" fmla="*/ 4202 h 19"/>
                <a:gd name="T20" fmla="*/ 0 w 8"/>
                <a:gd name="T21" fmla="*/ 11206 h 19"/>
                <a:gd name="T22" fmla="*/ 0 w 8"/>
                <a:gd name="T23" fmla="*/ 15409 h 19"/>
                <a:gd name="T24" fmla="*/ 1588 w 8"/>
                <a:gd name="T25" fmla="*/ 21012 h 19"/>
                <a:gd name="T26" fmla="*/ 4762 w 8"/>
                <a:gd name="T27" fmla="*/ 22413 h 19"/>
                <a:gd name="T28" fmla="*/ 7937 w 8"/>
                <a:gd name="T29" fmla="*/ 23813 h 19"/>
                <a:gd name="T30" fmla="*/ 11112 w 8"/>
                <a:gd name="T31" fmla="*/ 26615 h 19"/>
                <a:gd name="T32" fmla="*/ 12700 w 8"/>
                <a:gd name="T33" fmla="*/ 26615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9"/>
                <a:gd name="T53" fmla="*/ 8 w 8"/>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9">
                  <a:moveTo>
                    <a:pt x="8" y="19"/>
                  </a:moveTo>
                  <a:lnTo>
                    <a:pt x="7" y="16"/>
                  </a:lnTo>
                  <a:lnTo>
                    <a:pt x="7" y="15"/>
                  </a:lnTo>
                  <a:lnTo>
                    <a:pt x="5" y="11"/>
                  </a:lnTo>
                  <a:lnTo>
                    <a:pt x="3" y="8"/>
                  </a:lnTo>
                  <a:lnTo>
                    <a:pt x="3" y="7"/>
                  </a:lnTo>
                  <a:lnTo>
                    <a:pt x="1" y="4"/>
                  </a:lnTo>
                  <a:lnTo>
                    <a:pt x="0" y="1"/>
                  </a:lnTo>
                  <a:lnTo>
                    <a:pt x="0" y="0"/>
                  </a:lnTo>
                  <a:lnTo>
                    <a:pt x="0" y="3"/>
                  </a:lnTo>
                  <a:lnTo>
                    <a:pt x="0" y="8"/>
                  </a:lnTo>
                  <a:lnTo>
                    <a:pt x="0" y="11"/>
                  </a:lnTo>
                  <a:lnTo>
                    <a:pt x="1" y="15"/>
                  </a:lnTo>
                  <a:lnTo>
                    <a:pt x="3" y="16"/>
                  </a:lnTo>
                  <a:lnTo>
                    <a:pt x="5" y="17"/>
                  </a:lnTo>
                  <a:lnTo>
                    <a:pt x="7" y="19"/>
                  </a:lnTo>
                  <a:lnTo>
                    <a:pt x="8" y="1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5" name="Freeform 102">
              <a:extLst>
                <a:ext uri="{FF2B5EF4-FFF2-40B4-BE49-F238E27FC236}">
                  <a16:creationId xmlns:a16="http://schemas.microsoft.com/office/drawing/2014/main" id="{81F98D3A-A10E-671D-8955-F60C4EA9934C}"/>
                </a:ext>
              </a:extLst>
            </p:cNvPr>
            <p:cNvSpPr>
              <a:spLocks/>
            </p:cNvSpPr>
            <p:nvPr/>
          </p:nvSpPr>
          <p:spPr bwMode="gray">
            <a:xfrm>
              <a:off x="8866495" y="3773684"/>
              <a:ext cx="32141" cy="21791"/>
            </a:xfrm>
            <a:custGeom>
              <a:avLst/>
              <a:gdLst>
                <a:gd name="T0" fmla="*/ 3175 w 18"/>
                <a:gd name="T1" fmla="*/ 0 h 12"/>
                <a:gd name="T2" fmla="*/ 3175 w 18"/>
                <a:gd name="T3" fmla="*/ 0 h 12"/>
                <a:gd name="T4" fmla="*/ 4762 w 18"/>
                <a:gd name="T5" fmla="*/ 1401 h 12"/>
                <a:gd name="T6" fmla="*/ 11112 w 18"/>
                <a:gd name="T7" fmla="*/ 5603 h 12"/>
                <a:gd name="T8" fmla="*/ 14288 w 18"/>
                <a:gd name="T9" fmla="*/ 7004 h 12"/>
                <a:gd name="T10" fmla="*/ 15875 w 18"/>
                <a:gd name="T11" fmla="*/ 11207 h 12"/>
                <a:gd name="T12" fmla="*/ 22225 w 18"/>
                <a:gd name="T13" fmla="*/ 14008 h 12"/>
                <a:gd name="T14" fmla="*/ 25400 w 18"/>
                <a:gd name="T15" fmla="*/ 16810 h 12"/>
                <a:gd name="T16" fmla="*/ 26988 w 18"/>
                <a:gd name="T17" fmla="*/ 16810 h 12"/>
                <a:gd name="T18" fmla="*/ 26988 w 18"/>
                <a:gd name="T19" fmla="*/ 14008 h 12"/>
                <a:gd name="T20" fmla="*/ 26988 w 18"/>
                <a:gd name="T21" fmla="*/ 11207 h 12"/>
                <a:gd name="T22" fmla="*/ 28575 w 18"/>
                <a:gd name="T23" fmla="*/ 9806 h 12"/>
                <a:gd name="T24" fmla="*/ 28575 w 18"/>
                <a:gd name="T25" fmla="*/ 7004 h 12"/>
                <a:gd name="T26" fmla="*/ 28575 w 18"/>
                <a:gd name="T27" fmla="*/ 5603 h 12"/>
                <a:gd name="T28" fmla="*/ 25400 w 18"/>
                <a:gd name="T29" fmla="*/ 1401 h 12"/>
                <a:gd name="T30" fmla="*/ 22225 w 18"/>
                <a:gd name="T31" fmla="*/ 1401 h 12"/>
                <a:gd name="T32" fmla="*/ 17462 w 18"/>
                <a:gd name="T33" fmla="*/ 1401 h 12"/>
                <a:gd name="T34" fmla="*/ 14288 w 18"/>
                <a:gd name="T35" fmla="*/ 0 h 12"/>
                <a:gd name="T36" fmla="*/ 12700 w 18"/>
                <a:gd name="T37" fmla="*/ 0 h 12"/>
                <a:gd name="T38" fmla="*/ 7937 w 18"/>
                <a:gd name="T39" fmla="*/ 0 h 12"/>
                <a:gd name="T40" fmla="*/ 3175 w 18"/>
                <a:gd name="T41" fmla="*/ 1401 h 12"/>
                <a:gd name="T42" fmla="*/ 0 w 18"/>
                <a:gd name="T43" fmla="*/ 5603 h 12"/>
                <a:gd name="T44" fmla="*/ 3175 w 18"/>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2"/>
                <a:gd name="T71" fmla="*/ 18 w 18"/>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2">
                  <a:moveTo>
                    <a:pt x="2" y="0"/>
                  </a:moveTo>
                  <a:lnTo>
                    <a:pt x="2" y="0"/>
                  </a:lnTo>
                  <a:lnTo>
                    <a:pt x="3" y="1"/>
                  </a:lnTo>
                  <a:lnTo>
                    <a:pt x="7" y="4"/>
                  </a:lnTo>
                  <a:lnTo>
                    <a:pt x="9" y="5"/>
                  </a:lnTo>
                  <a:lnTo>
                    <a:pt x="10" y="8"/>
                  </a:lnTo>
                  <a:lnTo>
                    <a:pt x="14" y="10"/>
                  </a:lnTo>
                  <a:lnTo>
                    <a:pt x="16" y="12"/>
                  </a:lnTo>
                  <a:lnTo>
                    <a:pt x="17" y="12"/>
                  </a:lnTo>
                  <a:lnTo>
                    <a:pt x="17" y="10"/>
                  </a:lnTo>
                  <a:lnTo>
                    <a:pt x="17" y="8"/>
                  </a:lnTo>
                  <a:lnTo>
                    <a:pt x="18" y="7"/>
                  </a:lnTo>
                  <a:lnTo>
                    <a:pt x="18" y="5"/>
                  </a:lnTo>
                  <a:lnTo>
                    <a:pt x="18" y="4"/>
                  </a:lnTo>
                  <a:lnTo>
                    <a:pt x="16" y="1"/>
                  </a:lnTo>
                  <a:lnTo>
                    <a:pt x="14" y="1"/>
                  </a:lnTo>
                  <a:lnTo>
                    <a:pt x="11" y="1"/>
                  </a:lnTo>
                  <a:lnTo>
                    <a:pt x="9" y="0"/>
                  </a:lnTo>
                  <a:lnTo>
                    <a:pt x="8" y="0"/>
                  </a:lnTo>
                  <a:lnTo>
                    <a:pt x="5" y="0"/>
                  </a:lnTo>
                  <a:lnTo>
                    <a:pt x="2" y="1"/>
                  </a:lnTo>
                  <a:lnTo>
                    <a:pt x="0" y="4"/>
                  </a:lnTo>
                  <a:lnTo>
                    <a:pt x="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6" name="Freeform 103">
              <a:extLst>
                <a:ext uri="{FF2B5EF4-FFF2-40B4-BE49-F238E27FC236}">
                  <a16:creationId xmlns:a16="http://schemas.microsoft.com/office/drawing/2014/main" id="{5AC151B3-FD14-C3F0-7DE6-F514B65CEBA7}"/>
                </a:ext>
              </a:extLst>
            </p:cNvPr>
            <p:cNvSpPr>
              <a:spLocks/>
            </p:cNvSpPr>
            <p:nvPr/>
          </p:nvSpPr>
          <p:spPr bwMode="gray">
            <a:xfrm>
              <a:off x="9557520" y="4235245"/>
              <a:ext cx="24105" cy="27733"/>
            </a:xfrm>
            <a:custGeom>
              <a:avLst/>
              <a:gdLst>
                <a:gd name="T0" fmla="*/ 0 w 13"/>
                <a:gd name="T1" fmla="*/ 2802 h 16"/>
                <a:gd name="T2" fmla="*/ 3175 w 13"/>
                <a:gd name="T3" fmla="*/ 4202 h 16"/>
                <a:gd name="T4" fmla="*/ 3175 w 13"/>
                <a:gd name="T5" fmla="*/ 9806 h 16"/>
                <a:gd name="T6" fmla="*/ 3175 w 13"/>
                <a:gd name="T7" fmla="*/ 11207 h 16"/>
                <a:gd name="T8" fmla="*/ 3175 w 13"/>
                <a:gd name="T9" fmla="*/ 15409 h 16"/>
                <a:gd name="T10" fmla="*/ 3175 w 13"/>
                <a:gd name="T11" fmla="*/ 19611 h 16"/>
                <a:gd name="T12" fmla="*/ 3175 w 13"/>
                <a:gd name="T13" fmla="*/ 21012 h 16"/>
                <a:gd name="T14" fmla="*/ 3175 w 13"/>
                <a:gd name="T15" fmla="*/ 22413 h 16"/>
                <a:gd name="T16" fmla="*/ 6350 w 13"/>
                <a:gd name="T17" fmla="*/ 22413 h 16"/>
                <a:gd name="T18" fmla="*/ 7938 w 13"/>
                <a:gd name="T19" fmla="*/ 22413 h 16"/>
                <a:gd name="T20" fmla="*/ 9525 w 13"/>
                <a:gd name="T21" fmla="*/ 22413 h 16"/>
                <a:gd name="T22" fmla="*/ 11113 w 13"/>
                <a:gd name="T23" fmla="*/ 22413 h 16"/>
                <a:gd name="T24" fmla="*/ 14288 w 13"/>
                <a:gd name="T25" fmla="*/ 22413 h 16"/>
                <a:gd name="T26" fmla="*/ 17463 w 13"/>
                <a:gd name="T27" fmla="*/ 22413 h 16"/>
                <a:gd name="T28" fmla="*/ 19050 w 13"/>
                <a:gd name="T29" fmla="*/ 22413 h 16"/>
                <a:gd name="T30" fmla="*/ 20638 w 13"/>
                <a:gd name="T31" fmla="*/ 22413 h 16"/>
                <a:gd name="T32" fmla="*/ 20638 w 13"/>
                <a:gd name="T33" fmla="*/ 2802 h 16"/>
                <a:gd name="T34" fmla="*/ 19050 w 13"/>
                <a:gd name="T35" fmla="*/ 2802 h 16"/>
                <a:gd name="T36" fmla="*/ 17463 w 13"/>
                <a:gd name="T37" fmla="*/ 2802 h 16"/>
                <a:gd name="T38" fmla="*/ 14288 w 13"/>
                <a:gd name="T39" fmla="*/ 2802 h 16"/>
                <a:gd name="T40" fmla="*/ 11113 w 13"/>
                <a:gd name="T41" fmla="*/ 0 h 16"/>
                <a:gd name="T42" fmla="*/ 9525 w 13"/>
                <a:gd name="T43" fmla="*/ 0 h 16"/>
                <a:gd name="T44" fmla="*/ 7938 w 13"/>
                <a:gd name="T45" fmla="*/ 0 h 16"/>
                <a:gd name="T46" fmla="*/ 3175 w 13"/>
                <a:gd name="T47" fmla="*/ 0 h 16"/>
                <a:gd name="T48" fmla="*/ 0 w 13"/>
                <a:gd name="T49" fmla="*/ 2802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16"/>
                <a:gd name="T77" fmla="*/ 13 w 13"/>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16">
                  <a:moveTo>
                    <a:pt x="0" y="2"/>
                  </a:moveTo>
                  <a:lnTo>
                    <a:pt x="2" y="3"/>
                  </a:lnTo>
                  <a:lnTo>
                    <a:pt x="2" y="7"/>
                  </a:lnTo>
                  <a:lnTo>
                    <a:pt x="2" y="8"/>
                  </a:lnTo>
                  <a:lnTo>
                    <a:pt x="2" y="11"/>
                  </a:lnTo>
                  <a:lnTo>
                    <a:pt x="2" y="14"/>
                  </a:lnTo>
                  <a:lnTo>
                    <a:pt x="2" y="15"/>
                  </a:lnTo>
                  <a:lnTo>
                    <a:pt x="2" y="16"/>
                  </a:lnTo>
                  <a:lnTo>
                    <a:pt x="4" y="16"/>
                  </a:lnTo>
                  <a:lnTo>
                    <a:pt x="5" y="16"/>
                  </a:lnTo>
                  <a:lnTo>
                    <a:pt x="6" y="16"/>
                  </a:lnTo>
                  <a:lnTo>
                    <a:pt x="7" y="16"/>
                  </a:lnTo>
                  <a:lnTo>
                    <a:pt x="9" y="16"/>
                  </a:lnTo>
                  <a:lnTo>
                    <a:pt x="11" y="16"/>
                  </a:lnTo>
                  <a:lnTo>
                    <a:pt x="12" y="16"/>
                  </a:lnTo>
                  <a:lnTo>
                    <a:pt x="13" y="16"/>
                  </a:lnTo>
                  <a:lnTo>
                    <a:pt x="13" y="2"/>
                  </a:lnTo>
                  <a:lnTo>
                    <a:pt x="12" y="2"/>
                  </a:lnTo>
                  <a:lnTo>
                    <a:pt x="11" y="2"/>
                  </a:lnTo>
                  <a:lnTo>
                    <a:pt x="9" y="2"/>
                  </a:lnTo>
                  <a:lnTo>
                    <a:pt x="7" y="0"/>
                  </a:lnTo>
                  <a:lnTo>
                    <a:pt x="6" y="0"/>
                  </a:lnTo>
                  <a:lnTo>
                    <a:pt x="5" y="0"/>
                  </a:lnTo>
                  <a:lnTo>
                    <a:pt x="2" y="0"/>
                  </a:lnTo>
                  <a:lnTo>
                    <a:pt x="0" y="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7" name="Freeform 104">
              <a:extLst>
                <a:ext uri="{FF2B5EF4-FFF2-40B4-BE49-F238E27FC236}">
                  <a16:creationId xmlns:a16="http://schemas.microsoft.com/office/drawing/2014/main" id="{3DC2ABFB-95E3-5E5E-EC9B-F7C57C0906A1}"/>
                </a:ext>
              </a:extLst>
            </p:cNvPr>
            <p:cNvSpPr>
              <a:spLocks/>
            </p:cNvSpPr>
            <p:nvPr/>
          </p:nvSpPr>
          <p:spPr bwMode="gray">
            <a:xfrm>
              <a:off x="10236493" y="4181759"/>
              <a:ext cx="42184" cy="49522"/>
            </a:xfrm>
            <a:custGeom>
              <a:avLst/>
              <a:gdLst>
                <a:gd name="T0" fmla="*/ 11113 w 23"/>
                <a:gd name="T1" fmla="*/ 39223 h 28"/>
                <a:gd name="T2" fmla="*/ 11113 w 23"/>
                <a:gd name="T3" fmla="*/ 39223 h 28"/>
                <a:gd name="T4" fmla="*/ 7938 w 23"/>
                <a:gd name="T5" fmla="*/ 39223 h 28"/>
                <a:gd name="T6" fmla="*/ 4763 w 23"/>
                <a:gd name="T7" fmla="*/ 37822 h 28"/>
                <a:gd name="T8" fmla="*/ 3175 w 23"/>
                <a:gd name="T9" fmla="*/ 35021 h 28"/>
                <a:gd name="T10" fmla="*/ 1588 w 23"/>
                <a:gd name="T11" fmla="*/ 33620 h 28"/>
                <a:gd name="T12" fmla="*/ 1588 w 23"/>
                <a:gd name="T13" fmla="*/ 32219 h 28"/>
                <a:gd name="T14" fmla="*/ 0 w 23"/>
                <a:gd name="T15" fmla="*/ 28016 h 28"/>
                <a:gd name="T16" fmla="*/ 0 w 23"/>
                <a:gd name="T17" fmla="*/ 23814 h 28"/>
                <a:gd name="T18" fmla="*/ 0 w 23"/>
                <a:gd name="T19" fmla="*/ 21012 h 28"/>
                <a:gd name="T20" fmla="*/ 1588 w 23"/>
                <a:gd name="T21" fmla="*/ 15409 h 28"/>
                <a:gd name="T22" fmla="*/ 3175 w 23"/>
                <a:gd name="T23" fmla="*/ 11207 h 28"/>
                <a:gd name="T24" fmla="*/ 4763 w 23"/>
                <a:gd name="T25" fmla="*/ 5603 h 28"/>
                <a:gd name="T26" fmla="*/ 7938 w 23"/>
                <a:gd name="T27" fmla="*/ 4202 h 28"/>
                <a:gd name="T28" fmla="*/ 12700 w 23"/>
                <a:gd name="T29" fmla="*/ 1401 h 28"/>
                <a:gd name="T30" fmla="*/ 15875 w 23"/>
                <a:gd name="T31" fmla="*/ 0 h 28"/>
                <a:gd name="T32" fmla="*/ 22225 w 23"/>
                <a:gd name="T33" fmla="*/ 0 h 28"/>
                <a:gd name="T34" fmla="*/ 23813 w 23"/>
                <a:gd name="T35" fmla="*/ 0 h 28"/>
                <a:gd name="T36" fmla="*/ 25400 w 23"/>
                <a:gd name="T37" fmla="*/ 0 h 28"/>
                <a:gd name="T38" fmla="*/ 30163 w 23"/>
                <a:gd name="T39" fmla="*/ 0 h 28"/>
                <a:gd name="T40" fmla="*/ 31750 w 23"/>
                <a:gd name="T41" fmla="*/ 0 h 28"/>
                <a:gd name="T42" fmla="*/ 33338 w 23"/>
                <a:gd name="T43" fmla="*/ 0 h 28"/>
                <a:gd name="T44" fmla="*/ 34925 w 23"/>
                <a:gd name="T45" fmla="*/ 0 h 28"/>
                <a:gd name="T46" fmla="*/ 36513 w 23"/>
                <a:gd name="T47" fmla="*/ 0 h 28"/>
                <a:gd name="T48" fmla="*/ 36513 w 23"/>
                <a:gd name="T49" fmla="*/ 23814 h 28"/>
                <a:gd name="T50" fmla="*/ 34925 w 23"/>
                <a:gd name="T51" fmla="*/ 28016 h 28"/>
                <a:gd name="T52" fmla="*/ 31750 w 23"/>
                <a:gd name="T53" fmla="*/ 32219 h 28"/>
                <a:gd name="T54" fmla="*/ 30163 w 23"/>
                <a:gd name="T55" fmla="*/ 33620 h 28"/>
                <a:gd name="T56" fmla="*/ 23813 w 23"/>
                <a:gd name="T57" fmla="*/ 35021 h 28"/>
                <a:gd name="T58" fmla="*/ 22225 w 23"/>
                <a:gd name="T59" fmla="*/ 37822 h 28"/>
                <a:gd name="T60" fmla="*/ 19050 w 23"/>
                <a:gd name="T61" fmla="*/ 39223 h 28"/>
                <a:gd name="T62" fmla="*/ 14288 w 23"/>
                <a:gd name="T63" fmla="*/ 39223 h 28"/>
                <a:gd name="T64" fmla="*/ 11113 w 23"/>
                <a:gd name="T65" fmla="*/ 39223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
                <a:gd name="T100" fmla="*/ 0 h 28"/>
                <a:gd name="T101" fmla="*/ 23 w 23"/>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 h="28">
                  <a:moveTo>
                    <a:pt x="7" y="28"/>
                  </a:moveTo>
                  <a:lnTo>
                    <a:pt x="7" y="28"/>
                  </a:lnTo>
                  <a:lnTo>
                    <a:pt x="5" y="28"/>
                  </a:lnTo>
                  <a:lnTo>
                    <a:pt x="3" y="27"/>
                  </a:lnTo>
                  <a:lnTo>
                    <a:pt x="2" y="25"/>
                  </a:lnTo>
                  <a:lnTo>
                    <a:pt x="1" y="24"/>
                  </a:lnTo>
                  <a:lnTo>
                    <a:pt x="1" y="23"/>
                  </a:lnTo>
                  <a:lnTo>
                    <a:pt x="0" y="20"/>
                  </a:lnTo>
                  <a:lnTo>
                    <a:pt x="0" y="17"/>
                  </a:lnTo>
                  <a:lnTo>
                    <a:pt x="0" y="15"/>
                  </a:lnTo>
                  <a:lnTo>
                    <a:pt x="1" y="11"/>
                  </a:lnTo>
                  <a:lnTo>
                    <a:pt x="2" y="8"/>
                  </a:lnTo>
                  <a:lnTo>
                    <a:pt x="3" y="4"/>
                  </a:lnTo>
                  <a:lnTo>
                    <a:pt x="5" y="3"/>
                  </a:lnTo>
                  <a:lnTo>
                    <a:pt x="8" y="1"/>
                  </a:lnTo>
                  <a:lnTo>
                    <a:pt x="10" y="0"/>
                  </a:lnTo>
                  <a:lnTo>
                    <a:pt x="14" y="0"/>
                  </a:lnTo>
                  <a:lnTo>
                    <a:pt x="15" y="0"/>
                  </a:lnTo>
                  <a:lnTo>
                    <a:pt x="16" y="0"/>
                  </a:lnTo>
                  <a:lnTo>
                    <a:pt x="19" y="0"/>
                  </a:lnTo>
                  <a:lnTo>
                    <a:pt x="20" y="0"/>
                  </a:lnTo>
                  <a:lnTo>
                    <a:pt x="21" y="0"/>
                  </a:lnTo>
                  <a:lnTo>
                    <a:pt x="22" y="0"/>
                  </a:lnTo>
                  <a:lnTo>
                    <a:pt x="23" y="0"/>
                  </a:lnTo>
                  <a:lnTo>
                    <a:pt x="23" y="17"/>
                  </a:lnTo>
                  <a:lnTo>
                    <a:pt x="22" y="20"/>
                  </a:lnTo>
                  <a:lnTo>
                    <a:pt x="20" y="23"/>
                  </a:lnTo>
                  <a:lnTo>
                    <a:pt x="19" y="24"/>
                  </a:lnTo>
                  <a:lnTo>
                    <a:pt x="15" y="25"/>
                  </a:lnTo>
                  <a:lnTo>
                    <a:pt x="14" y="27"/>
                  </a:lnTo>
                  <a:lnTo>
                    <a:pt x="12" y="28"/>
                  </a:lnTo>
                  <a:lnTo>
                    <a:pt x="9" y="28"/>
                  </a:lnTo>
                  <a:lnTo>
                    <a:pt x="7" y="2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8" name="Freeform 105">
              <a:extLst>
                <a:ext uri="{FF2B5EF4-FFF2-40B4-BE49-F238E27FC236}">
                  <a16:creationId xmlns:a16="http://schemas.microsoft.com/office/drawing/2014/main" id="{D0FC1701-4423-8567-7ECB-58172BC4BF18}"/>
                </a:ext>
              </a:extLst>
            </p:cNvPr>
            <p:cNvSpPr>
              <a:spLocks/>
            </p:cNvSpPr>
            <p:nvPr/>
          </p:nvSpPr>
          <p:spPr bwMode="gray">
            <a:xfrm>
              <a:off x="8848418" y="3652846"/>
              <a:ext cx="359574" cy="463543"/>
            </a:xfrm>
            <a:custGeom>
              <a:avLst/>
              <a:gdLst>
                <a:gd name="T0" fmla="*/ 249238 w 194"/>
                <a:gd name="T1" fmla="*/ 182106 h 266"/>
                <a:gd name="T2" fmla="*/ 244475 w 194"/>
                <a:gd name="T3" fmla="*/ 183507 h 266"/>
                <a:gd name="T4" fmla="*/ 238125 w 194"/>
                <a:gd name="T5" fmla="*/ 183507 h 266"/>
                <a:gd name="T6" fmla="*/ 244475 w 194"/>
                <a:gd name="T7" fmla="*/ 208722 h 266"/>
                <a:gd name="T8" fmla="*/ 255588 w 194"/>
                <a:gd name="T9" fmla="*/ 214325 h 266"/>
                <a:gd name="T10" fmla="*/ 268288 w 194"/>
                <a:gd name="T11" fmla="*/ 214325 h 266"/>
                <a:gd name="T12" fmla="*/ 276225 w 194"/>
                <a:gd name="T13" fmla="*/ 246544 h 266"/>
                <a:gd name="T14" fmla="*/ 290513 w 194"/>
                <a:gd name="T15" fmla="*/ 261953 h 266"/>
                <a:gd name="T16" fmla="*/ 307975 w 194"/>
                <a:gd name="T17" fmla="*/ 266155 h 266"/>
                <a:gd name="T18" fmla="*/ 307975 w 194"/>
                <a:gd name="T19" fmla="*/ 271758 h 266"/>
                <a:gd name="T20" fmla="*/ 307975 w 194"/>
                <a:gd name="T21" fmla="*/ 280163 h 266"/>
                <a:gd name="T22" fmla="*/ 307975 w 194"/>
                <a:gd name="T23" fmla="*/ 299775 h 266"/>
                <a:gd name="T24" fmla="*/ 304800 w 194"/>
                <a:gd name="T25" fmla="*/ 337597 h 266"/>
                <a:gd name="T26" fmla="*/ 301625 w 194"/>
                <a:gd name="T27" fmla="*/ 369815 h 266"/>
                <a:gd name="T28" fmla="*/ 280988 w 194"/>
                <a:gd name="T29" fmla="*/ 369815 h 266"/>
                <a:gd name="T30" fmla="*/ 268288 w 194"/>
                <a:gd name="T31" fmla="*/ 372617 h 266"/>
                <a:gd name="T32" fmla="*/ 190500 w 194"/>
                <a:gd name="T33" fmla="*/ 308179 h 266"/>
                <a:gd name="T34" fmla="*/ 195262 w 194"/>
                <a:gd name="T35" fmla="*/ 302576 h 266"/>
                <a:gd name="T36" fmla="*/ 193675 w 194"/>
                <a:gd name="T37" fmla="*/ 294171 h 266"/>
                <a:gd name="T38" fmla="*/ 185737 w 194"/>
                <a:gd name="T39" fmla="*/ 282965 h 266"/>
                <a:gd name="T40" fmla="*/ 166687 w 194"/>
                <a:gd name="T41" fmla="*/ 261953 h 266"/>
                <a:gd name="T42" fmla="*/ 150813 w 194"/>
                <a:gd name="T43" fmla="*/ 242341 h 266"/>
                <a:gd name="T44" fmla="*/ 144463 w 194"/>
                <a:gd name="T45" fmla="*/ 222730 h 266"/>
                <a:gd name="T46" fmla="*/ 144463 w 194"/>
                <a:gd name="T47" fmla="*/ 203118 h 266"/>
                <a:gd name="T48" fmla="*/ 138113 w 194"/>
                <a:gd name="T49" fmla="*/ 189110 h 266"/>
                <a:gd name="T50" fmla="*/ 125413 w 194"/>
                <a:gd name="T51" fmla="*/ 173701 h 266"/>
                <a:gd name="T52" fmla="*/ 115888 w 194"/>
                <a:gd name="T53" fmla="*/ 152689 h 266"/>
                <a:gd name="T54" fmla="*/ 106363 w 194"/>
                <a:gd name="T55" fmla="*/ 130276 h 266"/>
                <a:gd name="T56" fmla="*/ 88900 w 194"/>
                <a:gd name="T57" fmla="*/ 109264 h 266"/>
                <a:gd name="T58" fmla="*/ 68263 w 194"/>
                <a:gd name="T59" fmla="*/ 84049 h 266"/>
                <a:gd name="T60" fmla="*/ 44450 w 194"/>
                <a:gd name="T61" fmla="*/ 64438 h 266"/>
                <a:gd name="T62" fmla="*/ 15875 w 194"/>
                <a:gd name="T63" fmla="*/ 33620 h 266"/>
                <a:gd name="T64" fmla="*/ 0 w 194"/>
                <a:gd name="T65" fmla="*/ 0 h 266"/>
                <a:gd name="T66" fmla="*/ 25400 w 194"/>
                <a:gd name="T67" fmla="*/ 7004 h 266"/>
                <a:gd name="T68" fmla="*/ 47625 w 194"/>
                <a:gd name="T69" fmla="*/ 7004 h 266"/>
                <a:gd name="T70" fmla="*/ 69850 w 194"/>
                <a:gd name="T71" fmla="*/ 14008 h 266"/>
                <a:gd name="T72" fmla="*/ 88900 w 194"/>
                <a:gd name="T73" fmla="*/ 39223 h 266"/>
                <a:gd name="T74" fmla="*/ 106363 w 194"/>
                <a:gd name="T75" fmla="*/ 64438 h 266"/>
                <a:gd name="T76" fmla="*/ 125413 w 194"/>
                <a:gd name="T77" fmla="*/ 88251 h 266"/>
                <a:gd name="T78" fmla="*/ 150813 w 194"/>
                <a:gd name="T79" fmla="*/ 114867 h 266"/>
                <a:gd name="T80" fmla="*/ 185737 w 194"/>
                <a:gd name="T81" fmla="*/ 127474 h 266"/>
                <a:gd name="T82" fmla="*/ 196850 w 194"/>
                <a:gd name="T83" fmla="*/ 133077 h 266"/>
                <a:gd name="T84" fmla="*/ 203200 w 194"/>
                <a:gd name="T85" fmla="*/ 142883 h 2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4"/>
                <a:gd name="T130" fmla="*/ 0 h 266"/>
                <a:gd name="T131" fmla="*/ 194 w 194"/>
                <a:gd name="T132" fmla="*/ 266 h 2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4" h="266">
                  <a:moveTo>
                    <a:pt x="131" y="103"/>
                  </a:moveTo>
                  <a:lnTo>
                    <a:pt x="158" y="128"/>
                  </a:lnTo>
                  <a:lnTo>
                    <a:pt x="157" y="130"/>
                  </a:lnTo>
                  <a:lnTo>
                    <a:pt x="156" y="130"/>
                  </a:lnTo>
                  <a:lnTo>
                    <a:pt x="155" y="131"/>
                  </a:lnTo>
                  <a:lnTo>
                    <a:pt x="154" y="131"/>
                  </a:lnTo>
                  <a:lnTo>
                    <a:pt x="152" y="132"/>
                  </a:lnTo>
                  <a:lnTo>
                    <a:pt x="151" y="132"/>
                  </a:lnTo>
                  <a:lnTo>
                    <a:pt x="150" y="131"/>
                  </a:lnTo>
                  <a:lnTo>
                    <a:pt x="150" y="146"/>
                  </a:lnTo>
                  <a:lnTo>
                    <a:pt x="152" y="148"/>
                  </a:lnTo>
                  <a:lnTo>
                    <a:pt x="154" y="149"/>
                  </a:lnTo>
                  <a:lnTo>
                    <a:pt x="156" y="150"/>
                  </a:lnTo>
                  <a:lnTo>
                    <a:pt x="158" y="152"/>
                  </a:lnTo>
                  <a:lnTo>
                    <a:pt x="161" y="153"/>
                  </a:lnTo>
                  <a:lnTo>
                    <a:pt x="163" y="153"/>
                  </a:lnTo>
                  <a:lnTo>
                    <a:pt x="165" y="153"/>
                  </a:lnTo>
                  <a:lnTo>
                    <a:pt x="169" y="153"/>
                  </a:lnTo>
                  <a:lnTo>
                    <a:pt x="170" y="162"/>
                  </a:lnTo>
                  <a:lnTo>
                    <a:pt x="171" y="170"/>
                  </a:lnTo>
                  <a:lnTo>
                    <a:pt x="174" y="176"/>
                  </a:lnTo>
                  <a:lnTo>
                    <a:pt x="176" y="180"/>
                  </a:lnTo>
                  <a:lnTo>
                    <a:pt x="178" y="184"/>
                  </a:lnTo>
                  <a:lnTo>
                    <a:pt x="183" y="187"/>
                  </a:lnTo>
                  <a:lnTo>
                    <a:pt x="188" y="188"/>
                  </a:lnTo>
                  <a:lnTo>
                    <a:pt x="194" y="188"/>
                  </a:lnTo>
                  <a:lnTo>
                    <a:pt x="194" y="190"/>
                  </a:lnTo>
                  <a:lnTo>
                    <a:pt x="194" y="191"/>
                  </a:lnTo>
                  <a:lnTo>
                    <a:pt x="194" y="192"/>
                  </a:lnTo>
                  <a:lnTo>
                    <a:pt x="194" y="194"/>
                  </a:lnTo>
                  <a:lnTo>
                    <a:pt x="194" y="195"/>
                  </a:lnTo>
                  <a:lnTo>
                    <a:pt x="194" y="196"/>
                  </a:lnTo>
                  <a:lnTo>
                    <a:pt x="194" y="200"/>
                  </a:lnTo>
                  <a:lnTo>
                    <a:pt x="194" y="202"/>
                  </a:lnTo>
                  <a:lnTo>
                    <a:pt x="194" y="207"/>
                  </a:lnTo>
                  <a:lnTo>
                    <a:pt x="194" y="214"/>
                  </a:lnTo>
                  <a:lnTo>
                    <a:pt x="193" y="223"/>
                  </a:lnTo>
                  <a:lnTo>
                    <a:pt x="193" y="231"/>
                  </a:lnTo>
                  <a:lnTo>
                    <a:pt x="192" y="241"/>
                  </a:lnTo>
                  <a:lnTo>
                    <a:pt x="190" y="249"/>
                  </a:lnTo>
                  <a:lnTo>
                    <a:pt x="190" y="257"/>
                  </a:lnTo>
                  <a:lnTo>
                    <a:pt x="190" y="264"/>
                  </a:lnTo>
                  <a:lnTo>
                    <a:pt x="184" y="264"/>
                  </a:lnTo>
                  <a:lnTo>
                    <a:pt x="181" y="264"/>
                  </a:lnTo>
                  <a:lnTo>
                    <a:pt x="177" y="264"/>
                  </a:lnTo>
                  <a:lnTo>
                    <a:pt x="174" y="266"/>
                  </a:lnTo>
                  <a:lnTo>
                    <a:pt x="171" y="266"/>
                  </a:lnTo>
                  <a:lnTo>
                    <a:pt x="169" y="266"/>
                  </a:lnTo>
                  <a:lnTo>
                    <a:pt x="167" y="264"/>
                  </a:lnTo>
                  <a:lnTo>
                    <a:pt x="164" y="264"/>
                  </a:lnTo>
                  <a:lnTo>
                    <a:pt x="120" y="220"/>
                  </a:lnTo>
                  <a:lnTo>
                    <a:pt x="122" y="218"/>
                  </a:lnTo>
                  <a:lnTo>
                    <a:pt x="122" y="217"/>
                  </a:lnTo>
                  <a:lnTo>
                    <a:pt x="123" y="216"/>
                  </a:lnTo>
                  <a:lnTo>
                    <a:pt x="123" y="213"/>
                  </a:lnTo>
                  <a:lnTo>
                    <a:pt x="123" y="211"/>
                  </a:lnTo>
                  <a:lnTo>
                    <a:pt x="122" y="210"/>
                  </a:lnTo>
                  <a:lnTo>
                    <a:pt x="122" y="209"/>
                  </a:lnTo>
                  <a:lnTo>
                    <a:pt x="120" y="207"/>
                  </a:lnTo>
                  <a:lnTo>
                    <a:pt x="117" y="202"/>
                  </a:lnTo>
                  <a:lnTo>
                    <a:pt x="113" y="196"/>
                  </a:lnTo>
                  <a:lnTo>
                    <a:pt x="110" y="191"/>
                  </a:lnTo>
                  <a:lnTo>
                    <a:pt x="105" y="187"/>
                  </a:lnTo>
                  <a:lnTo>
                    <a:pt x="101" y="181"/>
                  </a:lnTo>
                  <a:lnTo>
                    <a:pt x="98" y="177"/>
                  </a:lnTo>
                  <a:lnTo>
                    <a:pt x="95" y="173"/>
                  </a:lnTo>
                  <a:lnTo>
                    <a:pt x="93" y="169"/>
                  </a:lnTo>
                  <a:lnTo>
                    <a:pt x="92" y="163"/>
                  </a:lnTo>
                  <a:lnTo>
                    <a:pt x="91" y="159"/>
                  </a:lnTo>
                  <a:lnTo>
                    <a:pt x="91" y="153"/>
                  </a:lnTo>
                  <a:lnTo>
                    <a:pt x="91" y="149"/>
                  </a:lnTo>
                  <a:lnTo>
                    <a:pt x="91" y="145"/>
                  </a:lnTo>
                  <a:lnTo>
                    <a:pt x="89" y="141"/>
                  </a:lnTo>
                  <a:lnTo>
                    <a:pt x="88" y="138"/>
                  </a:lnTo>
                  <a:lnTo>
                    <a:pt x="87" y="135"/>
                  </a:lnTo>
                  <a:lnTo>
                    <a:pt x="83" y="132"/>
                  </a:lnTo>
                  <a:lnTo>
                    <a:pt x="81" y="128"/>
                  </a:lnTo>
                  <a:lnTo>
                    <a:pt x="79" y="124"/>
                  </a:lnTo>
                  <a:lnTo>
                    <a:pt x="76" y="118"/>
                  </a:lnTo>
                  <a:lnTo>
                    <a:pt x="75" y="114"/>
                  </a:lnTo>
                  <a:lnTo>
                    <a:pt x="73" y="109"/>
                  </a:lnTo>
                  <a:lnTo>
                    <a:pt x="72" y="103"/>
                  </a:lnTo>
                  <a:lnTo>
                    <a:pt x="69" y="99"/>
                  </a:lnTo>
                  <a:lnTo>
                    <a:pt x="67" y="93"/>
                  </a:lnTo>
                  <a:lnTo>
                    <a:pt x="64" y="88"/>
                  </a:lnTo>
                  <a:lnTo>
                    <a:pt x="60" y="84"/>
                  </a:lnTo>
                  <a:lnTo>
                    <a:pt x="56" y="78"/>
                  </a:lnTo>
                  <a:lnTo>
                    <a:pt x="51" y="74"/>
                  </a:lnTo>
                  <a:lnTo>
                    <a:pt x="47" y="68"/>
                  </a:lnTo>
                  <a:lnTo>
                    <a:pt x="43" y="60"/>
                  </a:lnTo>
                  <a:lnTo>
                    <a:pt x="41" y="52"/>
                  </a:lnTo>
                  <a:lnTo>
                    <a:pt x="34" y="51"/>
                  </a:lnTo>
                  <a:lnTo>
                    <a:pt x="28" y="46"/>
                  </a:lnTo>
                  <a:lnTo>
                    <a:pt x="21" y="41"/>
                  </a:lnTo>
                  <a:lnTo>
                    <a:pt x="15" y="32"/>
                  </a:lnTo>
                  <a:lnTo>
                    <a:pt x="10" y="24"/>
                  </a:lnTo>
                  <a:lnTo>
                    <a:pt x="5" y="16"/>
                  </a:lnTo>
                  <a:lnTo>
                    <a:pt x="2" y="7"/>
                  </a:lnTo>
                  <a:lnTo>
                    <a:pt x="0" y="0"/>
                  </a:lnTo>
                  <a:lnTo>
                    <a:pt x="5" y="2"/>
                  </a:lnTo>
                  <a:lnTo>
                    <a:pt x="11" y="3"/>
                  </a:lnTo>
                  <a:lnTo>
                    <a:pt x="16" y="5"/>
                  </a:lnTo>
                  <a:lnTo>
                    <a:pt x="21" y="5"/>
                  </a:lnTo>
                  <a:lnTo>
                    <a:pt x="25" y="5"/>
                  </a:lnTo>
                  <a:lnTo>
                    <a:pt x="30" y="5"/>
                  </a:lnTo>
                  <a:lnTo>
                    <a:pt x="35" y="6"/>
                  </a:lnTo>
                  <a:lnTo>
                    <a:pt x="41" y="7"/>
                  </a:lnTo>
                  <a:lnTo>
                    <a:pt x="44" y="10"/>
                  </a:lnTo>
                  <a:lnTo>
                    <a:pt x="49" y="14"/>
                  </a:lnTo>
                  <a:lnTo>
                    <a:pt x="53" y="20"/>
                  </a:lnTo>
                  <a:lnTo>
                    <a:pt x="56" y="28"/>
                  </a:lnTo>
                  <a:lnTo>
                    <a:pt x="60" y="35"/>
                  </a:lnTo>
                  <a:lnTo>
                    <a:pt x="63" y="41"/>
                  </a:lnTo>
                  <a:lnTo>
                    <a:pt x="67" y="46"/>
                  </a:lnTo>
                  <a:lnTo>
                    <a:pt x="69" y="49"/>
                  </a:lnTo>
                  <a:lnTo>
                    <a:pt x="74" y="56"/>
                  </a:lnTo>
                  <a:lnTo>
                    <a:pt x="79" y="63"/>
                  </a:lnTo>
                  <a:lnTo>
                    <a:pt x="85" y="71"/>
                  </a:lnTo>
                  <a:lnTo>
                    <a:pt x="89" y="78"/>
                  </a:lnTo>
                  <a:lnTo>
                    <a:pt x="95" y="82"/>
                  </a:lnTo>
                  <a:lnTo>
                    <a:pt x="103" y="86"/>
                  </a:lnTo>
                  <a:lnTo>
                    <a:pt x="108" y="89"/>
                  </a:lnTo>
                  <a:lnTo>
                    <a:pt x="117" y="91"/>
                  </a:lnTo>
                  <a:lnTo>
                    <a:pt x="119" y="92"/>
                  </a:lnTo>
                  <a:lnTo>
                    <a:pt x="122" y="93"/>
                  </a:lnTo>
                  <a:lnTo>
                    <a:pt x="124" y="95"/>
                  </a:lnTo>
                  <a:lnTo>
                    <a:pt x="125" y="98"/>
                  </a:lnTo>
                  <a:lnTo>
                    <a:pt x="126" y="99"/>
                  </a:lnTo>
                  <a:lnTo>
                    <a:pt x="128" y="102"/>
                  </a:lnTo>
                  <a:lnTo>
                    <a:pt x="130" y="103"/>
                  </a:lnTo>
                  <a:lnTo>
                    <a:pt x="131" y="103"/>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59" name="Freeform 106">
              <a:extLst>
                <a:ext uri="{FF2B5EF4-FFF2-40B4-BE49-F238E27FC236}">
                  <a16:creationId xmlns:a16="http://schemas.microsoft.com/office/drawing/2014/main" id="{362D4777-A14C-8880-DEC3-1C8189E36819}"/>
                </a:ext>
              </a:extLst>
            </p:cNvPr>
            <p:cNvSpPr>
              <a:spLocks/>
            </p:cNvSpPr>
            <p:nvPr/>
          </p:nvSpPr>
          <p:spPr bwMode="gray">
            <a:xfrm>
              <a:off x="9296377" y="3708312"/>
              <a:ext cx="337477" cy="334780"/>
            </a:xfrm>
            <a:custGeom>
              <a:avLst/>
              <a:gdLst>
                <a:gd name="T0" fmla="*/ 254000 w 182"/>
                <a:gd name="T1" fmla="*/ 12607 h 192"/>
                <a:gd name="T2" fmla="*/ 246063 w 182"/>
                <a:gd name="T3" fmla="*/ 22413 h 192"/>
                <a:gd name="T4" fmla="*/ 239713 w 182"/>
                <a:gd name="T5" fmla="*/ 32219 h 192"/>
                <a:gd name="T6" fmla="*/ 244475 w 182"/>
                <a:gd name="T7" fmla="*/ 32219 h 192"/>
                <a:gd name="T8" fmla="*/ 250825 w 182"/>
                <a:gd name="T9" fmla="*/ 44826 h 192"/>
                <a:gd name="T10" fmla="*/ 265113 w 182"/>
                <a:gd name="T11" fmla="*/ 78446 h 192"/>
                <a:gd name="T12" fmla="*/ 284163 w 182"/>
                <a:gd name="T13" fmla="*/ 103661 h 192"/>
                <a:gd name="T14" fmla="*/ 282575 w 182"/>
                <a:gd name="T15" fmla="*/ 113466 h 192"/>
                <a:gd name="T16" fmla="*/ 273050 w 182"/>
                <a:gd name="T17" fmla="*/ 113466 h 192"/>
                <a:gd name="T18" fmla="*/ 261938 w 182"/>
                <a:gd name="T19" fmla="*/ 113466 h 192"/>
                <a:gd name="T20" fmla="*/ 255588 w 182"/>
                <a:gd name="T21" fmla="*/ 123272 h 192"/>
                <a:gd name="T22" fmla="*/ 252413 w 182"/>
                <a:gd name="T23" fmla="*/ 130276 h 192"/>
                <a:gd name="T24" fmla="*/ 249238 w 182"/>
                <a:gd name="T25" fmla="*/ 137280 h 192"/>
                <a:gd name="T26" fmla="*/ 254000 w 182"/>
                <a:gd name="T27" fmla="*/ 144284 h 192"/>
                <a:gd name="T28" fmla="*/ 257175 w 182"/>
                <a:gd name="T29" fmla="*/ 152689 h 192"/>
                <a:gd name="T30" fmla="*/ 254000 w 182"/>
                <a:gd name="T31" fmla="*/ 163896 h 192"/>
                <a:gd name="T32" fmla="*/ 236538 w 182"/>
                <a:gd name="T33" fmla="*/ 169499 h 192"/>
                <a:gd name="T34" fmla="*/ 223838 w 182"/>
                <a:gd name="T35" fmla="*/ 173701 h 192"/>
                <a:gd name="T36" fmla="*/ 217488 w 182"/>
                <a:gd name="T37" fmla="*/ 189110 h 192"/>
                <a:gd name="T38" fmla="*/ 217488 w 182"/>
                <a:gd name="T39" fmla="*/ 210123 h 192"/>
                <a:gd name="T40" fmla="*/ 214313 w 182"/>
                <a:gd name="T41" fmla="*/ 233937 h 192"/>
                <a:gd name="T42" fmla="*/ 201612 w 182"/>
                <a:gd name="T43" fmla="*/ 253548 h 192"/>
                <a:gd name="T44" fmla="*/ 182562 w 182"/>
                <a:gd name="T45" fmla="*/ 263354 h 192"/>
                <a:gd name="T46" fmla="*/ 174625 w 182"/>
                <a:gd name="T47" fmla="*/ 268957 h 192"/>
                <a:gd name="T48" fmla="*/ 169862 w 182"/>
                <a:gd name="T49" fmla="*/ 268957 h 192"/>
                <a:gd name="T50" fmla="*/ 161925 w 182"/>
                <a:gd name="T51" fmla="*/ 264755 h 192"/>
                <a:gd name="T52" fmla="*/ 160337 w 182"/>
                <a:gd name="T53" fmla="*/ 253548 h 192"/>
                <a:gd name="T54" fmla="*/ 155575 w 182"/>
                <a:gd name="T55" fmla="*/ 245143 h 192"/>
                <a:gd name="T56" fmla="*/ 136525 w 182"/>
                <a:gd name="T57" fmla="*/ 245143 h 192"/>
                <a:gd name="T58" fmla="*/ 122238 w 182"/>
                <a:gd name="T59" fmla="*/ 245143 h 192"/>
                <a:gd name="T60" fmla="*/ 104775 w 182"/>
                <a:gd name="T61" fmla="*/ 249346 h 192"/>
                <a:gd name="T62" fmla="*/ 93662 w 182"/>
                <a:gd name="T63" fmla="*/ 243742 h 192"/>
                <a:gd name="T64" fmla="*/ 80962 w 182"/>
                <a:gd name="T65" fmla="*/ 238139 h 192"/>
                <a:gd name="T66" fmla="*/ 69850 w 182"/>
                <a:gd name="T67" fmla="*/ 238139 h 192"/>
                <a:gd name="T68" fmla="*/ 53975 w 182"/>
                <a:gd name="T69" fmla="*/ 238139 h 192"/>
                <a:gd name="T70" fmla="*/ 44450 w 182"/>
                <a:gd name="T71" fmla="*/ 233937 h 192"/>
                <a:gd name="T72" fmla="*/ 28575 w 182"/>
                <a:gd name="T73" fmla="*/ 172301 h 192"/>
                <a:gd name="T74" fmla="*/ 11112 w 182"/>
                <a:gd name="T75" fmla="*/ 154090 h 192"/>
                <a:gd name="T76" fmla="*/ 0 w 182"/>
                <a:gd name="T77" fmla="*/ 117669 h 192"/>
                <a:gd name="T78" fmla="*/ 7938 w 182"/>
                <a:gd name="T79" fmla="*/ 98057 h 192"/>
                <a:gd name="T80" fmla="*/ 15875 w 182"/>
                <a:gd name="T81" fmla="*/ 79847 h 192"/>
                <a:gd name="T82" fmla="*/ 22225 w 182"/>
                <a:gd name="T83" fmla="*/ 78446 h 192"/>
                <a:gd name="T84" fmla="*/ 30163 w 182"/>
                <a:gd name="T85" fmla="*/ 78446 h 192"/>
                <a:gd name="T86" fmla="*/ 34925 w 182"/>
                <a:gd name="T87" fmla="*/ 84049 h 192"/>
                <a:gd name="T88" fmla="*/ 44450 w 182"/>
                <a:gd name="T89" fmla="*/ 105061 h 192"/>
                <a:gd name="T90" fmla="*/ 61913 w 182"/>
                <a:gd name="T91" fmla="*/ 119070 h 192"/>
                <a:gd name="T92" fmla="*/ 84137 w 182"/>
                <a:gd name="T93" fmla="*/ 119070 h 192"/>
                <a:gd name="T94" fmla="*/ 103188 w 182"/>
                <a:gd name="T95" fmla="*/ 109264 h 192"/>
                <a:gd name="T96" fmla="*/ 114300 w 182"/>
                <a:gd name="T97" fmla="*/ 95256 h 192"/>
                <a:gd name="T98" fmla="*/ 130175 w 182"/>
                <a:gd name="T99" fmla="*/ 98057 h 192"/>
                <a:gd name="T100" fmla="*/ 142875 w 182"/>
                <a:gd name="T101" fmla="*/ 99458 h 192"/>
                <a:gd name="T102" fmla="*/ 158750 w 182"/>
                <a:gd name="T103" fmla="*/ 103661 h 192"/>
                <a:gd name="T104" fmla="*/ 163512 w 182"/>
                <a:gd name="T105" fmla="*/ 95256 h 192"/>
                <a:gd name="T106" fmla="*/ 174625 w 182"/>
                <a:gd name="T107" fmla="*/ 92454 h 192"/>
                <a:gd name="T108" fmla="*/ 184150 w 182"/>
                <a:gd name="T109" fmla="*/ 82648 h 192"/>
                <a:gd name="T110" fmla="*/ 200025 w 182"/>
                <a:gd name="T111" fmla="*/ 53231 h 192"/>
                <a:gd name="T112" fmla="*/ 209550 w 182"/>
                <a:gd name="T113" fmla="*/ 26616 h 192"/>
                <a:gd name="T114" fmla="*/ 211138 w 182"/>
                <a:gd name="T115" fmla="*/ 12607 h 192"/>
                <a:gd name="T116" fmla="*/ 220663 w 182"/>
                <a:gd name="T117" fmla="*/ 4202 h 192"/>
                <a:gd name="T118" fmla="*/ 227013 w 182"/>
                <a:gd name="T119" fmla="*/ 0 h 192"/>
                <a:gd name="T120" fmla="*/ 239713 w 182"/>
                <a:gd name="T121" fmla="*/ 2802 h 192"/>
                <a:gd name="T122" fmla="*/ 250825 w 182"/>
                <a:gd name="T123" fmla="*/ 7004 h 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2"/>
                <a:gd name="T187" fmla="*/ 0 h 192"/>
                <a:gd name="T188" fmla="*/ 182 w 182"/>
                <a:gd name="T189" fmla="*/ 192 h 1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2" h="192">
                  <a:moveTo>
                    <a:pt x="160" y="5"/>
                  </a:moveTo>
                  <a:lnTo>
                    <a:pt x="160" y="7"/>
                  </a:lnTo>
                  <a:lnTo>
                    <a:pt x="160" y="9"/>
                  </a:lnTo>
                  <a:lnTo>
                    <a:pt x="159" y="12"/>
                  </a:lnTo>
                  <a:lnTo>
                    <a:pt x="157" y="14"/>
                  </a:lnTo>
                  <a:lnTo>
                    <a:pt x="155" y="16"/>
                  </a:lnTo>
                  <a:lnTo>
                    <a:pt x="153" y="19"/>
                  </a:lnTo>
                  <a:lnTo>
                    <a:pt x="152" y="21"/>
                  </a:lnTo>
                  <a:lnTo>
                    <a:pt x="151" y="23"/>
                  </a:lnTo>
                  <a:lnTo>
                    <a:pt x="152" y="23"/>
                  </a:lnTo>
                  <a:lnTo>
                    <a:pt x="153" y="23"/>
                  </a:lnTo>
                  <a:lnTo>
                    <a:pt x="154" y="23"/>
                  </a:lnTo>
                  <a:lnTo>
                    <a:pt x="155" y="23"/>
                  </a:lnTo>
                  <a:lnTo>
                    <a:pt x="157" y="23"/>
                  </a:lnTo>
                  <a:lnTo>
                    <a:pt x="158" y="32"/>
                  </a:lnTo>
                  <a:lnTo>
                    <a:pt x="159" y="41"/>
                  </a:lnTo>
                  <a:lnTo>
                    <a:pt x="162" y="49"/>
                  </a:lnTo>
                  <a:lnTo>
                    <a:pt x="167" y="56"/>
                  </a:lnTo>
                  <a:lnTo>
                    <a:pt x="171" y="61"/>
                  </a:lnTo>
                  <a:lnTo>
                    <a:pt x="176" y="68"/>
                  </a:lnTo>
                  <a:lnTo>
                    <a:pt x="179" y="74"/>
                  </a:lnTo>
                  <a:lnTo>
                    <a:pt x="182" y="81"/>
                  </a:lnTo>
                  <a:lnTo>
                    <a:pt x="179" y="81"/>
                  </a:lnTo>
                  <a:lnTo>
                    <a:pt x="178" y="81"/>
                  </a:lnTo>
                  <a:lnTo>
                    <a:pt x="176" y="81"/>
                  </a:lnTo>
                  <a:lnTo>
                    <a:pt x="173" y="81"/>
                  </a:lnTo>
                  <a:lnTo>
                    <a:pt x="172" y="81"/>
                  </a:lnTo>
                  <a:lnTo>
                    <a:pt x="170" y="81"/>
                  </a:lnTo>
                  <a:lnTo>
                    <a:pt x="167" y="81"/>
                  </a:lnTo>
                  <a:lnTo>
                    <a:pt x="165" y="81"/>
                  </a:lnTo>
                  <a:lnTo>
                    <a:pt x="164" y="84"/>
                  </a:lnTo>
                  <a:lnTo>
                    <a:pt x="162" y="85"/>
                  </a:lnTo>
                  <a:lnTo>
                    <a:pt x="161" y="88"/>
                  </a:lnTo>
                  <a:lnTo>
                    <a:pt x="160" y="89"/>
                  </a:lnTo>
                  <a:lnTo>
                    <a:pt x="160" y="92"/>
                  </a:lnTo>
                  <a:lnTo>
                    <a:pt x="159" y="93"/>
                  </a:lnTo>
                  <a:lnTo>
                    <a:pt x="158" y="95"/>
                  </a:lnTo>
                  <a:lnTo>
                    <a:pt x="157" y="96"/>
                  </a:lnTo>
                  <a:lnTo>
                    <a:pt x="157" y="98"/>
                  </a:lnTo>
                  <a:lnTo>
                    <a:pt x="158" y="100"/>
                  </a:lnTo>
                  <a:lnTo>
                    <a:pt x="159" y="102"/>
                  </a:lnTo>
                  <a:lnTo>
                    <a:pt x="160" y="103"/>
                  </a:lnTo>
                  <a:lnTo>
                    <a:pt x="161" y="106"/>
                  </a:lnTo>
                  <a:lnTo>
                    <a:pt x="161" y="107"/>
                  </a:lnTo>
                  <a:lnTo>
                    <a:pt x="162" y="109"/>
                  </a:lnTo>
                  <a:lnTo>
                    <a:pt x="162" y="112"/>
                  </a:lnTo>
                  <a:lnTo>
                    <a:pt x="162" y="114"/>
                  </a:lnTo>
                  <a:lnTo>
                    <a:pt x="160" y="117"/>
                  </a:lnTo>
                  <a:lnTo>
                    <a:pt x="157" y="118"/>
                  </a:lnTo>
                  <a:lnTo>
                    <a:pt x="153" y="120"/>
                  </a:lnTo>
                  <a:lnTo>
                    <a:pt x="149" y="121"/>
                  </a:lnTo>
                  <a:lnTo>
                    <a:pt x="146" y="123"/>
                  </a:lnTo>
                  <a:lnTo>
                    <a:pt x="143" y="123"/>
                  </a:lnTo>
                  <a:lnTo>
                    <a:pt x="141" y="124"/>
                  </a:lnTo>
                  <a:lnTo>
                    <a:pt x="140" y="127"/>
                  </a:lnTo>
                  <a:lnTo>
                    <a:pt x="137" y="131"/>
                  </a:lnTo>
                  <a:lnTo>
                    <a:pt x="137" y="135"/>
                  </a:lnTo>
                  <a:lnTo>
                    <a:pt x="137" y="139"/>
                  </a:lnTo>
                  <a:lnTo>
                    <a:pt x="135" y="146"/>
                  </a:lnTo>
                  <a:lnTo>
                    <a:pt x="137" y="150"/>
                  </a:lnTo>
                  <a:lnTo>
                    <a:pt x="137" y="154"/>
                  </a:lnTo>
                  <a:lnTo>
                    <a:pt x="137" y="157"/>
                  </a:lnTo>
                  <a:lnTo>
                    <a:pt x="135" y="167"/>
                  </a:lnTo>
                  <a:lnTo>
                    <a:pt x="133" y="174"/>
                  </a:lnTo>
                  <a:lnTo>
                    <a:pt x="131" y="178"/>
                  </a:lnTo>
                  <a:lnTo>
                    <a:pt x="127" y="181"/>
                  </a:lnTo>
                  <a:lnTo>
                    <a:pt x="123" y="184"/>
                  </a:lnTo>
                  <a:lnTo>
                    <a:pt x="119" y="185"/>
                  </a:lnTo>
                  <a:lnTo>
                    <a:pt x="115" y="188"/>
                  </a:lnTo>
                  <a:lnTo>
                    <a:pt x="113" y="192"/>
                  </a:lnTo>
                  <a:lnTo>
                    <a:pt x="111" y="192"/>
                  </a:lnTo>
                  <a:lnTo>
                    <a:pt x="110" y="192"/>
                  </a:lnTo>
                  <a:lnTo>
                    <a:pt x="109" y="192"/>
                  </a:lnTo>
                  <a:lnTo>
                    <a:pt x="108" y="192"/>
                  </a:lnTo>
                  <a:lnTo>
                    <a:pt x="107" y="192"/>
                  </a:lnTo>
                  <a:lnTo>
                    <a:pt x="104" y="192"/>
                  </a:lnTo>
                  <a:lnTo>
                    <a:pt x="103" y="191"/>
                  </a:lnTo>
                  <a:lnTo>
                    <a:pt x="102" y="189"/>
                  </a:lnTo>
                  <a:lnTo>
                    <a:pt x="101" y="186"/>
                  </a:lnTo>
                  <a:lnTo>
                    <a:pt x="101" y="184"/>
                  </a:lnTo>
                  <a:lnTo>
                    <a:pt x="101" y="181"/>
                  </a:lnTo>
                  <a:lnTo>
                    <a:pt x="101" y="178"/>
                  </a:lnTo>
                  <a:lnTo>
                    <a:pt x="102" y="175"/>
                  </a:lnTo>
                  <a:lnTo>
                    <a:pt x="98" y="175"/>
                  </a:lnTo>
                  <a:lnTo>
                    <a:pt x="94" y="175"/>
                  </a:lnTo>
                  <a:lnTo>
                    <a:pt x="90" y="175"/>
                  </a:lnTo>
                  <a:lnTo>
                    <a:pt x="86" y="175"/>
                  </a:lnTo>
                  <a:lnTo>
                    <a:pt x="83" y="175"/>
                  </a:lnTo>
                  <a:lnTo>
                    <a:pt x="79" y="175"/>
                  </a:lnTo>
                  <a:lnTo>
                    <a:pt x="77" y="175"/>
                  </a:lnTo>
                  <a:lnTo>
                    <a:pt x="75" y="175"/>
                  </a:lnTo>
                  <a:lnTo>
                    <a:pt x="67" y="179"/>
                  </a:lnTo>
                  <a:lnTo>
                    <a:pt x="66" y="178"/>
                  </a:lnTo>
                  <a:lnTo>
                    <a:pt x="64" y="177"/>
                  </a:lnTo>
                  <a:lnTo>
                    <a:pt x="61" y="175"/>
                  </a:lnTo>
                  <a:lnTo>
                    <a:pt x="59" y="174"/>
                  </a:lnTo>
                  <a:lnTo>
                    <a:pt x="57" y="172"/>
                  </a:lnTo>
                  <a:lnTo>
                    <a:pt x="53" y="171"/>
                  </a:lnTo>
                  <a:lnTo>
                    <a:pt x="51" y="170"/>
                  </a:lnTo>
                  <a:lnTo>
                    <a:pt x="48" y="170"/>
                  </a:lnTo>
                  <a:lnTo>
                    <a:pt x="47" y="170"/>
                  </a:lnTo>
                  <a:lnTo>
                    <a:pt x="44" y="170"/>
                  </a:lnTo>
                  <a:lnTo>
                    <a:pt x="40" y="170"/>
                  </a:lnTo>
                  <a:lnTo>
                    <a:pt x="37" y="170"/>
                  </a:lnTo>
                  <a:lnTo>
                    <a:pt x="34" y="170"/>
                  </a:lnTo>
                  <a:lnTo>
                    <a:pt x="31" y="168"/>
                  </a:lnTo>
                  <a:lnTo>
                    <a:pt x="30" y="168"/>
                  </a:lnTo>
                  <a:lnTo>
                    <a:pt x="28" y="167"/>
                  </a:lnTo>
                  <a:lnTo>
                    <a:pt x="25" y="145"/>
                  </a:lnTo>
                  <a:lnTo>
                    <a:pt x="21" y="130"/>
                  </a:lnTo>
                  <a:lnTo>
                    <a:pt x="18" y="123"/>
                  </a:lnTo>
                  <a:lnTo>
                    <a:pt x="14" y="118"/>
                  </a:lnTo>
                  <a:lnTo>
                    <a:pt x="10" y="114"/>
                  </a:lnTo>
                  <a:lnTo>
                    <a:pt x="7" y="110"/>
                  </a:lnTo>
                  <a:lnTo>
                    <a:pt x="3" y="102"/>
                  </a:lnTo>
                  <a:lnTo>
                    <a:pt x="1" y="86"/>
                  </a:lnTo>
                  <a:lnTo>
                    <a:pt x="0" y="84"/>
                  </a:lnTo>
                  <a:lnTo>
                    <a:pt x="1" y="79"/>
                  </a:lnTo>
                  <a:lnTo>
                    <a:pt x="2" y="75"/>
                  </a:lnTo>
                  <a:lnTo>
                    <a:pt x="5" y="70"/>
                  </a:lnTo>
                  <a:lnTo>
                    <a:pt x="7" y="64"/>
                  </a:lnTo>
                  <a:lnTo>
                    <a:pt x="8" y="60"/>
                  </a:lnTo>
                  <a:lnTo>
                    <a:pt x="10" y="57"/>
                  </a:lnTo>
                  <a:lnTo>
                    <a:pt x="12" y="56"/>
                  </a:lnTo>
                  <a:lnTo>
                    <a:pt x="13" y="56"/>
                  </a:lnTo>
                  <a:lnTo>
                    <a:pt x="14" y="56"/>
                  </a:lnTo>
                  <a:lnTo>
                    <a:pt x="15" y="56"/>
                  </a:lnTo>
                  <a:lnTo>
                    <a:pt x="18" y="56"/>
                  </a:lnTo>
                  <a:lnTo>
                    <a:pt x="19" y="56"/>
                  </a:lnTo>
                  <a:lnTo>
                    <a:pt x="20" y="56"/>
                  </a:lnTo>
                  <a:lnTo>
                    <a:pt x="22" y="56"/>
                  </a:lnTo>
                  <a:lnTo>
                    <a:pt x="22" y="60"/>
                  </a:lnTo>
                  <a:lnTo>
                    <a:pt x="24" y="66"/>
                  </a:lnTo>
                  <a:lnTo>
                    <a:pt x="26" y="70"/>
                  </a:lnTo>
                  <a:lnTo>
                    <a:pt x="28" y="75"/>
                  </a:lnTo>
                  <a:lnTo>
                    <a:pt x="32" y="79"/>
                  </a:lnTo>
                  <a:lnTo>
                    <a:pt x="35" y="84"/>
                  </a:lnTo>
                  <a:lnTo>
                    <a:pt x="39" y="85"/>
                  </a:lnTo>
                  <a:lnTo>
                    <a:pt x="44" y="86"/>
                  </a:lnTo>
                  <a:lnTo>
                    <a:pt x="48" y="86"/>
                  </a:lnTo>
                  <a:lnTo>
                    <a:pt x="53" y="85"/>
                  </a:lnTo>
                  <a:lnTo>
                    <a:pt x="57" y="82"/>
                  </a:lnTo>
                  <a:lnTo>
                    <a:pt x="61" y="81"/>
                  </a:lnTo>
                  <a:lnTo>
                    <a:pt x="65" y="78"/>
                  </a:lnTo>
                  <a:lnTo>
                    <a:pt x="69" y="75"/>
                  </a:lnTo>
                  <a:lnTo>
                    <a:pt x="71" y="71"/>
                  </a:lnTo>
                  <a:lnTo>
                    <a:pt x="72" y="68"/>
                  </a:lnTo>
                  <a:lnTo>
                    <a:pt x="76" y="70"/>
                  </a:lnTo>
                  <a:lnTo>
                    <a:pt x="78" y="70"/>
                  </a:lnTo>
                  <a:lnTo>
                    <a:pt x="82" y="70"/>
                  </a:lnTo>
                  <a:lnTo>
                    <a:pt x="84" y="70"/>
                  </a:lnTo>
                  <a:lnTo>
                    <a:pt x="86" y="71"/>
                  </a:lnTo>
                  <a:lnTo>
                    <a:pt x="90" y="71"/>
                  </a:lnTo>
                  <a:lnTo>
                    <a:pt x="91" y="73"/>
                  </a:lnTo>
                  <a:lnTo>
                    <a:pt x="94" y="74"/>
                  </a:lnTo>
                  <a:lnTo>
                    <a:pt x="100" y="74"/>
                  </a:lnTo>
                  <a:lnTo>
                    <a:pt x="101" y="71"/>
                  </a:lnTo>
                  <a:lnTo>
                    <a:pt x="102" y="70"/>
                  </a:lnTo>
                  <a:lnTo>
                    <a:pt x="103" y="68"/>
                  </a:lnTo>
                  <a:lnTo>
                    <a:pt x="106" y="67"/>
                  </a:lnTo>
                  <a:lnTo>
                    <a:pt x="108" y="66"/>
                  </a:lnTo>
                  <a:lnTo>
                    <a:pt x="110" y="66"/>
                  </a:lnTo>
                  <a:lnTo>
                    <a:pt x="111" y="64"/>
                  </a:lnTo>
                  <a:lnTo>
                    <a:pt x="113" y="64"/>
                  </a:lnTo>
                  <a:lnTo>
                    <a:pt x="116" y="59"/>
                  </a:lnTo>
                  <a:lnTo>
                    <a:pt x="120" y="53"/>
                  </a:lnTo>
                  <a:lnTo>
                    <a:pt x="122" y="45"/>
                  </a:lnTo>
                  <a:lnTo>
                    <a:pt x="126" y="38"/>
                  </a:lnTo>
                  <a:lnTo>
                    <a:pt x="128" y="32"/>
                  </a:lnTo>
                  <a:lnTo>
                    <a:pt x="131" y="26"/>
                  </a:lnTo>
                  <a:lnTo>
                    <a:pt x="132" y="19"/>
                  </a:lnTo>
                  <a:lnTo>
                    <a:pt x="132" y="13"/>
                  </a:lnTo>
                  <a:lnTo>
                    <a:pt x="132" y="10"/>
                  </a:lnTo>
                  <a:lnTo>
                    <a:pt x="133" y="9"/>
                  </a:lnTo>
                  <a:lnTo>
                    <a:pt x="134" y="6"/>
                  </a:lnTo>
                  <a:lnTo>
                    <a:pt x="135" y="5"/>
                  </a:lnTo>
                  <a:lnTo>
                    <a:pt x="139" y="3"/>
                  </a:lnTo>
                  <a:lnTo>
                    <a:pt x="140" y="2"/>
                  </a:lnTo>
                  <a:lnTo>
                    <a:pt x="142" y="0"/>
                  </a:lnTo>
                  <a:lnTo>
                    <a:pt x="143" y="0"/>
                  </a:lnTo>
                  <a:lnTo>
                    <a:pt x="146" y="0"/>
                  </a:lnTo>
                  <a:lnTo>
                    <a:pt x="148" y="0"/>
                  </a:lnTo>
                  <a:lnTo>
                    <a:pt x="151" y="2"/>
                  </a:lnTo>
                  <a:lnTo>
                    <a:pt x="153" y="3"/>
                  </a:lnTo>
                  <a:lnTo>
                    <a:pt x="155" y="3"/>
                  </a:lnTo>
                  <a:lnTo>
                    <a:pt x="158" y="5"/>
                  </a:lnTo>
                  <a:lnTo>
                    <a:pt x="159" y="5"/>
                  </a:lnTo>
                  <a:lnTo>
                    <a:pt x="160" y="5"/>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0" name="Freeform 107">
              <a:extLst>
                <a:ext uri="{FF2B5EF4-FFF2-40B4-BE49-F238E27FC236}">
                  <a16:creationId xmlns:a16="http://schemas.microsoft.com/office/drawing/2014/main" id="{6BB843A2-8366-6A34-1879-44A8B53812F9}"/>
                </a:ext>
              </a:extLst>
            </p:cNvPr>
            <p:cNvSpPr>
              <a:spLocks/>
            </p:cNvSpPr>
            <p:nvPr/>
          </p:nvSpPr>
          <p:spPr bwMode="gray">
            <a:xfrm>
              <a:off x="9758401" y="4233262"/>
              <a:ext cx="126553" cy="69332"/>
            </a:xfrm>
            <a:custGeom>
              <a:avLst/>
              <a:gdLst>
                <a:gd name="T0" fmla="*/ 0 w 69"/>
                <a:gd name="T1" fmla="*/ 56033 h 40"/>
                <a:gd name="T2" fmla="*/ 7938 w 69"/>
                <a:gd name="T3" fmla="*/ 46227 h 40"/>
                <a:gd name="T4" fmla="*/ 15875 w 69"/>
                <a:gd name="T5" fmla="*/ 35021 h 40"/>
                <a:gd name="T6" fmla="*/ 25400 w 69"/>
                <a:gd name="T7" fmla="*/ 26616 h 40"/>
                <a:gd name="T8" fmla="*/ 38100 w 69"/>
                <a:gd name="T9" fmla="*/ 21012 h 40"/>
                <a:gd name="T10" fmla="*/ 47625 w 69"/>
                <a:gd name="T11" fmla="*/ 11207 h 40"/>
                <a:gd name="T12" fmla="*/ 58738 w 69"/>
                <a:gd name="T13" fmla="*/ 8405 h 40"/>
                <a:gd name="T14" fmla="*/ 73025 w 69"/>
                <a:gd name="T15" fmla="*/ 4202 h 40"/>
                <a:gd name="T16" fmla="*/ 87313 w 69"/>
                <a:gd name="T17" fmla="*/ 0 h 40"/>
                <a:gd name="T18" fmla="*/ 109538 w 69"/>
                <a:gd name="T19" fmla="*/ 0 h 40"/>
                <a:gd name="T20" fmla="*/ 98425 w 69"/>
                <a:gd name="T21" fmla="*/ 9806 h 40"/>
                <a:gd name="T22" fmla="*/ 87313 w 69"/>
                <a:gd name="T23" fmla="*/ 19612 h 40"/>
                <a:gd name="T24" fmla="*/ 71438 w 69"/>
                <a:gd name="T25" fmla="*/ 26616 h 40"/>
                <a:gd name="T26" fmla="*/ 55563 w 69"/>
                <a:gd name="T27" fmla="*/ 35021 h 40"/>
                <a:gd name="T28" fmla="*/ 41275 w 69"/>
                <a:gd name="T29" fmla="*/ 40624 h 40"/>
                <a:gd name="T30" fmla="*/ 25400 w 69"/>
                <a:gd name="T31" fmla="*/ 47628 h 40"/>
                <a:gd name="T32" fmla="*/ 11113 w 69"/>
                <a:gd name="T33" fmla="*/ 51831 h 40"/>
                <a:gd name="T34" fmla="*/ 0 w 69"/>
                <a:gd name="T35" fmla="*/ 56033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9"/>
                <a:gd name="T55" fmla="*/ 0 h 40"/>
                <a:gd name="T56" fmla="*/ 69 w 69"/>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9" h="40">
                  <a:moveTo>
                    <a:pt x="0" y="40"/>
                  </a:moveTo>
                  <a:lnTo>
                    <a:pt x="5" y="33"/>
                  </a:lnTo>
                  <a:lnTo>
                    <a:pt x="10" y="25"/>
                  </a:lnTo>
                  <a:lnTo>
                    <a:pt x="16" y="19"/>
                  </a:lnTo>
                  <a:lnTo>
                    <a:pt x="24" y="15"/>
                  </a:lnTo>
                  <a:lnTo>
                    <a:pt x="30" y="8"/>
                  </a:lnTo>
                  <a:lnTo>
                    <a:pt x="37" y="6"/>
                  </a:lnTo>
                  <a:lnTo>
                    <a:pt x="46" y="3"/>
                  </a:lnTo>
                  <a:lnTo>
                    <a:pt x="55" y="0"/>
                  </a:lnTo>
                  <a:lnTo>
                    <a:pt x="69" y="0"/>
                  </a:lnTo>
                  <a:lnTo>
                    <a:pt x="62" y="7"/>
                  </a:lnTo>
                  <a:lnTo>
                    <a:pt x="55" y="14"/>
                  </a:lnTo>
                  <a:lnTo>
                    <a:pt x="45" y="19"/>
                  </a:lnTo>
                  <a:lnTo>
                    <a:pt x="35" y="25"/>
                  </a:lnTo>
                  <a:lnTo>
                    <a:pt x="26" y="29"/>
                  </a:lnTo>
                  <a:lnTo>
                    <a:pt x="16" y="34"/>
                  </a:lnTo>
                  <a:lnTo>
                    <a:pt x="7" y="37"/>
                  </a:lnTo>
                  <a:lnTo>
                    <a:pt x="0" y="4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1" name="Freeform 108">
              <a:extLst>
                <a:ext uri="{FF2B5EF4-FFF2-40B4-BE49-F238E27FC236}">
                  <a16:creationId xmlns:a16="http://schemas.microsoft.com/office/drawing/2014/main" id="{6122E099-07EF-E566-013A-B8AC3E6A64DB}"/>
                </a:ext>
              </a:extLst>
            </p:cNvPr>
            <p:cNvSpPr>
              <a:spLocks/>
            </p:cNvSpPr>
            <p:nvPr/>
          </p:nvSpPr>
          <p:spPr bwMode="gray">
            <a:xfrm>
              <a:off x="9911067" y="3803397"/>
              <a:ext cx="54236" cy="112916"/>
            </a:xfrm>
            <a:custGeom>
              <a:avLst/>
              <a:gdLst>
                <a:gd name="T0" fmla="*/ 0 w 29"/>
                <a:gd name="T1" fmla="*/ 43425 h 64"/>
                <a:gd name="T2" fmla="*/ 0 w 29"/>
                <a:gd name="T3" fmla="*/ 81247 h 64"/>
                <a:gd name="T4" fmla="*/ 1588 w 29"/>
                <a:gd name="T5" fmla="*/ 78445 h 64"/>
                <a:gd name="T6" fmla="*/ 3175 w 29"/>
                <a:gd name="T7" fmla="*/ 77045 h 64"/>
                <a:gd name="T8" fmla="*/ 4763 w 29"/>
                <a:gd name="T9" fmla="*/ 77045 h 64"/>
                <a:gd name="T10" fmla="*/ 4763 w 29"/>
                <a:gd name="T11" fmla="*/ 74243 h 64"/>
                <a:gd name="T12" fmla="*/ 4763 w 29"/>
                <a:gd name="T13" fmla="*/ 72842 h 64"/>
                <a:gd name="T14" fmla="*/ 7938 w 29"/>
                <a:gd name="T15" fmla="*/ 74243 h 64"/>
                <a:gd name="T16" fmla="*/ 7938 w 29"/>
                <a:gd name="T17" fmla="*/ 77045 h 64"/>
                <a:gd name="T18" fmla="*/ 9525 w 29"/>
                <a:gd name="T19" fmla="*/ 78445 h 64"/>
                <a:gd name="T20" fmla="*/ 9525 w 29"/>
                <a:gd name="T21" fmla="*/ 82648 h 64"/>
                <a:gd name="T22" fmla="*/ 12700 w 29"/>
                <a:gd name="T23" fmla="*/ 84049 h 64"/>
                <a:gd name="T24" fmla="*/ 14288 w 29"/>
                <a:gd name="T25" fmla="*/ 86850 h 64"/>
                <a:gd name="T26" fmla="*/ 15875 w 29"/>
                <a:gd name="T27" fmla="*/ 88251 h 64"/>
                <a:gd name="T28" fmla="*/ 19050 w 29"/>
                <a:gd name="T29" fmla="*/ 89652 h 64"/>
                <a:gd name="T30" fmla="*/ 19050 w 29"/>
                <a:gd name="T31" fmla="*/ 86850 h 64"/>
                <a:gd name="T32" fmla="*/ 20638 w 29"/>
                <a:gd name="T33" fmla="*/ 81247 h 64"/>
                <a:gd name="T34" fmla="*/ 20638 w 29"/>
                <a:gd name="T35" fmla="*/ 77045 h 64"/>
                <a:gd name="T36" fmla="*/ 20638 w 29"/>
                <a:gd name="T37" fmla="*/ 71441 h 64"/>
                <a:gd name="T38" fmla="*/ 20638 w 29"/>
                <a:gd name="T39" fmla="*/ 63037 h 64"/>
                <a:gd name="T40" fmla="*/ 20638 w 29"/>
                <a:gd name="T41" fmla="*/ 60235 h 64"/>
                <a:gd name="T42" fmla="*/ 20638 w 29"/>
                <a:gd name="T43" fmla="*/ 56032 h 64"/>
                <a:gd name="T44" fmla="*/ 22225 w 29"/>
                <a:gd name="T45" fmla="*/ 53231 h 64"/>
                <a:gd name="T46" fmla="*/ 25400 w 29"/>
                <a:gd name="T47" fmla="*/ 56032 h 64"/>
                <a:gd name="T48" fmla="*/ 30163 w 29"/>
                <a:gd name="T49" fmla="*/ 57433 h 64"/>
                <a:gd name="T50" fmla="*/ 33338 w 29"/>
                <a:gd name="T51" fmla="*/ 60235 h 64"/>
                <a:gd name="T52" fmla="*/ 36513 w 29"/>
                <a:gd name="T53" fmla="*/ 61636 h 64"/>
                <a:gd name="T54" fmla="*/ 41275 w 29"/>
                <a:gd name="T55" fmla="*/ 61636 h 64"/>
                <a:gd name="T56" fmla="*/ 42863 w 29"/>
                <a:gd name="T57" fmla="*/ 63037 h 64"/>
                <a:gd name="T58" fmla="*/ 44450 w 29"/>
                <a:gd name="T59" fmla="*/ 63037 h 64"/>
                <a:gd name="T60" fmla="*/ 46038 w 29"/>
                <a:gd name="T61" fmla="*/ 65838 h 64"/>
                <a:gd name="T62" fmla="*/ 42863 w 29"/>
                <a:gd name="T63" fmla="*/ 57433 h 64"/>
                <a:gd name="T64" fmla="*/ 41275 w 29"/>
                <a:gd name="T65" fmla="*/ 47628 h 64"/>
                <a:gd name="T66" fmla="*/ 38100 w 29"/>
                <a:gd name="T67" fmla="*/ 40624 h 64"/>
                <a:gd name="T68" fmla="*/ 36513 w 29"/>
                <a:gd name="T69" fmla="*/ 33619 h 64"/>
                <a:gd name="T70" fmla="*/ 33338 w 29"/>
                <a:gd name="T71" fmla="*/ 26615 h 64"/>
                <a:gd name="T72" fmla="*/ 31750 w 29"/>
                <a:gd name="T73" fmla="*/ 19611 h 64"/>
                <a:gd name="T74" fmla="*/ 30163 w 29"/>
                <a:gd name="T75" fmla="*/ 14008 h 64"/>
                <a:gd name="T76" fmla="*/ 28575 w 29"/>
                <a:gd name="T77" fmla="*/ 11207 h 64"/>
                <a:gd name="T78" fmla="*/ 28575 w 29"/>
                <a:gd name="T79" fmla="*/ 14008 h 64"/>
                <a:gd name="T80" fmla="*/ 28575 w 29"/>
                <a:gd name="T81" fmla="*/ 15409 h 64"/>
                <a:gd name="T82" fmla="*/ 23813 w 29"/>
                <a:gd name="T83" fmla="*/ 14008 h 64"/>
                <a:gd name="T84" fmla="*/ 20638 w 29"/>
                <a:gd name="T85" fmla="*/ 11207 h 64"/>
                <a:gd name="T86" fmla="*/ 15875 w 29"/>
                <a:gd name="T87" fmla="*/ 9806 h 64"/>
                <a:gd name="T88" fmla="*/ 14288 w 29"/>
                <a:gd name="T89" fmla="*/ 7004 h 64"/>
                <a:gd name="T90" fmla="*/ 12700 w 29"/>
                <a:gd name="T91" fmla="*/ 5603 h 64"/>
                <a:gd name="T92" fmla="*/ 7938 w 29"/>
                <a:gd name="T93" fmla="*/ 4202 h 64"/>
                <a:gd name="T94" fmla="*/ 3175 w 29"/>
                <a:gd name="T95" fmla="*/ 1401 h 64"/>
                <a:gd name="T96" fmla="*/ 0 w 29"/>
                <a:gd name="T97" fmla="*/ 0 h 64"/>
                <a:gd name="T98" fmla="*/ 0 w 29"/>
                <a:gd name="T99" fmla="*/ 1401 h 64"/>
                <a:gd name="T100" fmla="*/ 0 w 29"/>
                <a:gd name="T101" fmla="*/ 4202 h 64"/>
                <a:gd name="T102" fmla="*/ 0 w 29"/>
                <a:gd name="T103" fmla="*/ 5603 h 64"/>
                <a:gd name="T104" fmla="*/ 0 w 29"/>
                <a:gd name="T105" fmla="*/ 7004 h 64"/>
                <a:gd name="T106" fmla="*/ 0 w 29"/>
                <a:gd name="T107" fmla="*/ 9806 h 64"/>
                <a:gd name="T108" fmla="*/ 0 w 29"/>
                <a:gd name="T109" fmla="*/ 11207 h 64"/>
                <a:gd name="T110" fmla="*/ 0 w 29"/>
                <a:gd name="T111" fmla="*/ 14008 h 64"/>
                <a:gd name="T112" fmla="*/ 0 w 29"/>
                <a:gd name="T113" fmla="*/ 19611 h 64"/>
                <a:gd name="T114" fmla="*/ 0 w 29"/>
                <a:gd name="T115" fmla="*/ 25215 h 64"/>
                <a:gd name="T116" fmla="*/ 0 w 29"/>
                <a:gd name="T117" fmla="*/ 30818 h 64"/>
                <a:gd name="T118" fmla="*/ 0 w 29"/>
                <a:gd name="T119" fmla="*/ 36421 h 64"/>
                <a:gd name="T120" fmla="*/ 0 w 29"/>
                <a:gd name="T121" fmla="*/ 40624 h 64"/>
                <a:gd name="T122" fmla="*/ 0 w 29"/>
                <a:gd name="T123" fmla="*/ 42024 h 64"/>
                <a:gd name="T124" fmla="*/ 0 w 29"/>
                <a:gd name="T125" fmla="*/ 43425 h 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
                <a:gd name="T190" fmla="*/ 0 h 64"/>
                <a:gd name="T191" fmla="*/ 29 w 29"/>
                <a:gd name="T192" fmla="*/ 64 h 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 h="64">
                  <a:moveTo>
                    <a:pt x="0" y="31"/>
                  </a:moveTo>
                  <a:lnTo>
                    <a:pt x="0" y="58"/>
                  </a:lnTo>
                  <a:lnTo>
                    <a:pt x="1" y="56"/>
                  </a:lnTo>
                  <a:lnTo>
                    <a:pt x="2" y="55"/>
                  </a:lnTo>
                  <a:lnTo>
                    <a:pt x="3" y="55"/>
                  </a:lnTo>
                  <a:lnTo>
                    <a:pt x="3" y="53"/>
                  </a:lnTo>
                  <a:lnTo>
                    <a:pt x="3" y="52"/>
                  </a:lnTo>
                  <a:lnTo>
                    <a:pt x="5" y="53"/>
                  </a:lnTo>
                  <a:lnTo>
                    <a:pt x="5" y="55"/>
                  </a:lnTo>
                  <a:lnTo>
                    <a:pt x="6" y="56"/>
                  </a:lnTo>
                  <a:lnTo>
                    <a:pt x="6" y="59"/>
                  </a:lnTo>
                  <a:lnTo>
                    <a:pt x="8" y="60"/>
                  </a:lnTo>
                  <a:lnTo>
                    <a:pt x="9" y="62"/>
                  </a:lnTo>
                  <a:lnTo>
                    <a:pt x="10" y="63"/>
                  </a:lnTo>
                  <a:lnTo>
                    <a:pt x="12" y="64"/>
                  </a:lnTo>
                  <a:lnTo>
                    <a:pt x="12" y="62"/>
                  </a:lnTo>
                  <a:lnTo>
                    <a:pt x="13" y="58"/>
                  </a:lnTo>
                  <a:lnTo>
                    <a:pt x="13" y="55"/>
                  </a:lnTo>
                  <a:lnTo>
                    <a:pt x="13" y="51"/>
                  </a:lnTo>
                  <a:lnTo>
                    <a:pt x="13" y="45"/>
                  </a:lnTo>
                  <a:lnTo>
                    <a:pt x="13" y="43"/>
                  </a:lnTo>
                  <a:lnTo>
                    <a:pt x="13" y="40"/>
                  </a:lnTo>
                  <a:lnTo>
                    <a:pt x="14" y="38"/>
                  </a:lnTo>
                  <a:lnTo>
                    <a:pt x="16" y="40"/>
                  </a:lnTo>
                  <a:lnTo>
                    <a:pt x="19" y="41"/>
                  </a:lnTo>
                  <a:lnTo>
                    <a:pt x="21" y="43"/>
                  </a:lnTo>
                  <a:lnTo>
                    <a:pt x="23" y="44"/>
                  </a:lnTo>
                  <a:lnTo>
                    <a:pt x="26" y="44"/>
                  </a:lnTo>
                  <a:lnTo>
                    <a:pt x="27" y="45"/>
                  </a:lnTo>
                  <a:lnTo>
                    <a:pt x="28" y="45"/>
                  </a:lnTo>
                  <a:lnTo>
                    <a:pt x="29" y="47"/>
                  </a:lnTo>
                  <a:lnTo>
                    <a:pt x="27" y="41"/>
                  </a:lnTo>
                  <a:lnTo>
                    <a:pt x="26" y="34"/>
                  </a:lnTo>
                  <a:lnTo>
                    <a:pt x="24" y="29"/>
                  </a:lnTo>
                  <a:lnTo>
                    <a:pt x="23" y="24"/>
                  </a:lnTo>
                  <a:lnTo>
                    <a:pt x="21" y="19"/>
                  </a:lnTo>
                  <a:lnTo>
                    <a:pt x="20" y="14"/>
                  </a:lnTo>
                  <a:lnTo>
                    <a:pt x="19" y="10"/>
                  </a:lnTo>
                  <a:lnTo>
                    <a:pt x="18" y="8"/>
                  </a:lnTo>
                  <a:lnTo>
                    <a:pt x="18" y="10"/>
                  </a:lnTo>
                  <a:lnTo>
                    <a:pt x="18" y="11"/>
                  </a:lnTo>
                  <a:lnTo>
                    <a:pt x="15" y="10"/>
                  </a:lnTo>
                  <a:lnTo>
                    <a:pt x="13" y="8"/>
                  </a:lnTo>
                  <a:lnTo>
                    <a:pt x="10" y="7"/>
                  </a:lnTo>
                  <a:lnTo>
                    <a:pt x="9" y="5"/>
                  </a:lnTo>
                  <a:lnTo>
                    <a:pt x="8" y="4"/>
                  </a:lnTo>
                  <a:lnTo>
                    <a:pt x="5" y="3"/>
                  </a:lnTo>
                  <a:lnTo>
                    <a:pt x="2" y="1"/>
                  </a:lnTo>
                  <a:lnTo>
                    <a:pt x="0" y="0"/>
                  </a:lnTo>
                  <a:lnTo>
                    <a:pt x="0" y="1"/>
                  </a:lnTo>
                  <a:lnTo>
                    <a:pt x="0" y="3"/>
                  </a:lnTo>
                  <a:lnTo>
                    <a:pt x="0" y="4"/>
                  </a:lnTo>
                  <a:lnTo>
                    <a:pt x="0" y="5"/>
                  </a:lnTo>
                  <a:lnTo>
                    <a:pt x="0" y="7"/>
                  </a:lnTo>
                  <a:lnTo>
                    <a:pt x="0" y="8"/>
                  </a:lnTo>
                  <a:lnTo>
                    <a:pt x="0" y="10"/>
                  </a:lnTo>
                  <a:lnTo>
                    <a:pt x="0" y="14"/>
                  </a:lnTo>
                  <a:lnTo>
                    <a:pt x="0" y="18"/>
                  </a:lnTo>
                  <a:lnTo>
                    <a:pt x="0" y="22"/>
                  </a:lnTo>
                  <a:lnTo>
                    <a:pt x="0" y="26"/>
                  </a:lnTo>
                  <a:lnTo>
                    <a:pt x="0" y="29"/>
                  </a:lnTo>
                  <a:lnTo>
                    <a:pt x="0" y="30"/>
                  </a:lnTo>
                  <a:lnTo>
                    <a:pt x="0" y="31"/>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2" name="Freeform 109">
              <a:extLst>
                <a:ext uri="{FF2B5EF4-FFF2-40B4-BE49-F238E27FC236}">
                  <a16:creationId xmlns:a16="http://schemas.microsoft.com/office/drawing/2014/main" id="{816283D7-555C-4392-4953-DEA5CDD6F2B0}"/>
                </a:ext>
              </a:extLst>
            </p:cNvPr>
            <p:cNvSpPr>
              <a:spLocks/>
            </p:cNvSpPr>
            <p:nvPr/>
          </p:nvSpPr>
          <p:spPr bwMode="gray">
            <a:xfrm>
              <a:off x="9927139" y="3983664"/>
              <a:ext cx="98432" cy="47544"/>
            </a:xfrm>
            <a:custGeom>
              <a:avLst/>
              <a:gdLst>
                <a:gd name="T0" fmla="*/ 4763 w 53"/>
                <a:gd name="T1" fmla="*/ 0 h 27"/>
                <a:gd name="T2" fmla="*/ 11113 w 53"/>
                <a:gd name="T3" fmla="*/ 1401 h 27"/>
                <a:gd name="T4" fmla="*/ 17463 w 53"/>
                <a:gd name="T5" fmla="*/ 4202 h 27"/>
                <a:gd name="T6" fmla="*/ 23813 w 53"/>
                <a:gd name="T7" fmla="*/ 4202 h 27"/>
                <a:gd name="T8" fmla="*/ 30163 w 53"/>
                <a:gd name="T9" fmla="*/ 4202 h 27"/>
                <a:gd name="T10" fmla="*/ 36513 w 53"/>
                <a:gd name="T11" fmla="*/ 1401 h 27"/>
                <a:gd name="T12" fmla="*/ 41275 w 53"/>
                <a:gd name="T13" fmla="*/ 1401 h 27"/>
                <a:gd name="T14" fmla="*/ 47625 w 53"/>
                <a:gd name="T15" fmla="*/ 0 h 27"/>
                <a:gd name="T16" fmla="*/ 52388 w 53"/>
                <a:gd name="T17" fmla="*/ 0 h 27"/>
                <a:gd name="T18" fmla="*/ 57150 w 53"/>
                <a:gd name="T19" fmla="*/ 1401 h 27"/>
                <a:gd name="T20" fmla="*/ 61913 w 53"/>
                <a:gd name="T21" fmla="*/ 4202 h 27"/>
                <a:gd name="T22" fmla="*/ 68263 w 53"/>
                <a:gd name="T23" fmla="*/ 11207 h 27"/>
                <a:gd name="T24" fmla="*/ 71438 w 53"/>
                <a:gd name="T25" fmla="*/ 15409 h 27"/>
                <a:gd name="T26" fmla="*/ 74613 w 53"/>
                <a:gd name="T27" fmla="*/ 21012 h 27"/>
                <a:gd name="T28" fmla="*/ 77788 w 53"/>
                <a:gd name="T29" fmla="*/ 26615 h 27"/>
                <a:gd name="T30" fmla="*/ 80963 w 53"/>
                <a:gd name="T31" fmla="*/ 32219 h 27"/>
                <a:gd name="T32" fmla="*/ 84138 w 53"/>
                <a:gd name="T33" fmla="*/ 33620 h 27"/>
                <a:gd name="T34" fmla="*/ 82550 w 53"/>
                <a:gd name="T35" fmla="*/ 33620 h 27"/>
                <a:gd name="T36" fmla="*/ 80963 w 53"/>
                <a:gd name="T37" fmla="*/ 33620 h 27"/>
                <a:gd name="T38" fmla="*/ 79375 w 53"/>
                <a:gd name="T39" fmla="*/ 36421 h 27"/>
                <a:gd name="T40" fmla="*/ 77788 w 53"/>
                <a:gd name="T41" fmla="*/ 36421 h 27"/>
                <a:gd name="T42" fmla="*/ 74613 w 53"/>
                <a:gd name="T43" fmla="*/ 36421 h 27"/>
                <a:gd name="T44" fmla="*/ 73025 w 53"/>
                <a:gd name="T45" fmla="*/ 37822 h 27"/>
                <a:gd name="T46" fmla="*/ 69850 w 53"/>
                <a:gd name="T47" fmla="*/ 37822 h 27"/>
                <a:gd name="T48" fmla="*/ 68263 w 53"/>
                <a:gd name="T49" fmla="*/ 37822 h 27"/>
                <a:gd name="T50" fmla="*/ 61913 w 53"/>
                <a:gd name="T51" fmla="*/ 37822 h 27"/>
                <a:gd name="T52" fmla="*/ 58738 w 53"/>
                <a:gd name="T53" fmla="*/ 36421 h 27"/>
                <a:gd name="T54" fmla="*/ 57150 w 53"/>
                <a:gd name="T55" fmla="*/ 33620 h 27"/>
                <a:gd name="T56" fmla="*/ 52388 w 53"/>
                <a:gd name="T57" fmla="*/ 29417 h 27"/>
                <a:gd name="T58" fmla="*/ 49213 w 53"/>
                <a:gd name="T59" fmla="*/ 26615 h 27"/>
                <a:gd name="T60" fmla="*/ 47625 w 53"/>
                <a:gd name="T61" fmla="*/ 25215 h 27"/>
                <a:gd name="T62" fmla="*/ 42863 w 53"/>
                <a:gd name="T63" fmla="*/ 22413 h 27"/>
                <a:gd name="T64" fmla="*/ 39688 w 53"/>
                <a:gd name="T65" fmla="*/ 22413 h 27"/>
                <a:gd name="T66" fmla="*/ 33338 w 53"/>
                <a:gd name="T67" fmla="*/ 22413 h 27"/>
                <a:gd name="T68" fmla="*/ 28575 w 53"/>
                <a:gd name="T69" fmla="*/ 22413 h 27"/>
                <a:gd name="T70" fmla="*/ 22225 w 53"/>
                <a:gd name="T71" fmla="*/ 22413 h 27"/>
                <a:gd name="T72" fmla="*/ 17463 w 53"/>
                <a:gd name="T73" fmla="*/ 22413 h 27"/>
                <a:gd name="T74" fmla="*/ 14288 w 53"/>
                <a:gd name="T75" fmla="*/ 25215 h 27"/>
                <a:gd name="T76" fmla="*/ 9525 w 53"/>
                <a:gd name="T77" fmla="*/ 25215 h 27"/>
                <a:gd name="T78" fmla="*/ 6350 w 53"/>
                <a:gd name="T79" fmla="*/ 26615 h 27"/>
                <a:gd name="T80" fmla="*/ 4763 w 53"/>
                <a:gd name="T81" fmla="*/ 29417 h 27"/>
                <a:gd name="T82" fmla="*/ 1588 w 53"/>
                <a:gd name="T83" fmla="*/ 26615 h 27"/>
                <a:gd name="T84" fmla="*/ 0 w 53"/>
                <a:gd name="T85" fmla="*/ 22413 h 27"/>
                <a:gd name="T86" fmla="*/ 0 w 53"/>
                <a:gd name="T87" fmla="*/ 21012 h 27"/>
                <a:gd name="T88" fmla="*/ 0 w 53"/>
                <a:gd name="T89" fmla="*/ 16810 h 27"/>
                <a:gd name="T90" fmla="*/ 1588 w 53"/>
                <a:gd name="T91" fmla="*/ 12607 h 27"/>
                <a:gd name="T92" fmla="*/ 1588 w 53"/>
                <a:gd name="T93" fmla="*/ 7004 h 27"/>
                <a:gd name="T94" fmla="*/ 4763 w 53"/>
                <a:gd name="T95" fmla="*/ 4202 h 27"/>
                <a:gd name="T96" fmla="*/ 4763 w 53"/>
                <a:gd name="T97" fmla="*/ 0 h 2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3"/>
                <a:gd name="T148" fmla="*/ 0 h 27"/>
                <a:gd name="T149" fmla="*/ 53 w 53"/>
                <a:gd name="T150" fmla="*/ 27 h 2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3" h="27">
                  <a:moveTo>
                    <a:pt x="3" y="0"/>
                  </a:moveTo>
                  <a:lnTo>
                    <a:pt x="7" y="1"/>
                  </a:lnTo>
                  <a:lnTo>
                    <a:pt x="11" y="3"/>
                  </a:lnTo>
                  <a:lnTo>
                    <a:pt x="15" y="3"/>
                  </a:lnTo>
                  <a:lnTo>
                    <a:pt x="19" y="3"/>
                  </a:lnTo>
                  <a:lnTo>
                    <a:pt x="23" y="1"/>
                  </a:lnTo>
                  <a:lnTo>
                    <a:pt x="26" y="1"/>
                  </a:lnTo>
                  <a:lnTo>
                    <a:pt x="30" y="0"/>
                  </a:lnTo>
                  <a:lnTo>
                    <a:pt x="33" y="0"/>
                  </a:lnTo>
                  <a:lnTo>
                    <a:pt x="36" y="1"/>
                  </a:lnTo>
                  <a:lnTo>
                    <a:pt x="39" y="3"/>
                  </a:lnTo>
                  <a:lnTo>
                    <a:pt x="43" y="8"/>
                  </a:lnTo>
                  <a:lnTo>
                    <a:pt x="45" y="11"/>
                  </a:lnTo>
                  <a:lnTo>
                    <a:pt x="47" y="15"/>
                  </a:lnTo>
                  <a:lnTo>
                    <a:pt x="49" y="19"/>
                  </a:lnTo>
                  <a:lnTo>
                    <a:pt x="51" y="23"/>
                  </a:lnTo>
                  <a:lnTo>
                    <a:pt x="53" y="24"/>
                  </a:lnTo>
                  <a:lnTo>
                    <a:pt x="52" y="24"/>
                  </a:lnTo>
                  <a:lnTo>
                    <a:pt x="51" y="24"/>
                  </a:lnTo>
                  <a:lnTo>
                    <a:pt x="50" y="26"/>
                  </a:lnTo>
                  <a:lnTo>
                    <a:pt x="49" y="26"/>
                  </a:lnTo>
                  <a:lnTo>
                    <a:pt x="47" y="26"/>
                  </a:lnTo>
                  <a:lnTo>
                    <a:pt x="46" y="27"/>
                  </a:lnTo>
                  <a:lnTo>
                    <a:pt x="44" y="27"/>
                  </a:lnTo>
                  <a:lnTo>
                    <a:pt x="43" y="27"/>
                  </a:lnTo>
                  <a:lnTo>
                    <a:pt x="39" y="27"/>
                  </a:lnTo>
                  <a:lnTo>
                    <a:pt x="37" y="26"/>
                  </a:lnTo>
                  <a:lnTo>
                    <a:pt x="36" y="24"/>
                  </a:lnTo>
                  <a:lnTo>
                    <a:pt x="33" y="21"/>
                  </a:lnTo>
                  <a:lnTo>
                    <a:pt x="31" y="19"/>
                  </a:lnTo>
                  <a:lnTo>
                    <a:pt x="30" y="18"/>
                  </a:lnTo>
                  <a:lnTo>
                    <a:pt x="27" y="16"/>
                  </a:lnTo>
                  <a:lnTo>
                    <a:pt x="25" y="16"/>
                  </a:lnTo>
                  <a:lnTo>
                    <a:pt x="21" y="16"/>
                  </a:lnTo>
                  <a:lnTo>
                    <a:pt x="18" y="16"/>
                  </a:lnTo>
                  <a:lnTo>
                    <a:pt x="14" y="16"/>
                  </a:lnTo>
                  <a:lnTo>
                    <a:pt x="11" y="16"/>
                  </a:lnTo>
                  <a:lnTo>
                    <a:pt x="9" y="18"/>
                  </a:lnTo>
                  <a:lnTo>
                    <a:pt x="6" y="18"/>
                  </a:lnTo>
                  <a:lnTo>
                    <a:pt x="4" y="19"/>
                  </a:lnTo>
                  <a:lnTo>
                    <a:pt x="3" y="21"/>
                  </a:lnTo>
                  <a:lnTo>
                    <a:pt x="1" y="19"/>
                  </a:lnTo>
                  <a:lnTo>
                    <a:pt x="0" y="16"/>
                  </a:lnTo>
                  <a:lnTo>
                    <a:pt x="0" y="15"/>
                  </a:lnTo>
                  <a:lnTo>
                    <a:pt x="0" y="12"/>
                  </a:lnTo>
                  <a:lnTo>
                    <a:pt x="1" y="9"/>
                  </a:lnTo>
                  <a:lnTo>
                    <a:pt x="1" y="5"/>
                  </a:lnTo>
                  <a:lnTo>
                    <a:pt x="3" y="3"/>
                  </a:lnTo>
                  <a:lnTo>
                    <a:pt x="3"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3" name="Freeform 110">
              <a:extLst>
                <a:ext uri="{FF2B5EF4-FFF2-40B4-BE49-F238E27FC236}">
                  <a16:creationId xmlns:a16="http://schemas.microsoft.com/office/drawing/2014/main" id="{685B5E1C-D772-E8E3-0F33-3EDE8181D46C}"/>
                </a:ext>
              </a:extLst>
            </p:cNvPr>
            <p:cNvSpPr>
              <a:spLocks/>
            </p:cNvSpPr>
            <p:nvPr/>
          </p:nvSpPr>
          <p:spPr bwMode="gray">
            <a:xfrm>
              <a:off x="10029587" y="3892540"/>
              <a:ext cx="110483" cy="83200"/>
            </a:xfrm>
            <a:custGeom>
              <a:avLst/>
              <a:gdLst>
                <a:gd name="T0" fmla="*/ 9525 w 59"/>
                <a:gd name="T1" fmla="*/ 18211 h 48"/>
                <a:gd name="T2" fmla="*/ 12700 w 59"/>
                <a:gd name="T3" fmla="*/ 18211 h 48"/>
                <a:gd name="T4" fmla="*/ 17463 w 59"/>
                <a:gd name="T5" fmla="*/ 15409 h 48"/>
                <a:gd name="T6" fmla="*/ 22225 w 59"/>
                <a:gd name="T7" fmla="*/ 11207 h 48"/>
                <a:gd name="T8" fmla="*/ 28575 w 59"/>
                <a:gd name="T9" fmla="*/ 9806 h 48"/>
                <a:gd name="T10" fmla="*/ 33338 w 59"/>
                <a:gd name="T11" fmla="*/ 5603 h 48"/>
                <a:gd name="T12" fmla="*/ 38100 w 59"/>
                <a:gd name="T13" fmla="*/ 4202 h 48"/>
                <a:gd name="T14" fmla="*/ 42863 w 59"/>
                <a:gd name="T15" fmla="*/ 1401 h 48"/>
                <a:gd name="T16" fmla="*/ 49213 w 59"/>
                <a:gd name="T17" fmla="*/ 0 h 48"/>
                <a:gd name="T18" fmla="*/ 53975 w 59"/>
                <a:gd name="T19" fmla="*/ 1401 h 48"/>
                <a:gd name="T20" fmla="*/ 58738 w 59"/>
                <a:gd name="T21" fmla="*/ 1401 h 48"/>
                <a:gd name="T22" fmla="*/ 63500 w 59"/>
                <a:gd name="T23" fmla="*/ 5603 h 48"/>
                <a:gd name="T24" fmla="*/ 68263 w 59"/>
                <a:gd name="T25" fmla="*/ 8405 h 48"/>
                <a:gd name="T26" fmla="*/ 73025 w 59"/>
                <a:gd name="T27" fmla="*/ 9806 h 48"/>
                <a:gd name="T28" fmla="*/ 77788 w 59"/>
                <a:gd name="T29" fmla="*/ 11207 h 48"/>
                <a:gd name="T30" fmla="*/ 80963 w 59"/>
                <a:gd name="T31" fmla="*/ 14008 h 48"/>
                <a:gd name="T32" fmla="*/ 88900 w 59"/>
                <a:gd name="T33" fmla="*/ 14008 h 48"/>
                <a:gd name="T34" fmla="*/ 87313 w 59"/>
                <a:gd name="T35" fmla="*/ 18211 h 48"/>
                <a:gd name="T36" fmla="*/ 87313 w 59"/>
                <a:gd name="T37" fmla="*/ 22413 h 48"/>
                <a:gd name="T38" fmla="*/ 87313 w 59"/>
                <a:gd name="T39" fmla="*/ 26615 h 48"/>
                <a:gd name="T40" fmla="*/ 87313 w 59"/>
                <a:gd name="T41" fmla="*/ 30818 h 48"/>
                <a:gd name="T42" fmla="*/ 87313 w 59"/>
                <a:gd name="T43" fmla="*/ 32219 h 48"/>
                <a:gd name="T44" fmla="*/ 88900 w 59"/>
                <a:gd name="T45" fmla="*/ 36421 h 48"/>
                <a:gd name="T46" fmla="*/ 88900 w 59"/>
                <a:gd name="T47" fmla="*/ 40624 h 48"/>
                <a:gd name="T48" fmla="*/ 90488 w 59"/>
                <a:gd name="T49" fmla="*/ 44826 h 48"/>
                <a:gd name="T50" fmla="*/ 90488 w 59"/>
                <a:gd name="T51" fmla="*/ 46227 h 48"/>
                <a:gd name="T52" fmla="*/ 90488 w 59"/>
                <a:gd name="T53" fmla="*/ 47628 h 48"/>
                <a:gd name="T54" fmla="*/ 92075 w 59"/>
                <a:gd name="T55" fmla="*/ 51830 h 48"/>
                <a:gd name="T56" fmla="*/ 92075 w 59"/>
                <a:gd name="T57" fmla="*/ 53231 h 48"/>
                <a:gd name="T58" fmla="*/ 92075 w 59"/>
                <a:gd name="T59" fmla="*/ 56033 h 48"/>
                <a:gd name="T60" fmla="*/ 93663 w 59"/>
                <a:gd name="T61" fmla="*/ 57433 h 48"/>
                <a:gd name="T62" fmla="*/ 93663 w 59"/>
                <a:gd name="T63" fmla="*/ 58834 h 48"/>
                <a:gd name="T64" fmla="*/ 88900 w 59"/>
                <a:gd name="T65" fmla="*/ 63037 h 48"/>
                <a:gd name="T66" fmla="*/ 84138 w 59"/>
                <a:gd name="T67" fmla="*/ 65838 h 48"/>
                <a:gd name="T68" fmla="*/ 79375 w 59"/>
                <a:gd name="T69" fmla="*/ 67239 h 48"/>
                <a:gd name="T70" fmla="*/ 71438 w 59"/>
                <a:gd name="T71" fmla="*/ 67239 h 48"/>
                <a:gd name="T72" fmla="*/ 63500 w 59"/>
                <a:gd name="T73" fmla="*/ 65838 h 48"/>
                <a:gd name="T74" fmla="*/ 57150 w 59"/>
                <a:gd name="T75" fmla="*/ 63037 h 48"/>
                <a:gd name="T76" fmla="*/ 47625 w 59"/>
                <a:gd name="T77" fmla="*/ 63037 h 48"/>
                <a:gd name="T78" fmla="*/ 38100 w 59"/>
                <a:gd name="T79" fmla="*/ 63037 h 48"/>
                <a:gd name="T80" fmla="*/ 36513 w 59"/>
                <a:gd name="T81" fmla="*/ 63037 h 48"/>
                <a:gd name="T82" fmla="*/ 33338 w 59"/>
                <a:gd name="T83" fmla="*/ 61636 h 48"/>
                <a:gd name="T84" fmla="*/ 31750 w 59"/>
                <a:gd name="T85" fmla="*/ 58834 h 48"/>
                <a:gd name="T86" fmla="*/ 28575 w 59"/>
                <a:gd name="T87" fmla="*/ 57433 h 48"/>
                <a:gd name="T88" fmla="*/ 28575 w 59"/>
                <a:gd name="T89" fmla="*/ 53231 h 48"/>
                <a:gd name="T90" fmla="*/ 26988 w 59"/>
                <a:gd name="T91" fmla="*/ 51830 h 48"/>
                <a:gd name="T92" fmla="*/ 22225 w 59"/>
                <a:gd name="T93" fmla="*/ 46227 h 48"/>
                <a:gd name="T94" fmla="*/ 22225 w 59"/>
                <a:gd name="T95" fmla="*/ 44826 h 48"/>
                <a:gd name="T96" fmla="*/ 20638 w 59"/>
                <a:gd name="T97" fmla="*/ 44826 h 48"/>
                <a:gd name="T98" fmla="*/ 17463 w 59"/>
                <a:gd name="T99" fmla="*/ 42024 h 48"/>
                <a:gd name="T100" fmla="*/ 12700 w 59"/>
                <a:gd name="T101" fmla="*/ 40624 h 48"/>
                <a:gd name="T102" fmla="*/ 9525 w 59"/>
                <a:gd name="T103" fmla="*/ 37822 h 48"/>
                <a:gd name="T104" fmla="*/ 6350 w 59"/>
                <a:gd name="T105" fmla="*/ 36421 h 48"/>
                <a:gd name="T106" fmla="*/ 1588 w 59"/>
                <a:gd name="T107" fmla="*/ 32219 h 48"/>
                <a:gd name="T108" fmla="*/ 0 w 59"/>
                <a:gd name="T109" fmla="*/ 30818 h 48"/>
                <a:gd name="T110" fmla="*/ 0 w 59"/>
                <a:gd name="T111" fmla="*/ 26615 h 48"/>
                <a:gd name="T112" fmla="*/ 0 w 59"/>
                <a:gd name="T113" fmla="*/ 25215 h 48"/>
                <a:gd name="T114" fmla="*/ 0 w 59"/>
                <a:gd name="T115" fmla="*/ 22413 h 48"/>
                <a:gd name="T116" fmla="*/ 1588 w 59"/>
                <a:gd name="T117" fmla="*/ 22413 h 48"/>
                <a:gd name="T118" fmla="*/ 4763 w 59"/>
                <a:gd name="T119" fmla="*/ 21012 h 48"/>
                <a:gd name="T120" fmla="*/ 6350 w 59"/>
                <a:gd name="T121" fmla="*/ 21012 h 48"/>
                <a:gd name="T122" fmla="*/ 7938 w 59"/>
                <a:gd name="T123" fmla="*/ 18211 h 48"/>
                <a:gd name="T124" fmla="*/ 9525 w 59"/>
                <a:gd name="T125" fmla="*/ 18211 h 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9"/>
                <a:gd name="T190" fmla="*/ 0 h 48"/>
                <a:gd name="T191" fmla="*/ 59 w 59"/>
                <a:gd name="T192" fmla="*/ 48 h 4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9" h="48">
                  <a:moveTo>
                    <a:pt x="6" y="13"/>
                  </a:moveTo>
                  <a:lnTo>
                    <a:pt x="8" y="13"/>
                  </a:lnTo>
                  <a:lnTo>
                    <a:pt x="11" y="11"/>
                  </a:lnTo>
                  <a:lnTo>
                    <a:pt x="14" y="8"/>
                  </a:lnTo>
                  <a:lnTo>
                    <a:pt x="18" y="7"/>
                  </a:lnTo>
                  <a:lnTo>
                    <a:pt x="21" y="4"/>
                  </a:lnTo>
                  <a:lnTo>
                    <a:pt x="24" y="3"/>
                  </a:lnTo>
                  <a:lnTo>
                    <a:pt x="27" y="1"/>
                  </a:lnTo>
                  <a:lnTo>
                    <a:pt x="31" y="0"/>
                  </a:lnTo>
                  <a:lnTo>
                    <a:pt x="34" y="1"/>
                  </a:lnTo>
                  <a:lnTo>
                    <a:pt x="37" y="1"/>
                  </a:lnTo>
                  <a:lnTo>
                    <a:pt x="40" y="4"/>
                  </a:lnTo>
                  <a:lnTo>
                    <a:pt x="43" y="6"/>
                  </a:lnTo>
                  <a:lnTo>
                    <a:pt x="46" y="7"/>
                  </a:lnTo>
                  <a:lnTo>
                    <a:pt x="49" y="8"/>
                  </a:lnTo>
                  <a:lnTo>
                    <a:pt x="51" y="10"/>
                  </a:lnTo>
                  <a:lnTo>
                    <a:pt x="56" y="10"/>
                  </a:lnTo>
                  <a:lnTo>
                    <a:pt x="55" y="13"/>
                  </a:lnTo>
                  <a:lnTo>
                    <a:pt x="55" y="16"/>
                  </a:lnTo>
                  <a:lnTo>
                    <a:pt x="55" y="19"/>
                  </a:lnTo>
                  <a:lnTo>
                    <a:pt x="55" y="22"/>
                  </a:lnTo>
                  <a:lnTo>
                    <a:pt x="55" y="23"/>
                  </a:lnTo>
                  <a:lnTo>
                    <a:pt x="56" y="26"/>
                  </a:lnTo>
                  <a:lnTo>
                    <a:pt x="56" y="29"/>
                  </a:lnTo>
                  <a:lnTo>
                    <a:pt x="57" y="32"/>
                  </a:lnTo>
                  <a:lnTo>
                    <a:pt x="57" y="33"/>
                  </a:lnTo>
                  <a:lnTo>
                    <a:pt x="57" y="34"/>
                  </a:lnTo>
                  <a:lnTo>
                    <a:pt x="58" y="37"/>
                  </a:lnTo>
                  <a:lnTo>
                    <a:pt x="58" y="38"/>
                  </a:lnTo>
                  <a:lnTo>
                    <a:pt x="58" y="40"/>
                  </a:lnTo>
                  <a:lnTo>
                    <a:pt x="59" y="41"/>
                  </a:lnTo>
                  <a:lnTo>
                    <a:pt x="59" y="42"/>
                  </a:lnTo>
                  <a:lnTo>
                    <a:pt x="56" y="45"/>
                  </a:lnTo>
                  <a:lnTo>
                    <a:pt x="53" y="47"/>
                  </a:lnTo>
                  <a:lnTo>
                    <a:pt x="50" y="48"/>
                  </a:lnTo>
                  <a:lnTo>
                    <a:pt x="45" y="48"/>
                  </a:lnTo>
                  <a:lnTo>
                    <a:pt x="40" y="47"/>
                  </a:lnTo>
                  <a:lnTo>
                    <a:pt x="36" y="45"/>
                  </a:lnTo>
                  <a:lnTo>
                    <a:pt x="30" y="45"/>
                  </a:lnTo>
                  <a:lnTo>
                    <a:pt x="24" y="45"/>
                  </a:lnTo>
                  <a:lnTo>
                    <a:pt x="23" y="45"/>
                  </a:lnTo>
                  <a:lnTo>
                    <a:pt x="21" y="44"/>
                  </a:lnTo>
                  <a:lnTo>
                    <a:pt x="20" y="42"/>
                  </a:lnTo>
                  <a:lnTo>
                    <a:pt x="18" y="41"/>
                  </a:lnTo>
                  <a:lnTo>
                    <a:pt x="18" y="38"/>
                  </a:lnTo>
                  <a:lnTo>
                    <a:pt x="17" y="37"/>
                  </a:lnTo>
                  <a:lnTo>
                    <a:pt x="14" y="33"/>
                  </a:lnTo>
                  <a:lnTo>
                    <a:pt x="14" y="32"/>
                  </a:lnTo>
                  <a:lnTo>
                    <a:pt x="13" y="32"/>
                  </a:lnTo>
                  <a:lnTo>
                    <a:pt x="11" y="30"/>
                  </a:lnTo>
                  <a:lnTo>
                    <a:pt x="8" y="29"/>
                  </a:lnTo>
                  <a:lnTo>
                    <a:pt x="6" y="27"/>
                  </a:lnTo>
                  <a:lnTo>
                    <a:pt x="4" y="26"/>
                  </a:lnTo>
                  <a:lnTo>
                    <a:pt x="1" y="23"/>
                  </a:lnTo>
                  <a:lnTo>
                    <a:pt x="0" y="22"/>
                  </a:lnTo>
                  <a:lnTo>
                    <a:pt x="0" y="19"/>
                  </a:lnTo>
                  <a:lnTo>
                    <a:pt x="0" y="18"/>
                  </a:lnTo>
                  <a:lnTo>
                    <a:pt x="0" y="16"/>
                  </a:lnTo>
                  <a:lnTo>
                    <a:pt x="1" y="16"/>
                  </a:lnTo>
                  <a:lnTo>
                    <a:pt x="3" y="15"/>
                  </a:lnTo>
                  <a:lnTo>
                    <a:pt x="4" y="15"/>
                  </a:lnTo>
                  <a:lnTo>
                    <a:pt x="5" y="13"/>
                  </a:lnTo>
                  <a:lnTo>
                    <a:pt x="6" y="1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4" name="Freeform 111">
              <a:extLst>
                <a:ext uri="{FF2B5EF4-FFF2-40B4-BE49-F238E27FC236}">
                  <a16:creationId xmlns:a16="http://schemas.microsoft.com/office/drawing/2014/main" id="{3FBFE7DF-E827-7F93-1617-C3B9140AEA1E}"/>
                </a:ext>
              </a:extLst>
            </p:cNvPr>
            <p:cNvSpPr>
              <a:spLocks/>
            </p:cNvSpPr>
            <p:nvPr/>
          </p:nvSpPr>
          <p:spPr bwMode="gray">
            <a:xfrm>
              <a:off x="9621803" y="3813302"/>
              <a:ext cx="216951" cy="297144"/>
            </a:xfrm>
            <a:custGeom>
              <a:avLst/>
              <a:gdLst>
                <a:gd name="T0" fmla="*/ 14288 w 117"/>
                <a:gd name="T1" fmla="*/ 231135 h 170"/>
                <a:gd name="T2" fmla="*/ 19050 w 117"/>
                <a:gd name="T3" fmla="*/ 219928 h 170"/>
                <a:gd name="T4" fmla="*/ 17463 w 117"/>
                <a:gd name="T5" fmla="*/ 172301 h 170"/>
                <a:gd name="T6" fmla="*/ 6350 w 117"/>
                <a:gd name="T7" fmla="*/ 163896 h 170"/>
                <a:gd name="T8" fmla="*/ 6350 w 117"/>
                <a:gd name="T9" fmla="*/ 148487 h 170"/>
                <a:gd name="T10" fmla="*/ 14288 w 117"/>
                <a:gd name="T11" fmla="*/ 119070 h 170"/>
                <a:gd name="T12" fmla="*/ 22225 w 117"/>
                <a:gd name="T13" fmla="*/ 88252 h 170"/>
                <a:gd name="T14" fmla="*/ 30163 w 117"/>
                <a:gd name="T15" fmla="*/ 70041 h 170"/>
                <a:gd name="T16" fmla="*/ 36513 w 117"/>
                <a:gd name="T17" fmla="*/ 39223 h 170"/>
                <a:gd name="T18" fmla="*/ 60325 w 117"/>
                <a:gd name="T19" fmla="*/ 16810 h 170"/>
                <a:gd name="T20" fmla="*/ 100013 w 117"/>
                <a:gd name="T21" fmla="*/ 19611 h 170"/>
                <a:gd name="T22" fmla="*/ 119063 w 117"/>
                <a:gd name="T23" fmla="*/ 23814 h 170"/>
                <a:gd name="T24" fmla="*/ 144463 w 117"/>
                <a:gd name="T25" fmla="*/ 23814 h 170"/>
                <a:gd name="T26" fmla="*/ 169863 w 117"/>
                <a:gd name="T27" fmla="*/ 9806 h 170"/>
                <a:gd name="T28" fmla="*/ 182563 w 117"/>
                <a:gd name="T29" fmla="*/ 2802 h 170"/>
                <a:gd name="T30" fmla="*/ 185738 w 117"/>
                <a:gd name="T31" fmla="*/ 9806 h 170"/>
                <a:gd name="T32" fmla="*/ 169863 w 117"/>
                <a:gd name="T33" fmla="*/ 35020 h 170"/>
                <a:gd name="T34" fmla="*/ 141288 w 117"/>
                <a:gd name="T35" fmla="*/ 53231 h 170"/>
                <a:gd name="T36" fmla="*/ 120650 w 117"/>
                <a:gd name="T37" fmla="*/ 42025 h 170"/>
                <a:gd name="T38" fmla="*/ 100013 w 117"/>
                <a:gd name="T39" fmla="*/ 32219 h 170"/>
                <a:gd name="T40" fmla="*/ 92075 w 117"/>
                <a:gd name="T41" fmla="*/ 32219 h 170"/>
                <a:gd name="T42" fmla="*/ 74613 w 117"/>
                <a:gd name="T43" fmla="*/ 32219 h 170"/>
                <a:gd name="T44" fmla="*/ 52388 w 117"/>
                <a:gd name="T45" fmla="*/ 47628 h 170"/>
                <a:gd name="T46" fmla="*/ 38100 w 117"/>
                <a:gd name="T47" fmla="*/ 68640 h 170"/>
                <a:gd name="T48" fmla="*/ 53975 w 117"/>
                <a:gd name="T49" fmla="*/ 88252 h 170"/>
                <a:gd name="T50" fmla="*/ 63500 w 117"/>
                <a:gd name="T51" fmla="*/ 99458 h 170"/>
                <a:gd name="T52" fmla="*/ 71438 w 117"/>
                <a:gd name="T53" fmla="*/ 93855 h 170"/>
                <a:gd name="T54" fmla="*/ 80963 w 117"/>
                <a:gd name="T55" fmla="*/ 84049 h 170"/>
                <a:gd name="T56" fmla="*/ 101600 w 117"/>
                <a:gd name="T57" fmla="*/ 79847 h 170"/>
                <a:gd name="T58" fmla="*/ 122238 w 117"/>
                <a:gd name="T59" fmla="*/ 78446 h 170"/>
                <a:gd name="T60" fmla="*/ 130175 w 117"/>
                <a:gd name="T61" fmla="*/ 88252 h 170"/>
                <a:gd name="T62" fmla="*/ 133350 w 117"/>
                <a:gd name="T63" fmla="*/ 103661 h 170"/>
                <a:gd name="T64" fmla="*/ 122238 w 117"/>
                <a:gd name="T65" fmla="*/ 100859 h 170"/>
                <a:gd name="T66" fmla="*/ 109538 w 117"/>
                <a:gd name="T67" fmla="*/ 98057 h 170"/>
                <a:gd name="T68" fmla="*/ 93663 w 117"/>
                <a:gd name="T69" fmla="*/ 99458 h 170"/>
                <a:gd name="T70" fmla="*/ 90488 w 117"/>
                <a:gd name="T71" fmla="*/ 110665 h 170"/>
                <a:gd name="T72" fmla="*/ 95250 w 117"/>
                <a:gd name="T73" fmla="*/ 133078 h 170"/>
                <a:gd name="T74" fmla="*/ 109538 w 117"/>
                <a:gd name="T75" fmla="*/ 154090 h 170"/>
                <a:gd name="T76" fmla="*/ 107950 w 117"/>
                <a:gd name="T77" fmla="*/ 169499 h 170"/>
                <a:gd name="T78" fmla="*/ 100013 w 117"/>
                <a:gd name="T79" fmla="*/ 184908 h 170"/>
                <a:gd name="T80" fmla="*/ 103188 w 117"/>
                <a:gd name="T81" fmla="*/ 194714 h 170"/>
                <a:gd name="T82" fmla="*/ 119063 w 117"/>
                <a:gd name="T83" fmla="*/ 198916 h 170"/>
                <a:gd name="T84" fmla="*/ 122238 w 117"/>
                <a:gd name="T85" fmla="*/ 214325 h 170"/>
                <a:gd name="T86" fmla="*/ 122238 w 117"/>
                <a:gd name="T87" fmla="*/ 228333 h 170"/>
                <a:gd name="T88" fmla="*/ 114300 w 117"/>
                <a:gd name="T89" fmla="*/ 231135 h 170"/>
                <a:gd name="T90" fmla="*/ 104775 w 117"/>
                <a:gd name="T91" fmla="*/ 224131 h 170"/>
                <a:gd name="T92" fmla="*/ 90488 w 117"/>
                <a:gd name="T93" fmla="*/ 218528 h 170"/>
                <a:gd name="T94" fmla="*/ 69850 w 117"/>
                <a:gd name="T95" fmla="*/ 179305 h 170"/>
                <a:gd name="T96" fmla="*/ 60325 w 117"/>
                <a:gd name="T97" fmla="*/ 142883 h 170"/>
                <a:gd name="T98" fmla="*/ 49213 w 117"/>
                <a:gd name="T99" fmla="*/ 138681 h 170"/>
                <a:gd name="T100" fmla="*/ 39688 w 117"/>
                <a:gd name="T101" fmla="*/ 159693 h 170"/>
                <a:gd name="T102" fmla="*/ 39688 w 117"/>
                <a:gd name="T103" fmla="*/ 221329 h 170"/>
                <a:gd name="T104" fmla="*/ 28575 w 117"/>
                <a:gd name="T105" fmla="*/ 233937 h 17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7"/>
                <a:gd name="T160" fmla="*/ 0 h 170"/>
                <a:gd name="T161" fmla="*/ 117 w 117"/>
                <a:gd name="T162" fmla="*/ 170 h 17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7" h="170">
                  <a:moveTo>
                    <a:pt x="19" y="170"/>
                  </a:moveTo>
                  <a:lnTo>
                    <a:pt x="8" y="170"/>
                  </a:lnTo>
                  <a:lnTo>
                    <a:pt x="8" y="168"/>
                  </a:lnTo>
                  <a:lnTo>
                    <a:pt x="9" y="165"/>
                  </a:lnTo>
                  <a:lnTo>
                    <a:pt x="9" y="164"/>
                  </a:lnTo>
                  <a:lnTo>
                    <a:pt x="11" y="161"/>
                  </a:lnTo>
                  <a:lnTo>
                    <a:pt x="11" y="160"/>
                  </a:lnTo>
                  <a:lnTo>
                    <a:pt x="12" y="157"/>
                  </a:lnTo>
                  <a:lnTo>
                    <a:pt x="12" y="156"/>
                  </a:lnTo>
                  <a:lnTo>
                    <a:pt x="13" y="154"/>
                  </a:lnTo>
                  <a:lnTo>
                    <a:pt x="13" y="124"/>
                  </a:lnTo>
                  <a:lnTo>
                    <a:pt x="11" y="123"/>
                  </a:lnTo>
                  <a:lnTo>
                    <a:pt x="9" y="121"/>
                  </a:lnTo>
                  <a:lnTo>
                    <a:pt x="7" y="120"/>
                  </a:lnTo>
                  <a:lnTo>
                    <a:pt x="6" y="118"/>
                  </a:lnTo>
                  <a:lnTo>
                    <a:pt x="4" y="117"/>
                  </a:lnTo>
                  <a:lnTo>
                    <a:pt x="2" y="116"/>
                  </a:lnTo>
                  <a:lnTo>
                    <a:pt x="1" y="113"/>
                  </a:lnTo>
                  <a:lnTo>
                    <a:pt x="0" y="111"/>
                  </a:lnTo>
                  <a:lnTo>
                    <a:pt x="4" y="106"/>
                  </a:lnTo>
                  <a:lnTo>
                    <a:pt x="6" y="102"/>
                  </a:lnTo>
                  <a:lnTo>
                    <a:pt x="8" y="96"/>
                  </a:lnTo>
                  <a:lnTo>
                    <a:pt x="9" y="91"/>
                  </a:lnTo>
                  <a:lnTo>
                    <a:pt x="9" y="85"/>
                  </a:lnTo>
                  <a:lnTo>
                    <a:pt x="11" y="78"/>
                  </a:lnTo>
                  <a:lnTo>
                    <a:pt x="11" y="71"/>
                  </a:lnTo>
                  <a:lnTo>
                    <a:pt x="11" y="64"/>
                  </a:lnTo>
                  <a:lnTo>
                    <a:pt x="14" y="63"/>
                  </a:lnTo>
                  <a:lnTo>
                    <a:pt x="17" y="61"/>
                  </a:lnTo>
                  <a:lnTo>
                    <a:pt x="18" y="58"/>
                  </a:lnTo>
                  <a:lnTo>
                    <a:pt x="19" y="54"/>
                  </a:lnTo>
                  <a:lnTo>
                    <a:pt x="19" y="50"/>
                  </a:lnTo>
                  <a:lnTo>
                    <a:pt x="19" y="46"/>
                  </a:lnTo>
                  <a:lnTo>
                    <a:pt x="20" y="39"/>
                  </a:lnTo>
                  <a:lnTo>
                    <a:pt x="21" y="35"/>
                  </a:lnTo>
                  <a:lnTo>
                    <a:pt x="23" y="28"/>
                  </a:lnTo>
                  <a:lnTo>
                    <a:pt x="25" y="23"/>
                  </a:lnTo>
                  <a:lnTo>
                    <a:pt x="30" y="17"/>
                  </a:lnTo>
                  <a:lnTo>
                    <a:pt x="33" y="14"/>
                  </a:lnTo>
                  <a:lnTo>
                    <a:pt x="38" y="12"/>
                  </a:lnTo>
                  <a:lnTo>
                    <a:pt x="44" y="10"/>
                  </a:lnTo>
                  <a:lnTo>
                    <a:pt x="50" y="10"/>
                  </a:lnTo>
                  <a:lnTo>
                    <a:pt x="58" y="13"/>
                  </a:lnTo>
                  <a:lnTo>
                    <a:pt x="63" y="14"/>
                  </a:lnTo>
                  <a:lnTo>
                    <a:pt x="66" y="14"/>
                  </a:lnTo>
                  <a:lnTo>
                    <a:pt x="69" y="16"/>
                  </a:lnTo>
                  <a:lnTo>
                    <a:pt x="72" y="16"/>
                  </a:lnTo>
                  <a:lnTo>
                    <a:pt x="75" y="17"/>
                  </a:lnTo>
                  <a:lnTo>
                    <a:pt x="77" y="17"/>
                  </a:lnTo>
                  <a:lnTo>
                    <a:pt x="81" y="17"/>
                  </a:lnTo>
                  <a:lnTo>
                    <a:pt x="84" y="18"/>
                  </a:lnTo>
                  <a:lnTo>
                    <a:pt x="91" y="17"/>
                  </a:lnTo>
                  <a:lnTo>
                    <a:pt x="97" y="16"/>
                  </a:lnTo>
                  <a:lnTo>
                    <a:pt x="101" y="13"/>
                  </a:lnTo>
                  <a:lnTo>
                    <a:pt x="104" y="10"/>
                  </a:lnTo>
                  <a:lnTo>
                    <a:pt x="107" y="7"/>
                  </a:lnTo>
                  <a:lnTo>
                    <a:pt x="109" y="5"/>
                  </a:lnTo>
                  <a:lnTo>
                    <a:pt x="111" y="2"/>
                  </a:lnTo>
                  <a:lnTo>
                    <a:pt x="115" y="0"/>
                  </a:lnTo>
                  <a:lnTo>
                    <a:pt x="115" y="2"/>
                  </a:lnTo>
                  <a:lnTo>
                    <a:pt x="116" y="3"/>
                  </a:lnTo>
                  <a:lnTo>
                    <a:pt x="116" y="5"/>
                  </a:lnTo>
                  <a:lnTo>
                    <a:pt x="116" y="6"/>
                  </a:lnTo>
                  <a:lnTo>
                    <a:pt x="117" y="7"/>
                  </a:lnTo>
                  <a:lnTo>
                    <a:pt x="116" y="12"/>
                  </a:lnTo>
                  <a:lnTo>
                    <a:pt x="114" y="16"/>
                  </a:lnTo>
                  <a:lnTo>
                    <a:pt x="111" y="21"/>
                  </a:lnTo>
                  <a:lnTo>
                    <a:pt x="107" y="25"/>
                  </a:lnTo>
                  <a:lnTo>
                    <a:pt x="103" y="30"/>
                  </a:lnTo>
                  <a:lnTo>
                    <a:pt x="98" y="34"/>
                  </a:lnTo>
                  <a:lnTo>
                    <a:pt x="94" y="37"/>
                  </a:lnTo>
                  <a:lnTo>
                    <a:pt x="89" y="38"/>
                  </a:lnTo>
                  <a:lnTo>
                    <a:pt x="84" y="37"/>
                  </a:lnTo>
                  <a:lnTo>
                    <a:pt x="82" y="35"/>
                  </a:lnTo>
                  <a:lnTo>
                    <a:pt x="78" y="32"/>
                  </a:lnTo>
                  <a:lnTo>
                    <a:pt x="76" y="30"/>
                  </a:lnTo>
                  <a:lnTo>
                    <a:pt x="72" y="28"/>
                  </a:lnTo>
                  <a:lnTo>
                    <a:pt x="70" y="25"/>
                  </a:lnTo>
                  <a:lnTo>
                    <a:pt x="66" y="24"/>
                  </a:lnTo>
                  <a:lnTo>
                    <a:pt x="63" y="23"/>
                  </a:lnTo>
                  <a:lnTo>
                    <a:pt x="62" y="23"/>
                  </a:lnTo>
                  <a:lnTo>
                    <a:pt x="60" y="23"/>
                  </a:lnTo>
                  <a:lnTo>
                    <a:pt x="59" y="23"/>
                  </a:lnTo>
                  <a:lnTo>
                    <a:pt x="58" y="23"/>
                  </a:lnTo>
                  <a:lnTo>
                    <a:pt x="56" y="23"/>
                  </a:lnTo>
                  <a:lnTo>
                    <a:pt x="53" y="23"/>
                  </a:lnTo>
                  <a:lnTo>
                    <a:pt x="51" y="23"/>
                  </a:lnTo>
                  <a:lnTo>
                    <a:pt x="47" y="23"/>
                  </a:lnTo>
                  <a:lnTo>
                    <a:pt x="44" y="24"/>
                  </a:lnTo>
                  <a:lnTo>
                    <a:pt x="40" y="25"/>
                  </a:lnTo>
                  <a:lnTo>
                    <a:pt x="37" y="30"/>
                  </a:lnTo>
                  <a:lnTo>
                    <a:pt x="33" y="34"/>
                  </a:lnTo>
                  <a:lnTo>
                    <a:pt x="31" y="38"/>
                  </a:lnTo>
                  <a:lnTo>
                    <a:pt x="27" y="43"/>
                  </a:lnTo>
                  <a:lnTo>
                    <a:pt x="25" y="46"/>
                  </a:lnTo>
                  <a:lnTo>
                    <a:pt x="24" y="49"/>
                  </a:lnTo>
                  <a:lnTo>
                    <a:pt x="24" y="61"/>
                  </a:lnTo>
                  <a:lnTo>
                    <a:pt x="27" y="61"/>
                  </a:lnTo>
                  <a:lnTo>
                    <a:pt x="31" y="63"/>
                  </a:lnTo>
                  <a:lnTo>
                    <a:pt x="34" y="63"/>
                  </a:lnTo>
                  <a:lnTo>
                    <a:pt x="35" y="64"/>
                  </a:lnTo>
                  <a:lnTo>
                    <a:pt x="38" y="67"/>
                  </a:lnTo>
                  <a:lnTo>
                    <a:pt x="39" y="68"/>
                  </a:lnTo>
                  <a:lnTo>
                    <a:pt x="40" y="71"/>
                  </a:lnTo>
                  <a:lnTo>
                    <a:pt x="41" y="74"/>
                  </a:lnTo>
                  <a:lnTo>
                    <a:pt x="43" y="71"/>
                  </a:lnTo>
                  <a:lnTo>
                    <a:pt x="44" y="70"/>
                  </a:lnTo>
                  <a:lnTo>
                    <a:pt x="45" y="67"/>
                  </a:lnTo>
                  <a:lnTo>
                    <a:pt x="46" y="64"/>
                  </a:lnTo>
                  <a:lnTo>
                    <a:pt x="47" y="63"/>
                  </a:lnTo>
                  <a:lnTo>
                    <a:pt x="49" y="60"/>
                  </a:lnTo>
                  <a:lnTo>
                    <a:pt x="51" y="60"/>
                  </a:lnTo>
                  <a:lnTo>
                    <a:pt x="52" y="58"/>
                  </a:lnTo>
                  <a:lnTo>
                    <a:pt x="56" y="57"/>
                  </a:lnTo>
                  <a:lnTo>
                    <a:pt x="60" y="57"/>
                  </a:lnTo>
                  <a:lnTo>
                    <a:pt x="64" y="57"/>
                  </a:lnTo>
                  <a:lnTo>
                    <a:pt x="68" y="57"/>
                  </a:lnTo>
                  <a:lnTo>
                    <a:pt x="71" y="57"/>
                  </a:lnTo>
                  <a:lnTo>
                    <a:pt x="75" y="57"/>
                  </a:lnTo>
                  <a:lnTo>
                    <a:pt x="77" y="56"/>
                  </a:lnTo>
                  <a:lnTo>
                    <a:pt x="79" y="54"/>
                  </a:lnTo>
                  <a:lnTo>
                    <a:pt x="81" y="57"/>
                  </a:lnTo>
                  <a:lnTo>
                    <a:pt x="82" y="60"/>
                  </a:lnTo>
                  <a:lnTo>
                    <a:pt x="82" y="63"/>
                  </a:lnTo>
                  <a:lnTo>
                    <a:pt x="83" y="65"/>
                  </a:lnTo>
                  <a:lnTo>
                    <a:pt x="83" y="68"/>
                  </a:lnTo>
                  <a:lnTo>
                    <a:pt x="84" y="71"/>
                  </a:lnTo>
                  <a:lnTo>
                    <a:pt x="84" y="74"/>
                  </a:lnTo>
                  <a:lnTo>
                    <a:pt x="84" y="77"/>
                  </a:lnTo>
                  <a:lnTo>
                    <a:pt x="81" y="75"/>
                  </a:lnTo>
                  <a:lnTo>
                    <a:pt x="78" y="74"/>
                  </a:lnTo>
                  <a:lnTo>
                    <a:pt x="77" y="72"/>
                  </a:lnTo>
                  <a:lnTo>
                    <a:pt x="75" y="71"/>
                  </a:lnTo>
                  <a:lnTo>
                    <a:pt x="72" y="71"/>
                  </a:lnTo>
                  <a:lnTo>
                    <a:pt x="71" y="70"/>
                  </a:lnTo>
                  <a:lnTo>
                    <a:pt x="69" y="70"/>
                  </a:lnTo>
                  <a:lnTo>
                    <a:pt x="66" y="68"/>
                  </a:lnTo>
                  <a:lnTo>
                    <a:pt x="64" y="70"/>
                  </a:lnTo>
                  <a:lnTo>
                    <a:pt x="62" y="70"/>
                  </a:lnTo>
                  <a:lnTo>
                    <a:pt x="59" y="71"/>
                  </a:lnTo>
                  <a:lnTo>
                    <a:pt x="58" y="74"/>
                  </a:lnTo>
                  <a:lnTo>
                    <a:pt x="57" y="75"/>
                  </a:lnTo>
                  <a:lnTo>
                    <a:pt x="57" y="77"/>
                  </a:lnTo>
                  <a:lnTo>
                    <a:pt x="57" y="79"/>
                  </a:lnTo>
                  <a:lnTo>
                    <a:pt x="56" y="81"/>
                  </a:lnTo>
                  <a:lnTo>
                    <a:pt x="57" y="86"/>
                  </a:lnTo>
                  <a:lnTo>
                    <a:pt x="58" y="91"/>
                  </a:lnTo>
                  <a:lnTo>
                    <a:pt x="60" y="95"/>
                  </a:lnTo>
                  <a:lnTo>
                    <a:pt x="63" y="99"/>
                  </a:lnTo>
                  <a:lnTo>
                    <a:pt x="65" y="102"/>
                  </a:lnTo>
                  <a:lnTo>
                    <a:pt x="68" y="106"/>
                  </a:lnTo>
                  <a:lnTo>
                    <a:pt x="69" y="110"/>
                  </a:lnTo>
                  <a:lnTo>
                    <a:pt x="69" y="114"/>
                  </a:lnTo>
                  <a:lnTo>
                    <a:pt x="69" y="117"/>
                  </a:lnTo>
                  <a:lnTo>
                    <a:pt x="68" y="118"/>
                  </a:lnTo>
                  <a:lnTo>
                    <a:pt x="68" y="121"/>
                  </a:lnTo>
                  <a:lnTo>
                    <a:pt x="66" y="124"/>
                  </a:lnTo>
                  <a:lnTo>
                    <a:pt x="65" y="128"/>
                  </a:lnTo>
                  <a:lnTo>
                    <a:pt x="64" y="129"/>
                  </a:lnTo>
                  <a:lnTo>
                    <a:pt x="63" y="132"/>
                  </a:lnTo>
                  <a:lnTo>
                    <a:pt x="63" y="135"/>
                  </a:lnTo>
                  <a:lnTo>
                    <a:pt x="63" y="136"/>
                  </a:lnTo>
                  <a:lnTo>
                    <a:pt x="64" y="138"/>
                  </a:lnTo>
                  <a:lnTo>
                    <a:pt x="65" y="139"/>
                  </a:lnTo>
                  <a:lnTo>
                    <a:pt x="68" y="140"/>
                  </a:lnTo>
                  <a:lnTo>
                    <a:pt x="70" y="142"/>
                  </a:lnTo>
                  <a:lnTo>
                    <a:pt x="72" y="142"/>
                  </a:lnTo>
                  <a:lnTo>
                    <a:pt x="75" y="142"/>
                  </a:lnTo>
                  <a:lnTo>
                    <a:pt x="77" y="142"/>
                  </a:lnTo>
                  <a:lnTo>
                    <a:pt x="77" y="147"/>
                  </a:lnTo>
                  <a:lnTo>
                    <a:pt x="77" y="150"/>
                  </a:lnTo>
                  <a:lnTo>
                    <a:pt x="77" y="153"/>
                  </a:lnTo>
                  <a:lnTo>
                    <a:pt x="77" y="154"/>
                  </a:lnTo>
                  <a:lnTo>
                    <a:pt x="77" y="157"/>
                  </a:lnTo>
                  <a:lnTo>
                    <a:pt x="77" y="160"/>
                  </a:lnTo>
                  <a:lnTo>
                    <a:pt x="77" y="163"/>
                  </a:lnTo>
                  <a:lnTo>
                    <a:pt x="77" y="167"/>
                  </a:lnTo>
                  <a:lnTo>
                    <a:pt x="76" y="167"/>
                  </a:lnTo>
                  <a:lnTo>
                    <a:pt x="74" y="167"/>
                  </a:lnTo>
                  <a:lnTo>
                    <a:pt x="72" y="165"/>
                  </a:lnTo>
                  <a:lnTo>
                    <a:pt x="70" y="164"/>
                  </a:lnTo>
                  <a:lnTo>
                    <a:pt x="69" y="163"/>
                  </a:lnTo>
                  <a:lnTo>
                    <a:pt x="68" y="161"/>
                  </a:lnTo>
                  <a:lnTo>
                    <a:pt x="66" y="160"/>
                  </a:lnTo>
                  <a:lnTo>
                    <a:pt x="65" y="160"/>
                  </a:lnTo>
                  <a:lnTo>
                    <a:pt x="62" y="160"/>
                  </a:lnTo>
                  <a:lnTo>
                    <a:pt x="59" y="158"/>
                  </a:lnTo>
                  <a:lnTo>
                    <a:pt x="57" y="156"/>
                  </a:lnTo>
                  <a:lnTo>
                    <a:pt x="55" y="153"/>
                  </a:lnTo>
                  <a:lnTo>
                    <a:pt x="50" y="146"/>
                  </a:lnTo>
                  <a:lnTo>
                    <a:pt x="46" y="136"/>
                  </a:lnTo>
                  <a:lnTo>
                    <a:pt x="44" y="128"/>
                  </a:lnTo>
                  <a:lnTo>
                    <a:pt x="43" y="117"/>
                  </a:lnTo>
                  <a:lnTo>
                    <a:pt x="41" y="109"/>
                  </a:lnTo>
                  <a:lnTo>
                    <a:pt x="41" y="102"/>
                  </a:lnTo>
                  <a:lnTo>
                    <a:pt x="38" y="102"/>
                  </a:lnTo>
                  <a:lnTo>
                    <a:pt x="35" y="100"/>
                  </a:lnTo>
                  <a:lnTo>
                    <a:pt x="33" y="100"/>
                  </a:lnTo>
                  <a:lnTo>
                    <a:pt x="32" y="99"/>
                  </a:lnTo>
                  <a:lnTo>
                    <a:pt x="31" y="99"/>
                  </a:lnTo>
                  <a:lnTo>
                    <a:pt x="30" y="99"/>
                  </a:lnTo>
                  <a:lnTo>
                    <a:pt x="27" y="100"/>
                  </a:lnTo>
                  <a:lnTo>
                    <a:pt x="25" y="102"/>
                  </a:lnTo>
                  <a:lnTo>
                    <a:pt x="25" y="114"/>
                  </a:lnTo>
                  <a:lnTo>
                    <a:pt x="33" y="147"/>
                  </a:lnTo>
                  <a:lnTo>
                    <a:pt x="32" y="151"/>
                  </a:lnTo>
                  <a:lnTo>
                    <a:pt x="30" y="156"/>
                  </a:lnTo>
                  <a:lnTo>
                    <a:pt x="25" y="158"/>
                  </a:lnTo>
                  <a:lnTo>
                    <a:pt x="23" y="160"/>
                  </a:lnTo>
                  <a:lnTo>
                    <a:pt x="20" y="163"/>
                  </a:lnTo>
                  <a:lnTo>
                    <a:pt x="18" y="165"/>
                  </a:lnTo>
                  <a:lnTo>
                    <a:pt x="18" y="167"/>
                  </a:lnTo>
                  <a:lnTo>
                    <a:pt x="19" y="17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5" name="Freeform 112">
              <a:extLst>
                <a:ext uri="{FF2B5EF4-FFF2-40B4-BE49-F238E27FC236}">
                  <a16:creationId xmlns:a16="http://schemas.microsoft.com/office/drawing/2014/main" id="{E1C7DFB3-5366-F514-DAA6-6EFAB579FC98}"/>
                </a:ext>
              </a:extLst>
            </p:cNvPr>
            <p:cNvSpPr>
              <a:spLocks/>
            </p:cNvSpPr>
            <p:nvPr/>
          </p:nvSpPr>
          <p:spPr bwMode="gray">
            <a:xfrm>
              <a:off x="9179867" y="4120348"/>
              <a:ext cx="331452" cy="126780"/>
            </a:xfrm>
            <a:custGeom>
              <a:avLst/>
              <a:gdLst>
                <a:gd name="T0" fmla="*/ 11113 w 179"/>
                <a:gd name="T1" fmla="*/ 21012 h 72"/>
                <a:gd name="T2" fmla="*/ 19050 w 179"/>
                <a:gd name="T3" fmla="*/ 7004 h 72"/>
                <a:gd name="T4" fmla="*/ 30163 w 179"/>
                <a:gd name="T5" fmla="*/ 0 h 72"/>
                <a:gd name="T6" fmla="*/ 36513 w 179"/>
                <a:gd name="T7" fmla="*/ 0 h 72"/>
                <a:gd name="T8" fmla="*/ 44450 w 179"/>
                <a:gd name="T9" fmla="*/ 0 h 72"/>
                <a:gd name="T10" fmla="*/ 50800 w 179"/>
                <a:gd name="T11" fmla="*/ 1401 h 72"/>
                <a:gd name="T12" fmla="*/ 63500 w 179"/>
                <a:gd name="T13" fmla="*/ 7004 h 72"/>
                <a:gd name="T14" fmla="*/ 80963 w 179"/>
                <a:gd name="T15" fmla="*/ 14008 h 72"/>
                <a:gd name="T16" fmla="*/ 85725 w 179"/>
                <a:gd name="T17" fmla="*/ 19611 h 72"/>
                <a:gd name="T18" fmla="*/ 92075 w 179"/>
                <a:gd name="T19" fmla="*/ 28016 h 72"/>
                <a:gd name="T20" fmla="*/ 100013 w 179"/>
                <a:gd name="T21" fmla="*/ 32219 h 72"/>
                <a:gd name="T22" fmla="*/ 123825 w 179"/>
                <a:gd name="T23" fmla="*/ 30818 h 72"/>
                <a:gd name="T24" fmla="*/ 142875 w 179"/>
                <a:gd name="T25" fmla="*/ 23814 h 72"/>
                <a:gd name="T26" fmla="*/ 153988 w 179"/>
                <a:gd name="T27" fmla="*/ 19611 h 72"/>
                <a:gd name="T28" fmla="*/ 163513 w 179"/>
                <a:gd name="T29" fmla="*/ 19611 h 72"/>
                <a:gd name="T30" fmla="*/ 166688 w 179"/>
                <a:gd name="T31" fmla="*/ 16810 h 72"/>
                <a:gd name="T32" fmla="*/ 190500 w 179"/>
                <a:gd name="T33" fmla="*/ 23814 h 72"/>
                <a:gd name="T34" fmla="*/ 214313 w 179"/>
                <a:gd name="T35" fmla="*/ 47628 h 72"/>
                <a:gd name="T36" fmla="*/ 231775 w 179"/>
                <a:gd name="T37" fmla="*/ 57434 h 72"/>
                <a:gd name="T38" fmla="*/ 244475 w 179"/>
                <a:gd name="T39" fmla="*/ 57434 h 72"/>
                <a:gd name="T40" fmla="*/ 252413 w 179"/>
                <a:gd name="T41" fmla="*/ 65839 h 72"/>
                <a:gd name="T42" fmla="*/ 260350 w 179"/>
                <a:gd name="T43" fmla="*/ 72843 h 72"/>
                <a:gd name="T44" fmla="*/ 266700 w 179"/>
                <a:gd name="T45" fmla="*/ 72843 h 72"/>
                <a:gd name="T46" fmla="*/ 271463 w 179"/>
                <a:gd name="T47" fmla="*/ 70041 h 72"/>
                <a:gd name="T48" fmla="*/ 276225 w 179"/>
                <a:gd name="T49" fmla="*/ 71442 h 72"/>
                <a:gd name="T50" fmla="*/ 282575 w 179"/>
                <a:gd name="T51" fmla="*/ 81248 h 72"/>
                <a:gd name="T52" fmla="*/ 284163 w 179"/>
                <a:gd name="T53" fmla="*/ 88252 h 72"/>
                <a:gd name="T54" fmla="*/ 282575 w 179"/>
                <a:gd name="T55" fmla="*/ 93855 h 72"/>
                <a:gd name="T56" fmla="*/ 277813 w 179"/>
                <a:gd name="T57" fmla="*/ 100859 h 72"/>
                <a:gd name="T58" fmla="*/ 273050 w 179"/>
                <a:gd name="T59" fmla="*/ 98057 h 72"/>
                <a:gd name="T60" fmla="*/ 271463 w 179"/>
                <a:gd name="T61" fmla="*/ 92454 h 72"/>
                <a:gd name="T62" fmla="*/ 257175 w 179"/>
                <a:gd name="T63" fmla="*/ 91053 h 72"/>
                <a:gd name="T64" fmla="*/ 244475 w 179"/>
                <a:gd name="T65" fmla="*/ 92454 h 72"/>
                <a:gd name="T66" fmla="*/ 233363 w 179"/>
                <a:gd name="T67" fmla="*/ 92454 h 72"/>
                <a:gd name="T68" fmla="*/ 227013 w 179"/>
                <a:gd name="T69" fmla="*/ 88252 h 72"/>
                <a:gd name="T70" fmla="*/ 222250 w 179"/>
                <a:gd name="T71" fmla="*/ 86851 h 72"/>
                <a:gd name="T72" fmla="*/ 214313 w 179"/>
                <a:gd name="T73" fmla="*/ 86851 h 72"/>
                <a:gd name="T74" fmla="*/ 209550 w 179"/>
                <a:gd name="T75" fmla="*/ 91053 h 72"/>
                <a:gd name="T76" fmla="*/ 196850 w 179"/>
                <a:gd name="T77" fmla="*/ 92454 h 72"/>
                <a:gd name="T78" fmla="*/ 165100 w 179"/>
                <a:gd name="T79" fmla="*/ 82648 h 72"/>
                <a:gd name="T80" fmla="*/ 134938 w 179"/>
                <a:gd name="T81" fmla="*/ 70041 h 72"/>
                <a:gd name="T82" fmla="*/ 120650 w 179"/>
                <a:gd name="T83" fmla="*/ 65839 h 72"/>
                <a:gd name="T84" fmla="*/ 104775 w 179"/>
                <a:gd name="T85" fmla="*/ 61636 h 72"/>
                <a:gd name="T86" fmla="*/ 92075 w 179"/>
                <a:gd name="T87" fmla="*/ 60235 h 72"/>
                <a:gd name="T88" fmla="*/ 84138 w 179"/>
                <a:gd name="T89" fmla="*/ 60235 h 72"/>
                <a:gd name="T90" fmla="*/ 76200 w 179"/>
                <a:gd name="T91" fmla="*/ 60235 h 72"/>
                <a:gd name="T92" fmla="*/ 69850 w 179"/>
                <a:gd name="T93" fmla="*/ 60235 h 72"/>
                <a:gd name="T94" fmla="*/ 61913 w 179"/>
                <a:gd name="T95" fmla="*/ 56033 h 72"/>
                <a:gd name="T96" fmla="*/ 39688 w 179"/>
                <a:gd name="T97" fmla="*/ 51830 h 72"/>
                <a:gd name="T98" fmla="*/ 23813 w 179"/>
                <a:gd name="T99" fmla="*/ 47628 h 72"/>
                <a:gd name="T100" fmla="*/ 6350 w 179"/>
                <a:gd name="T101" fmla="*/ 36421 h 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9"/>
                <a:gd name="T154" fmla="*/ 0 h 72"/>
                <a:gd name="T155" fmla="*/ 179 w 179"/>
                <a:gd name="T156" fmla="*/ 72 h 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9" h="72">
                  <a:moveTo>
                    <a:pt x="0" y="20"/>
                  </a:moveTo>
                  <a:lnTo>
                    <a:pt x="3" y="19"/>
                  </a:lnTo>
                  <a:lnTo>
                    <a:pt x="7" y="15"/>
                  </a:lnTo>
                  <a:lnTo>
                    <a:pt x="8" y="12"/>
                  </a:lnTo>
                  <a:lnTo>
                    <a:pt x="10" y="8"/>
                  </a:lnTo>
                  <a:lnTo>
                    <a:pt x="12" y="5"/>
                  </a:lnTo>
                  <a:lnTo>
                    <a:pt x="13" y="3"/>
                  </a:lnTo>
                  <a:lnTo>
                    <a:pt x="15" y="0"/>
                  </a:lnTo>
                  <a:lnTo>
                    <a:pt x="19" y="0"/>
                  </a:lnTo>
                  <a:lnTo>
                    <a:pt x="20" y="0"/>
                  </a:lnTo>
                  <a:lnTo>
                    <a:pt x="22" y="0"/>
                  </a:lnTo>
                  <a:lnTo>
                    <a:pt x="23" y="0"/>
                  </a:lnTo>
                  <a:lnTo>
                    <a:pt x="25" y="0"/>
                  </a:lnTo>
                  <a:lnTo>
                    <a:pt x="27" y="0"/>
                  </a:lnTo>
                  <a:lnTo>
                    <a:pt x="28" y="0"/>
                  </a:lnTo>
                  <a:lnTo>
                    <a:pt x="29" y="0"/>
                  </a:lnTo>
                  <a:lnTo>
                    <a:pt x="32" y="0"/>
                  </a:lnTo>
                  <a:lnTo>
                    <a:pt x="32" y="1"/>
                  </a:lnTo>
                  <a:lnTo>
                    <a:pt x="34" y="3"/>
                  </a:lnTo>
                  <a:lnTo>
                    <a:pt x="37" y="4"/>
                  </a:lnTo>
                  <a:lnTo>
                    <a:pt x="40" y="5"/>
                  </a:lnTo>
                  <a:lnTo>
                    <a:pt x="44" y="7"/>
                  </a:lnTo>
                  <a:lnTo>
                    <a:pt x="48" y="8"/>
                  </a:lnTo>
                  <a:lnTo>
                    <a:pt x="51" y="10"/>
                  </a:lnTo>
                  <a:lnTo>
                    <a:pt x="54" y="10"/>
                  </a:lnTo>
                  <a:lnTo>
                    <a:pt x="54" y="12"/>
                  </a:lnTo>
                  <a:lnTo>
                    <a:pt x="54" y="14"/>
                  </a:lnTo>
                  <a:lnTo>
                    <a:pt x="55" y="17"/>
                  </a:lnTo>
                  <a:lnTo>
                    <a:pt x="57" y="19"/>
                  </a:lnTo>
                  <a:lnTo>
                    <a:pt x="58" y="20"/>
                  </a:lnTo>
                  <a:lnTo>
                    <a:pt x="59" y="22"/>
                  </a:lnTo>
                  <a:lnTo>
                    <a:pt x="61" y="23"/>
                  </a:lnTo>
                  <a:lnTo>
                    <a:pt x="63" y="23"/>
                  </a:lnTo>
                  <a:lnTo>
                    <a:pt x="67" y="23"/>
                  </a:lnTo>
                  <a:lnTo>
                    <a:pt x="72" y="22"/>
                  </a:lnTo>
                  <a:lnTo>
                    <a:pt x="78" y="22"/>
                  </a:lnTo>
                  <a:lnTo>
                    <a:pt x="83" y="20"/>
                  </a:lnTo>
                  <a:lnTo>
                    <a:pt x="86" y="19"/>
                  </a:lnTo>
                  <a:lnTo>
                    <a:pt x="90" y="17"/>
                  </a:lnTo>
                  <a:lnTo>
                    <a:pt x="94" y="14"/>
                  </a:lnTo>
                  <a:lnTo>
                    <a:pt x="95" y="12"/>
                  </a:lnTo>
                  <a:lnTo>
                    <a:pt x="97" y="14"/>
                  </a:lnTo>
                  <a:lnTo>
                    <a:pt x="99" y="14"/>
                  </a:lnTo>
                  <a:lnTo>
                    <a:pt x="101" y="14"/>
                  </a:lnTo>
                  <a:lnTo>
                    <a:pt x="103" y="14"/>
                  </a:lnTo>
                  <a:lnTo>
                    <a:pt x="103" y="12"/>
                  </a:lnTo>
                  <a:lnTo>
                    <a:pt x="104" y="12"/>
                  </a:lnTo>
                  <a:lnTo>
                    <a:pt x="105" y="12"/>
                  </a:lnTo>
                  <a:lnTo>
                    <a:pt x="108" y="12"/>
                  </a:lnTo>
                  <a:lnTo>
                    <a:pt x="114" y="14"/>
                  </a:lnTo>
                  <a:lnTo>
                    <a:pt x="120" y="17"/>
                  </a:lnTo>
                  <a:lnTo>
                    <a:pt x="124" y="23"/>
                  </a:lnTo>
                  <a:lnTo>
                    <a:pt x="129" y="29"/>
                  </a:lnTo>
                  <a:lnTo>
                    <a:pt x="135" y="34"/>
                  </a:lnTo>
                  <a:lnTo>
                    <a:pt x="140" y="39"/>
                  </a:lnTo>
                  <a:lnTo>
                    <a:pt x="142" y="40"/>
                  </a:lnTo>
                  <a:lnTo>
                    <a:pt x="146" y="41"/>
                  </a:lnTo>
                  <a:lnTo>
                    <a:pt x="149" y="41"/>
                  </a:lnTo>
                  <a:lnTo>
                    <a:pt x="153" y="40"/>
                  </a:lnTo>
                  <a:lnTo>
                    <a:pt x="154" y="41"/>
                  </a:lnTo>
                  <a:lnTo>
                    <a:pt x="155" y="43"/>
                  </a:lnTo>
                  <a:lnTo>
                    <a:pt x="156" y="46"/>
                  </a:lnTo>
                  <a:lnTo>
                    <a:pt x="159" y="47"/>
                  </a:lnTo>
                  <a:lnTo>
                    <a:pt x="160" y="50"/>
                  </a:lnTo>
                  <a:lnTo>
                    <a:pt x="162" y="51"/>
                  </a:lnTo>
                  <a:lnTo>
                    <a:pt x="164" y="52"/>
                  </a:lnTo>
                  <a:lnTo>
                    <a:pt x="165" y="52"/>
                  </a:lnTo>
                  <a:lnTo>
                    <a:pt x="167" y="52"/>
                  </a:lnTo>
                  <a:lnTo>
                    <a:pt x="168" y="52"/>
                  </a:lnTo>
                  <a:lnTo>
                    <a:pt x="168" y="51"/>
                  </a:lnTo>
                  <a:lnTo>
                    <a:pt x="170" y="51"/>
                  </a:lnTo>
                  <a:lnTo>
                    <a:pt x="171" y="50"/>
                  </a:lnTo>
                  <a:lnTo>
                    <a:pt x="172" y="48"/>
                  </a:lnTo>
                  <a:lnTo>
                    <a:pt x="173" y="50"/>
                  </a:lnTo>
                  <a:lnTo>
                    <a:pt x="174" y="51"/>
                  </a:lnTo>
                  <a:lnTo>
                    <a:pt x="175" y="52"/>
                  </a:lnTo>
                  <a:lnTo>
                    <a:pt x="177" y="55"/>
                  </a:lnTo>
                  <a:lnTo>
                    <a:pt x="178" y="58"/>
                  </a:lnTo>
                  <a:lnTo>
                    <a:pt x="178" y="59"/>
                  </a:lnTo>
                  <a:lnTo>
                    <a:pt x="179" y="62"/>
                  </a:lnTo>
                  <a:lnTo>
                    <a:pt x="179" y="63"/>
                  </a:lnTo>
                  <a:lnTo>
                    <a:pt x="179" y="65"/>
                  </a:lnTo>
                  <a:lnTo>
                    <a:pt x="178" y="66"/>
                  </a:lnTo>
                  <a:lnTo>
                    <a:pt x="178" y="67"/>
                  </a:lnTo>
                  <a:lnTo>
                    <a:pt x="178" y="69"/>
                  </a:lnTo>
                  <a:lnTo>
                    <a:pt x="177" y="70"/>
                  </a:lnTo>
                  <a:lnTo>
                    <a:pt x="175" y="72"/>
                  </a:lnTo>
                  <a:lnTo>
                    <a:pt x="174" y="72"/>
                  </a:lnTo>
                  <a:lnTo>
                    <a:pt x="173" y="70"/>
                  </a:lnTo>
                  <a:lnTo>
                    <a:pt x="172" y="70"/>
                  </a:lnTo>
                  <a:lnTo>
                    <a:pt x="171" y="69"/>
                  </a:lnTo>
                  <a:lnTo>
                    <a:pt x="171" y="67"/>
                  </a:lnTo>
                  <a:lnTo>
                    <a:pt x="171" y="66"/>
                  </a:lnTo>
                  <a:lnTo>
                    <a:pt x="167" y="66"/>
                  </a:lnTo>
                  <a:lnTo>
                    <a:pt x="165" y="65"/>
                  </a:lnTo>
                  <a:lnTo>
                    <a:pt x="162" y="65"/>
                  </a:lnTo>
                  <a:lnTo>
                    <a:pt x="160" y="66"/>
                  </a:lnTo>
                  <a:lnTo>
                    <a:pt x="158" y="66"/>
                  </a:lnTo>
                  <a:lnTo>
                    <a:pt x="154" y="66"/>
                  </a:lnTo>
                  <a:lnTo>
                    <a:pt x="152" y="66"/>
                  </a:lnTo>
                  <a:lnTo>
                    <a:pt x="149" y="66"/>
                  </a:lnTo>
                  <a:lnTo>
                    <a:pt x="147" y="66"/>
                  </a:lnTo>
                  <a:lnTo>
                    <a:pt x="146" y="66"/>
                  </a:lnTo>
                  <a:lnTo>
                    <a:pt x="145" y="65"/>
                  </a:lnTo>
                  <a:lnTo>
                    <a:pt x="143" y="63"/>
                  </a:lnTo>
                  <a:lnTo>
                    <a:pt x="142" y="63"/>
                  </a:lnTo>
                  <a:lnTo>
                    <a:pt x="141" y="62"/>
                  </a:lnTo>
                  <a:lnTo>
                    <a:pt x="140" y="62"/>
                  </a:lnTo>
                  <a:lnTo>
                    <a:pt x="139" y="62"/>
                  </a:lnTo>
                  <a:lnTo>
                    <a:pt x="136" y="62"/>
                  </a:lnTo>
                  <a:lnTo>
                    <a:pt x="135" y="62"/>
                  </a:lnTo>
                  <a:lnTo>
                    <a:pt x="133" y="63"/>
                  </a:lnTo>
                  <a:lnTo>
                    <a:pt x="132" y="63"/>
                  </a:lnTo>
                  <a:lnTo>
                    <a:pt x="132" y="65"/>
                  </a:lnTo>
                  <a:lnTo>
                    <a:pt x="130" y="66"/>
                  </a:lnTo>
                  <a:lnTo>
                    <a:pt x="129" y="66"/>
                  </a:lnTo>
                  <a:lnTo>
                    <a:pt x="124" y="66"/>
                  </a:lnTo>
                  <a:lnTo>
                    <a:pt x="119" y="65"/>
                  </a:lnTo>
                  <a:lnTo>
                    <a:pt x="111" y="62"/>
                  </a:lnTo>
                  <a:lnTo>
                    <a:pt x="104" y="59"/>
                  </a:lnTo>
                  <a:lnTo>
                    <a:pt x="96" y="56"/>
                  </a:lnTo>
                  <a:lnTo>
                    <a:pt x="90" y="52"/>
                  </a:lnTo>
                  <a:lnTo>
                    <a:pt x="85" y="50"/>
                  </a:lnTo>
                  <a:lnTo>
                    <a:pt x="84" y="48"/>
                  </a:lnTo>
                  <a:lnTo>
                    <a:pt x="79" y="47"/>
                  </a:lnTo>
                  <a:lnTo>
                    <a:pt x="76" y="47"/>
                  </a:lnTo>
                  <a:lnTo>
                    <a:pt x="72" y="46"/>
                  </a:lnTo>
                  <a:lnTo>
                    <a:pt x="70" y="46"/>
                  </a:lnTo>
                  <a:lnTo>
                    <a:pt x="66" y="44"/>
                  </a:lnTo>
                  <a:lnTo>
                    <a:pt x="64" y="44"/>
                  </a:lnTo>
                  <a:lnTo>
                    <a:pt x="61" y="43"/>
                  </a:lnTo>
                  <a:lnTo>
                    <a:pt x="58" y="43"/>
                  </a:lnTo>
                  <a:lnTo>
                    <a:pt x="57" y="43"/>
                  </a:lnTo>
                  <a:lnTo>
                    <a:pt x="54" y="43"/>
                  </a:lnTo>
                  <a:lnTo>
                    <a:pt x="53" y="43"/>
                  </a:lnTo>
                  <a:lnTo>
                    <a:pt x="51" y="43"/>
                  </a:lnTo>
                  <a:lnTo>
                    <a:pt x="49" y="43"/>
                  </a:lnTo>
                  <a:lnTo>
                    <a:pt x="48" y="43"/>
                  </a:lnTo>
                  <a:lnTo>
                    <a:pt x="47" y="43"/>
                  </a:lnTo>
                  <a:lnTo>
                    <a:pt x="46" y="43"/>
                  </a:lnTo>
                  <a:lnTo>
                    <a:pt x="44" y="43"/>
                  </a:lnTo>
                  <a:lnTo>
                    <a:pt x="41" y="41"/>
                  </a:lnTo>
                  <a:lnTo>
                    <a:pt x="40" y="41"/>
                  </a:lnTo>
                  <a:lnTo>
                    <a:pt x="39" y="40"/>
                  </a:lnTo>
                  <a:lnTo>
                    <a:pt x="38" y="39"/>
                  </a:lnTo>
                  <a:lnTo>
                    <a:pt x="38" y="37"/>
                  </a:lnTo>
                  <a:lnTo>
                    <a:pt x="25" y="37"/>
                  </a:lnTo>
                  <a:lnTo>
                    <a:pt x="22" y="37"/>
                  </a:lnTo>
                  <a:lnTo>
                    <a:pt x="19" y="36"/>
                  </a:lnTo>
                  <a:lnTo>
                    <a:pt x="15" y="34"/>
                  </a:lnTo>
                  <a:lnTo>
                    <a:pt x="12" y="32"/>
                  </a:lnTo>
                  <a:lnTo>
                    <a:pt x="8" y="29"/>
                  </a:lnTo>
                  <a:lnTo>
                    <a:pt x="4" y="26"/>
                  </a:lnTo>
                  <a:lnTo>
                    <a:pt x="2" y="23"/>
                  </a:lnTo>
                  <a:lnTo>
                    <a:pt x="0" y="2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6" name="Freeform 113">
              <a:extLst>
                <a:ext uri="{FF2B5EF4-FFF2-40B4-BE49-F238E27FC236}">
                  <a16:creationId xmlns:a16="http://schemas.microsoft.com/office/drawing/2014/main" id="{AA1240CF-CF03-71A8-A30E-647E0F13276F}"/>
                </a:ext>
              </a:extLst>
            </p:cNvPr>
            <p:cNvSpPr>
              <a:spLocks/>
            </p:cNvSpPr>
            <p:nvPr/>
          </p:nvSpPr>
          <p:spPr bwMode="gray">
            <a:xfrm>
              <a:off x="10073783" y="3930178"/>
              <a:ext cx="285250" cy="332804"/>
            </a:xfrm>
            <a:custGeom>
              <a:avLst/>
              <a:gdLst>
                <a:gd name="T0" fmla="*/ 233363 w 154"/>
                <a:gd name="T1" fmla="*/ 263353 h 190"/>
                <a:gd name="T2" fmla="*/ 214313 w 154"/>
                <a:gd name="T3" fmla="*/ 246544 h 190"/>
                <a:gd name="T4" fmla="*/ 203200 w 154"/>
                <a:gd name="T5" fmla="*/ 226932 h 190"/>
                <a:gd name="T6" fmla="*/ 180975 w 154"/>
                <a:gd name="T7" fmla="*/ 225531 h 190"/>
                <a:gd name="T8" fmla="*/ 173037 w 154"/>
                <a:gd name="T9" fmla="*/ 215726 h 190"/>
                <a:gd name="T10" fmla="*/ 171450 w 154"/>
                <a:gd name="T11" fmla="*/ 190511 h 190"/>
                <a:gd name="T12" fmla="*/ 165100 w 154"/>
                <a:gd name="T13" fmla="*/ 175102 h 190"/>
                <a:gd name="T14" fmla="*/ 158750 w 154"/>
                <a:gd name="T15" fmla="*/ 161094 h 190"/>
                <a:gd name="T16" fmla="*/ 158750 w 154"/>
                <a:gd name="T17" fmla="*/ 152689 h 190"/>
                <a:gd name="T18" fmla="*/ 158750 w 154"/>
                <a:gd name="T19" fmla="*/ 145685 h 190"/>
                <a:gd name="T20" fmla="*/ 152400 w 154"/>
                <a:gd name="T21" fmla="*/ 134478 h 190"/>
                <a:gd name="T22" fmla="*/ 123825 w 154"/>
                <a:gd name="T23" fmla="*/ 113466 h 190"/>
                <a:gd name="T24" fmla="*/ 82550 w 154"/>
                <a:gd name="T25" fmla="*/ 100859 h 190"/>
                <a:gd name="T26" fmla="*/ 66675 w 154"/>
                <a:gd name="T27" fmla="*/ 98057 h 190"/>
                <a:gd name="T28" fmla="*/ 66675 w 154"/>
                <a:gd name="T29" fmla="*/ 91053 h 190"/>
                <a:gd name="T30" fmla="*/ 58738 w 154"/>
                <a:gd name="T31" fmla="*/ 85450 h 190"/>
                <a:gd name="T32" fmla="*/ 44450 w 154"/>
                <a:gd name="T33" fmla="*/ 79846 h 190"/>
                <a:gd name="T34" fmla="*/ 34925 w 154"/>
                <a:gd name="T35" fmla="*/ 70041 h 190"/>
                <a:gd name="T36" fmla="*/ 44450 w 154"/>
                <a:gd name="T37" fmla="*/ 68640 h 190"/>
                <a:gd name="T38" fmla="*/ 34925 w 154"/>
                <a:gd name="T39" fmla="*/ 78446 h 190"/>
                <a:gd name="T40" fmla="*/ 28575 w 154"/>
                <a:gd name="T41" fmla="*/ 81247 h 190"/>
                <a:gd name="T42" fmla="*/ 20637 w 154"/>
                <a:gd name="T43" fmla="*/ 99458 h 190"/>
                <a:gd name="T44" fmla="*/ 12700 w 154"/>
                <a:gd name="T45" fmla="*/ 123272 h 190"/>
                <a:gd name="T46" fmla="*/ 7937 w 154"/>
                <a:gd name="T47" fmla="*/ 149887 h 190"/>
                <a:gd name="T48" fmla="*/ 7937 w 154"/>
                <a:gd name="T49" fmla="*/ 144284 h 190"/>
                <a:gd name="T50" fmla="*/ 7937 w 154"/>
                <a:gd name="T51" fmla="*/ 138681 h 190"/>
                <a:gd name="T52" fmla="*/ 11112 w 154"/>
                <a:gd name="T53" fmla="*/ 123272 h 190"/>
                <a:gd name="T54" fmla="*/ 15875 w 154"/>
                <a:gd name="T55" fmla="*/ 106462 h 190"/>
                <a:gd name="T56" fmla="*/ 15875 w 154"/>
                <a:gd name="T57" fmla="*/ 89652 h 190"/>
                <a:gd name="T58" fmla="*/ 11112 w 154"/>
                <a:gd name="T59" fmla="*/ 71442 h 190"/>
                <a:gd name="T60" fmla="*/ 3175 w 154"/>
                <a:gd name="T61" fmla="*/ 53231 h 190"/>
                <a:gd name="T62" fmla="*/ 7937 w 154"/>
                <a:gd name="T63" fmla="*/ 42024 h 190"/>
                <a:gd name="T64" fmla="*/ 19050 w 154"/>
                <a:gd name="T65" fmla="*/ 35020 h 190"/>
                <a:gd name="T66" fmla="*/ 31750 w 154"/>
                <a:gd name="T67" fmla="*/ 33620 h 190"/>
                <a:gd name="T68" fmla="*/ 50800 w 154"/>
                <a:gd name="T69" fmla="*/ 39223 h 190"/>
                <a:gd name="T70" fmla="*/ 63500 w 154"/>
                <a:gd name="T71" fmla="*/ 53231 h 190"/>
                <a:gd name="T72" fmla="*/ 90487 w 154"/>
                <a:gd name="T73" fmla="*/ 64438 h 190"/>
                <a:gd name="T74" fmla="*/ 93662 w 154"/>
                <a:gd name="T75" fmla="*/ 58834 h 190"/>
                <a:gd name="T76" fmla="*/ 100012 w 154"/>
                <a:gd name="T77" fmla="*/ 54632 h 190"/>
                <a:gd name="T78" fmla="*/ 106363 w 154"/>
                <a:gd name="T79" fmla="*/ 39223 h 190"/>
                <a:gd name="T80" fmla="*/ 119063 w 154"/>
                <a:gd name="T81" fmla="*/ 29417 h 190"/>
                <a:gd name="T82" fmla="*/ 131762 w 154"/>
                <a:gd name="T83" fmla="*/ 29417 h 190"/>
                <a:gd name="T84" fmla="*/ 134937 w 154"/>
                <a:gd name="T85" fmla="*/ 15409 h 190"/>
                <a:gd name="T86" fmla="*/ 144462 w 154"/>
                <a:gd name="T87" fmla="*/ 4202 h 190"/>
                <a:gd name="T88" fmla="*/ 163512 w 154"/>
                <a:gd name="T89" fmla="*/ 2802 h 190"/>
                <a:gd name="T90" fmla="*/ 190500 w 154"/>
                <a:gd name="T91" fmla="*/ 18211 h 190"/>
                <a:gd name="T92" fmla="*/ 212725 w 154"/>
                <a:gd name="T93" fmla="*/ 35020 h 190"/>
                <a:gd name="T94" fmla="*/ 227013 w 154"/>
                <a:gd name="T95" fmla="*/ 37822 h 190"/>
                <a:gd name="T96" fmla="*/ 236538 w 154"/>
                <a:gd name="T97" fmla="*/ 39223 h 190"/>
                <a:gd name="T98" fmla="*/ 244475 w 154"/>
                <a:gd name="T99" fmla="*/ 39223 h 190"/>
                <a:gd name="T100" fmla="*/ 241300 w 154"/>
                <a:gd name="T101" fmla="*/ 184908 h 1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4"/>
                <a:gd name="T154" fmla="*/ 0 h 190"/>
                <a:gd name="T155" fmla="*/ 154 w 154"/>
                <a:gd name="T156" fmla="*/ 190 h 1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4" h="190">
                  <a:moveTo>
                    <a:pt x="154" y="190"/>
                  </a:moveTo>
                  <a:lnTo>
                    <a:pt x="151" y="189"/>
                  </a:lnTo>
                  <a:lnTo>
                    <a:pt x="147" y="188"/>
                  </a:lnTo>
                  <a:lnTo>
                    <a:pt x="143" y="185"/>
                  </a:lnTo>
                  <a:lnTo>
                    <a:pt x="139" y="181"/>
                  </a:lnTo>
                  <a:lnTo>
                    <a:pt x="135" y="176"/>
                  </a:lnTo>
                  <a:lnTo>
                    <a:pt x="132" y="172"/>
                  </a:lnTo>
                  <a:lnTo>
                    <a:pt x="129" y="168"/>
                  </a:lnTo>
                  <a:lnTo>
                    <a:pt x="128" y="162"/>
                  </a:lnTo>
                  <a:lnTo>
                    <a:pt x="122" y="162"/>
                  </a:lnTo>
                  <a:lnTo>
                    <a:pt x="118" y="162"/>
                  </a:lnTo>
                  <a:lnTo>
                    <a:pt x="114" y="161"/>
                  </a:lnTo>
                  <a:lnTo>
                    <a:pt x="111" y="160"/>
                  </a:lnTo>
                  <a:lnTo>
                    <a:pt x="109" y="158"/>
                  </a:lnTo>
                  <a:lnTo>
                    <a:pt x="109" y="154"/>
                  </a:lnTo>
                  <a:lnTo>
                    <a:pt x="108" y="150"/>
                  </a:lnTo>
                  <a:lnTo>
                    <a:pt x="108" y="143"/>
                  </a:lnTo>
                  <a:lnTo>
                    <a:pt x="108" y="136"/>
                  </a:lnTo>
                  <a:lnTo>
                    <a:pt x="107" y="132"/>
                  </a:lnTo>
                  <a:lnTo>
                    <a:pt x="106" y="128"/>
                  </a:lnTo>
                  <a:lnTo>
                    <a:pt x="104" y="125"/>
                  </a:lnTo>
                  <a:lnTo>
                    <a:pt x="102" y="121"/>
                  </a:lnTo>
                  <a:lnTo>
                    <a:pt x="101" y="118"/>
                  </a:lnTo>
                  <a:lnTo>
                    <a:pt x="100" y="115"/>
                  </a:lnTo>
                  <a:lnTo>
                    <a:pt x="100" y="111"/>
                  </a:lnTo>
                  <a:lnTo>
                    <a:pt x="100" y="110"/>
                  </a:lnTo>
                  <a:lnTo>
                    <a:pt x="100" y="109"/>
                  </a:lnTo>
                  <a:lnTo>
                    <a:pt x="100" y="107"/>
                  </a:lnTo>
                  <a:lnTo>
                    <a:pt x="100" y="106"/>
                  </a:lnTo>
                  <a:lnTo>
                    <a:pt x="100" y="104"/>
                  </a:lnTo>
                  <a:lnTo>
                    <a:pt x="100" y="103"/>
                  </a:lnTo>
                  <a:lnTo>
                    <a:pt x="100" y="102"/>
                  </a:lnTo>
                  <a:lnTo>
                    <a:pt x="96" y="96"/>
                  </a:lnTo>
                  <a:lnTo>
                    <a:pt x="91" y="89"/>
                  </a:lnTo>
                  <a:lnTo>
                    <a:pt x="85" y="85"/>
                  </a:lnTo>
                  <a:lnTo>
                    <a:pt x="78" y="81"/>
                  </a:lnTo>
                  <a:lnTo>
                    <a:pt x="70" y="76"/>
                  </a:lnTo>
                  <a:lnTo>
                    <a:pt x="60" y="74"/>
                  </a:lnTo>
                  <a:lnTo>
                    <a:pt x="52" y="72"/>
                  </a:lnTo>
                  <a:lnTo>
                    <a:pt x="42" y="72"/>
                  </a:lnTo>
                  <a:lnTo>
                    <a:pt x="42" y="71"/>
                  </a:lnTo>
                  <a:lnTo>
                    <a:pt x="42" y="70"/>
                  </a:lnTo>
                  <a:lnTo>
                    <a:pt x="42" y="68"/>
                  </a:lnTo>
                  <a:lnTo>
                    <a:pt x="42" y="67"/>
                  </a:lnTo>
                  <a:lnTo>
                    <a:pt x="42" y="65"/>
                  </a:lnTo>
                  <a:lnTo>
                    <a:pt x="42" y="64"/>
                  </a:lnTo>
                  <a:lnTo>
                    <a:pt x="42" y="61"/>
                  </a:lnTo>
                  <a:lnTo>
                    <a:pt x="37" y="61"/>
                  </a:lnTo>
                  <a:lnTo>
                    <a:pt x="33" y="61"/>
                  </a:lnTo>
                  <a:lnTo>
                    <a:pt x="31" y="58"/>
                  </a:lnTo>
                  <a:lnTo>
                    <a:pt x="28" y="57"/>
                  </a:lnTo>
                  <a:lnTo>
                    <a:pt x="26" y="54"/>
                  </a:lnTo>
                  <a:lnTo>
                    <a:pt x="24" y="53"/>
                  </a:lnTo>
                  <a:lnTo>
                    <a:pt x="22" y="50"/>
                  </a:lnTo>
                  <a:lnTo>
                    <a:pt x="21" y="46"/>
                  </a:lnTo>
                  <a:lnTo>
                    <a:pt x="31" y="46"/>
                  </a:lnTo>
                  <a:lnTo>
                    <a:pt x="28" y="49"/>
                  </a:lnTo>
                  <a:lnTo>
                    <a:pt x="26" y="51"/>
                  </a:lnTo>
                  <a:lnTo>
                    <a:pt x="25" y="53"/>
                  </a:lnTo>
                  <a:lnTo>
                    <a:pt x="22" y="56"/>
                  </a:lnTo>
                  <a:lnTo>
                    <a:pt x="21" y="57"/>
                  </a:lnTo>
                  <a:lnTo>
                    <a:pt x="19" y="58"/>
                  </a:lnTo>
                  <a:lnTo>
                    <a:pt x="18" y="58"/>
                  </a:lnTo>
                  <a:lnTo>
                    <a:pt x="15" y="60"/>
                  </a:lnTo>
                  <a:lnTo>
                    <a:pt x="14" y="65"/>
                  </a:lnTo>
                  <a:lnTo>
                    <a:pt x="13" y="71"/>
                  </a:lnTo>
                  <a:lnTo>
                    <a:pt x="12" y="76"/>
                  </a:lnTo>
                  <a:lnTo>
                    <a:pt x="9" y="82"/>
                  </a:lnTo>
                  <a:lnTo>
                    <a:pt x="8" y="88"/>
                  </a:lnTo>
                  <a:lnTo>
                    <a:pt x="7" y="93"/>
                  </a:lnTo>
                  <a:lnTo>
                    <a:pt x="6" y="100"/>
                  </a:lnTo>
                  <a:lnTo>
                    <a:pt x="5" y="107"/>
                  </a:lnTo>
                  <a:lnTo>
                    <a:pt x="5" y="106"/>
                  </a:lnTo>
                  <a:lnTo>
                    <a:pt x="5" y="104"/>
                  </a:lnTo>
                  <a:lnTo>
                    <a:pt x="5" y="103"/>
                  </a:lnTo>
                  <a:lnTo>
                    <a:pt x="5" y="102"/>
                  </a:lnTo>
                  <a:lnTo>
                    <a:pt x="5" y="100"/>
                  </a:lnTo>
                  <a:lnTo>
                    <a:pt x="5" y="99"/>
                  </a:lnTo>
                  <a:lnTo>
                    <a:pt x="5" y="96"/>
                  </a:lnTo>
                  <a:lnTo>
                    <a:pt x="6" y="92"/>
                  </a:lnTo>
                  <a:lnTo>
                    <a:pt x="7" y="88"/>
                  </a:lnTo>
                  <a:lnTo>
                    <a:pt x="8" y="85"/>
                  </a:lnTo>
                  <a:lnTo>
                    <a:pt x="9" y="81"/>
                  </a:lnTo>
                  <a:lnTo>
                    <a:pt x="10" y="76"/>
                  </a:lnTo>
                  <a:lnTo>
                    <a:pt x="10" y="74"/>
                  </a:lnTo>
                  <a:lnTo>
                    <a:pt x="10" y="70"/>
                  </a:lnTo>
                  <a:lnTo>
                    <a:pt x="10" y="64"/>
                  </a:lnTo>
                  <a:lnTo>
                    <a:pt x="9" y="58"/>
                  </a:lnTo>
                  <a:lnTo>
                    <a:pt x="8" y="54"/>
                  </a:lnTo>
                  <a:lnTo>
                    <a:pt x="7" y="51"/>
                  </a:lnTo>
                  <a:lnTo>
                    <a:pt x="6" y="46"/>
                  </a:lnTo>
                  <a:lnTo>
                    <a:pt x="3" y="42"/>
                  </a:lnTo>
                  <a:lnTo>
                    <a:pt x="2" y="38"/>
                  </a:lnTo>
                  <a:lnTo>
                    <a:pt x="0" y="34"/>
                  </a:lnTo>
                  <a:lnTo>
                    <a:pt x="2" y="31"/>
                  </a:lnTo>
                  <a:lnTo>
                    <a:pt x="5" y="30"/>
                  </a:lnTo>
                  <a:lnTo>
                    <a:pt x="7" y="28"/>
                  </a:lnTo>
                  <a:lnTo>
                    <a:pt x="9" y="27"/>
                  </a:lnTo>
                  <a:lnTo>
                    <a:pt x="12" y="25"/>
                  </a:lnTo>
                  <a:lnTo>
                    <a:pt x="14" y="24"/>
                  </a:lnTo>
                  <a:lnTo>
                    <a:pt x="16" y="24"/>
                  </a:lnTo>
                  <a:lnTo>
                    <a:pt x="20" y="24"/>
                  </a:lnTo>
                  <a:lnTo>
                    <a:pt x="24" y="24"/>
                  </a:lnTo>
                  <a:lnTo>
                    <a:pt x="28" y="25"/>
                  </a:lnTo>
                  <a:lnTo>
                    <a:pt x="32" y="28"/>
                  </a:lnTo>
                  <a:lnTo>
                    <a:pt x="34" y="31"/>
                  </a:lnTo>
                  <a:lnTo>
                    <a:pt x="37" y="34"/>
                  </a:lnTo>
                  <a:lnTo>
                    <a:pt x="40" y="38"/>
                  </a:lnTo>
                  <a:lnTo>
                    <a:pt x="42" y="42"/>
                  </a:lnTo>
                  <a:lnTo>
                    <a:pt x="44" y="46"/>
                  </a:lnTo>
                  <a:lnTo>
                    <a:pt x="57" y="46"/>
                  </a:lnTo>
                  <a:lnTo>
                    <a:pt x="57" y="43"/>
                  </a:lnTo>
                  <a:lnTo>
                    <a:pt x="58" y="43"/>
                  </a:lnTo>
                  <a:lnTo>
                    <a:pt x="59" y="42"/>
                  </a:lnTo>
                  <a:lnTo>
                    <a:pt x="60" y="41"/>
                  </a:lnTo>
                  <a:lnTo>
                    <a:pt x="61" y="41"/>
                  </a:lnTo>
                  <a:lnTo>
                    <a:pt x="63" y="39"/>
                  </a:lnTo>
                  <a:lnTo>
                    <a:pt x="63" y="38"/>
                  </a:lnTo>
                  <a:lnTo>
                    <a:pt x="65" y="32"/>
                  </a:lnTo>
                  <a:lnTo>
                    <a:pt x="67" y="28"/>
                  </a:lnTo>
                  <a:lnTo>
                    <a:pt x="70" y="25"/>
                  </a:lnTo>
                  <a:lnTo>
                    <a:pt x="72" y="23"/>
                  </a:lnTo>
                  <a:lnTo>
                    <a:pt x="75" y="21"/>
                  </a:lnTo>
                  <a:lnTo>
                    <a:pt x="77" y="21"/>
                  </a:lnTo>
                  <a:lnTo>
                    <a:pt x="81" y="21"/>
                  </a:lnTo>
                  <a:lnTo>
                    <a:pt x="83" y="21"/>
                  </a:lnTo>
                  <a:lnTo>
                    <a:pt x="83" y="18"/>
                  </a:lnTo>
                  <a:lnTo>
                    <a:pt x="84" y="14"/>
                  </a:lnTo>
                  <a:lnTo>
                    <a:pt x="85" y="11"/>
                  </a:lnTo>
                  <a:lnTo>
                    <a:pt x="86" y="9"/>
                  </a:lnTo>
                  <a:lnTo>
                    <a:pt x="89" y="6"/>
                  </a:lnTo>
                  <a:lnTo>
                    <a:pt x="91" y="3"/>
                  </a:lnTo>
                  <a:lnTo>
                    <a:pt x="95" y="2"/>
                  </a:lnTo>
                  <a:lnTo>
                    <a:pt x="97" y="0"/>
                  </a:lnTo>
                  <a:lnTo>
                    <a:pt x="103" y="2"/>
                  </a:lnTo>
                  <a:lnTo>
                    <a:pt x="109" y="4"/>
                  </a:lnTo>
                  <a:lnTo>
                    <a:pt x="114" y="9"/>
                  </a:lnTo>
                  <a:lnTo>
                    <a:pt x="120" y="13"/>
                  </a:lnTo>
                  <a:lnTo>
                    <a:pt x="124" y="18"/>
                  </a:lnTo>
                  <a:lnTo>
                    <a:pt x="129" y="23"/>
                  </a:lnTo>
                  <a:lnTo>
                    <a:pt x="134" y="25"/>
                  </a:lnTo>
                  <a:lnTo>
                    <a:pt x="139" y="25"/>
                  </a:lnTo>
                  <a:lnTo>
                    <a:pt x="141" y="25"/>
                  </a:lnTo>
                  <a:lnTo>
                    <a:pt x="143" y="27"/>
                  </a:lnTo>
                  <a:lnTo>
                    <a:pt x="146" y="27"/>
                  </a:lnTo>
                  <a:lnTo>
                    <a:pt x="147" y="27"/>
                  </a:lnTo>
                  <a:lnTo>
                    <a:pt x="149" y="28"/>
                  </a:lnTo>
                  <a:lnTo>
                    <a:pt x="151" y="28"/>
                  </a:lnTo>
                  <a:lnTo>
                    <a:pt x="152" y="28"/>
                  </a:lnTo>
                  <a:lnTo>
                    <a:pt x="154" y="28"/>
                  </a:lnTo>
                  <a:lnTo>
                    <a:pt x="152" y="117"/>
                  </a:lnTo>
                  <a:lnTo>
                    <a:pt x="147" y="122"/>
                  </a:lnTo>
                  <a:lnTo>
                    <a:pt x="152" y="132"/>
                  </a:lnTo>
                  <a:lnTo>
                    <a:pt x="154" y="19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7" name="Freeform 115">
              <a:extLst>
                <a:ext uri="{FF2B5EF4-FFF2-40B4-BE49-F238E27FC236}">
                  <a16:creationId xmlns:a16="http://schemas.microsoft.com/office/drawing/2014/main" id="{3A347EEF-F919-2B89-93B7-5212A17B220D}"/>
                </a:ext>
              </a:extLst>
            </p:cNvPr>
            <p:cNvSpPr>
              <a:spLocks/>
            </p:cNvSpPr>
            <p:nvPr/>
          </p:nvSpPr>
          <p:spPr bwMode="gray">
            <a:xfrm>
              <a:off x="3430696" y="3353722"/>
              <a:ext cx="10044" cy="19809"/>
            </a:xfrm>
            <a:custGeom>
              <a:avLst/>
              <a:gdLst>
                <a:gd name="T0" fmla="*/ 7938 w 5"/>
                <a:gd name="T1" fmla="*/ 15875 h 12"/>
                <a:gd name="T2" fmla="*/ 7938 w 5"/>
                <a:gd name="T3" fmla="*/ 0 h 12"/>
                <a:gd name="T4" fmla="*/ 3175 w 5"/>
                <a:gd name="T5" fmla="*/ 0 h 12"/>
                <a:gd name="T6" fmla="*/ 0 w 5"/>
                <a:gd name="T7" fmla="*/ 0 h 12"/>
                <a:gd name="T8" fmla="*/ 0 w 5"/>
                <a:gd name="T9" fmla="*/ 2646 h 12"/>
                <a:gd name="T10" fmla="*/ 0 w 5"/>
                <a:gd name="T11" fmla="*/ 5292 h 12"/>
                <a:gd name="T12" fmla="*/ 0 w 5"/>
                <a:gd name="T13" fmla="*/ 9260 h 12"/>
                <a:gd name="T14" fmla="*/ 0 w 5"/>
                <a:gd name="T15" fmla="*/ 10583 h 12"/>
                <a:gd name="T16" fmla="*/ 3175 w 5"/>
                <a:gd name="T17" fmla="*/ 14552 h 12"/>
                <a:gd name="T18" fmla="*/ 7938 w 5"/>
                <a:gd name="T19" fmla="*/ 15875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2"/>
                <a:gd name="T32" fmla="*/ 5 w 5"/>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2">
                  <a:moveTo>
                    <a:pt x="5" y="12"/>
                  </a:moveTo>
                  <a:lnTo>
                    <a:pt x="5" y="0"/>
                  </a:lnTo>
                  <a:lnTo>
                    <a:pt x="2" y="0"/>
                  </a:lnTo>
                  <a:lnTo>
                    <a:pt x="0" y="0"/>
                  </a:lnTo>
                  <a:lnTo>
                    <a:pt x="0" y="2"/>
                  </a:lnTo>
                  <a:lnTo>
                    <a:pt x="0" y="4"/>
                  </a:lnTo>
                  <a:lnTo>
                    <a:pt x="0" y="7"/>
                  </a:lnTo>
                  <a:lnTo>
                    <a:pt x="0" y="8"/>
                  </a:lnTo>
                  <a:lnTo>
                    <a:pt x="2" y="11"/>
                  </a:lnTo>
                  <a:lnTo>
                    <a:pt x="5" y="1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8" name="Freeform 116">
              <a:extLst>
                <a:ext uri="{FF2B5EF4-FFF2-40B4-BE49-F238E27FC236}">
                  <a16:creationId xmlns:a16="http://schemas.microsoft.com/office/drawing/2014/main" id="{F4A1FB36-6048-139D-3DC2-3A5F88AD60AB}"/>
                </a:ext>
              </a:extLst>
            </p:cNvPr>
            <p:cNvSpPr>
              <a:spLocks/>
            </p:cNvSpPr>
            <p:nvPr/>
          </p:nvSpPr>
          <p:spPr bwMode="gray">
            <a:xfrm>
              <a:off x="3482926" y="3405228"/>
              <a:ext cx="18080" cy="13865"/>
            </a:xfrm>
            <a:custGeom>
              <a:avLst/>
              <a:gdLst>
                <a:gd name="T0" fmla="*/ 0 w 9"/>
                <a:gd name="T1" fmla="*/ 11113 h 7"/>
                <a:gd name="T2" fmla="*/ 14288 w 9"/>
                <a:gd name="T3" fmla="*/ 11113 h 7"/>
                <a:gd name="T4" fmla="*/ 7938 w 9"/>
                <a:gd name="T5" fmla="*/ 0 h 7"/>
                <a:gd name="T6" fmla="*/ 0 w 9"/>
                <a:gd name="T7" fmla="*/ 11113 h 7"/>
                <a:gd name="T8" fmla="*/ 0 60000 65536"/>
                <a:gd name="T9" fmla="*/ 0 60000 65536"/>
                <a:gd name="T10" fmla="*/ 0 60000 65536"/>
                <a:gd name="T11" fmla="*/ 0 60000 65536"/>
                <a:gd name="T12" fmla="*/ 0 w 9"/>
                <a:gd name="T13" fmla="*/ 0 h 7"/>
                <a:gd name="T14" fmla="*/ 9 w 9"/>
                <a:gd name="T15" fmla="*/ 7 h 7"/>
              </a:gdLst>
              <a:ahLst/>
              <a:cxnLst>
                <a:cxn ang="T8">
                  <a:pos x="T0" y="T1"/>
                </a:cxn>
                <a:cxn ang="T9">
                  <a:pos x="T2" y="T3"/>
                </a:cxn>
                <a:cxn ang="T10">
                  <a:pos x="T4" y="T5"/>
                </a:cxn>
                <a:cxn ang="T11">
                  <a:pos x="T6" y="T7"/>
                </a:cxn>
              </a:cxnLst>
              <a:rect l="T12" t="T13" r="T14" b="T15"/>
              <a:pathLst>
                <a:path w="9" h="7">
                  <a:moveTo>
                    <a:pt x="0" y="7"/>
                  </a:moveTo>
                  <a:lnTo>
                    <a:pt x="9" y="7"/>
                  </a:lnTo>
                  <a:lnTo>
                    <a:pt x="5" y="0"/>
                  </a:lnTo>
                  <a:lnTo>
                    <a:pt x="0" y="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69" name="Freeform 117">
              <a:extLst>
                <a:ext uri="{FF2B5EF4-FFF2-40B4-BE49-F238E27FC236}">
                  <a16:creationId xmlns:a16="http://schemas.microsoft.com/office/drawing/2014/main" id="{054499ED-80C3-1E28-241E-3E6D39BBDA64}"/>
                </a:ext>
              </a:extLst>
            </p:cNvPr>
            <p:cNvSpPr>
              <a:spLocks/>
            </p:cNvSpPr>
            <p:nvPr/>
          </p:nvSpPr>
          <p:spPr bwMode="gray">
            <a:xfrm>
              <a:off x="3063088" y="3016960"/>
              <a:ext cx="24105" cy="15851"/>
            </a:xfrm>
            <a:custGeom>
              <a:avLst/>
              <a:gdLst>
                <a:gd name="T0" fmla="*/ 0 w 13"/>
                <a:gd name="T1" fmla="*/ 0 h 10"/>
                <a:gd name="T2" fmla="*/ 0 w 13"/>
                <a:gd name="T3" fmla="*/ 12700 h 10"/>
                <a:gd name="T4" fmla="*/ 3175 w 13"/>
                <a:gd name="T5" fmla="*/ 12700 h 10"/>
                <a:gd name="T6" fmla="*/ 6350 w 13"/>
                <a:gd name="T7" fmla="*/ 12700 h 10"/>
                <a:gd name="T8" fmla="*/ 7938 w 13"/>
                <a:gd name="T9" fmla="*/ 12700 h 10"/>
                <a:gd name="T10" fmla="*/ 9525 w 13"/>
                <a:gd name="T11" fmla="*/ 12700 h 10"/>
                <a:gd name="T12" fmla="*/ 11113 w 13"/>
                <a:gd name="T13" fmla="*/ 11430 h 10"/>
                <a:gd name="T14" fmla="*/ 14288 w 13"/>
                <a:gd name="T15" fmla="*/ 11430 h 10"/>
                <a:gd name="T16" fmla="*/ 17463 w 13"/>
                <a:gd name="T17" fmla="*/ 7620 h 10"/>
                <a:gd name="T18" fmla="*/ 19050 w 13"/>
                <a:gd name="T19" fmla="*/ 6350 h 10"/>
                <a:gd name="T20" fmla="*/ 19050 w 13"/>
                <a:gd name="T21" fmla="*/ 3810 h 10"/>
                <a:gd name="T22" fmla="*/ 20638 w 13"/>
                <a:gd name="T23" fmla="*/ 1270 h 10"/>
                <a:gd name="T24" fmla="*/ 20638 w 13"/>
                <a:gd name="T25" fmla="*/ 0 h 10"/>
                <a:gd name="T26" fmla="*/ 19050 w 13"/>
                <a:gd name="T27" fmla="*/ 0 h 10"/>
                <a:gd name="T28" fmla="*/ 17463 w 13"/>
                <a:gd name="T29" fmla="*/ 0 h 10"/>
                <a:gd name="T30" fmla="*/ 11113 w 13"/>
                <a:gd name="T31" fmla="*/ 0 h 10"/>
                <a:gd name="T32" fmla="*/ 9525 w 13"/>
                <a:gd name="T33" fmla="*/ 0 h 10"/>
                <a:gd name="T34" fmla="*/ 7938 w 13"/>
                <a:gd name="T35" fmla="*/ 0 h 10"/>
                <a:gd name="T36" fmla="*/ 6350 w 13"/>
                <a:gd name="T37" fmla="*/ 0 h 10"/>
                <a:gd name="T38" fmla="*/ 3175 w 13"/>
                <a:gd name="T39" fmla="*/ 0 h 10"/>
                <a:gd name="T40" fmla="*/ 0 w 13"/>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10"/>
                <a:gd name="T65" fmla="*/ 13 w 13"/>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10">
                  <a:moveTo>
                    <a:pt x="0" y="0"/>
                  </a:moveTo>
                  <a:lnTo>
                    <a:pt x="0" y="10"/>
                  </a:lnTo>
                  <a:lnTo>
                    <a:pt x="2" y="10"/>
                  </a:lnTo>
                  <a:lnTo>
                    <a:pt x="4" y="10"/>
                  </a:lnTo>
                  <a:lnTo>
                    <a:pt x="5" y="10"/>
                  </a:lnTo>
                  <a:lnTo>
                    <a:pt x="6" y="10"/>
                  </a:lnTo>
                  <a:lnTo>
                    <a:pt x="7" y="9"/>
                  </a:lnTo>
                  <a:lnTo>
                    <a:pt x="9" y="9"/>
                  </a:lnTo>
                  <a:lnTo>
                    <a:pt x="11" y="6"/>
                  </a:lnTo>
                  <a:lnTo>
                    <a:pt x="12" y="5"/>
                  </a:lnTo>
                  <a:lnTo>
                    <a:pt x="12" y="3"/>
                  </a:lnTo>
                  <a:lnTo>
                    <a:pt x="13" y="1"/>
                  </a:lnTo>
                  <a:lnTo>
                    <a:pt x="13" y="0"/>
                  </a:lnTo>
                  <a:lnTo>
                    <a:pt x="12" y="0"/>
                  </a:lnTo>
                  <a:lnTo>
                    <a:pt x="11" y="0"/>
                  </a:lnTo>
                  <a:lnTo>
                    <a:pt x="7" y="0"/>
                  </a:lnTo>
                  <a:lnTo>
                    <a:pt x="6" y="0"/>
                  </a:lnTo>
                  <a:lnTo>
                    <a:pt x="5" y="0"/>
                  </a:lnTo>
                  <a:lnTo>
                    <a:pt x="4" y="0"/>
                  </a:lnTo>
                  <a:lnTo>
                    <a:pt x="2" y="0"/>
                  </a:lnTo>
                  <a:lnTo>
                    <a:pt x="0"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0" name="Freeform 118">
              <a:extLst>
                <a:ext uri="{FF2B5EF4-FFF2-40B4-BE49-F238E27FC236}">
                  <a16:creationId xmlns:a16="http://schemas.microsoft.com/office/drawing/2014/main" id="{5C05C13D-9AB2-667F-30FB-EE39024603DA}"/>
                </a:ext>
              </a:extLst>
            </p:cNvPr>
            <p:cNvSpPr>
              <a:spLocks/>
            </p:cNvSpPr>
            <p:nvPr/>
          </p:nvSpPr>
          <p:spPr bwMode="gray">
            <a:xfrm>
              <a:off x="3454802" y="4308540"/>
              <a:ext cx="433900" cy="536838"/>
            </a:xfrm>
            <a:custGeom>
              <a:avLst/>
              <a:gdLst>
                <a:gd name="T0" fmla="*/ 4763 w 234"/>
                <a:gd name="T1" fmla="*/ 40639 h 307"/>
                <a:gd name="T2" fmla="*/ 15875 w 234"/>
                <a:gd name="T3" fmla="*/ 43442 h 307"/>
                <a:gd name="T4" fmla="*/ 38100 w 234"/>
                <a:gd name="T5" fmla="*/ 60258 h 307"/>
                <a:gd name="T6" fmla="*/ 47625 w 234"/>
                <a:gd name="T7" fmla="*/ 89686 h 307"/>
                <a:gd name="T8" fmla="*/ 41275 w 234"/>
                <a:gd name="T9" fmla="*/ 99496 h 307"/>
                <a:gd name="T10" fmla="*/ 39688 w 234"/>
                <a:gd name="T11" fmla="*/ 114910 h 307"/>
                <a:gd name="T12" fmla="*/ 41275 w 234"/>
                <a:gd name="T13" fmla="*/ 130325 h 307"/>
                <a:gd name="T14" fmla="*/ 46038 w 234"/>
                <a:gd name="T15" fmla="*/ 142937 h 307"/>
                <a:gd name="T16" fmla="*/ 50800 w 234"/>
                <a:gd name="T17" fmla="*/ 148543 h 307"/>
                <a:gd name="T18" fmla="*/ 44450 w 234"/>
                <a:gd name="T19" fmla="*/ 163957 h 307"/>
                <a:gd name="T20" fmla="*/ 39688 w 234"/>
                <a:gd name="T21" fmla="*/ 183576 h 307"/>
                <a:gd name="T22" fmla="*/ 44450 w 234"/>
                <a:gd name="T23" fmla="*/ 207399 h 307"/>
                <a:gd name="T24" fmla="*/ 53975 w 234"/>
                <a:gd name="T25" fmla="*/ 218610 h 307"/>
                <a:gd name="T26" fmla="*/ 41275 w 234"/>
                <a:gd name="T27" fmla="*/ 238229 h 307"/>
                <a:gd name="T28" fmla="*/ 34925 w 234"/>
                <a:gd name="T29" fmla="*/ 257848 h 307"/>
                <a:gd name="T30" fmla="*/ 58738 w 234"/>
                <a:gd name="T31" fmla="*/ 298487 h 307"/>
                <a:gd name="T32" fmla="*/ 69850 w 234"/>
                <a:gd name="T33" fmla="*/ 346132 h 307"/>
                <a:gd name="T34" fmla="*/ 87313 w 234"/>
                <a:gd name="T35" fmla="*/ 393778 h 307"/>
                <a:gd name="T36" fmla="*/ 117475 w 234"/>
                <a:gd name="T37" fmla="*/ 430213 h 307"/>
                <a:gd name="T38" fmla="*/ 136525 w 234"/>
                <a:gd name="T39" fmla="*/ 417601 h 307"/>
                <a:gd name="T40" fmla="*/ 165100 w 234"/>
                <a:gd name="T41" fmla="*/ 404989 h 307"/>
                <a:gd name="T42" fmla="*/ 187325 w 234"/>
                <a:gd name="T43" fmla="*/ 414798 h 307"/>
                <a:gd name="T44" fmla="*/ 201612 w 234"/>
                <a:gd name="T45" fmla="*/ 430213 h 307"/>
                <a:gd name="T46" fmla="*/ 223838 w 234"/>
                <a:gd name="T47" fmla="*/ 407791 h 307"/>
                <a:gd name="T48" fmla="*/ 249238 w 234"/>
                <a:gd name="T49" fmla="*/ 400785 h 307"/>
                <a:gd name="T50" fmla="*/ 258763 w 234"/>
                <a:gd name="T51" fmla="*/ 346132 h 307"/>
                <a:gd name="T52" fmla="*/ 266700 w 234"/>
                <a:gd name="T53" fmla="*/ 329316 h 307"/>
                <a:gd name="T54" fmla="*/ 304800 w 234"/>
                <a:gd name="T55" fmla="*/ 312500 h 307"/>
                <a:gd name="T56" fmla="*/ 331788 w 234"/>
                <a:gd name="T57" fmla="*/ 309697 h 307"/>
                <a:gd name="T58" fmla="*/ 341313 w 234"/>
                <a:gd name="T59" fmla="*/ 318105 h 307"/>
                <a:gd name="T60" fmla="*/ 361950 w 234"/>
                <a:gd name="T61" fmla="*/ 323711 h 307"/>
                <a:gd name="T62" fmla="*/ 369888 w 234"/>
                <a:gd name="T63" fmla="*/ 304092 h 307"/>
                <a:gd name="T64" fmla="*/ 371475 w 234"/>
                <a:gd name="T65" fmla="*/ 274664 h 307"/>
                <a:gd name="T66" fmla="*/ 352425 w 234"/>
                <a:gd name="T67" fmla="*/ 248038 h 307"/>
                <a:gd name="T68" fmla="*/ 331788 w 234"/>
                <a:gd name="T69" fmla="*/ 218610 h 307"/>
                <a:gd name="T70" fmla="*/ 312738 w 234"/>
                <a:gd name="T71" fmla="*/ 218610 h 307"/>
                <a:gd name="T72" fmla="*/ 292100 w 234"/>
                <a:gd name="T73" fmla="*/ 189182 h 307"/>
                <a:gd name="T74" fmla="*/ 290513 w 234"/>
                <a:gd name="T75" fmla="*/ 170964 h 307"/>
                <a:gd name="T76" fmla="*/ 290513 w 234"/>
                <a:gd name="T77" fmla="*/ 155549 h 307"/>
                <a:gd name="T78" fmla="*/ 282575 w 234"/>
                <a:gd name="T79" fmla="*/ 135930 h 307"/>
                <a:gd name="T80" fmla="*/ 231775 w 234"/>
                <a:gd name="T81" fmla="*/ 103700 h 307"/>
                <a:gd name="T82" fmla="*/ 185738 w 234"/>
                <a:gd name="T83" fmla="*/ 89686 h 307"/>
                <a:gd name="T84" fmla="*/ 157163 w 234"/>
                <a:gd name="T85" fmla="*/ 72870 h 307"/>
                <a:gd name="T86" fmla="*/ 144463 w 234"/>
                <a:gd name="T87" fmla="*/ 40639 h 307"/>
                <a:gd name="T88" fmla="*/ 138113 w 234"/>
                <a:gd name="T89" fmla="*/ 9809 h 307"/>
                <a:gd name="T90" fmla="*/ 112713 w 234"/>
                <a:gd name="T91" fmla="*/ 0 h 307"/>
                <a:gd name="T92" fmla="*/ 76200 w 234"/>
                <a:gd name="T93" fmla="*/ 22422 h 307"/>
                <a:gd name="T94" fmla="*/ 9525 w 234"/>
                <a:gd name="T95" fmla="*/ 40639 h 30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4"/>
                <a:gd name="T145" fmla="*/ 0 h 307"/>
                <a:gd name="T146" fmla="*/ 234 w 234"/>
                <a:gd name="T147" fmla="*/ 307 h 30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4" h="307">
                  <a:moveTo>
                    <a:pt x="0" y="29"/>
                  </a:moveTo>
                  <a:lnTo>
                    <a:pt x="0" y="29"/>
                  </a:lnTo>
                  <a:lnTo>
                    <a:pt x="1" y="29"/>
                  </a:lnTo>
                  <a:lnTo>
                    <a:pt x="3" y="29"/>
                  </a:lnTo>
                  <a:lnTo>
                    <a:pt x="4" y="29"/>
                  </a:lnTo>
                  <a:lnTo>
                    <a:pt x="5" y="29"/>
                  </a:lnTo>
                  <a:lnTo>
                    <a:pt x="6" y="29"/>
                  </a:lnTo>
                  <a:lnTo>
                    <a:pt x="10" y="31"/>
                  </a:lnTo>
                  <a:lnTo>
                    <a:pt x="13" y="32"/>
                  </a:lnTo>
                  <a:lnTo>
                    <a:pt x="17" y="35"/>
                  </a:lnTo>
                  <a:lnTo>
                    <a:pt x="22" y="38"/>
                  </a:lnTo>
                  <a:lnTo>
                    <a:pt x="24" y="43"/>
                  </a:lnTo>
                  <a:lnTo>
                    <a:pt x="28" y="49"/>
                  </a:lnTo>
                  <a:lnTo>
                    <a:pt x="29" y="55"/>
                  </a:lnTo>
                  <a:lnTo>
                    <a:pt x="30" y="63"/>
                  </a:lnTo>
                  <a:lnTo>
                    <a:pt x="30" y="64"/>
                  </a:lnTo>
                  <a:lnTo>
                    <a:pt x="29" y="67"/>
                  </a:lnTo>
                  <a:lnTo>
                    <a:pt x="29" y="68"/>
                  </a:lnTo>
                  <a:lnTo>
                    <a:pt x="28" y="70"/>
                  </a:lnTo>
                  <a:lnTo>
                    <a:pt x="26" y="71"/>
                  </a:lnTo>
                  <a:lnTo>
                    <a:pt x="25" y="73"/>
                  </a:lnTo>
                  <a:lnTo>
                    <a:pt x="25" y="75"/>
                  </a:lnTo>
                  <a:lnTo>
                    <a:pt x="25" y="79"/>
                  </a:lnTo>
                  <a:lnTo>
                    <a:pt x="25" y="82"/>
                  </a:lnTo>
                  <a:lnTo>
                    <a:pt x="25" y="85"/>
                  </a:lnTo>
                  <a:lnTo>
                    <a:pt x="25" y="88"/>
                  </a:lnTo>
                  <a:lnTo>
                    <a:pt x="26" y="90"/>
                  </a:lnTo>
                  <a:lnTo>
                    <a:pt x="26" y="93"/>
                  </a:lnTo>
                  <a:lnTo>
                    <a:pt x="26" y="96"/>
                  </a:lnTo>
                  <a:lnTo>
                    <a:pt x="28" y="99"/>
                  </a:lnTo>
                  <a:lnTo>
                    <a:pt x="28" y="100"/>
                  </a:lnTo>
                  <a:lnTo>
                    <a:pt x="29" y="102"/>
                  </a:lnTo>
                  <a:lnTo>
                    <a:pt x="30" y="103"/>
                  </a:lnTo>
                  <a:lnTo>
                    <a:pt x="30" y="104"/>
                  </a:lnTo>
                  <a:lnTo>
                    <a:pt x="31" y="104"/>
                  </a:lnTo>
                  <a:lnTo>
                    <a:pt x="32" y="106"/>
                  </a:lnTo>
                  <a:lnTo>
                    <a:pt x="30" y="109"/>
                  </a:lnTo>
                  <a:lnTo>
                    <a:pt x="29" y="111"/>
                  </a:lnTo>
                  <a:lnTo>
                    <a:pt x="28" y="114"/>
                  </a:lnTo>
                  <a:lnTo>
                    <a:pt x="28" y="117"/>
                  </a:lnTo>
                  <a:lnTo>
                    <a:pt x="26" y="120"/>
                  </a:lnTo>
                  <a:lnTo>
                    <a:pt x="26" y="122"/>
                  </a:lnTo>
                  <a:lnTo>
                    <a:pt x="25" y="127"/>
                  </a:lnTo>
                  <a:lnTo>
                    <a:pt x="25" y="131"/>
                  </a:lnTo>
                  <a:lnTo>
                    <a:pt x="25" y="136"/>
                  </a:lnTo>
                  <a:lnTo>
                    <a:pt x="26" y="141"/>
                  </a:lnTo>
                  <a:lnTo>
                    <a:pt x="26" y="145"/>
                  </a:lnTo>
                  <a:lnTo>
                    <a:pt x="28" y="148"/>
                  </a:lnTo>
                  <a:lnTo>
                    <a:pt x="29" y="150"/>
                  </a:lnTo>
                  <a:lnTo>
                    <a:pt x="31" y="153"/>
                  </a:lnTo>
                  <a:lnTo>
                    <a:pt x="32" y="154"/>
                  </a:lnTo>
                  <a:lnTo>
                    <a:pt x="34" y="156"/>
                  </a:lnTo>
                  <a:lnTo>
                    <a:pt x="31" y="160"/>
                  </a:lnTo>
                  <a:lnTo>
                    <a:pt x="30" y="164"/>
                  </a:lnTo>
                  <a:lnTo>
                    <a:pt x="29" y="167"/>
                  </a:lnTo>
                  <a:lnTo>
                    <a:pt x="26" y="170"/>
                  </a:lnTo>
                  <a:lnTo>
                    <a:pt x="25" y="174"/>
                  </a:lnTo>
                  <a:lnTo>
                    <a:pt x="24" y="177"/>
                  </a:lnTo>
                  <a:lnTo>
                    <a:pt x="23" y="180"/>
                  </a:lnTo>
                  <a:lnTo>
                    <a:pt x="22" y="184"/>
                  </a:lnTo>
                  <a:lnTo>
                    <a:pt x="26" y="191"/>
                  </a:lnTo>
                  <a:lnTo>
                    <a:pt x="30" y="198"/>
                  </a:lnTo>
                  <a:lnTo>
                    <a:pt x="35" y="205"/>
                  </a:lnTo>
                  <a:lnTo>
                    <a:pt x="37" y="213"/>
                  </a:lnTo>
                  <a:lnTo>
                    <a:pt x="41" y="220"/>
                  </a:lnTo>
                  <a:lnTo>
                    <a:pt x="43" y="228"/>
                  </a:lnTo>
                  <a:lnTo>
                    <a:pt x="44" y="238"/>
                  </a:lnTo>
                  <a:lnTo>
                    <a:pt x="44" y="247"/>
                  </a:lnTo>
                  <a:lnTo>
                    <a:pt x="45" y="252"/>
                  </a:lnTo>
                  <a:lnTo>
                    <a:pt x="48" y="260"/>
                  </a:lnTo>
                  <a:lnTo>
                    <a:pt x="51" y="270"/>
                  </a:lnTo>
                  <a:lnTo>
                    <a:pt x="55" y="281"/>
                  </a:lnTo>
                  <a:lnTo>
                    <a:pt x="61" y="291"/>
                  </a:lnTo>
                  <a:lnTo>
                    <a:pt x="66" y="299"/>
                  </a:lnTo>
                  <a:lnTo>
                    <a:pt x="70" y="305"/>
                  </a:lnTo>
                  <a:lnTo>
                    <a:pt x="74" y="307"/>
                  </a:lnTo>
                  <a:lnTo>
                    <a:pt x="76" y="306"/>
                  </a:lnTo>
                  <a:lnTo>
                    <a:pt x="80" y="305"/>
                  </a:lnTo>
                  <a:lnTo>
                    <a:pt x="82" y="302"/>
                  </a:lnTo>
                  <a:lnTo>
                    <a:pt x="86" y="298"/>
                  </a:lnTo>
                  <a:lnTo>
                    <a:pt x="89" y="295"/>
                  </a:lnTo>
                  <a:lnTo>
                    <a:pt x="94" y="292"/>
                  </a:lnTo>
                  <a:lnTo>
                    <a:pt x="98" y="291"/>
                  </a:lnTo>
                  <a:lnTo>
                    <a:pt x="104" y="289"/>
                  </a:lnTo>
                  <a:lnTo>
                    <a:pt x="108" y="289"/>
                  </a:lnTo>
                  <a:lnTo>
                    <a:pt x="112" y="291"/>
                  </a:lnTo>
                  <a:lnTo>
                    <a:pt x="116" y="293"/>
                  </a:lnTo>
                  <a:lnTo>
                    <a:pt x="118" y="296"/>
                  </a:lnTo>
                  <a:lnTo>
                    <a:pt x="120" y="299"/>
                  </a:lnTo>
                  <a:lnTo>
                    <a:pt x="123" y="302"/>
                  </a:lnTo>
                  <a:lnTo>
                    <a:pt x="125" y="305"/>
                  </a:lnTo>
                  <a:lnTo>
                    <a:pt x="127" y="307"/>
                  </a:lnTo>
                  <a:lnTo>
                    <a:pt x="130" y="300"/>
                  </a:lnTo>
                  <a:lnTo>
                    <a:pt x="133" y="296"/>
                  </a:lnTo>
                  <a:lnTo>
                    <a:pt x="137" y="293"/>
                  </a:lnTo>
                  <a:lnTo>
                    <a:pt x="141" y="291"/>
                  </a:lnTo>
                  <a:lnTo>
                    <a:pt x="144" y="291"/>
                  </a:lnTo>
                  <a:lnTo>
                    <a:pt x="148" y="289"/>
                  </a:lnTo>
                  <a:lnTo>
                    <a:pt x="152" y="288"/>
                  </a:lnTo>
                  <a:lnTo>
                    <a:pt x="157" y="286"/>
                  </a:lnTo>
                  <a:lnTo>
                    <a:pt x="163" y="252"/>
                  </a:lnTo>
                  <a:lnTo>
                    <a:pt x="163" y="250"/>
                  </a:lnTo>
                  <a:lnTo>
                    <a:pt x="163" y="249"/>
                  </a:lnTo>
                  <a:lnTo>
                    <a:pt x="163" y="247"/>
                  </a:lnTo>
                  <a:lnTo>
                    <a:pt x="163" y="246"/>
                  </a:lnTo>
                  <a:lnTo>
                    <a:pt x="163" y="245"/>
                  </a:lnTo>
                  <a:lnTo>
                    <a:pt x="164" y="239"/>
                  </a:lnTo>
                  <a:lnTo>
                    <a:pt x="168" y="235"/>
                  </a:lnTo>
                  <a:lnTo>
                    <a:pt x="171" y="231"/>
                  </a:lnTo>
                  <a:lnTo>
                    <a:pt x="178" y="227"/>
                  </a:lnTo>
                  <a:lnTo>
                    <a:pt x="186" y="224"/>
                  </a:lnTo>
                  <a:lnTo>
                    <a:pt x="192" y="223"/>
                  </a:lnTo>
                  <a:lnTo>
                    <a:pt x="199" y="221"/>
                  </a:lnTo>
                  <a:lnTo>
                    <a:pt x="205" y="221"/>
                  </a:lnTo>
                  <a:lnTo>
                    <a:pt x="207" y="221"/>
                  </a:lnTo>
                  <a:lnTo>
                    <a:pt x="209" y="221"/>
                  </a:lnTo>
                  <a:lnTo>
                    <a:pt x="211" y="223"/>
                  </a:lnTo>
                  <a:lnTo>
                    <a:pt x="213" y="224"/>
                  </a:lnTo>
                  <a:lnTo>
                    <a:pt x="214" y="226"/>
                  </a:lnTo>
                  <a:lnTo>
                    <a:pt x="215" y="227"/>
                  </a:lnTo>
                  <a:lnTo>
                    <a:pt x="216" y="228"/>
                  </a:lnTo>
                  <a:lnTo>
                    <a:pt x="218" y="228"/>
                  </a:lnTo>
                  <a:lnTo>
                    <a:pt x="228" y="235"/>
                  </a:lnTo>
                  <a:lnTo>
                    <a:pt x="228" y="231"/>
                  </a:lnTo>
                  <a:lnTo>
                    <a:pt x="230" y="227"/>
                  </a:lnTo>
                  <a:lnTo>
                    <a:pt x="231" y="224"/>
                  </a:lnTo>
                  <a:lnTo>
                    <a:pt x="232" y="220"/>
                  </a:lnTo>
                  <a:lnTo>
                    <a:pt x="233" y="217"/>
                  </a:lnTo>
                  <a:lnTo>
                    <a:pt x="233" y="214"/>
                  </a:lnTo>
                  <a:lnTo>
                    <a:pt x="234" y="210"/>
                  </a:lnTo>
                  <a:lnTo>
                    <a:pt x="234" y="206"/>
                  </a:lnTo>
                  <a:lnTo>
                    <a:pt x="234" y="196"/>
                  </a:lnTo>
                  <a:lnTo>
                    <a:pt x="232" y="191"/>
                  </a:lnTo>
                  <a:lnTo>
                    <a:pt x="230" y="185"/>
                  </a:lnTo>
                  <a:lnTo>
                    <a:pt x="226" y="181"/>
                  </a:lnTo>
                  <a:lnTo>
                    <a:pt x="222" y="177"/>
                  </a:lnTo>
                  <a:lnTo>
                    <a:pt x="220" y="171"/>
                  </a:lnTo>
                  <a:lnTo>
                    <a:pt x="219" y="164"/>
                  </a:lnTo>
                  <a:lnTo>
                    <a:pt x="218" y="156"/>
                  </a:lnTo>
                  <a:lnTo>
                    <a:pt x="209" y="156"/>
                  </a:lnTo>
                  <a:lnTo>
                    <a:pt x="206" y="157"/>
                  </a:lnTo>
                  <a:lnTo>
                    <a:pt x="202" y="157"/>
                  </a:lnTo>
                  <a:lnTo>
                    <a:pt x="200" y="156"/>
                  </a:lnTo>
                  <a:lnTo>
                    <a:pt x="197" y="156"/>
                  </a:lnTo>
                  <a:lnTo>
                    <a:pt x="193" y="152"/>
                  </a:lnTo>
                  <a:lnTo>
                    <a:pt x="189" y="146"/>
                  </a:lnTo>
                  <a:lnTo>
                    <a:pt x="187" y="141"/>
                  </a:lnTo>
                  <a:lnTo>
                    <a:pt x="184" y="135"/>
                  </a:lnTo>
                  <a:lnTo>
                    <a:pt x="183" y="129"/>
                  </a:lnTo>
                  <a:lnTo>
                    <a:pt x="183" y="125"/>
                  </a:lnTo>
                  <a:lnTo>
                    <a:pt x="183" y="124"/>
                  </a:lnTo>
                  <a:lnTo>
                    <a:pt x="183" y="122"/>
                  </a:lnTo>
                  <a:lnTo>
                    <a:pt x="183" y="120"/>
                  </a:lnTo>
                  <a:lnTo>
                    <a:pt x="183" y="117"/>
                  </a:lnTo>
                  <a:lnTo>
                    <a:pt x="183" y="115"/>
                  </a:lnTo>
                  <a:lnTo>
                    <a:pt x="183" y="111"/>
                  </a:lnTo>
                  <a:lnTo>
                    <a:pt x="183" y="109"/>
                  </a:lnTo>
                  <a:lnTo>
                    <a:pt x="183" y="104"/>
                  </a:lnTo>
                  <a:lnTo>
                    <a:pt x="181" y="102"/>
                  </a:lnTo>
                  <a:lnTo>
                    <a:pt x="178" y="97"/>
                  </a:lnTo>
                  <a:lnTo>
                    <a:pt x="176" y="95"/>
                  </a:lnTo>
                  <a:lnTo>
                    <a:pt x="167" y="88"/>
                  </a:lnTo>
                  <a:lnTo>
                    <a:pt x="156" y="81"/>
                  </a:lnTo>
                  <a:lnTo>
                    <a:pt x="146" y="74"/>
                  </a:lnTo>
                  <a:lnTo>
                    <a:pt x="137" y="68"/>
                  </a:lnTo>
                  <a:lnTo>
                    <a:pt x="129" y="66"/>
                  </a:lnTo>
                  <a:lnTo>
                    <a:pt x="123" y="64"/>
                  </a:lnTo>
                  <a:lnTo>
                    <a:pt x="117" y="64"/>
                  </a:lnTo>
                  <a:lnTo>
                    <a:pt x="112" y="63"/>
                  </a:lnTo>
                  <a:lnTo>
                    <a:pt x="107" y="60"/>
                  </a:lnTo>
                  <a:lnTo>
                    <a:pt x="102" y="56"/>
                  </a:lnTo>
                  <a:lnTo>
                    <a:pt x="99" y="52"/>
                  </a:lnTo>
                  <a:lnTo>
                    <a:pt x="95" y="46"/>
                  </a:lnTo>
                  <a:lnTo>
                    <a:pt x="93" y="41"/>
                  </a:lnTo>
                  <a:lnTo>
                    <a:pt x="91" y="35"/>
                  </a:lnTo>
                  <a:lnTo>
                    <a:pt x="91" y="29"/>
                  </a:lnTo>
                  <a:lnTo>
                    <a:pt x="91" y="23"/>
                  </a:lnTo>
                  <a:lnTo>
                    <a:pt x="89" y="17"/>
                  </a:lnTo>
                  <a:lnTo>
                    <a:pt x="89" y="11"/>
                  </a:lnTo>
                  <a:lnTo>
                    <a:pt x="87" y="7"/>
                  </a:lnTo>
                  <a:lnTo>
                    <a:pt x="85" y="3"/>
                  </a:lnTo>
                  <a:lnTo>
                    <a:pt x="82" y="0"/>
                  </a:lnTo>
                  <a:lnTo>
                    <a:pt x="77" y="0"/>
                  </a:lnTo>
                  <a:lnTo>
                    <a:pt x="71" y="0"/>
                  </a:lnTo>
                  <a:lnTo>
                    <a:pt x="66" y="3"/>
                  </a:lnTo>
                  <a:lnTo>
                    <a:pt x="60" y="7"/>
                  </a:lnTo>
                  <a:lnTo>
                    <a:pt x="53" y="11"/>
                  </a:lnTo>
                  <a:lnTo>
                    <a:pt x="48" y="16"/>
                  </a:lnTo>
                  <a:lnTo>
                    <a:pt x="42" y="20"/>
                  </a:lnTo>
                  <a:lnTo>
                    <a:pt x="36" y="24"/>
                  </a:lnTo>
                  <a:lnTo>
                    <a:pt x="30" y="27"/>
                  </a:lnTo>
                  <a:lnTo>
                    <a:pt x="6" y="29"/>
                  </a:lnTo>
                  <a:lnTo>
                    <a:pt x="0" y="2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1" name="Freeform 119">
              <a:extLst>
                <a:ext uri="{FF2B5EF4-FFF2-40B4-BE49-F238E27FC236}">
                  <a16:creationId xmlns:a16="http://schemas.microsoft.com/office/drawing/2014/main" id="{486613EC-135C-B67A-C8FC-5EC393593E51}"/>
                </a:ext>
              </a:extLst>
            </p:cNvPr>
            <p:cNvSpPr>
              <a:spLocks/>
            </p:cNvSpPr>
            <p:nvPr/>
          </p:nvSpPr>
          <p:spPr bwMode="gray">
            <a:xfrm>
              <a:off x="3856562" y="3664730"/>
              <a:ext cx="132581" cy="162438"/>
            </a:xfrm>
            <a:custGeom>
              <a:avLst/>
              <a:gdLst>
                <a:gd name="T0" fmla="*/ 31750 w 72"/>
                <a:gd name="T1" fmla="*/ 130175 h 93"/>
                <a:gd name="T2" fmla="*/ 33337 w 72"/>
                <a:gd name="T3" fmla="*/ 130175 h 93"/>
                <a:gd name="T4" fmla="*/ 34925 w 72"/>
                <a:gd name="T5" fmla="*/ 130175 h 93"/>
                <a:gd name="T6" fmla="*/ 36512 w 72"/>
                <a:gd name="T7" fmla="*/ 130175 h 93"/>
                <a:gd name="T8" fmla="*/ 38100 w 72"/>
                <a:gd name="T9" fmla="*/ 130175 h 93"/>
                <a:gd name="T10" fmla="*/ 41275 w 72"/>
                <a:gd name="T11" fmla="*/ 130175 h 93"/>
                <a:gd name="T12" fmla="*/ 42862 w 72"/>
                <a:gd name="T13" fmla="*/ 128775 h 93"/>
                <a:gd name="T14" fmla="*/ 44450 w 72"/>
                <a:gd name="T15" fmla="*/ 128775 h 93"/>
                <a:gd name="T16" fmla="*/ 46037 w 72"/>
                <a:gd name="T17" fmla="*/ 125976 h 93"/>
                <a:gd name="T18" fmla="*/ 47625 w 72"/>
                <a:gd name="T19" fmla="*/ 125976 h 93"/>
                <a:gd name="T20" fmla="*/ 50800 w 72"/>
                <a:gd name="T21" fmla="*/ 124576 h 93"/>
                <a:gd name="T22" fmla="*/ 50800 w 72"/>
                <a:gd name="T23" fmla="*/ 121777 h 93"/>
                <a:gd name="T24" fmla="*/ 52388 w 72"/>
                <a:gd name="T25" fmla="*/ 120377 h 93"/>
                <a:gd name="T26" fmla="*/ 52388 w 72"/>
                <a:gd name="T27" fmla="*/ 118977 h 93"/>
                <a:gd name="T28" fmla="*/ 63500 w 72"/>
                <a:gd name="T29" fmla="*/ 118977 h 93"/>
                <a:gd name="T30" fmla="*/ 74612 w 72"/>
                <a:gd name="T31" fmla="*/ 118977 h 93"/>
                <a:gd name="T32" fmla="*/ 84137 w 72"/>
                <a:gd name="T33" fmla="*/ 116178 h 93"/>
                <a:gd name="T34" fmla="*/ 95250 w 72"/>
                <a:gd name="T35" fmla="*/ 111979 h 93"/>
                <a:gd name="T36" fmla="*/ 103188 w 72"/>
                <a:gd name="T37" fmla="*/ 109179 h 93"/>
                <a:gd name="T38" fmla="*/ 107950 w 72"/>
                <a:gd name="T39" fmla="*/ 104980 h 93"/>
                <a:gd name="T40" fmla="*/ 112713 w 72"/>
                <a:gd name="T41" fmla="*/ 95182 h 93"/>
                <a:gd name="T42" fmla="*/ 114300 w 72"/>
                <a:gd name="T43" fmla="*/ 85384 h 93"/>
                <a:gd name="T44" fmla="*/ 114300 w 72"/>
                <a:gd name="T45" fmla="*/ 79785 h 93"/>
                <a:gd name="T46" fmla="*/ 112713 w 72"/>
                <a:gd name="T47" fmla="*/ 74186 h 93"/>
                <a:gd name="T48" fmla="*/ 107950 w 72"/>
                <a:gd name="T49" fmla="*/ 65787 h 93"/>
                <a:gd name="T50" fmla="*/ 106363 w 72"/>
                <a:gd name="T51" fmla="*/ 60188 h 93"/>
                <a:gd name="T52" fmla="*/ 103188 w 72"/>
                <a:gd name="T53" fmla="*/ 54590 h 93"/>
                <a:gd name="T54" fmla="*/ 101600 w 72"/>
                <a:gd name="T55" fmla="*/ 48991 h 93"/>
                <a:gd name="T56" fmla="*/ 98425 w 72"/>
                <a:gd name="T57" fmla="*/ 43392 h 93"/>
                <a:gd name="T58" fmla="*/ 96837 w 72"/>
                <a:gd name="T59" fmla="*/ 36393 h 93"/>
                <a:gd name="T60" fmla="*/ 96837 w 72"/>
                <a:gd name="T61" fmla="*/ 29394 h 93"/>
                <a:gd name="T62" fmla="*/ 98425 w 72"/>
                <a:gd name="T63" fmla="*/ 25195 h 93"/>
                <a:gd name="T64" fmla="*/ 101600 w 72"/>
                <a:gd name="T65" fmla="*/ 22396 h 93"/>
                <a:gd name="T66" fmla="*/ 103188 w 72"/>
                <a:gd name="T67" fmla="*/ 19596 h 93"/>
                <a:gd name="T68" fmla="*/ 104775 w 72"/>
                <a:gd name="T69" fmla="*/ 16797 h 93"/>
                <a:gd name="T70" fmla="*/ 106363 w 72"/>
                <a:gd name="T71" fmla="*/ 13997 h 93"/>
                <a:gd name="T72" fmla="*/ 107950 w 72"/>
                <a:gd name="T73" fmla="*/ 12598 h 93"/>
                <a:gd name="T74" fmla="*/ 111125 w 72"/>
                <a:gd name="T75" fmla="*/ 9798 h 93"/>
                <a:gd name="T76" fmla="*/ 107950 w 72"/>
                <a:gd name="T77" fmla="*/ 8398 h 93"/>
                <a:gd name="T78" fmla="*/ 103188 w 72"/>
                <a:gd name="T79" fmla="*/ 6999 h 93"/>
                <a:gd name="T80" fmla="*/ 96837 w 72"/>
                <a:gd name="T81" fmla="*/ 4199 h 93"/>
                <a:gd name="T82" fmla="*/ 92075 w 72"/>
                <a:gd name="T83" fmla="*/ 2799 h 93"/>
                <a:gd name="T84" fmla="*/ 84137 w 72"/>
                <a:gd name="T85" fmla="*/ 2799 h 93"/>
                <a:gd name="T86" fmla="*/ 76200 w 72"/>
                <a:gd name="T87" fmla="*/ 0 h 93"/>
                <a:gd name="T88" fmla="*/ 71437 w 72"/>
                <a:gd name="T89" fmla="*/ 0 h 93"/>
                <a:gd name="T90" fmla="*/ 65087 w 72"/>
                <a:gd name="T91" fmla="*/ 0 h 93"/>
                <a:gd name="T92" fmla="*/ 12700 w 72"/>
                <a:gd name="T93" fmla="*/ 0 h 93"/>
                <a:gd name="T94" fmla="*/ 12700 w 72"/>
                <a:gd name="T95" fmla="*/ 8398 h 93"/>
                <a:gd name="T96" fmla="*/ 11112 w 72"/>
                <a:gd name="T97" fmla="*/ 16797 h 93"/>
                <a:gd name="T98" fmla="*/ 9525 w 72"/>
                <a:gd name="T99" fmla="*/ 22396 h 93"/>
                <a:gd name="T100" fmla="*/ 4762 w 72"/>
                <a:gd name="T101" fmla="*/ 29394 h 93"/>
                <a:gd name="T102" fmla="*/ 3175 w 72"/>
                <a:gd name="T103" fmla="*/ 36393 h 93"/>
                <a:gd name="T104" fmla="*/ 1588 w 72"/>
                <a:gd name="T105" fmla="*/ 43392 h 93"/>
                <a:gd name="T106" fmla="*/ 0 w 72"/>
                <a:gd name="T107" fmla="*/ 53190 h 93"/>
                <a:gd name="T108" fmla="*/ 0 w 72"/>
                <a:gd name="T109" fmla="*/ 60188 h 93"/>
                <a:gd name="T110" fmla="*/ 1588 w 72"/>
                <a:gd name="T111" fmla="*/ 72786 h 93"/>
                <a:gd name="T112" fmla="*/ 3175 w 72"/>
                <a:gd name="T113" fmla="*/ 81184 h 93"/>
                <a:gd name="T114" fmla="*/ 9525 w 72"/>
                <a:gd name="T115" fmla="*/ 89583 h 93"/>
                <a:gd name="T116" fmla="*/ 14288 w 72"/>
                <a:gd name="T117" fmla="*/ 95182 h 93"/>
                <a:gd name="T118" fmla="*/ 20637 w 72"/>
                <a:gd name="T119" fmla="*/ 104980 h 93"/>
                <a:gd name="T120" fmla="*/ 25400 w 72"/>
                <a:gd name="T121" fmla="*/ 110579 h 93"/>
                <a:gd name="T122" fmla="*/ 30162 w 72"/>
                <a:gd name="T123" fmla="*/ 120377 h 93"/>
                <a:gd name="T124" fmla="*/ 31750 w 72"/>
                <a:gd name="T125" fmla="*/ 130175 h 9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2"/>
                <a:gd name="T190" fmla="*/ 0 h 93"/>
                <a:gd name="T191" fmla="*/ 72 w 72"/>
                <a:gd name="T192" fmla="*/ 93 h 9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2" h="93">
                  <a:moveTo>
                    <a:pt x="20" y="93"/>
                  </a:moveTo>
                  <a:lnTo>
                    <a:pt x="21" y="93"/>
                  </a:lnTo>
                  <a:lnTo>
                    <a:pt x="22" y="93"/>
                  </a:lnTo>
                  <a:lnTo>
                    <a:pt x="23" y="93"/>
                  </a:lnTo>
                  <a:lnTo>
                    <a:pt x="24" y="93"/>
                  </a:lnTo>
                  <a:lnTo>
                    <a:pt x="26" y="93"/>
                  </a:lnTo>
                  <a:lnTo>
                    <a:pt x="27" y="92"/>
                  </a:lnTo>
                  <a:lnTo>
                    <a:pt x="28" y="92"/>
                  </a:lnTo>
                  <a:lnTo>
                    <a:pt x="29" y="90"/>
                  </a:lnTo>
                  <a:lnTo>
                    <a:pt x="30" y="90"/>
                  </a:lnTo>
                  <a:lnTo>
                    <a:pt x="32" y="89"/>
                  </a:lnTo>
                  <a:lnTo>
                    <a:pt x="32" y="87"/>
                  </a:lnTo>
                  <a:lnTo>
                    <a:pt x="33" y="86"/>
                  </a:lnTo>
                  <a:lnTo>
                    <a:pt x="33" y="85"/>
                  </a:lnTo>
                  <a:lnTo>
                    <a:pt x="40" y="85"/>
                  </a:lnTo>
                  <a:lnTo>
                    <a:pt x="47" y="85"/>
                  </a:lnTo>
                  <a:lnTo>
                    <a:pt x="53" y="83"/>
                  </a:lnTo>
                  <a:lnTo>
                    <a:pt x="60" y="80"/>
                  </a:lnTo>
                  <a:lnTo>
                    <a:pt x="65" y="78"/>
                  </a:lnTo>
                  <a:lnTo>
                    <a:pt x="68" y="75"/>
                  </a:lnTo>
                  <a:lnTo>
                    <a:pt x="71" y="68"/>
                  </a:lnTo>
                  <a:lnTo>
                    <a:pt x="72" y="61"/>
                  </a:lnTo>
                  <a:lnTo>
                    <a:pt x="72" y="57"/>
                  </a:lnTo>
                  <a:lnTo>
                    <a:pt x="71" y="53"/>
                  </a:lnTo>
                  <a:lnTo>
                    <a:pt x="68" y="47"/>
                  </a:lnTo>
                  <a:lnTo>
                    <a:pt x="67" y="43"/>
                  </a:lnTo>
                  <a:lnTo>
                    <a:pt x="65" y="39"/>
                  </a:lnTo>
                  <a:lnTo>
                    <a:pt x="64" y="35"/>
                  </a:lnTo>
                  <a:lnTo>
                    <a:pt x="62" y="31"/>
                  </a:lnTo>
                  <a:lnTo>
                    <a:pt x="61" y="26"/>
                  </a:lnTo>
                  <a:lnTo>
                    <a:pt x="61" y="21"/>
                  </a:lnTo>
                  <a:lnTo>
                    <a:pt x="62" y="18"/>
                  </a:lnTo>
                  <a:lnTo>
                    <a:pt x="64" y="16"/>
                  </a:lnTo>
                  <a:lnTo>
                    <a:pt x="65" y="14"/>
                  </a:lnTo>
                  <a:lnTo>
                    <a:pt x="66" y="12"/>
                  </a:lnTo>
                  <a:lnTo>
                    <a:pt x="67" y="10"/>
                  </a:lnTo>
                  <a:lnTo>
                    <a:pt x="68" y="9"/>
                  </a:lnTo>
                  <a:lnTo>
                    <a:pt x="70" y="7"/>
                  </a:lnTo>
                  <a:lnTo>
                    <a:pt x="68" y="6"/>
                  </a:lnTo>
                  <a:lnTo>
                    <a:pt x="65" y="5"/>
                  </a:lnTo>
                  <a:lnTo>
                    <a:pt x="61" y="3"/>
                  </a:lnTo>
                  <a:lnTo>
                    <a:pt x="58" y="2"/>
                  </a:lnTo>
                  <a:lnTo>
                    <a:pt x="53" y="2"/>
                  </a:lnTo>
                  <a:lnTo>
                    <a:pt x="48" y="0"/>
                  </a:lnTo>
                  <a:lnTo>
                    <a:pt x="45" y="0"/>
                  </a:lnTo>
                  <a:lnTo>
                    <a:pt x="41" y="0"/>
                  </a:lnTo>
                  <a:lnTo>
                    <a:pt x="8" y="0"/>
                  </a:lnTo>
                  <a:lnTo>
                    <a:pt x="8" y="6"/>
                  </a:lnTo>
                  <a:lnTo>
                    <a:pt x="7" y="12"/>
                  </a:lnTo>
                  <a:lnTo>
                    <a:pt x="6" y="16"/>
                  </a:lnTo>
                  <a:lnTo>
                    <a:pt x="3" y="21"/>
                  </a:lnTo>
                  <a:lnTo>
                    <a:pt x="2" y="26"/>
                  </a:lnTo>
                  <a:lnTo>
                    <a:pt x="1" y="31"/>
                  </a:lnTo>
                  <a:lnTo>
                    <a:pt x="0" y="38"/>
                  </a:lnTo>
                  <a:lnTo>
                    <a:pt x="0" y="43"/>
                  </a:lnTo>
                  <a:lnTo>
                    <a:pt x="1" y="52"/>
                  </a:lnTo>
                  <a:lnTo>
                    <a:pt x="2" y="58"/>
                  </a:lnTo>
                  <a:lnTo>
                    <a:pt x="6" y="64"/>
                  </a:lnTo>
                  <a:lnTo>
                    <a:pt x="9" y="68"/>
                  </a:lnTo>
                  <a:lnTo>
                    <a:pt x="13" y="75"/>
                  </a:lnTo>
                  <a:lnTo>
                    <a:pt x="16" y="79"/>
                  </a:lnTo>
                  <a:lnTo>
                    <a:pt x="19" y="86"/>
                  </a:lnTo>
                  <a:lnTo>
                    <a:pt x="20" y="9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2" name="Freeform 120">
              <a:extLst>
                <a:ext uri="{FF2B5EF4-FFF2-40B4-BE49-F238E27FC236}">
                  <a16:creationId xmlns:a16="http://schemas.microsoft.com/office/drawing/2014/main" id="{0A066E03-CCF1-F1CC-ADB3-07BBA6A6B225}"/>
                </a:ext>
              </a:extLst>
            </p:cNvPr>
            <p:cNvSpPr>
              <a:spLocks/>
            </p:cNvSpPr>
            <p:nvPr/>
          </p:nvSpPr>
          <p:spPr bwMode="gray">
            <a:xfrm>
              <a:off x="3736034" y="3569645"/>
              <a:ext cx="158695" cy="287238"/>
            </a:xfrm>
            <a:custGeom>
              <a:avLst/>
              <a:gdLst>
                <a:gd name="T0" fmla="*/ 112713 w 86"/>
                <a:gd name="T1" fmla="*/ 76729 h 165"/>
                <a:gd name="T2" fmla="*/ 103188 w 86"/>
                <a:gd name="T3" fmla="*/ 68359 h 165"/>
                <a:gd name="T4" fmla="*/ 96837 w 86"/>
                <a:gd name="T5" fmla="*/ 58593 h 165"/>
                <a:gd name="T6" fmla="*/ 90487 w 86"/>
                <a:gd name="T7" fmla="*/ 50223 h 165"/>
                <a:gd name="T8" fmla="*/ 85725 w 86"/>
                <a:gd name="T9" fmla="*/ 50223 h 165"/>
                <a:gd name="T10" fmla="*/ 80962 w 86"/>
                <a:gd name="T11" fmla="*/ 51618 h 165"/>
                <a:gd name="T12" fmla="*/ 80962 w 86"/>
                <a:gd name="T13" fmla="*/ 55803 h 165"/>
                <a:gd name="T14" fmla="*/ 77787 w 86"/>
                <a:gd name="T15" fmla="*/ 46038 h 165"/>
                <a:gd name="T16" fmla="*/ 69850 w 86"/>
                <a:gd name="T17" fmla="*/ 26506 h 165"/>
                <a:gd name="T18" fmla="*/ 65088 w 86"/>
                <a:gd name="T19" fmla="*/ 15346 h 165"/>
                <a:gd name="T20" fmla="*/ 50800 w 86"/>
                <a:gd name="T21" fmla="*/ 5580 h 165"/>
                <a:gd name="T22" fmla="*/ 41275 w 86"/>
                <a:gd name="T23" fmla="*/ 1395 h 165"/>
                <a:gd name="T24" fmla="*/ 39687 w 86"/>
                <a:gd name="T25" fmla="*/ 5580 h 165"/>
                <a:gd name="T26" fmla="*/ 36512 w 86"/>
                <a:gd name="T27" fmla="*/ 9766 h 165"/>
                <a:gd name="T28" fmla="*/ 30163 w 86"/>
                <a:gd name="T29" fmla="*/ 11161 h 165"/>
                <a:gd name="T30" fmla="*/ 26988 w 86"/>
                <a:gd name="T31" fmla="*/ 15346 h 165"/>
                <a:gd name="T32" fmla="*/ 26988 w 86"/>
                <a:gd name="T33" fmla="*/ 20926 h 165"/>
                <a:gd name="T34" fmla="*/ 26988 w 86"/>
                <a:gd name="T35" fmla="*/ 26506 h 165"/>
                <a:gd name="T36" fmla="*/ 26988 w 86"/>
                <a:gd name="T37" fmla="*/ 34877 h 165"/>
                <a:gd name="T38" fmla="*/ 23812 w 86"/>
                <a:gd name="T39" fmla="*/ 40457 h 165"/>
                <a:gd name="T40" fmla="*/ 15875 w 86"/>
                <a:gd name="T41" fmla="*/ 47433 h 165"/>
                <a:gd name="T42" fmla="*/ 7938 w 86"/>
                <a:gd name="T43" fmla="*/ 58593 h 165"/>
                <a:gd name="T44" fmla="*/ 3175 w 86"/>
                <a:gd name="T45" fmla="*/ 68359 h 165"/>
                <a:gd name="T46" fmla="*/ 17462 w 86"/>
                <a:gd name="T47" fmla="*/ 110211 h 165"/>
                <a:gd name="T48" fmla="*/ 36512 w 86"/>
                <a:gd name="T49" fmla="*/ 113001 h 165"/>
                <a:gd name="T50" fmla="*/ 46037 w 86"/>
                <a:gd name="T51" fmla="*/ 121372 h 165"/>
                <a:gd name="T52" fmla="*/ 50800 w 86"/>
                <a:gd name="T53" fmla="*/ 132532 h 165"/>
                <a:gd name="T54" fmla="*/ 53975 w 86"/>
                <a:gd name="T55" fmla="*/ 149273 h 165"/>
                <a:gd name="T56" fmla="*/ 50800 w 86"/>
                <a:gd name="T57" fmla="*/ 156249 h 165"/>
                <a:gd name="T58" fmla="*/ 49212 w 86"/>
                <a:gd name="T59" fmla="*/ 161829 h 165"/>
                <a:gd name="T60" fmla="*/ 47625 w 86"/>
                <a:gd name="T61" fmla="*/ 167409 h 165"/>
                <a:gd name="T62" fmla="*/ 46037 w 86"/>
                <a:gd name="T63" fmla="*/ 177175 h 165"/>
                <a:gd name="T64" fmla="*/ 49212 w 86"/>
                <a:gd name="T65" fmla="*/ 191126 h 165"/>
                <a:gd name="T66" fmla="*/ 55563 w 86"/>
                <a:gd name="T67" fmla="*/ 207867 h 165"/>
                <a:gd name="T68" fmla="*/ 65088 w 86"/>
                <a:gd name="T69" fmla="*/ 223213 h 165"/>
                <a:gd name="T70" fmla="*/ 77787 w 86"/>
                <a:gd name="T71" fmla="*/ 230188 h 165"/>
                <a:gd name="T72" fmla="*/ 87312 w 86"/>
                <a:gd name="T73" fmla="*/ 227398 h 165"/>
                <a:gd name="T74" fmla="*/ 107950 w 86"/>
                <a:gd name="T75" fmla="*/ 221818 h 165"/>
                <a:gd name="T76" fmla="*/ 128588 w 86"/>
                <a:gd name="T77" fmla="*/ 214842 h 165"/>
                <a:gd name="T78" fmla="*/ 136525 w 86"/>
                <a:gd name="T79" fmla="*/ 206472 h 165"/>
                <a:gd name="T80" fmla="*/ 131763 w 86"/>
                <a:gd name="T81" fmla="*/ 186941 h 165"/>
                <a:gd name="T82" fmla="*/ 120650 w 86"/>
                <a:gd name="T83" fmla="*/ 171595 h 165"/>
                <a:gd name="T84" fmla="*/ 109538 w 86"/>
                <a:gd name="T85" fmla="*/ 157644 h 165"/>
                <a:gd name="T86" fmla="*/ 106363 w 86"/>
                <a:gd name="T87" fmla="*/ 136718 h 165"/>
                <a:gd name="T88" fmla="*/ 107950 w 86"/>
                <a:gd name="T89" fmla="*/ 119977 h 165"/>
                <a:gd name="T90" fmla="*/ 111125 w 86"/>
                <a:gd name="T91" fmla="*/ 107421 h 165"/>
                <a:gd name="T92" fmla="*/ 117475 w 86"/>
                <a:gd name="T93" fmla="*/ 94865 h 165"/>
                <a:gd name="T94" fmla="*/ 119063 w 86"/>
                <a:gd name="T95" fmla="*/ 78124 h 1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6"/>
                <a:gd name="T145" fmla="*/ 0 h 165"/>
                <a:gd name="T146" fmla="*/ 86 w 86"/>
                <a:gd name="T147" fmla="*/ 165 h 1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6" h="165">
                  <a:moveTo>
                    <a:pt x="75" y="56"/>
                  </a:moveTo>
                  <a:lnTo>
                    <a:pt x="71" y="55"/>
                  </a:lnTo>
                  <a:lnTo>
                    <a:pt x="68" y="52"/>
                  </a:lnTo>
                  <a:lnTo>
                    <a:pt x="65" y="49"/>
                  </a:lnTo>
                  <a:lnTo>
                    <a:pt x="62" y="45"/>
                  </a:lnTo>
                  <a:lnTo>
                    <a:pt x="61" y="42"/>
                  </a:lnTo>
                  <a:lnTo>
                    <a:pt x="59" y="39"/>
                  </a:lnTo>
                  <a:lnTo>
                    <a:pt x="57" y="36"/>
                  </a:lnTo>
                  <a:lnTo>
                    <a:pt x="55" y="36"/>
                  </a:lnTo>
                  <a:lnTo>
                    <a:pt x="54" y="36"/>
                  </a:lnTo>
                  <a:lnTo>
                    <a:pt x="53" y="37"/>
                  </a:lnTo>
                  <a:lnTo>
                    <a:pt x="51" y="37"/>
                  </a:lnTo>
                  <a:lnTo>
                    <a:pt x="51" y="39"/>
                  </a:lnTo>
                  <a:lnTo>
                    <a:pt x="51" y="40"/>
                  </a:lnTo>
                  <a:lnTo>
                    <a:pt x="50" y="40"/>
                  </a:lnTo>
                  <a:lnTo>
                    <a:pt x="49" y="33"/>
                  </a:lnTo>
                  <a:lnTo>
                    <a:pt x="47" y="26"/>
                  </a:lnTo>
                  <a:lnTo>
                    <a:pt x="44" y="19"/>
                  </a:lnTo>
                  <a:lnTo>
                    <a:pt x="43" y="15"/>
                  </a:lnTo>
                  <a:lnTo>
                    <a:pt x="41" y="11"/>
                  </a:lnTo>
                  <a:lnTo>
                    <a:pt x="37" y="7"/>
                  </a:lnTo>
                  <a:lnTo>
                    <a:pt x="32" y="4"/>
                  </a:lnTo>
                  <a:lnTo>
                    <a:pt x="28" y="0"/>
                  </a:lnTo>
                  <a:lnTo>
                    <a:pt x="26" y="1"/>
                  </a:lnTo>
                  <a:lnTo>
                    <a:pt x="26" y="2"/>
                  </a:lnTo>
                  <a:lnTo>
                    <a:pt x="25" y="4"/>
                  </a:lnTo>
                  <a:lnTo>
                    <a:pt x="24" y="5"/>
                  </a:lnTo>
                  <a:lnTo>
                    <a:pt x="23" y="7"/>
                  </a:lnTo>
                  <a:lnTo>
                    <a:pt x="22" y="7"/>
                  </a:lnTo>
                  <a:lnTo>
                    <a:pt x="19" y="8"/>
                  </a:lnTo>
                  <a:lnTo>
                    <a:pt x="17" y="8"/>
                  </a:lnTo>
                  <a:lnTo>
                    <a:pt x="17" y="11"/>
                  </a:lnTo>
                  <a:lnTo>
                    <a:pt x="17" y="12"/>
                  </a:lnTo>
                  <a:lnTo>
                    <a:pt x="17" y="15"/>
                  </a:lnTo>
                  <a:lnTo>
                    <a:pt x="17" y="16"/>
                  </a:lnTo>
                  <a:lnTo>
                    <a:pt x="17" y="19"/>
                  </a:lnTo>
                  <a:lnTo>
                    <a:pt x="17" y="22"/>
                  </a:lnTo>
                  <a:lnTo>
                    <a:pt x="17" y="25"/>
                  </a:lnTo>
                  <a:lnTo>
                    <a:pt x="17" y="27"/>
                  </a:lnTo>
                  <a:lnTo>
                    <a:pt x="15" y="29"/>
                  </a:lnTo>
                  <a:lnTo>
                    <a:pt x="12" y="32"/>
                  </a:lnTo>
                  <a:lnTo>
                    <a:pt x="10" y="34"/>
                  </a:lnTo>
                  <a:lnTo>
                    <a:pt x="8" y="39"/>
                  </a:lnTo>
                  <a:lnTo>
                    <a:pt x="5" y="42"/>
                  </a:lnTo>
                  <a:lnTo>
                    <a:pt x="3" y="47"/>
                  </a:lnTo>
                  <a:lnTo>
                    <a:pt x="2" y="49"/>
                  </a:lnTo>
                  <a:lnTo>
                    <a:pt x="0" y="51"/>
                  </a:lnTo>
                  <a:lnTo>
                    <a:pt x="11" y="79"/>
                  </a:lnTo>
                  <a:lnTo>
                    <a:pt x="17" y="80"/>
                  </a:lnTo>
                  <a:lnTo>
                    <a:pt x="23" y="81"/>
                  </a:lnTo>
                  <a:lnTo>
                    <a:pt x="26" y="84"/>
                  </a:lnTo>
                  <a:lnTo>
                    <a:pt x="29" y="87"/>
                  </a:lnTo>
                  <a:lnTo>
                    <a:pt x="31" y="91"/>
                  </a:lnTo>
                  <a:lnTo>
                    <a:pt x="32" y="95"/>
                  </a:lnTo>
                  <a:lnTo>
                    <a:pt x="34" y="100"/>
                  </a:lnTo>
                  <a:lnTo>
                    <a:pt x="34" y="107"/>
                  </a:lnTo>
                  <a:lnTo>
                    <a:pt x="34" y="109"/>
                  </a:lnTo>
                  <a:lnTo>
                    <a:pt x="32" y="112"/>
                  </a:lnTo>
                  <a:lnTo>
                    <a:pt x="32" y="113"/>
                  </a:lnTo>
                  <a:lnTo>
                    <a:pt x="31" y="116"/>
                  </a:lnTo>
                  <a:lnTo>
                    <a:pt x="31" y="119"/>
                  </a:lnTo>
                  <a:lnTo>
                    <a:pt x="30" y="120"/>
                  </a:lnTo>
                  <a:lnTo>
                    <a:pt x="30" y="123"/>
                  </a:lnTo>
                  <a:lnTo>
                    <a:pt x="29" y="127"/>
                  </a:lnTo>
                  <a:lnTo>
                    <a:pt x="30" y="131"/>
                  </a:lnTo>
                  <a:lnTo>
                    <a:pt x="31" y="137"/>
                  </a:lnTo>
                  <a:lnTo>
                    <a:pt x="32" y="144"/>
                  </a:lnTo>
                  <a:lnTo>
                    <a:pt x="35" y="149"/>
                  </a:lnTo>
                  <a:lnTo>
                    <a:pt x="37" y="155"/>
                  </a:lnTo>
                  <a:lnTo>
                    <a:pt x="41" y="160"/>
                  </a:lnTo>
                  <a:lnTo>
                    <a:pt x="44" y="163"/>
                  </a:lnTo>
                  <a:lnTo>
                    <a:pt x="49" y="165"/>
                  </a:lnTo>
                  <a:lnTo>
                    <a:pt x="50" y="165"/>
                  </a:lnTo>
                  <a:lnTo>
                    <a:pt x="55" y="163"/>
                  </a:lnTo>
                  <a:lnTo>
                    <a:pt x="61" y="162"/>
                  </a:lnTo>
                  <a:lnTo>
                    <a:pt x="68" y="159"/>
                  </a:lnTo>
                  <a:lnTo>
                    <a:pt x="75" y="156"/>
                  </a:lnTo>
                  <a:lnTo>
                    <a:pt x="81" y="154"/>
                  </a:lnTo>
                  <a:lnTo>
                    <a:pt x="85" y="151"/>
                  </a:lnTo>
                  <a:lnTo>
                    <a:pt x="86" y="148"/>
                  </a:lnTo>
                  <a:lnTo>
                    <a:pt x="85" y="141"/>
                  </a:lnTo>
                  <a:lnTo>
                    <a:pt x="83" y="134"/>
                  </a:lnTo>
                  <a:lnTo>
                    <a:pt x="80" y="130"/>
                  </a:lnTo>
                  <a:lnTo>
                    <a:pt x="76" y="123"/>
                  </a:lnTo>
                  <a:lnTo>
                    <a:pt x="73" y="119"/>
                  </a:lnTo>
                  <a:lnTo>
                    <a:pt x="69" y="113"/>
                  </a:lnTo>
                  <a:lnTo>
                    <a:pt x="68" y="107"/>
                  </a:lnTo>
                  <a:lnTo>
                    <a:pt x="67" y="98"/>
                  </a:lnTo>
                  <a:lnTo>
                    <a:pt x="67" y="93"/>
                  </a:lnTo>
                  <a:lnTo>
                    <a:pt x="68" y="86"/>
                  </a:lnTo>
                  <a:lnTo>
                    <a:pt x="69" y="81"/>
                  </a:lnTo>
                  <a:lnTo>
                    <a:pt x="70" y="77"/>
                  </a:lnTo>
                  <a:lnTo>
                    <a:pt x="73" y="72"/>
                  </a:lnTo>
                  <a:lnTo>
                    <a:pt x="74" y="68"/>
                  </a:lnTo>
                  <a:lnTo>
                    <a:pt x="75" y="62"/>
                  </a:lnTo>
                  <a:lnTo>
                    <a:pt x="75" y="5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3" name="Freeform 121">
              <a:extLst>
                <a:ext uri="{FF2B5EF4-FFF2-40B4-BE49-F238E27FC236}">
                  <a16:creationId xmlns:a16="http://schemas.microsoft.com/office/drawing/2014/main" id="{0A898004-986C-C8EE-CE9A-4457AC548B7D}"/>
                </a:ext>
              </a:extLst>
            </p:cNvPr>
            <p:cNvSpPr>
              <a:spLocks/>
            </p:cNvSpPr>
            <p:nvPr/>
          </p:nvSpPr>
          <p:spPr bwMode="gray">
            <a:xfrm>
              <a:off x="3071123" y="3898481"/>
              <a:ext cx="451979" cy="766629"/>
            </a:xfrm>
            <a:custGeom>
              <a:avLst/>
              <a:gdLst>
                <a:gd name="T0" fmla="*/ 296863 w 243"/>
                <a:gd name="T1" fmla="*/ 149742 h 439"/>
                <a:gd name="T2" fmla="*/ 274638 w 243"/>
                <a:gd name="T3" fmla="*/ 149742 h 439"/>
                <a:gd name="T4" fmla="*/ 269875 w 243"/>
                <a:gd name="T5" fmla="*/ 160938 h 439"/>
                <a:gd name="T6" fmla="*/ 247650 w 243"/>
                <a:gd name="T7" fmla="*/ 194525 h 439"/>
                <a:gd name="T8" fmla="*/ 228600 w 243"/>
                <a:gd name="T9" fmla="*/ 251903 h 439"/>
                <a:gd name="T10" fmla="*/ 255588 w 243"/>
                <a:gd name="T11" fmla="*/ 314879 h 439"/>
                <a:gd name="T12" fmla="*/ 293688 w 243"/>
                <a:gd name="T13" fmla="*/ 333072 h 439"/>
                <a:gd name="T14" fmla="*/ 312738 w 243"/>
                <a:gd name="T15" fmla="*/ 320476 h 439"/>
                <a:gd name="T16" fmla="*/ 319088 w 243"/>
                <a:gd name="T17" fmla="*/ 349865 h 439"/>
                <a:gd name="T18" fmla="*/ 333375 w 243"/>
                <a:gd name="T19" fmla="*/ 370857 h 439"/>
                <a:gd name="T20" fmla="*/ 347663 w 243"/>
                <a:gd name="T21" fmla="*/ 373656 h 439"/>
                <a:gd name="T22" fmla="*/ 376238 w 243"/>
                <a:gd name="T23" fmla="*/ 398846 h 439"/>
                <a:gd name="T24" fmla="*/ 377825 w 243"/>
                <a:gd name="T25" fmla="*/ 425436 h 439"/>
                <a:gd name="T26" fmla="*/ 371475 w 243"/>
                <a:gd name="T27" fmla="*/ 439431 h 439"/>
                <a:gd name="T28" fmla="*/ 373063 w 243"/>
                <a:gd name="T29" fmla="*/ 459023 h 439"/>
                <a:gd name="T30" fmla="*/ 379413 w 243"/>
                <a:gd name="T31" fmla="*/ 474417 h 439"/>
                <a:gd name="T32" fmla="*/ 377825 w 243"/>
                <a:gd name="T33" fmla="*/ 485613 h 439"/>
                <a:gd name="T34" fmla="*/ 371475 w 243"/>
                <a:gd name="T35" fmla="*/ 508004 h 439"/>
                <a:gd name="T36" fmla="*/ 376238 w 243"/>
                <a:gd name="T37" fmla="*/ 537393 h 439"/>
                <a:gd name="T38" fmla="*/ 381000 w 243"/>
                <a:gd name="T39" fmla="*/ 555586 h 439"/>
                <a:gd name="T40" fmla="*/ 366713 w 243"/>
                <a:gd name="T41" fmla="*/ 594771 h 439"/>
                <a:gd name="T42" fmla="*/ 322263 w 243"/>
                <a:gd name="T43" fmla="*/ 607366 h 439"/>
                <a:gd name="T44" fmla="*/ 296863 w 243"/>
                <a:gd name="T45" fmla="*/ 573779 h 439"/>
                <a:gd name="T46" fmla="*/ 249238 w 243"/>
                <a:gd name="T47" fmla="*/ 554186 h 439"/>
                <a:gd name="T48" fmla="*/ 212725 w 243"/>
                <a:gd name="T49" fmla="*/ 528996 h 439"/>
                <a:gd name="T50" fmla="*/ 179388 w 243"/>
                <a:gd name="T51" fmla="*/ 501007 h 439"/>
                <a:gd name="T52" fmla="*/ 157163 w 243"/>
                <a:gd name="T53" fmla="*/ 473018 h 439"/>
                <a:gd name="T54" fmla="*/ 157163 w 243"/>
                <a:gd name="T55" fmla="*/ 435232 h 439"/>
                <a:gd name="T56" fmla="*/ 136525 w 243"/>
                <a:gd name="T57" fmla="*/ 418439 h 439"/>
                <a:gd name="T58" fmla="*/ 122238 w 243"/>
                <a:gd name="T59" fmla="*/ 393248 h 439"/>
                <a:gd name="T60" fmla="*/ 115888 w 243"/>
                <a:gd name="T61" fmla="*/ 369458 h 439"/>
                <a:gd name="T62" fmla="*/ 90488 w 243"/>
                <a:gd name="T63" fmla="*/ 328873 h 439"/>
                <a:gd name="T64" fmla="*/ 71438 w 243"/>
                <a:gd name="T65" fmla="*/ 288289 h 439"/>
                <a:gd name="T66" fmla="*/ 61913 w 243"/>
                <a:gd name="T67" fmla="*/ 274294 h 439"/>
                <a:gd name="T68" fmla="*/ 50800 w 243"/>
                <a:gd name="T69" fmla="*/ 250503 h 439"/>
                <a:gd name="T70" fmla="*/ 36513 w 243"/>
                <a:gd name="T71" fmla="*/ 229511 h 439"/>
                <a:gd name="T72" fmla="*/ 9525 w 243"/>
                <a:gd name="T73" fmla="*/ 216916 h 439"/>
                <a:gd name="T74" fmla="*/ 7938 w 243"/>
                <a:gd name="T75" fmla="*/ 184729 h 439"/>
                <a:gd name="T76" fmla="*/ 6350 w 243"/>
                <a:gd name="T77" fmla="*/ 165136 h 439"/>
                <a:gd name="T78" fmla="*/ 11113 w 243"/>
                <a:gd name="T79" fmla="*/ 134348 h 439"/>
                <a:gd name="T80" fmla="*/ 34925 w 243"/>
                <a:gd name="T81" fmla="*/ 114756 h 439"/>
                <a:gd name="T82" fmla="*/ 38100 w 243"/>
                <a:gd name="T83" fmla="*/ 124552 h 439"/>
                <a:gd name="T84" fmla="*/ 39688 w 243"/>
                <a:gd name="T85" fmla="*/ 134348 h 439"/>
                <a:gd name="T86" fmla="*/ 39688 w 243"/>
                <a:gd name="T87" fmla="*/ 144144 h 439"/>
                <a:gd name="T88" fmla="*/ 61913 w 243"/>
                <a:gd name="T89" fmla="*/ 160938 h 439"/>
                <a:gd name="T90" fmla="*/ 79375 w 243"/>
                <a:gd name="T91" fmla="*/ 166536 h 439"/>
                <a:gd name="T92" fmla="*/ 90488 w 243"/>
                <a:gd name="T93" fmla="*/ 145544 h 439"/>
                <a:gd name="T94" fmla="*/ 106363 w 243"/>
                <a:gd name="T95" fmla="*/ 114756 h 439"/>
                <a:gd name="T96" fmla="*/ 131763 w 243"/>
                <a:gd name="T97" fmla="*/ 93764 h 439"/>
                <a:gd name="T98" fmla="*/ 169863 w 243"/>
                <a:gd name="T99" fmla="*/ 60177 h 439"/>
                <a:gd name="T100" fmla="*/ 169863 w 243"/>
                <a:gd name="T101" fmla="*/ 22391 h 439"/>
                <a:gd name="T102" fmla="*/ 163513 w 243"/>
                <a:gd name="T103" fmla="*/ 0 h 439"/>
                <a:gd name="T104" fmla="*/ 195263 w 243"/>
                <a:gd name="T105" fmla="*/ 19592 h 439"/>
                <a:gd name="T106" fmla="*/ 222250 w 243"/>
                <a:gd name="T107" fmla="*/ 50381 h 439"/>
                <a:gd name="T108" fmla="*/ 250825 w 243"/>
                <a:gd name="T109" fmla="*/ 85367 h 439"/>
                <a:gd name="T110" fmla="*/ 277813 w 243"/>
                <a:gd name="T111" fmla="*/ 83968 h 439"/>
                <a:gd name="T112" fmla="*/ 300038 w 243"/>
                <a:gd name="T113" fmla="*/ 79769 h 439"/>
                <a:gd name="T114" fmla="*/ 309563 w 243"/>
                <a:gd name="T115" fmla="*/ 81169 h 439"/>
                <a:gd name="T116" fmla="*/ 317500 w 243"/>
                <a:gd name="T117" fmla="*/ 86767 h 439"/>
                <a:gd name="T118" fmla="*/ 320675 w 243"/>
                <a:gd name="T119" fmla="*/ 100761 h 439"/>
                <a:gd name="T120" fmla="*/ 311150 w 243"/>
                <a:gd name="T121" fmla="*/ 110557 h 439"/>
                <a:gd name="T122" fmla="*/ 307975 w 243"/>
                <a:gd name="T123" fmla="*/ 125951 h 439"/>
                <a:gd name="T124" fmla="*/ 311150 w 243"/>
                <a:gd name="T125" fmla="*/ 138547 h 43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3"/>
                <a:gd name="T190" fmla="*/ 0 h 439"/>
                <a:gd name="T191" fmla="*/ 243 w 243"/>
                <a:gd name="T192" fmla="*/ 439 h 43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3" h="439">
                  <a:moveTo>
                    <a:pt x="199" y="100"/>
                  </a:moveTo>
                  <a:lnTo>
                    <a:pt x="195" y="103"/>
                  </a:lnTo>
                  <a:lnTo>
                    <a:pt x="193" y="104"/>
                  </a:lnTo>
                  <a:lnTo>
                    <a:pt x="189" y="106"/>
                  </a:lnTo>
                  <a:lnTo>
                    <a:pt x="187" y="107"/>
                  </a:lnTo>
                  <a:lnTo>
                    <a:pt x="183" y="107"/>
                  </a:lnTo>
                  <a:lnTo>
                    <a:pt x="180" y="107"/>
                  </a:lnTo>
                  <a:lnTo>
                    <a:pt x="177" y="107"/>
                  </a:lnTo>
                  <a:lnTo>
                    <a:pt x="174" y="107"/>
                  </a:lnTo>
                  <a:lnTo>
                    <a:pt x="173" y="107"/>
                  </a:lnTo>
                  <a:lnTo>
                    <a:pt x="171" y="108"/>
                  </a:lnTo>
                  <a:lnTo>
                    <a:pt x="171" y="111"/>
                  </a:lnTo>
                  <a:lnTo>
                    <a:pt x="170" y="112"/>
                  </a:lnTo>
                  <a:lnTo>
                    <a:pt x="170" y="114"/>
                  </a:lnTo>
                  <a:lnTo>
                    <a:pt x="170" y="115"/>
                  </a:lnTo>
                  <a:lnTo>
                    <a:pt x="170" y="118"/>
                  </a:lnTo>
                  <a:lnTo>
                    <a:pt x="169" y="118"/>
                  </a:lnTo>
                  <a:lnTo>
                    <a:pt x="164" y="125"/>
                  </a:lnTo>
                  <a:lnTo>
                    <a:pt x="159" y="132"/>
                  </a:lnTo>
                  <a:lnTo>
                    <a:pt x="156" y="139"/>
                  </a:lnTo>
                  <a:lnTo>
                    <a:pt x="152" y="147"/>
                  </a:lnTo>
                  <a:lnTo>
                    <a:pt x="149" y="155"/>
                  </a:lnTo>
                  <a:lnTo>
                    <a:pt x="146" y="164"/>
                  </a:lnTo>
                  <a:lnTo>
                    <a:pt x="144" y="172"/>
                  </a:lnTo>
                  <a:lnTo>
                    <a:pt x="144" y="180"/>
                  </a:lnTo>
                  <a:lnTo>
                    <a:pt x="145" y="189"/>
                  </a:lnTo>
                  <a:lnTo>
                    <a:pt x="148" y="199"/>
                  </a:lnTo>
                  <a:lnTo>
                    <a:pt x="151" y="208"/>
                  </a:lnTo>
                  <a:lnTo>
                    <a:pt x="156" y="217"/>
                  </a:lnTo>
                  <a:lnTo>
                    <a:pt x="161" y="225"/>
                  </a:lnTo>
                  <a:lnTo>
                    <a:pt x="167" y="232"/>
                  </a:lnTo>
                  <a:lnTo>
                    <a:pt x="174" y="236"/>
                  </a:lnTo>
                  <a:lnTo>
                    <a:pt x="180" y="238"/>
                  </a:lnTo>
                  <a:lnTo>
                    <a:pt x="183" y="238"/>
                  </a:lnTo>
                  <a:lnTo>
                    <a:pt x="185" y="238"/>
                  </a:lnTo>
                  <a:lnTo>
                    <a:pt x="188" y="236"/>
                  </a:lnTo>
                  <a:lnTo>
                    <a:pt x="190" y="235"/>
                  </a:lnTo>
                  <a:lnTo>
                    <a:pt x="193" y="232"/>
                  </a:lnTo>
                  <a:lnTo>
                    <a:pt x="195" y="231"/>
                  </a:lnTo>
                  <a:lnTo>
                    <a:pt x="197" y="229"/>
                  </a:lnTo>
                  <a:lnTo>
                    <a:pt x="200" y="228"/>
                  </a:lnTo>
                  <a:lnTo>
                    <a:pt x="201" y="233"/>
                  </a:lnTo>
                  <a:lnTo>
                    <a:pt x="201" y="239"/>
                  </a:lnTo>
                  <a:lnTo>
                    <a:pt x="201" y="245"/>
                  </a:lnTo>
                  <a:lnTo>
                    <a:pt x="201" y="250"/>
                  </a:lnTo>
                  <a:lnTo>
                    <a:pt x="202" y="257"/>
                  </a:lnTo>
                  <a:lnTo>
                    <a:pt x="203" y="261"/>
                  </a:lnTo>
                  <a:lnTo>
                    <a:pt x="206" y="264"/>
                  </a:lnTo>
                  <a:lnTo>
                    <a:pt x="209" y="265"/>
                  </a:lnTo>
                  <a:lnTo>
                    <a:pt x="210" y="265"/>
                  </a:lnTo>
                  <a:lnTo>
                    <a:pt x="212" y="265"/>
                  </a:lnTo>
                  <a:lnTo>
                    <a:pt x="213" y="265"/>
                  </a:lnTo>
                  <a:lnTo>
                    <a:pt x="214" y="265"/>
                  </a:lnTo>
                  <a:lnTo>
                    <a:pt x="215" y="265"/>
                  </a:lnTo>
                  <a:lnTo>
                    <a:pt x="219" y="267"/>
                  </a:lnTo>
                  <a:lnTo>
                    <a:pt x="222" y="268"/>
                  </a:lnTo>
                  <a:lnTo>
                    <a:pt x="226" y="271"/>
                  </a:lnTo>
                  <a:lnTo>
                    <a:pt x="231" y="274"/>
                  </a:lnTo>
                  <a:lnTo>
                    <a:pt x="233" y="279"/>
                  </a:lnTo>
                  <a:lnTo>
                    <a:pt x="237" y="285"/>
                  </a:lnTo>
                  <a:lnTo>
                    <a:pt x="238" y="291"/>
                  </a:lnTo>
                  <a:lnTo>
                    <a:pt x="239" y="299"/>
                  </a:lnTo>
                  <a:lnTo>
                    <a:pt x="239" y="300"/>
                  </a:lnTo>
                  <a:lnTo>
                    <a:pt x="238" y="303"/>
                  </a:lnTo>
                  <a:lnTo>
                    <a:pt x="238" y="304"/>
                  </a:lnTo>
                  <a:lnTo>
                    <a:pt x="237" y="306"/>
                  </a:lnTo>
                  <a:lnTo>
                    <a:pt x="235" y="307"/>
                  </a:lnTo>
                  <a:lnTo>
                    <a:pt x="234" y="309"/>
                  </a:lnTo>
                  <a:lnTo>
                    <a:pt x="234" y="311"/>
                  </a:lnTo>
                  <a:lnTo>
                    <a:pt x="234" y="314"/>
                  </a:lnTo>
                  <a:lnTo>
                    <a:pt x="234" y="317"/>
                  </a:lnTo>
                  <a:lnTo>
                    <a:pt x="234" y="320"/>
                  </a:lnTo>
                  <a:lnTo>
                    <a:pt x="234" y="323"/>
                  </a:lnTo>
                  <a:lnTo>
                    <a:pt x="235" y="325"/>
                  </a:lnTo>
                  <a:lnTo>
                    <a:pt x="235" y="328"/>
                  </a:lnTo>
                  <a:lnTo>
                    <a:pt x="235" y="332"/>
                  </a:lnTo>
                  <a:lnTo>
                    <a:pt x="237" y="335"/>
                  </a:lnTo>
                  <a:lnTo>
                    <a:pt x="237" y="336"/>
                  </a:lnTo>
                  <a:lnTo>
                    <a:pt x="238" y="338"/>
                  </a:lnTo>
                  <a:lnTo>
                    <a:pt x="239" y="339"/>
                  </a:lnTo>
                  <a:lnTo>
                    <a:pt x="239" y="340"/>
                  </a:lnTo>
                  <a:lnTo>
                    <a:pt x="240" y="340"/>
                  </a:lnTo>
                  <a:lnTo>
                    <a:pt x="241" y="342"/>
                  </a:lnTo>
                  <a:lnTo>
                    <a:pt x="239" y="345"/>
                  </a:lnTo>
                  <a:lnTo>
                    <a:pt x="238" y="347"/>
                  </a:lnTo>
                  <a:lnTo>
                    <a:pt x="237" y="350"/>
                  </a:lnTo>
                  <a:lnTo>
                    <a:pt x="237" y="353"/>
                  </a:lnTo>
                  <a:lnTo>
                    <a:pt x="235" y="356"/>
                  </a:lnTo>
                  <a:lnTo>
                    <a:pt x="235" y="358"/>
                  </a:lnTo>
                  <a:lnTo>
                    <a:pt x="234" y="363"/>
                  </a:lnTo>
                  <a:lnTo>
                    <a:pt x="234" y="367"/>
                  </a:lnTo>
                  <a:lnTo>
                    <a:pt x="234" y="372"/>
                  </a:lnTo>
                  <a:lnTo>
                    <a:pt x="235" y="377"/>
                  </a:lnTo>
                  <a:lnTo>
                    <a:pt x="235" y="381"/>
                  </a:lnTo>
                  <a:lnTo>
                    <a:pt x="237" y="384"/>
                  </a:lnTo>
                  <a:lnTo>
                    <a:pt x="238" y="386"/>
                  </a:lnTo>
                  <a:lnTo>
                    <a:pt x="240" y="389"/>
                  </a:lnTo>
                  <a:lnTo>
                    <a:pt x="241" y="390"/>
                  </a:lnTo>
                  <a:lnTo>
                    <a:pt x="243" y="392"/>
                  </a:lnTo>
                  <a:lnTo>
                    <a:pt x="240" y="397"/>
                  </a:lnTo>
                  <a:lnTo>
                    <a:pt x="238" y="404"/>
                  </a:lnTo>
                  <a:lnTo>
                    <a:pt x="237" y="409"/>
                  </a:lnTo>
                  <a:lnTo>
                    <a:pt x="235" y="414"/>
                  </a:lnTo>
                  <a:lnTo>
                    <a:pt x="233" y="420"/>
                  </a:lnTo>
                  <a:lnTo>
                    <a:pt x="231" y="425"/>
                  </a:lnTo>
                  <a:lnTo>
                    <a:pt x="228" y="432"/>
                  </a:lnTo>
                  <a:lnTo>
                    <a:pt x="224" y="439"/>
                  </a:lnTo>
                  <a:lnTo>
                    <a:pt x="213" y="436"/>
                  </a:lnTo>
                  <a:lnTo>
                    <a:pt x="208" y="436"/>
                  </a:lnTo>
                  <a:lnTo>
                    <a:pt x="203" y="434"/>
                  </a:lnTo>
                  <a:lnTo>
                    <a:pt x="200" y="430"/>
                  </a:lnTo>
                  <a:lnTo>
                    <a:pt x="197" y="424"/>
                  </a:lnTo>
                  <a:lnTo>
                    <a:pt x="194" y="420"/>
                  </a:lnTo>
                  <a:lnTo>
                    <a:pt x="190" y="414"/>
                  </a:lnTo>
                  <a:lnTo>
                    <a:pt x="187" y="410"/>
                  </a:lnTo>
                  <a:lnTo>
                    <a:pt x="180" y="407"/>
                  </a:lnTo>
                  <a:lnTo>
                    <a:pt x="177" y="406"/>
                  </a:lnTo>
                  <a:lnTo>
                    <a:pt x="171" y="403"/>
                  </a:lnTo>
                  <a:lnTo>
                    <a:pt x="164" y="400"/>
                  </a:lnTo>
                  <a:lnTo>
                    <a:pt x="157" y="396"/>
                  </a:lnTo>
                  <a:lnTo>
                    <a:pt x="150" y="392"/>
                  </a:lnTo>
                  <a:lnTo>
                    <a:pt x="144" y="386"/>
                  </a:lnTo>
                  <a:lnTo>
                    <a:pt x="139" y="382"/>
                  </a:lnTo>
                  <a:lnTo>
                    <a:pt x="137" y="379"/>
                  </a:lnTo>
                  <a:lnTo>
                    <a:pt x="134" y="378"/>
                  </a:lnTo>
                  <a:lnTo>
                    <a:pt x="131" y="377"/>
                  </a:lnTo>
                  <a:lnTo>
                    <a:pt x="127" y="372"/>
                  </a:lnTo>
                  <a:lnTo>
                    <a:pt x="123" y="368"/>
                  </a:lnTo>
                  <a:lnTo>
                    <a:pt x="118" y="363"/>
                  </a:lnTo>
                  <a:lnTo>
                    <a:pt x="113" y="358"/>
                  </a:lnTo>
                  <a:lnTo>
                    <a:pt x="108" y="353"/>
                  </a:lnTo>
                  <a:lnTo>
                    <a:pt x="103" y="349"/>
                  </a:lnTo>
                  <a:lnTo>
                    <a:pt x="100" y="346"/>
                  </a:lnTo>
                  <a:lnTo>
                    <a:pt x="99" y="342"/>
                  </a:lnTo>
                  <a:lnTo>
                    <a:pt x="99" y="338"/>
                  </a:lnTo>
                  <a:lnTo>
                    <a:pt x="100" y="332"/>
                  </a:lnTo>
                  <a:lnTo>
                    <a:pt x="100" y="327"/>
                  </a:lnTo>
                  <a:lnTo>
                    <a:pt x="101" y="321"/>
                  </a:lnTo>
                  <a:lnTo>
                    <a:pt x="100" y="316"/>
                  </a:lnTo>
                  <a:lnTo>
                    <a:pt x="99" y="311"/>
                  </a:lnTo>
                  <a:lnTo>
                    <a:pt x="98" y="309"/>
                  </a:lnTo>
                  <a:lnTo>
                    <a:pt x="95" y="306"/>
                  </a:lnTo>
                  <a:lnTo>
                    <a:pt x="93" y="303"/>
                  </a:lnTo>
                  <a:lnTo>
                    <a:pt x="89" y="302"/>
                  </a:lnTo>
                  <a:lnTo>
                    <a:pt x="86" y="299"/>
                  </a:lnTo>
                  <a:lnTo>
                    <a:pt x="83" y="296"/>
                  </a:lnTo>
                  <a:lnTo>
                    <a:pt x="81" y="292"/>
                  </a:lnTo>
                  <a:lnTo>
                    <a:pt x="80" y="288"/>
                  </a:lnTo>
                  <a:lnTo>
                    <a:pt x="79" y="285"/>
                  </a:lnTo>
                  <a:lnTo>
                    <a:pt x="77" y="281"/>
                  </a:lnTo>
                  <a:lnTo>
                    <a:pt x="77" y="278"/>
                  </a:lnTo>
                  <a:lnTo>
                    <a:pt x="76" y="274"/>
                  </a:lnTo>
                  <a:lnTo>
                    <a:pt x="75" y="271"/>
                  </a:lnTo>
                  <a:lnTo>
                    <a:pt x="75" y="268"/>
                  </a:lnTo>
                  <a:lnTo>
                    <a:pt x="73" y="264"/>
                  </a:lnTo>
                  <a:lnTo>
                    <a:pt x="71" y="261"/>
                  </a:lnTo>
                  <a:lnTo>
                    <a:pt x="68" y="253"/>
                  </a:lnTo>
                  <a:lnTo>
                    <a:pt x="64" y="247"/>
                  </a:lnTo>
                  <a:lnTo>
                    <a:pt x="60" y="240"/>
                  </a:lnTo>
                  <a:lnTo>
                    <a:pt x="57" y="235"/>
                  </a:lnTo>
                  <a:lnTo>
                    <a:pt x="55" y="228"/>
                  </a:lnTo>
                  <a:lnTo>
                    <a:pt x="53" y="222"/>
                  </a:lnTo>
                  <a:lnTo>
                    <a:pt x="50" y="215"/>
                  </a:lnTo>
                  <a:lnTo>
                    <a:pt x="47" y="208"/>
                  </a:lnTo>
                  <a:lnTo>
                    <a:pt x="45" y="206"/>
                  </a:lnTo>
                  <a:lnTo>
                    <a:pt x="44" y="204"/>
                  </a:lnTo>
                  <a:lnTo>
                    <a:pt x="43" y="201"/>
                  </a:lnTo>
                  <a:lnTo>
                    <a:pt x="42" y="200"/>
                  </a:lnTo>
                  <a:lnTo>
                    <a:pt x="41" y="199"/>
                  </a:lnTo>
                  <a:lnTo>
                    <a:pt x="39" y="196"/>
                  </a:lnTo>
                  <a:lnTo>
                    <a:pt x="37" y="193"/>
                  </a:lnTo>
                  <a:lnTo>
                    <a:pt x="36" y="189"/>
                  </a:lnTo>
                  <a:lnTo>
                    <a:pt x="35" y="185"/>
                  </a:lnTo>
                  <a:lnTo>
                    <a:pt x="33" y="182"/>
                  </a:lnTo>
                  <a:lnTo>
                    <a:pt x="32" y="179"/>
                  </a:lnTo>
                  <a:lnTo>
                    <a:pt x="31" y="175"/>
                  </a:lnTo>
                  <a:lnTo>
                    <a:pt x="30" y="171"/>
                  </a:lnTo>
                  <a:lnTo>
                    <a:pt x="28" y="168"/>
                  </a:lnTo>
                  <a:lnTo>
                    <a:pt x="25" y="165"/>
                  </a:lnTo>
                  <a:lnTo>
                    <a:pt x="23" y="164"/>
                  </a:lnTo>
                  <a:lnTo>
                    <a:pt x="20" y="161"/>
                  </a:lnTo>
                  <a:lnTo>
                    <a:pt x="17" y="160"/>
                  </a:lnTo>
                  <a:lnTo>
                    <a:pt x="13" y="158"/>
                  </a:lnTo>
                  <a:lnTo>
                    <a:pt x="10" y="157"/>
                  </a:lnTo>
                  <a:lnTo>
                    <a:pt x="6" y="155"/>
                  </a:lnTo>
                  <a:lnTo>
                    <a:pt x="4" y="153"/>
                  </a:lnTo>
                  <a:lnTo>
                    <a:pt x="1" y="148"/>
                  </a:lnTo>
                  <a:lnTo>
                    <a:pt x="0" y="143"/>
                  </a:lnTo>
                  <a:lnTo>
                    <a:pt x="6" y="133"/>
                  </a:lnTo>
                  <a:lnTo>
                    <a:pt x="5" y="132"/>
                  </a:lnTo>
                  <a:lnTo>
                    <a:pt x="5" y="129"/>
                  </a:lnTo>
                  <a:lnTo>
                    <a:pt x="5" y="126"/>
                  </a:lnTo>
                  <a:lnTo>
                    <a:pt x="4" y="123"/>
                  </a:lnTo>
                  <a:lnTo>
                    <a:pt x="4" y="121"/>
                  </a:lnTo>
                  <a:lnTo>
                    <a:pt x="4" y="118"/>
                  </a:lnTo>
                  <a:lnTo>
                    <a:pt x="4" y="115"/>
                  </a:lnTo>
                  <a:lnTo>
                    <a:pt x="4" y="111"/>
                  </a:lnTo>
                  <a:lnTo>
                    <a:pt x="4" y="104"/>
                  </a:lnTo>
                  <a:lnTo>
                    <a:pt x="5" y="100"/>
                  </a:lnTo>
                  <a:lnTo>
                    <a:pt x="7" y="96"/>
                  </a:lnTo>
                  <a:lnTo>
                    <a:pt x="10" y="93"/>
                  </a:lnTo>
                  <a:lnTo>
                    <a:pt x="12" y="90"/>
                  </a:lnTo>
                  <a:lnTo>
                    <a:pt x="14" y="89"/>
                  </a:lnTo>
                  <a:lnTo>
                    <a:pt x="18" y="86"/>
                  </a:lnTo>
                  <a:lnTo>
                    <a:pt x="22" y="82"/>
                  </a:lnTo>
                  <a:lnTo>
                    <a:pt x="22" y="85"/>
                  </a:lnTo>
                  <a:lnTo>
                    <a:pt x="22" y="86"/>
                  </a:lnTo>
                  <a:lnTo>
                    <a:pt x="23" y="88"/>
                  </a:lnTo>
                  <a:lnTo>
                    <a:pt x="23" y="89"/>
                  </a:lnTo>
                  <a:lnTo>
                    <a:pt x="24" y="89"/>
                  </a:lnTo>
                  <a:lnTo>
                    <a:pt x="25" y="90"/>
                  </a:lnTo>
                  <a:lnTo>
                    <a:pt x="25" y="92"/>
                  </a:lnTo>
                  <a:lnTo>
                    <a:pt x="25" y="93"/>
                  </a:lnTo>
                  <a:lnTo>
                    <a:pt x="25" y="94"/>
                  </a:lnTo>
                  <a:lnTo>
                    <a:pt x="25" y="96"/>
                  </a:lnTo>
                  <a:lnTo>
                    <a:pt x="25" y="97"/>
                  </a:lnTo>
                  <a:lnTo>
                    <a:pt x="25" y="99"/>
                  </a:lnTo>
                  <a:lnTo>
                    <a:pt x="25" y="100"/>
                  </a:lnTo>
                  <a:lnTo>
                    <a:pt x="25" y="101"/>
                  </a:lnTo>
                  <a:lnTo>
                    <a:pt x="25" y="103"/>
                  </a:lnTo>
                  <a:lnTo>
                    <a:pt x="26" y="103"/>
                  </a:lnTo>
                  <a:lnTo>
                    <a:pt x="29" y="106"/>
                  </a:lnTo>
                  <a:lnTo>
                    <a:pt x="31" y="108"/>
                  </a:lnTo>
                  <a:lnTo>
                    <a:pt x="35" y="112"/>
                  </a:lnTo>
                  <a:lnTo>
                    <a:pt x="39" y="115"/>
                  </a:lnTo>
                  <a:lnTo>
                    <a:pt x="42" y="118"/>
                  </a:lnTo>
                  <a:lnTo>
                    <a:pt x="45" y="121"/>
                  </a:lnTo>
                  <a:lnTo>
                    <a:pt x="47" y="121"/>
                  </a:lnTo>
                  <a:lnTo>
                    <a:pt x="48" y="121"/>
                  </a:lnTo>
                  <a:lnTo>
                    <a:pt x="50" y="119"/>
                  </a:lnTo>
                  <a:lnTo>
                    <a:pt x="51" y="116"/>
                  </a:lnTo>
                  <a:lnTo>
                    <a:pt x="54" y="114"/>
                  </a:lnTo>
                  <a:lnTo>
                    <a:pt x="55" y="111"/>
                  </a:lnTo>
                  <a:lnTo>
                    <a:pt x="56" y="107"/>
                  </a:lnTo>
                  <a:lnTo>
                    <a:pt x="57" y="104"/>
                  </a:lnTo>
                  <a:lnTo>
                    <a:pt x="57" y="103"/>
                  </a:lnTo>
                  <a:lnTo>
                    <a:pt x="58" y="97"/>
                  </a:lnTo>
                  <a:lnTo>
                    <a:pt x="60" y="92"/>
                  </a:lnTo>
                  <a:lnTo>
                    <a:pt x="63" y="86"/>
                  </a:lnTo>
                  <a:lnTo>
                    <a:pt x="67" y="82"/>
                  </a:lnTo>
                  <a:lnTo>
                    <a:pt x="69" y="78"/>
                  </a:lnTo>
                  <a:lnTo>
                    <a:pt x="73" y="75"/>
                  </a:lnTo>
                  <a:lnTo>
                    <a:pt x="75" y="72"/>
                  </a:lnTo>
                  <a:lnTo>
                    <a:pt x="77" y="69"/>
                  </a:lnTo>
                  <a:lnTo>
                    <a:pt x="83" y="67"/>
                  </a:lnTo>
                  <a:lnTo>
                    <a:pt x="89" y="62"/>
                  </a:lnTo>
                  <a:lnTo>
                    <a:pt x="94" y="58"/>
                  </a:lnTo>
                  <a:lnTo>
                    <a:pt x="99" y="54"/>
                  </a:lnTo>
                  <a:lnTo>
                    <a:pt x="103" y="49"/>
                  </a:lnTo>
                  <a:lnTo>
                    <a:pt x="107" y="43"/>
                  </a:lnTo>
                  <a:lnTo>
                    <a:pt x="108" y="37"/>
                  </a:lnTo>
                  <a:lnTo>
                    <a:pt x="109" y="30"/>
                  </a:lnTo>
                  <a:lnTo>
                    <a:pt x="109" y="26"/>
                  </a:lnTo>
                  <a:lnTo>
                    <a:pt x="108" y="21"/>
                  </a:lnTo>
                  <a:lnTo>
                    <a:pt x="107" y="16"/>
                  </a:lnTo>
                  <a:lnTo>
                    <a:pt x="106" y="12"/>
                  </a:lnTo>
                  <a:lnTo>
                    <a:pt x="105" y="8"/>
                  </a:lnTo>
                  <a:lnTo>
                    <a:pt x="105" y="4"/>
                  </a:lnTo>
                  <a:lnTo>
                    <a:pt x="103" y="1"/>
                  </a:lnTo>
                  <a:lnTo>
                    <a:pt x="103" y="0"/>
                  </a:lnTo>
                  <a:lnTo>
                    <a:pt x="107" y="3"/>
                  </a:lnTo>
                  <a:lnTo>
                    <a:pt x="111" y="4"/>
                  </a:lnTo>
                  <a:lnTo>
                    <a:pt x="115" y="7"/>
                  </a:lnTo>
                  <a:lnTo>
                    <a:pt x="119" y="11"/>
                  </a:lnTo>
                  <a:lnTo>
                    <a:pt x="123" y="14"/>
                  </a:lnTo>
                  <a:lnTo>
                    <a:pt x="126" y="18"/>
                  </a:lnTo>
                  <a:lnTo>
                    <a:pt x="130" y="21"/>
                  </a:lnTo>
                  <a:lnTo>
                    <a:pt x="133" y="25"/>
                  </a:lnTo>
                  <a:lnTo>
                    <a:pt x="137" y="30"/>
                  </a:lnTo>
                  <a:lnTo>
                    <a:pt x="140" y="36"/>
                  </a:lnTo>
                  <a:lnTo>
                    <a:pt x="143" y="42"/>
                  </a:lnTo>
                  <a:lnTo>
                    <a:pt x="146" y="49"/>
                  </a:lnTo>
                  <a:lnTo>
                    <a:pt x="150" y="54"/>
                  </a:lnTo>
                  <a:lnTo>
                    <a:pt x="153" y="58"/>
                  </a:lnTo>
                  <a:lnTo>
                    <a:pt x="158" y="61"/>
                  </a:lnTo>
                  <a:lnTo>
                    <a:pt x="163" y="62"/>
                  </a:lnTo>
                  <a:lnTo>
                    <a:pt x="167" y="62"/>
                  </a:lnTo>
                  <a:lnTo>
                    <a:pt x="169" y="61"/>
                  </a:lnTo>
                  <a:lnTo>
                    <a:pt x="173" y="61"/>
                  </a:lnTo>
                  <a:lnTo>
                    <a:pt x="175" y="60"/>
                  </a:lnTo>
                  <a:lnTo>
                    <a:pt x="178" y="58"/>
                  </a:lnTo>
                  <a:lnTo>
                    <a:pt x="181" y="58"/>
                  </a:lnTo>
                  <a:lnTo>
                    <a:pt x="185" y="57"/>
                  </a:lnTo>
                  <a:lnTo>
                    <a:pt x="188" y="57"/>
                  </a:lnTo>
                  <a:lnTo>
                    <a:pt x="189" y="57"/>
                  </a:lnTo>
                  <a:lnTo>
                    <a:pt x="190" y="58"/>
                  </a:lnTo>
                  <a:lnTo>
                    <a:pt x="191" y="58"/>
                  </a:lnTo>
                  <a:lnTo>
                    <a:pt x="193" y="58"/>
                  </a:lnTo>
                  <a:lnTo>
                    <a:pt x="194" y="58"/>
                  </a:lnTo>
                  <a:lnTo>
                    <a:pt x="195" y="58"/>
                  </a:lnTo>
                  <a:lnTo>
                    <a:pt x="196" y="58"/>
                  </a:lnTo>
                  <a:lnTo>
                    <a:pt x="199" y="57"/>
                  </a:lnTo>
                  <a:lnTo>
                    <a:pt x="199" y="58"/>
                  </a:lnTo>
                  <a:lnTo>
                    <a:pt x="199" y="60"/>
                  </a:lnTo>
                  <a:lnTo>
                    <a:pt x="200" y="62"/>
                  </a:lnTo>
                  <a:lnTo>
                    <a:pt x="200" y="65"/>
                  </a:lnTo>
                  <a:lnTo>
                    <a:pt x="201" y="67"/>
                  </a:lnTo>
                  <a:lnTo>
                    <a:pt x="202" y="69"/>
                  </a:lnTo>
                  <a:lnTo>
                    <a:pt x="202" y="71"/>
                  </a:lnTo>
                  <a:lnTo>
                    <a:pt x="202" y="72"/>
                  </a:lnTo>
                  <a:lnTo>
                    <a:pt x="202" y="74"/>
                  </a:lnTo>
                  <a:lnTo>
                    <a:pt x="201" y="75"/>
                  </a:lnTo>
                  <a:lnTo>
                    <a:pt x="200" y="76"/>
                  </a:lnTo>
                  <a:lnTo>
                    <a:pt x="199" y="78"/>
                  </a:lnTo>
                  <a:lnTo>
                    <a:pt x="196" y="79"/>
                  </a:lnTo>
                  <a:lnTo>
                    <a:pt x="195" y="81"/>
                  </a:lnTo>
                  <a:lnTo>
                    <a:pt x="194" y="82"/>
                  </a:lnTo>
                  <a:lnTo>
                    <a:pt x="194" y="85"/>
                  </a:lnTo>
                  <a:lnTo>
                    <a:pt x="194" y="88"/>
                  </a:lnTo>
                  <a:lnTo>
                    <a:pt x="194" y="90"/>
                  </a:lnTo>
                  <a:lnTo>
                    <a:pt x="194" y="93"/>
                  </a:lnTo>
                  <a:lnTo>
                    <a:pt x="195" y="94"/>
                  </a:lnTo>
                  <a:lnTo>
                    <a:pt x="195" y="96"/>
                  </a:lnTo>
                  <a:lnTo>
                    <a:pt x="196" y="97"/>
                  </a:lnTo>
                  <a:lnTo>
                    <a:pt x="196" y="99"/>
                  </a:lnTo>
                  <a:lnTo>
                    <a:pt x="199" y="10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4" name="Freeform 122">
              <a:extLst>
                <a:ext uri="{FF2B5EF4-FFF2-40B4-BE49-F238E27FC236}">
                  <a16:creationId xmlns:a16="http://schemas.microsoft.com/office/drawing/2014/main" id="{BA9C1123-0025-0CA4-1717-95C3658EB2CC}"/>
                </a:ext>
              </a:extLst>
            </p:cNvPr>
            <p:cNvSpPr>
              <a:spLocks/>
            </p:cNvSpPr>
            <p:nvPr/>
          </p:nvSpPr>
          <p:spPr bwMode="gray">
            <a:xfrm>
              <a:off x="3073132" y="3844999"/>
              <a:ext cx="202888" cy="265448"/>
            </a:xfrm>
            <a:custGeom>
              <a:avLst/>
              <a:gdLst>
                <a:gd name="T0" fmla="*/ 161925 w 109"/>
                <a:gd name="T1" fmla="*/ 41985 h 152"/>
                <a:gd name="T2" fmla="*/ 158750 w 109"/>
                <a:gd name="T3" fmla="*/ 41985 h 152"/>
                <a:gd name="T4" fmla="*/ 155575 w 109"/>
                <a:gd name="T5" fmla="*/ 41985 h 152"/>
                <a:gd name="T6" fmla="*/ 150813 w 109"/>
                <a:gd name="T7" fmla="*/ 41985 h 152"/>
                <a:gd name="T8" fmla="*/ 146050 w 109"/>
                <a:gd name="T9" fmla="*/ 41985 h 152"/>
                <a:gd name="T10" fmla="*/ 141288 w 109"/>
                <a:gd name="T11" fmla="*/ 41985 h 152"/>
                <a:gd name="T12" fmla="*/ 138113 w 109"/>
                <a:gd name="T13" fmla="*/ 41985 h 152"/>
                <a:gd name="T14" fmla="*/ 127000 w 109"/>
                <a:gd name="T15" fmla="*/ 39186 h 152"/>
                <a:gd name="T16" fmla="*/ 109538 w 109"/>
                <a:gd name="T17" fmla="*/ 32189 h 152"/>
                <a:gd name="T18" fmla="*/ 92075 w 109"/>
                <a:gd name="T19" fmla="*/ 18194 h 152"/>
                <a:gd name="T20" fmla="*/ 76200 w 109"/>
                <a:gd name="T21" fmla="*/ 4199 h 152"/>
                <a:gd name="T22" fmla="*/ 66675 w 109"/>
                <a:gd name="T23" fmla="*/ 4199 h 152"/>
                <a:gd name="T24" fmla="*/ 65088 w 109"/>
                <a:gd name="T25" fmla="*/ 12596 h 152"/>
                <a:gd name="T26" fmla="*/ 60325 w 109"/>
                <a:gd name="T27" fmla="*/ 18194 h 152"/>
                <a:gd name="T28" fmla="*/ 52388 w 109"/>
                <a:gd name="T29" fmla="*/ 19593 h 152"/>
                <a:gd name="T30" fmla="*/ 44450 w 109"/>
                <a:gd name="T31" fmla="*/ 29390 h 152"/>
                <a:gd name="T32" fmla="*/ 26988 w 109"/>
                <a:gd name="T33" fmla="*/ 54581 h 152"/>
                <a:gd name="T34" fmla="*/ 11113 w 109"/>
                <a:gd name="T35" fmla="*/ 78372 h 152"/>
                <a:gd name="T36" fmla="*/ 3175 w 109"/>
                <a:gd name="T37" fmla="*/ 102164 h 152"/>
                <a:gd name="T38" fmla="*/ 3175 w 109"/>
                <a:gd name="T39" fmla="*/ 117559 h 152"/>
                <a:gd name="T40" fmla="*/ 4763 w 109"/>
                <a:gd name="T41" fmla="*/ 124556 h 152"/>
                <a:gd name="T42" fmla="*/ 11113 w 109"/>
                <a:gd name="T43" fmla="*/ 130154 h 152"/>
                <a:gd name="T44" fmla="*/ 19050 w 109"/>
                <a:gd name="T45" fmla="*/ 134353 h 152"/>
                <a:gd name="T46" fmla="*/ 26988 w 109"/>
                <a:gd name="T47" fmla="*/ 132953 h 152"/>
                <a:gd name="T48" fmla="*/ 33338 w 109"/>
                <a:gd name="T49" fmla="*/ 130154 h 152"/>
                <a:gd name="T50" fmla="*/ 38100 w 109"/>
                <a:gd name="T51" fmla="*/ 128755 h 152"/>
                <a:gd name="T52" fmla="*/ 44450 w 109"/>
                <a:gd name="T53" fmla="*/ 128755 h 152"/>
                <a:gd name="T54" fmla="*/ 44450 w 109"/>
                <a:gd name="T55" fmla="*/ 134353 h 152"/>
                <a:gd name="T56" fmla="*/ 39688 w 109"/>
                <a:gd name="T57" fmla="*/ 144149 h 152"/>
                <a:gd name="T58" fmla="*/ 38100 w 109"/>
                <a:gd name="T59" fmla="*/ 149747 h 152"/>
                <a:gd name="T60" fmla="*/ 34925 w 109"/>
                <a:gd name="T61" fmla="*/ 156745 h 152"/>
                <a:gd name="T62" fmla="*/ 33338 w 109"/>
                <a:gd name="T63" fmla="*/ 163742 h 152"/>
                <a:gd name="T64" fmla="*/ 34925 w 109"/>
                <a:gd name="T65" fmla="*/ 167941 h 152"/>
                <a:gd name="T66" fmla="*/ 38100 w 109"/>
                <a:gd name="T67" fmla="*/ 170740 h 152"/>
                <a:gd name="T68" fmla="*/ 38100 w 109"/>
                <a:gd name="T69" fmla="*/ 174938 h 152"/>
                <a:gd name="T70" fmla="*/ 38100 w 109"/>
                <a:gd name="T71" fmla="*/ 179137 h 152"/>
                <a:gd name="T72" fmla="*/ 38100 w 109"/>
                <a:gd name="T73" fmla="*/ 183335 h 152"/>
                <a:gd name="T74" fmla="*/ 38100 w 109"/>
                <a:gd name="T75" fmla="*/ 186134 h 152"/>
                <a:gd name="T76" fmla="*/ 39688 w 109"/>
                <a:gd name="T77" fmla="*/ 188933 h 152"/>
                <a:gd name="T78" fmla="*/ 49213 w 109"/>
                <a:gd name="T79" fmla="*/ 195931 h 152"/>
                <a:gd name="T80" fmla="*/ 61913 w 109"/>
                <a:gd name="T81" fmla="*/ 204328 h 152"/>
                <a:gd name="T82" fmla="*/ 71438 w 109"/>
                <a:gd name="T83" fmla="*/ 212725 h 152"/>
                <a:gd name="T84" fmla="*/ 76200 w 109"/>
                <a:gd name="T85" fmla="*/ 212725 h 152"/>
                <a:gd name="T86" fmla="*/ 80963 w 109"/>
                <a:gd name="T87" fmla="*/ 205727 h 152"/>
                <a:gd name="T88" fmla="*/ 87313 w 109"/>
                <a:gd name="T89" fmla="*/ 198730 h 152"/>
                <a:gd name="T90" fmla="*/ 90488 w 109"/>
                <a:gd name="T91" fmla="*/ 190333 h 152"/>
                <a:gd name="T92" fmla="*/ 92075 w 109"/>
                <a:gd name="T93" fmla="*/ 180536 h 152"/>
                <a:gd name="T94" fmla="*/ 98425 w 109"/>
                <a:gd name="T95" fmla="*/ 165142 h 152"/>
                <a:gd name="T96" fmla="*/ 107950 w 109"/>
                <a:gd name="T97" fmla="*/ 152546 h 152"/>
                <a:gd name="T98" fmla="*/ 117475 w 109"/>
                <a:gd name="T99" fmla="*/ 144149 h 152"/>
                <a:gd name="T100" fmla="*/ 131763 w 109"/>
                <a:gd name="T101" fmla="*/ 137152 h 152"/>
                <a:gd name="T102" fmla="*/ 149225 w 109"/>
                <a:gd name="T103" fmla="*/ 124556 h 152"/>
                <a:gd name="T104" fmla="*/ 163513 w 109"/>
                <a:gd name="T105" fmla="*/ 111961 h 152"/>
                <a:gd name="T106" fmla="*/ 171450 w 109"/>
                <a:gd name="T107" fmla="*/ 95166 h 152"/>
                <a:gd name="T108" fmla="*/ 173038 w 109"/>
                <a:gd name="T109" fmla="*/ 79772 h 152"/>
                <a:gd name="T110" fmla="*/ 169863 w 109"/>
                <a:gd name="T111" fmla="*/ 65777 h 152"/>
                <a:gd name="T112" fmla="*/ 166688 w 109"/>
                <a:gd name="T113" fmla="*/ 54581 h 152"/>
                <a:gd name="T114" fmla="*/ 163513 w 109"/>
                <a:gd name="T115" fmla="*/ 43385 h 1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
                <a:gd name="T175" fmla="*/ 0 h 152"/>
                <a:gd name="T176" fmla="*/ 109 w 109"/>
                <a:gd name="T177" fmla="*/ 152 h 1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 h="152">
                  <a:moveTo>
                    <a:pt x="103" y="30"/>
                  </a:moveTo>
                  <a:lnTo>
                    <a:pt x="102" y="30"/>
                  </a:lnTo>
                  <a:lnTo>
                    <a:pt x="101" y="30"/>
                  </a:lnTo>
                  <a:lnTo>
                    <a:pt x="100" y="30"/>
                  </a:lnTo>
                  <a:lnTo>
                    <a:pt x="99" y="30"/>
                  </a:lnTo>
                  <a:lnTo>
                    <a:pt x="98" y="30"/>
                  </a:lnTo>
                  <a:lnTo>
                    <a:pt x="96" y="30"/>
                  </a:lnTo>
                  <a:lnTo>
                    <a:pt x="95" y="30"/>
                  </a:lnTo>
                  <a:lnTo>
                    <a:pt x="93" y="30"/>
                  </a:lnTo>
                  <a:lnTo>
                    <a:pt x="92" y="30"/>
                  </a:lnTo>
                  <a:lnTo>
                    <a:pt x="90" y="30"/>
                  </a:lnTo>
                  <a:lnTo>
                    <a:pt x="89" y="30"/>
                  </a:lnTo>
                  <a:lnTo>
                    <a:pt x="88" y="30"/>
                  </a:lnTo>
                  <a:lnTo>
                    <a:pt x="87" y="30"/>
                  </a:lnTo>
                  <a:lnTo>
                    <a:pt x="86" y="30"/>
                  </a:lnTo>
                  <a:lnTo>
                    <a:pt x="80" y="28"/>
                  </a:lnTo>
                  <a:lnTo>
                    <a:pt x="75" y="26"/>
                  </a:lnTo>
                  <a:lnTo>
                    <a:pt x="69" y="23"/>
                  </a:lnTo>
                  <a:lnTo>
                    <a:pt x="63" y="17"/>
                  </a:lnTo>
                  <a:lnTo>
                    <a:pt x="58" y="13"/>
                  </a:lnTo>
                  <a:lnTo>
                    <a:pt x="53" y="7"/>
                  </a:lnTo>
                  <a:lnTo>
                    <a:pt x="48" y="3"/>
                  </a:lnTo>
                  <a:lnTo>
                    <a:pt x="42" y="0"/>
                  </a:lnTo>
                  <a:lnTo>
                    <a:pt x="42" y="3"/>
                  </a:lnTo>
                  <a:lnTo>
                    <a:pt x="42" y="6"/>
                  </a:lnTo>
                  <a:lnTo>
                    <a:pt x="41" y="9"/>
                  </a:lnTo>
                  <a:lnTo>
                    <a:pt x="39" y="12"/>
                  </a:lnTo>
                  <a:lnTo>
                    <a:pt x="38" y="13"/>
                  </a:lnTo>
                  <a:lnTo>
                    <a:pt x="36" y="14"/>
                  </a:lnTo>
                  <a:lnTo>
                    <a:pt x="33" y="14"/>
                  </a:lnTo>
                  <a:lnTo>
                    <a:pt x="31" y="14"/>
                  </a:lnTo>
                  <a:lnTo>
                    <a:pt x="28" y="21"/>
                  </a:lnTo>
                  <a:lnTo>
                    <a:pt x="23" y="30"/>
                  </a:lnTo>
                  <a:lnTo>
                    <a:pt x="17" y="39"/>
                  </a:lnTo>
                  <a:lnTo>
                    <a:pt x="12" y="47"/>
                  </a:lnTo>
                  <a:lnTo>
                    <a:pt x="7" y="56"/>
                  </a:lnTo>
                  <a:lnTo>
                    <a:pt x="4" y="64"/>
                  </a:lnTo>
                  <a:lnTo>
                    <a:pt x="2" y="73"/>
                  </a:lnTo>
                  <a:lnTo>
                    <a:pt x="0" y="81"/>
                  </a:lnTo>
                  <a:lnTo>
                    <a:pt x="2" y="84"/>
                  </a:lnTo>
                  <a:lnTo>
                    <a:pt x="2" y="88"/>
                  </a:lnTo>
                  <a:lnTo>
                    <a:pt x="3" y="89"/>
                  </a:lnTo>
                  <a:lnTo>
                    <a:pt x="5" y="92"/>
                  </a:lnTo>
                  <a:lnTo>
                    <a:pt x="7" y="93"/>
                  </a:lnTo>
                  <a:lnTo>
                    <a:pt x="10" y="95"/>
                  </a:lnTo>
                  <a:lnTo>
                    <a:pt x="12" y="96"/>
                  </a:lnTo>
                  <a:lnTo>
                    <a:pt x="16" y="96"/>
                  </a:lnTo>
                  <a:lnTo>
                    <a:pt x="17" y="95"/>
                  </a:lnTo>
                  <a:lnTo>
                    <a:pt x="18" y="95"/>
                  </a:lnTo>
                  <a:lnTo>
                    <a:pt x="21" y="93"/>
                  </a:lnTo>
                  <a:lnTo>
                    <a:pt x="22" y="92"/>
                  </a:lnTo>
                  <a:lnTo>
                    <a:pt x="24" y="92"/>
                  </a:lnTo>
                  <a:lnTo>
                    <a:pt x="25" y="92"/>
                  </a:lnTo>
                  <a:lnTo>
                    <a:pt x="28" y="92"/>
                  </a:lnTo>
                  <a:lnTo>
                    <a:pt x="28" y="93"/>
                  </a:lnTo>
                  <a:lnTo>
                    <a:pt x="28" y="96"/>
                  </a:lnTo>
                  <a:lnTo>
                    <a:pt x="28" y="100"/>
                  </a:lnTo>
                  <a:lnTo>
                    <a:pt x="25" y="103"/>
                  </a:lnTo>
                  <a:lnTo>
                    <a:pt x="25" y="105"/>
                  </a:lnTo>
                  <a:lnTo>
                    <a:pt x="24" y="107"/>
                  </a:lnTo>
                  <a:lnTo>
                    <a:pt x="23" y="109"/>
                  </a:lnTo>
                  <a:lnTo>
                    <a:pt x="22" y="112"/>
                  </a:lnTo>
                  <a:lnTo>
                    <a:pt x="21" y="113"/>
                  </a:lnTo>
                  <a:lnTo>
                    <a:pt x="21" y="117"/>
                  </a:lnTo>
                  <a:lnTo>
                    <a:pt x="22" y="118"/>
                  </a:lnTo>
                  <a:lnTo>
                    <a:pt x="22" y="120"/>
                  </a:lnTo>
                  <a:lnTo>
                    <a:pt x="23" y="121"/>
                  </a:lnTo>
                  <a:lnTo>
                    <a:pt x="24" y="122"/>
                  </a:lnTo>
                  <a:lnTo>
                    <a:pt x="24" y="124"/>
                  </a:lnTo>
                  <a:lnTo>
                    <a:pt x="24" y="125"/>
                  </a:lnTo>
                  <a:lnTo>
                    <a:pt x="24" y="126"/>
                  </a:lnTo>
                  <a:lnTo>
                    <a:pt x="24" y="128"/>
                  </a:lnTo>
                  <a:lnTo>
                    <a:pt x="24" y="129"/>
                  </a:lnTo>
                  <a:lnTo>
                    <a:pt x="24" y="131"/>
                  </a:lnTo>
                  <a:lnTo>
                    <a:pt x="24" y="132"/>
                  </a:lnTo>
                  <a:lnTo>
                    <a:pt x="24" y="133"/>
                  </a:lnTo>
                  <a:lnTo>
                    <a:pt x="24" y="135"/>
                  </a:lnTo>
                  <a:lnTo>
                    <a:pt x="25" y="135"/>
                  </a:lnTo>
                  <a:lnTo>
                    <a:pt x="29" y="138"/>
                  </a:lnTo>
                  <a:lnTo>
                    <a:pt x="31" y="140"/>
                  </a:lnTo>
                  <a:lnTo>
                    <a:pt x="35" y="143"/>
                  </a:lnTo>
                  <a:lnTo>
                    <a:pt x="39" y="146"/>
                  </a:lnTo>
                  <a:lnTo>
                    <a:pt x="42" y="149"/>
                  </a:lnTo>
                  <a:lnTo>
                    <a:pt x="45" y="152"/>
                  </a:lnTo>
                  <a:lnTo>
                    <a:pt x="47" y="152"/>
                  </a:lnTo>
                  <a:lnTo>
                    <a:pt x="48" y="152"/>
                  </a:lnTo>
                  <a:lnTo>
                    <a:pt x="50" y="150"/>
                  </a:lnTo>
                  <a:lnTo>
                    <a:pt x="51" y="147"/>
                  </a:lnTo>
                  <a:lnTo>
                    <a:pt x="54" y="145"/>
                  </a:lnTo>
                  <a:lnTo>
                    <a:pt x="55" y="142"/>
                  </a:lnTo>
                  <a:lnTo>
                    <a:pt x="56" y="139"/>
                  </a:lnTo>
                  <a:lnTo>
                    <a:pt x="57" y="136"/>
                  </a:lnTo>
                  <a:lnTo>
                    <a:pt x="57" y="135"/>
                  </a:lnTo>
                  <a:lnTo>
                    <a:pt x="58" y="129"/>
                  </a:lnTo>
                  <a:lnTo>
                    <a:pt x="60" y="124"/>
                  </a:lnTo>
                  <a:lnTo>
                    <a:pt x="62" y="118"/>
                  </a:lnTo>
                  <a:lnTo>
                    <a:pt x="66" y="113"/>
                  </a:lnTo>
                  <a:lnTo>
                    <a:pt x="68" y="109"/>
                  </a:lnTo>
                  <a:lnTo>
                    <a:pt x="72" y="106"/>
                  </a:lnTo>
                  <a:lnTo>
                    <a:pt x="74" y="103"/>
                  </a:lnTo>
                  <a:lnTo>
                    <a:pt x="76" y="100"/>
                  </a:lnTo>
                  <a:lnTo>
                    <a:pt x="83" y="98"/>
                  </a:lnTo>
                  <a:lnTo>
                    <a:pt x="89" y="93"/>
                  </a:lnTo>
                  <a:lnTo>
                    <a:pt x="94" y="89"/>
                  </a:lnTo>
                  <a:lnTo>
                    <a:pt x="99" y="85"/>
                  </a:lnTo>
                  <a:lnTo>
                    <a:pt x="103" y="80"/>
                  </a:lnTo>
                  <a:lnTo>
                    <a:pt x="107" y="74"/>
                  </a:lnTo>
                  <a:lnTo>
                    <a:pt x="108" y="68"/>
                  </a:lnTo>
                  <a:lnTo>
                    <a:pt x="109" y="61"/>
                  </a:lnTo>
                  <a:lnTo>
                    <a:pt x="109" y="57"/>
                  </a:lnTo>
                  <a:lnTo>
                    <a:pt x="108" y="52"/>
                  </a:lnTo>
                  <a:lnTo>
                    <a:pt x="107" y="47"/>
                  </a:lnTo>
                  <a:lnTo>
                    <a:pt x="106" y="43"/>
                  </a:lnTo>
                  <a:lnTo>
                    <a:pt x="105" y="39"/>
                  </a:lnTo>
                  <a:lnTo>
                    <a:pt x="105" y="34"/>
                  </a:lnTo>
                  <a:lnTo>
                    <a:pt x="103" y="31"/>
                  </a:lnTo>
                  <a:lnTo>
                    <a:pt x="103" y="3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5" name="Freeform 123">
              <a:extLst>
                <a:ext uri="{FF2B5EF4-FFF2-40B4-BE49-F238E27FC236}">
                  <a16:creationId xmlns:a16="http://schemas.microsoft.com/office/drawing/2014/main" id="{F5EB6BD7-59C3-55A4-AD45-633F90B7DC6B}"/>
                </a:ext>
              </a:extLst>
            </p:cNvPr>
            <p:cNvSpPr>
              <a:spLocks/>
            </p:cNvSpPr>
            <p:nvPr/>
          </p:nvSpPr>
          <p:spPr bwMode="gray">
            <a:xfrm>
              <a:off x="3362396" y="3419092"/>
              <a:ext cx="427875" cy="463543"/>
            </a:xfrm>
            <a:custGeom>
              <a:avLst/>
              <a:gdLst>
                <a:gd name="T0" fmla="*/ 19050 w 230"/>
                <a:gd name="T1" fmla="*/ 142372 h 265"/>
                <a:gd name="T2" fmla="*/ 76200 w 230"/>
                <a:gd name="T3" fmla="*/ 167496 h 265"/>
                <a:gd name="T4" fmla="*/ 88900 w 230"/>
                <a:gd name="T5" fmla="*/ 185642 h 265"/>
                <a:gd name="T6" fmla="*/ 150813 w 230"/>
                <a:gd name="T7" fmla="*/ 200996 h 265"/>
                <a:gd name="T8" fmla="*/ 141288 w 230"/>
                <a:gd name="T9" fmla="*/ 220537 h 265"/>
                <a:gd name="T10" fmla="*/ 147638 w 230"/>
                <a:gd name="T11" fmla="*/ 259619 h 265"/>
                <a:gd name="T12" fmla="*/ 150813 w 230"/>
                <a:gd name="T13" fmla="*/ 287536 h 265"/>
                <a:gd name="T14" fmla="*/ 146050 w 230"/>
                <a:gd name="T15" fmla="*/ 301494 h 265"/>
                <a:gd name="T16" fmla="*/ 157163 w 230"/>
                <a:gd name="T17" fmla="*/ 336389 h 265"/>
                <a:gd name="T18" fmla="*/ 198437 w 230"/>
                <a:gd name="T19" fmla="*/ 369888 h 265"/>
                <a:gd name="T20" fmla="*/ 244475 w 230"/>
                <a:gd name="T21" fmla="*/ 346159 h 265"/>
                <a:gd name="T22" fmla="*/ 250825 w 230"/>
                <a:gd name="T23" fmla="*/ 316847 h 265"/>
                <a:gd name="T24" fmla="*/ 234950 w 230"/>
                <a:gd name="T25" fmla="*/ 286140 h 265"/>
                <a:gd name="T26" fmla="*/ 250825 w 230"/>
                <a:gd name="T27" fmla="*/ 263807 h 265"/>
                <a:gd name="T28" fmla="*/ 279400 w 230"/>
                <a:gd name="T29" fmla="*/ 273577 h 265"/>
                <a:gd name="T30" fmla="*/ 301625 w 230"/>
                <a:gd name="T31" fmla="*/ 259619 h 265"/>
                <a:gd name="T32" fmla="*/ 327025 w 230"/>
                <a:gd name="T33" fmla="*/ 244266 h 265"/>
                <a:gd name="T34" fmla="*/ 338138 w 230"/>
                <a:gd name="T35" fmla="*/ 234495 h 265"/>
                <a:gd name="T36" fmla="*/ 327025 w 230"/>
                <a:gd name="T37" fmla="*/ 184246 h 265"/>
                <a:gd name="T38" fmla="*/ 346075 w 230"/>
                <a:gd name="T39" fmla="*/ 160517 h 265"/>
                <a:gd name="T40" fmla="*/ 349250 w 230"/>
                <a:gd name="T41" fmla="*/ 142372 h 265"/>
                <a:gd name="T42" fmla="*/ 352425 w 230"/>
                <a:gd name="T43" fmla="*/ 131206 h 265"/>
                <a:gd name="T44" fmla="*/ 361950 w 230"/>
                <a:gd name="T45" fmla="*/ 122831 h 265"/>
                <a:gd name="T46" fmla="*/ 346075 w 230"/>
                <a:gd name="T47" fmla="*/ 111664 h 265"/>
                <a:gd name="T48" fmla="*/ 331788 w 230"/>
                <a:gd name="T49" fmla="*/ 76769 h 265"/>
                <a:gd name="T50" fmla="*/ 325438 w 230"/>
                <a:gd name="T51" fmla="*/ 83748 h 265"/>
                <a:gd name="T52" fmla="*/ 309563 w 230"/>
                <a:gd name="T53" fmla="*/ 79561 h 265"/>
                <a:gd name="T54" fmla="*/ 306388 w 230"/>
                <a:gd name="T55" fmla="*/ 69790 h 265"/>
                <a:gd name="T56" fmla="*/ 290513 w 230"/>
                <a:gd name="T57" fmla="*/ 57228 h 265"/>
                <a:gd name="T58" fmla="*/ 290513 w 230"/>
                <a:gd name="T59" fmla="*/ 46062 h 265"/>
                <a:gd name="T60" fmla="*/ 292100 w 230"/>
                <a:gd name="T61" fmla="*/ 37687 h 265"/>
                <a:gd name="T62" fmla="*/ 254000 w 230"/>
                <a:gd name="T63" fmla="*/ 46062 h 265"/>
                <a:gd name="T64" fmla="*/ 238125 w 230"/>
                <a:gd name="T65" fmla="*/ 46062 h 265"/>
                <a:gd name="T66" fmla="*/ 230188 w 230"/>
                <a:gd name="T67" fmla="*/ 54436 h 265"/>
                <a:gd name="T68" fmla="*/ 225425 w 230"/>
                <a:gd name="T69" fmla="*/ 60020 h 265"/>
                <a:gd name="T70" fmla="*/ 214313 w 230"/>
                <a:gd name="T71" fmla="*/ 61415 h 265"/>
                <a:gd name="T72" fmla="*/ 206375 w 230"/>
                <a:gd name="T73" fmla="*/ 57228 h 265"/>
                <a:gd name="T74" fmla="*/ 192087 w 230"/>
                <a:gd name="T75" fmla="*/ 55832 h 265"/>
                <a:gd name="T76" fmla="*/ 180975 w 230"/>
                <a:gd name="T77" fmla="*/ 44666 h 265"/>
                <a:gd name="T78" fmla="*/ 160338 w 230"/>
                <a:gd name="T79" fmla="*/ 46062 h 265"/>
                <a:gd name="T80" fmla="*/ 149225 w 230"/>
                <a:gd name="T81" fmla="*/ 46062 h 265"/>
                <a:gd name="T82" fmla="*/ 138113 w 230"/>
                <a:gd name="T83" fmla="*/ 51645 h 265"/>
                <a:gd name="T84" fmla="*/ 128588 w 230"/>
                <a:gd name="T85" fmla="*/ 51645 h 265"/>
                <a:gd name="T86" fmla="*/ 115888 w 230"/>
                <a:gd name="T87" fmla="*/ 30708 h 265"/>
                <a:gd name="T88" fmla="*/ 77788 w 230"/>
                <a:gd name="T89" fmla="*/ 6979 h 265"/>
                <a:gd name="T90" fmla="*/ 68263 w 230"/>
                <a:gd name="T91" fmla="*/ 11166 h 265"/>
                <a:gd name="T92" fmla="*/ 66675 w 230"/>
                <a:gd name="T93" fmla="*/ 22333 h 265"/>
                <a:gd name="T94" fmla="*/ 57150 w 230"/>
                <a:gd name="T95" fmla="*/ 34895 h 265"/>
                <a:gd name="T96" fmla="*/ 57150 w 230"/>
                <a:gd name="T97" fmla="*/ 55832 h 265"/>
                <a:gd name="T98" fmla="*/ 58738 w 230"/>
                <a:gd name="T99" fmla="*/ 76769 h 265"/>
                <a:gd name="T100" fmla="*/ 53975 w 230"/>
                <a:gd name="T101" fmla="*/ 100498 h 265"/>
                <a:gd name="T102" fmla="*/ 47625 w 230"/>
                <a:gd name="T103" fmla="*/ 107477 h 265"/>
                <a:gd name="T104" fmla="*/ 36513 w 230"/>
                <a:gd name="T105" fmla="*/ 101894 h 265"/>
                <a:gd name="T106" fmla="*/ 25400 w 230"/>
                <a:gd name="T107" fmla="*/ 83748 h 265"/>
                <a:gd name="T108" fmla="*/ 30163 w 230"/>
                <a:gd name="T109" fmla="*/ 40478 h 265"/>
                <a:gd name="T110" fmla="*/ 47625 w 230"/>
                <a:gd name="T111" fmla="*/ 2792 h 265"/>
                <a:gd name="T112" fmla="*/ 7938 w 230"/>
                <a:gd name="T113" fmla="*/ 41874 h 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0"/>
                <a:gd name="T172" fmla="*/ 0 h 265"/>
                <a:gd name="T173" fmla="*/ 230 w 230"/>
                <a:gd name="T174" fmla="*/ 265 h 2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0" h="265">
                  <a:moveTo>
                    <a:pt x="0" y="55"/>
                  </a:moveTo>
                  <a:lnTo>
                    <a:pt x="1" y="70"/>
                  </a:lnTo>
                  <a:lnTo>
                    <a:pt x="4" y="83"/>
                  </a:lnTo>
                  <a:lnTo>
                    <a:pt x="7" y="94"/>
                  </a:lnTo>
                  <a:lnTo>
                    <a:pt x="12" y="102"/>
                  </a:lnTo>
                  <a:lnTo>
                    <a:pt x="19" y="109"/>
                  </a:lnTo>
                  <a:lnTo>
                    <a:pt x="26" y="115"/>
                  </a:lnTo>
                  <a:lnTo>
                    <a:pt x="36" y="118"/>
                  </a:lnTo>
                  <a:lnTo>
                    <a:pt x="48" y="119"/>
                  </a:lnTo>
                  <a:lnTo>
                    <a:pt x="48" y="120"/>
                  </a:lnTo>
                  <a:lnTo>
                    <a:pt x="49" y="123"/>
                  </a:lnTo>
                  <a:lnTo>
                    <a:pt x="50" y="126"/>
                  </a:lnTo>
                  <a:lnTo>
                    <a:pt x="51" y="129"/>
                  </a:lnTo>
                  <a:lnTo>
                    <a:pt x="54" y="132"/>
                  </a:lnTo>
                  <a:lnTo>
                    <a:pt x="56" y="133"/>
                  </a:lnTo>
                  <a:lnTo>
                    <a:pt x="60" y="134"/>
                  </a:lnTo>
                  <a:lnTo>
                    <a:pt x="62" y="136"/>
                  </a:lnTo>
                  <a:lnTo>
                    <a:pt x="98" y="136"/>
                  </a:lnTo>
                  <a:lnTo>
                    <a:pt x="96" y="140"/>
                  </a:lnTo>
                  <a:lnTo>
                    <a:pt x="95" y="144"/>
                  </a:lnTo>
                  <a:lnTo>
                    <a:pt x="94" y="147"/>
                  </a:lnTo>
                  <a:lnTo>
                    <a:pt x="93" y="150"/>
                  </a:lnTo>
                  <a:lnTo>
                    <a:pt x="92" y="153"/>
                  </a:lnTo>
                  <a:lnTo>
                    <a:pt x="91" y="155"/>
                  </a:lnTo>
                  <a:lnTo>
                    <a:pt x="89" y="158"/>
                  </a:lnTo>
                  <a:lnTo>
                    <a:pt x="89" y="161"/>
                  </a:lnTo>
                  <a:lnTo>
                    <a:pt x="89" y="166"/>
                  </a:lnTo>
                  <a:lnTo>
                    <a:pt x="91" y="172"/>
                  </a:lnTo>
                  <a:lnTo>
                    <a:pt x="92" y="179"/>
                  </a:lnTo>
                  <a:lnTo>
                    <a:pt x="93" y="186"/>
                  </a:lnTo>
                  <a:lnTo>
                    <a:pt x="94" y="192"/>
                  </a:lnTo>
                  <a:lnTo>
                    <a:pt x="94" y="197"/>
                  </a:lnTo>
                  <a:lnTo>
                    <a:pt x="95" y="202"/>
                  </a:lnTo>
                  <a:lnTo>
                    <a:pt x="95" y="205"/>
                  </a:lnTo>
                  <a:lnTo>
                    <a:pt x="95" y="206"/>
                  </a:lnTo>
                  <a:lnTo>
                    <a:pt x="95" y="208"/>
                  </a:lnTo>
                  <a:lnTo>
                    <a:pt x="94" y="211"/>
                  </a:lnTo>
                  <a:lnTo>
                    <a:pt x="94" y="212"/>
                  </a:lnTo>
                  <a:lnTo>
                    <a:pt x="93" y="215"/>
                  </a:lnTo>
                  <a:lnTo>
                    <a:pt x="92" y="216"/>
                  </a:lnTo>
                  <a:lnTo>
                    <a:pt x="92" y="218"/>
                  </a:lnTo>
                  <a:lnTo>
                    <a:pt x="92" y="220"/>
                  </a:lnTo>
                  <a:lnTo>
                    <a:pt x="93" y="226"/>
                  </a:lnTo>
                  <a:lnTo>
                    <a:pt x="95" y="233"/>
                  </a:lnTo>
                  <a:lnTo>
                    <a:pt x="99" y="241"/>
                  </a:lnTo>
                  <a:lnTo>
                    <a:pt x="104" y="248"/>
                  </a:lnTo>
                  <a:lnTo>
                    <a:pt x="110" y="254"/>
                  </a:lnTo>
                  <a:lnTo>
                    <a:pt x="114" y="259"/>
                  </a:lnTo>
                  <a:lnTo>
                    <a:pt x="120" y="264"/>
                  </a:lnTo>
                  <a:lnTo>
                    <a:pt x="125" y="265"/>
                  </a:lnTo>
                  <a:lnTo>
                    <a:pt x="131" y="264"/>
                  </a:lnTo>
                  <a:lnTo>
                    <a:pt x="137" y="261"/>
                  </a:lnTo>
                  <a:lnTo>
                    <a:pt x="143" y="258"/>
                  </a:lnTo>
                  <a:lnTo>
                    <a:pt x="149" y="254"/>
                  </a:lnTo>
                  <a:lnTo>
                    <a:pt x="154" y="248"/>
                  </a:lnTo>
                  <a:lnTo>
                    <a:pt x="157" y="243"/>
                  </a:lnTo>
                  <a:lnTo>
                    <a:pt x="161" y="237"/>
                  </a:lnTo>
                  <a:lnTo>
                    <a:pt x="162" y="233"/>
                  </a:lnTo>
                  <a:lnTo>
                    <a:pt x="161" y="230"/>
                  </a:lnTo>
                  <a:lnTo>
                    <a:pt x="158" y="227"/>
                  </a:lnTo>
                  <a:lnTo>
                    <a:pt x="157" y="223"/>
                  </a:lnTo>
                  <a:lnTo>
                    <a:pt x="155" y="218"/>
                  </a:lnTo>
                  <a:lnTo>
                    <a:pt x="152" y="213"/>
                  </a:lnTo>
                  <a:lnTo>
                    <a:pt x="150" y="209"/>
                  </a:lnTo>
                  <a:lnTo>
                    <a:pt x="148" y="205"/>
                  </a:lnTo>
                  <a:lnTo>
                    <a:pt x="146" y="202"/>
                  </a:lnTo>
                  <a:lnTo>
                    <a:pt x="146" y="186"/>
                  </a:lnTo>
                  <a:lnTo>
                    <a:pt x="156" y="186"/>
                  </a:lnTo>
                  <a:lnTo>
                    <a:pt x="156" y="187"/>
                  </a:lnTo>
                  <a:lnTo>
                    <a:pt x="158" y="189"/>
                  </a:lnTo>
                  <a:lnTo>
                    <a:pt x="162" y="190"/>
                  </a:lnTo>
                  <a:lnTo>
                    <a:pt x="166" y="193"/>
                  </a:lnTo>
                  <a:lnTo>
                    <a:pt x="169" y="194"/>
                  </a:lnTo>
                  <a:lnTo>
                    <a:pt x="174" y="196"/>
                  </a:lnTo>
                  <a:lnTo>
                    <a:pt x="176" y="196"/>
                  </a:lnTo>
                  <a:lnTo>
                    <a:pt x="178" y="196"/>
                  </a:lnTo>
                  <a:lnTo>
                    <a:pt x="178" y="194"/>
                  </a:lnTo>
                  <a:lnTo>
                    <a:pt x="182" y="192"/>
                  </a:lnTo>
                  <a:lnTo>
                    <a:pt x="186" y="189"/>
                  </a:lnTo>
                  <a:lnTo>
                    <a:pt x="190" y="186"/>
                  </a:lnTo>
                  <a:lnTo>
                    <a:pt x="194" y="183"/>
                  </a:lnTo>
                  <a:lnTo>
                    <a:pt x="199" y="180"/>
                  </a:lnTo>
                  <a:lnTo>
                    <a:pt x="202" y="176"/>
                  </a:lnTo>
                  <a:lnTo>
                    <a:pt x="203" y="173"/>
                  </a:lnTo>
                  <a:lnTo>
                    <a:pt x="206" y="175"/>
                  </a:lnTo>
                  <a:lnTo>
                    <a:pt x="208" y="175"/>
                  </a:lnTo>
                  <a:lnTo>
                    <a:pt x="209" y="175"/>
                  </a:lnTo>
                  <a:lnTo>
                    <a:pt x="212" y="172"/>
                  </a:lnTo>
                  <a:lnTo>
                    <a:pt x="213" y="171"/>
                  </a:lnTo>
                  <a:lnTo>
                    <a:pt x="213" y="168"/>
                  </a:lnTo>
                  <a:lnTo>
                    <a:pt x="214" y="166"/>
                  </a:lnTo>
                  <a:lnTo>
                    <a:pt x="214" y="164"/>
                  </a:lnTo>
                  <a:lnTo>
                    <a:pt x="203" y="136"/>
                  </a:lnTo>
                  <a:lnTo>
                    <a:pt x="205" y="134"/>
                  </a:lnTo>
                  <a:lnTo>
                    <a:pt x="206" y="132"/>
                  </a:lnTo>
                  <a:lnTo>
                    <a:pt x="208" y="127"/>
                  </a:lnTo>
                  <a:lnTo>
                    <a:pt x="211" y="125"/>
                  </a:lnTo>
                  <a:lnTo>
                    <a:pt x="213" y="120"/>
                  </a:lnTo>
                  <a:lnTo>
                    <a:pt x="215" y="118"/>
                  </a:lnTo>
                  <a:lnTo>
                    <a:pt x="218" y="115"/>
                  </a:lnTo>
                  <a:lnTo>
                    <a:pt x="220" y="113"/>
                  </a:lnTo>
                  <a:lnTo>
                    <a:pt x="220" y="111"/>
                  </a:lnTo>
                  <a:lnTo>
                    <a:pt x="220" y="108"/>
                  </a:lnTo>
                  <a:lnTo>
                    <a:pt x="220" y="105"/>
                  </a:lnTo>
                  <a:lnTo>
                    <a:pt x="220" y="102"/>
                  </a:lnTo>
                  <a:lnTo>
                    <a:pt x="220" y="101"/>
                  </a:lnTo>
                  <a:lnTo>
                    <a:pt x="220" y="98"/>
                  </a:lnTo>
                  <a:lnTo>
                    <a:pt x="220" y="97"/>
                  </a:lnTo>
                  <a:lnTo>
                    <a:pt x="220" y="94"/>
                  </a:lnTo>
                  <a:lnTo>
                    <a:pt x="222" y="94"/>
                  </a:lnTo>
                  <a:lnTo>
                    <a:pt x="224" y="93"/>
                  </a:lnTo>
                  <a:lnTo>
                    <a:pt x="225" y="93"/>
                  </a:lnTo>
                  <a:lnTo>
                    <a:pt x="226" y="91"/>
                  </a:lnTo>
                  <a:lnTo>
                    <a:pt x="227" y="90"/>
                  </a:lnTo>
                  <a:lnTo>
                    <a:pt x="228" y="88"/>
                  </a:lnTo>
                  <a:lnTo>
                    <a:pt x="228" y="87"/>
                  </a:lnTo>
                  <a:lnTo>
                    <a:pt x="230" y="86"/>
                  </a:lnTo>
                  <a:lnTo>
                    <a:pt x="225" y="84"/>
                  </a:lnTo>
                  <a:lnTo>
                    <a:pt x="221" y="83"/>
                  </a:lnTo>
                  <a:lnTo>
                    <a:pt x="218" y="80"/>
                  </a:lnTo>
                  <a:lnTo>
                    <a:pt x="214" y="76"/>
                  </a:lnTo>
                  <a:lnTo>
                    <a:pt x="213" y="72"/>
                  </a:lnTo>
                  <a:lnTo>
                    <a:pt x="211" y="68"/>
                  </a:lnTo>
                  <a:lnTo>
                    <a:pt x="211" y="61"/>
                  </a:lnTo>
                  <a:lnTo>
                    <a:pt x="209" y="55"/>
                  </a:lnTo>
                  <a:lnTo>
                    <a:pt x="208" y="55"/>
                  </a:lnTo>
                  <a:lnTo>
                    <a:pt x="207" y="57"/>
                  </a:lnTo>
                  <a:lnTo>
                    <a:pt x="206" y="58"/>
                  </a:lnTo>
                  <a:lnTo>
                    <a:pt x="205" y="58"/>
                  </a:lnTo>
                  <a:lnTo>
                    <a:pt x="205" y="60"/>
                  </a:lnTo>
                  <a:lnTo>
                    <a:pt x="203" y="61"/>
                  </a:lnTo>
                  <a:lnTo>
                    <a:pt x="200" y="60"/>
                  </a:lnTo>
                  <a:lnTo>
                    <a:pt x="197" y="60"/>
                  </a:lnTo>
                  <a:lnTo>
                    <a:pt x="196" y="58"/>
                  </a:lnTo>
                  <a:lnTo>
                    <a:pt x="195" y="57"/>
                  </a:lnTo>
                  <a:lnTo>
                    <a:pt x="195" y="54"/>
                  </a:lnTo>
                  <a:lnTo>
                    <a:pt x="195" y="53"/>
                  </a:lnTo>
                  <a:lnTo>
                    <a:pt x="195" y="51"/>
                  </a:lnTo>
                  <a:lnTo>
                    <a:pt x="195" y="50"/>
                  </a:lnTo>
                  <a:lnTo>
                    <a:pt x="193" y="50"/>
                  </a:lnTo>
                  <a:lnTo>
                    <a:pt x="192" y="48"/>
                  </a:lnTo>
                  <a:lnTo>
                    <a:pt x="189" y="47"/>
                  </a:lnTo>
                  <a:lnTo>
                    <a:pt x="187" y="46"/>
                  </a:lnTo>
                  <a:lnTo>
                    <a:pt x="186" y="44"/>
                  </a:lnTo>
                  <a:lnTo>
                    <a:pt x="183" y="41"/>
                  </a:lnTo>
                  <a:lnTo>
                    <a:pt x="182" y="40"/>
                  </a:lnTo>
                  <a:lnTo>
                    <a:pt x="182" y="37"/>
                  </a:lnTo>
                  <a:lnTo>
                    <a:pt x="182" y="36"/>
                  </a:lnTo>
                  <a:lnTo>
                    <a:pt x="182" y="34"/>
                  </a:lnTo>
                  <a:lnTo>
                    <a:pt x="183" y="33"/>
                  </a:lnTo>
                  <a:lnTo>
                    <a:pt x="183" y="32"/>
                  </a:lnTo>
                  <a:lnTo>
                    <a:pt x="183" y="30"/>
                  </a:lnTo>
                  <a:lnTo>
                    <a:pt x="184" y="30"/>
                  </a:lnTo>
                  <a:lnTo>
                    <a:pt x="184" y="29"/>
                  </a:lnTo>
                  <a:lnTo>
                    <a:pt x="184" y="27"/>
                  </a:lnTo>
                  <a:lnTo>
                    <a:pt x="167" y="27"/>
                  </a:lnTo>
                  <a:lnTo>
                    <a:pt x="164" y="30"/>
                  </a:lnTo>
                  <a:lnTo>
                    <a:pt x="163" y="32"/>
                  </a:lnTo>
                  <a:lnTo>
                    <a:pt x="161" y="33"/>
                  </a:lnTo>
                  <a:lnTo>
                    <a:pt x="160" y="33"/>
                  </a:lnTo>
                  <a:lnTo>
                    <a:pt x="157" y="33"/>
                  </a:lnTo>
                  <a:lnTo>
                    <a:pt x="156" y="33"/>
                  </a:lnTo>
                  <a:lnTo>
                    <a:pt x="154" y="33"/>
                  </a:lnTo>
                  <a:lnTo>
                    <a:pt x="151" y="33"/>
                  </a:lnTo>
                  <a:lnTo>
                    <a:pt x="150" y="33"/>
                  </a:lnTo>
                  <a:lnTo>
                    <a:pt x="149" y="33"/>
                  </a:lnTo>
                  <a:lnTo>
                    <a:pt x="148" y="34"/>
                  </a:lnTo>
                  <a:lnTo>
                    <a:pt x="148" y="36"/>
                  </a:lnTo>
                  <a:lnTo>
                    <a:pt x="146" y="37"/>
                  </a:lnTo>
                  <a:lnTo>
                    <a:pt x="145" y="39"/>
                  </a:lnTo>
                  <a:lnTo>
                    <a:pt x="145" y="40"/>
                  </a:lnTo>
                  <a:lnTo>
                    <a:pt x="144" y="40"/>
                  </a:lnTo>
                  <a:lnTo>
                    <a:pt x="143" y="41"/>
                  </a:lnTo>
                  <a:lnTo>
                    <a:pt x="142" y="41"/>
                  </a:lnTo>
                  <a:lnTo>
                    <a:pt x="142" y="43"/>
                  </a:lnTo>
                  <a:lnTo>
                    <a:pt x="141" y="44"/>
                  </a:lnTo>
                  <a:lnTo>
                    <a:pt x="139" y="44"/>
                  </a:lnTo>
                  <a:lnTo>
                    <a:pt x="138" y="46"/>
                  </a:lnTo>
                  <a:lnTo>
                    <a:pt x="136" y="46"/>
                  </a:lnTo>
                  <a:lnTo>
                    <a:pt x="135" y="44"/>
                  </a:lnTo>
                  <a:lnTo>
                    <a:pt x="133" y="44"/>
                  </a:lnTo>
                  <a:lnTo>
                    <a:pt x="132" y="44"/>
                  </a:lnTo>
                  <a:lnTo>
                    <a:pt x="131" y="43"/>
                  </a:lnTo>
                  <a:lnTo>
                    <a:pt x="131" y="41"/>
                  </a:lnTo>
                  <a:lnTo>
                    <a:pt x="130" y="41"/>
                  </a:lnTo>
                  <a:lnTo>
                    <a:pt x="130" y="40"/>
                  </a:lnTo>
                  <a:lnTo>
                    <a:pt x="127" y="41"/>
                  </a:lnTo>
                  <a:lnTo>
                    <a:pt x="125" y="41"/>
                  </a:lnTo>
                  <a:lnTo>
                    <a:pt x="124" y="41"/>
                  </a:lnTo>
                  <a:lnTo>
                    <a:pt x="121" y="40"/>
                  </a:lnTo>
                  <a:lnTo>
                    <a:pt x="120" y="39"/>
                  </a:lnTo>
                  <a:lnTo>
                    <a:pt x="119" y="36"/>
                  </a:lnTo>
                  <a:lnTo>
                    <a:pt x="118" y="33"/>
                  </a:lnTo>
                  <a:lnTo>
                    <a:pt x="117" y="30"/>
                  </a:lnTo>
                  <a:lnTo>
                    <a:pt x="114" y="32"/>
                  </a:lnTo>
                  <a:lnTo>
                    <a:pt x="111" y="32"/>
                  </a:lnTo>
                  <a:lnTo>
                    <a:pt x="108" y="33"/>
                  </a:lnTo>
                  <a:lnTo>
                    <a:pt x="106" y="33"/>
                  </a:lnTo>
                  <a:lnTo>
                    <a:pt x="104" y="33"/>
                  </a:lnTo>
                  <a:lnTo>
                    <a:pt x="101" y="33"/>
                  </a:lnTo>
                  <a:lnTo>
                    <a:pt x="100" y="32"/>
                  </a:lnTo>
                  <a:lnTo>
                    <a:pt x="98" y="30"/>
                  </a:lnTo>
                  <a:lnTo>
                    <a:pt x="96" y="32"/>
                  </a:lnTo>
                  <a:lnTo>
                    <a:pt x="95" y="33"/>
                  </a:lnTo>
                  <a:lnTo>
                    <a:pt x="94" y="33"/>
                  </a:lnTo>
                  <a:lnTo>
                    <a:pt x="93" y="34"/>
                  </a:lnTo>
                  <a:lnTo>
                    <a:pt x="92" y="36"/>
                  </a:lnTo>
                  <a:lnTo>
                    <a:pt x="91" y="37"/>
                  </a:lnTo>
                  <a:lnTo>
                    <a:pt x="88" y="37"/>
                  </a:lnTo>
                  <a:lnTo>
                    <a:pt x="87" y="37"/>
                  </a:lnTo>
                  <a:lnTo>
                    <a:pt x="86" y="37"/>
                  </a:lnTo>
                  <a:lnTo>
                    <a:pt x="85" y="37"/>
                  </a:lnTo>
                  <a:lnTo>
                    <a:pt x="83" y="37"/>
                  </a:lnTo>
                  <a:lnTo>
                    <a:pt x="82" y="37"/>
                  </a:lnTo>
                  <a:lnTo>
                    <a:pt x="81" y="37"/>
                  </a:lnTo>
                  <a:lnTo>
                    <a:pt x="80" y="37"/>
                  </a:lnTo>
                  <a:lnTo>
                    <a:pt x="79" y="37"/>
                  </a:lnTo>
                  <a:lnTo>
                    <a:pt x="76" y="37"/>
                  </a:lnTo>
                  <a:lnTo>
                    <a:pt x="75" y="29"/>
                  </a:lnTo>
                  <a:lnTo>
                    <a:pt x="73" y="22"/>
                  </a:lnTo>
                  <a:lnTo>
                    <a:pt x="69" y="18"/>
                  </a:lnTo>
                  <a:lnTo>
                    <a:pt x="64" y="15"/>
                  </a:lnTo>
                  <a:lnTo>
                    <a:pt x="60" y="12"/>
                  </a:lnTo>
                  <a:lnTo>
                    <a:pt x="54" y="8"/>
                  </a:lnTo>
                  <a:lnTo>
                    <a:pt x="49" y="5"/>
                  </a:lnTo>
                  <a:lnTo>
                    <a:pt x="45" y="0"/>
                  </a:lnTo>
                  <a:lnTo>
                    <a:pt x="44" y="2"/>
                  </a:lnTo>
                  <a:lnTo>
                    <a:pt x="44" y="4"/>
                  </a:lnTo>
                  <a:lnTo>
                    <a:pt x="44" y="7"/>
                  </a:lnTo>
                  <a:lnTo>
                    <a:pt x="43" y="8"/>
                  </a:lnTo>
                  <a:lnTo>
                    <a:pt x="43" y="9"/>
                  </a:lnTo>
                  <a:lnTo>
                    <a:pt x="43" y="12"/>
                  </a:lnTo>
                  <a:lnTo>
                    <a:pt x="43" y="14"/>
                  </a:lnTo>
                  <a:lnTo>
                    <a:pt x="43" y="15"/>
                  </a:lnTo>
                  <a:lnTo>
                    <a:pt x="42" y="16"/>
                  </a:lnTo>
                  <a:lnTo>
                    <a:pt x="41" y="18"/>
                  </a:lnTo>
                  <a:lnTo>
                    <a:pt x="38" y="19"/>
                  </a:lnTo>
                  <a:lnTo>
                    <a:pt x="37" y="21"/>
                  </a:lnTo>
                  <a:lnTo>
                    <a:pt x="36" y="23"/>
                  </a:lnTo>
                  <a:lnTo>
                    <a:pt x="36" y="25"/>
                  </a:lnTo>
                  <a:lnTo>
                    <a:pt x="35" y="27"/>
                  </a:lnTo>
                  <a:lnTo>
                    <a:pt x="35" y="30"/>
                  </a:lnTo>
                  <a:lnTo>
                    <a:pt x="35" y="34"/>
                  </a:lnTo>
                  <a:lnTo>
                    <a:pt x="35" y="37"/>
                  </a:lnTo>
                  <a:lnTo>
                    <a:pt x="36" y="40"/>
                  </a:lnTo>
                  <a:lnTo>
                    <a:pt x="36" y="41"/>
                  </a:lnTo>
                  <a:lnTo>
                    <a:pt x="36" y="44"/>
                  </a:lnTo>
                  <a:lnTo>
                    <a:pt x="37" y="47"/>
                  </a:lnTo>
                  <a:lnTo>
                    <a:pt x="37" y="50"/>
                  </a:lnTo>
                  <a:lnTo>
                    <a:pt x="37" y="55"/>
                  </a:lnTo>
                  <a:lnTo>
                    <a:pt x="37" y="57"/>
                  </a:lnTo>
                  <a:lnTo>
                    <a:pt x="36" y="60"/>
                  </a:lnTo>
                  <a:lnTo>
                    <a:pt x="35" y="62"/>
                  </a:lnTo>
                  <a:lnTo>
                    <a:pt x="34" y="68"/>
                  </a:lnTo>
                  <a:lnTo>
                    <a:pt x="34" y="72"/>
                  </a:lnTo>
                  <a:lnTo>
                    <a:pt x="32" y="74"/>
                  </a:lnTo>
                  <a:lnTo>
                    <a:pt x="32" y="77"/>
                  </a:lnTo>
                  <a:lnTo>
                    <a:pt x="32" y="79"/>
                  </a:lnTo>
                  <a:lnTo>
                    <a:pt x="31" y="79"/>
                  </a:lnTo>
                  <a:lnTo>
                    <a:pt x="30" y="77"/>
                  </a:lnTo>
                  <a:lnTo>
                    <a:pt x="29" y="77"/>
                  </a:lnTo>
                  <a:lnTo>
                    <a:pt x="28" y="76"/>
                  </a:lnTo>
                  <a:lnTo>
                    <a:pt x="26" y="76"/>
                  </a:lnTo>
                  <a:lnTo>
                    <a:pt x="26" y="74"/>
                  </a:lnTo>
                  <a:lnTo>
                    <a:pt x="23" y="73"/>
                  </a:lnTo>
                  <a:lnTo>
                    <a:pt x="20" y="72"/>
                  </a:lnTo>
                  <a:lnTo>
                    <a:pt x="18" y="70"/>
                  </a:lnTo>
                  <a:lnTo>
                    <a:pt x="17" y="68"/>
                  </a:lnTo>
                  <a:lnTo>
                    <a:pt x="16" y="64"/>
                  </a:lnTo>
                  <a:lnTo>
                    <a:pt x="16" y="60"/>
                  </a:lnTo>
                  <a:lnTo>
                    <a:pt x="16" y="57"/>
                  </a:lnTo>
                  <a:lnTo>
                    <a:pt x="16" y="53"/>
                  </a:lnTo>
                  <a:lnTo>
                    <a:pt x="16" y="43"/>
                  </a:lnTo>
                  <a:lnTo>
                    <a:pt x="18" y="36"/>
                  </a:lnTo>
                  <a:lnTo>
                    <a:pt x="19" y="29"/>
                  </a:lnTo>
                  <a:lnTo>
                    <a:pt x="23" y="23"/>
                  </a:lnTo>
                  <a:lnTo>
                    <a:pt x="25" y="18"/>
                  </a:lnTo>
                  <a:lnTo>
                    <a:pt x="28" y="14"/>
                  </a:lnTo>
                  <a:lnTo>
                    <a:pt x="29" y="8"/>
                  </a:lnTo>
                  <a:lnTo>
                    <a:pt x="30" y="2"/>
                  </a:lnTo>
                  <a:lnTo>
                    <a:pt x="23" y="7"/>
                  </a:lnTo>
                  <a:lnTo>
                    <a:pt x="17" y="12"/>
                  </a:lnTo>
                  <a:lnTo>
                    <a:pt x="12" y="18"/>
                  </a:lnTo>
                  <a:lnTo>
                    <a:pt x="7" y="23"/>
                  </a:lnTo>
                  <a:lnTo>
                    <a:pt x="5" y="30"/>
                  </a:lnTo>
                  <a:lnTo>
                    <a:pt x="3" y="39"/>
                  </a:lnTo>
                  <a:lnTo>
                    <a:pt x="1" y="46"/>
                  </a:lnTo>
                  <a:lnTo>
                    <a:pt x="0" y="5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6" name="Freeform 124">
              <a:extLst>
                <a:ext uri="{FF2B5EF4-FFF2-40B4-BE49-F238E27FC236}">
                  <a16:creationId xmlns:a16="http://schemas.microsoft.com/office/drawing/2014/main" id="{C6D12C23-737B-D047-E6AB-47AC38E27CDB}"/>
                </a:ext>
              </a:extLst>
            </p:cNvPr>
            <p:cNvSpPr>
              <a:spLocks/>
            </p:cNvSpPr>
            <p:nvPr/>
          </p:nvSpPr>
          <p:spPr bwMode="gray">
            <a:xfrm>
              <a:off x="3149463" y="3401263"/>
              <a:ext cx="397740" cy="681448"/>
            </a:xfrm>
            <a:custGeom>
              <a:avLst/>
              <a:gdLst>
                <a:gd name="T0" fmla="*/ 331788 w 214"/>
                <a:gd name="T1" fmla="*/ 328947 h 389"/>
                <a:gd name="T2" fmla="*/ 330200 w 214"/>
                <a:gd name="T3" fmla="*/ 314950 h 389"/>
                <a:gd name="T4" fmla="*/ 334963 w 214"/>
                <a:gd name="T5" fmla="*/ 300952 h 389"/>
                <a:gd name="T6" fmla="*/ 331788 w 214"/>
                <a:gd name="T7" fmla="*/ 274356 h 389"/>
                <a:gd name="T8" fmla="*/ 325438 w 214"/>
                <a:gd name="T9" fmla="*/ 235162 h 389"/>
                <a:gd name="T10" fmla="*/ 334963 w 214"/>
                <a:gd name="T11" fmla="*/ 215566 h 389"/>
                <a:gd name="T12" fmla="*/ 274638 w 214"/>
                <a:gd name="T13" fmla="*/ 200168 h 389"/>
                <a:gd name="T14" fmla="*/ 261938 w 214"/>
                <a:gd name="T15" fmla="*/ 181971 h 389"/>
                <a:gd name="T16" fmla="*/ 203200 w 214"/>
                <a:gd name="T17" fmla="*/ 156775 h 389"/>
                <a:gd name="T18" fmla="*/ 185737 w 214"/>
                <a:gd name="T19" fmla="*/ 78387 h 389"/>
                <a:gd name="T20" fmla="*/ 211138 w 214"/>
                <a:gd name="T21" fmla="*/ 30795 h 389"/>
                <a:gd name="T22" fmla="*/ 225425 w 214"/>
                <a:gd name="T23" fmla="*/ 6999 h 389"/>
                <a:gd name="T24" fmla="*/ 219075 w 214"/>
                <a:gd name="T25" fmla="*/ 1400 h 389"/>
                <a:gd name="T26" fmla="*/ 192087 w 214"/>
                <a:gd name="T27" fmla="*/ 23796 h 389"/>
                <a:gd name="T28" fmla="*/ 169863 w 214"/>
                <a:gd name="T29" fmla="*/ 39194 h 389"/>
                <a:gd name="T30" fmla="*/ 158750 w 214"/>
                <a:gd name="T31" fmla="*/ 36394 h 389"/>
                <a:gd name="T32" fmla="*/ 141288 w 214"/>
                <a:gd name="T33" fmla="*/ 44793 h 389"/>
                <a:gd name="T34" fmla="*/ 115888 w 214"/>
                <a:gd name="T35" fmla="*/ 46193 h 389"/>
                <a:gd name="T36" fmla="*/ 100012 w 214"/>
                <a:gd name="T37" fmla="*/ 88186 h 389"/>
                <a:gd name="T38" fmla="*/ 77788 w 214"/>
                <a:gd name="T39" fmla="*/ 124580 h 389"/>
                <a:gd name="T40" fmla="*/ 58738 w 214"/>
                <a:gd name="T41" fmla="*/ 151176 h 389"/>
                <a:gd name="T42" fmla="*/ 47625 w 214"/>
                <a:gd name="T43" fmla="*/ 169373 h 389"/>
                <a:gd name="T44" fmla="*/ 39688 w 214"/>
                <a:gd name="T45" fmla="*/ 186170 h 389"/>
                <a:gd name="T46" fmla="*/ 42862 w 214"/>
                <a:gd name="T47" fmla="*/ 209966 h 389"/>
                <a:gd name="T48" fmla="*/ 47625 w 214"/>
                <a:gd name="T49" fmla="*/ 243561 h 389"/>
                <a:gd name="T50" fmla="*/ 49212 w 214"/>
                <a:gd name="T51" fmla="*/ 282755 h 389"/>
                <a:gd name="T52" fmla="*/ 30163 w 214"/>
                <a:gd name="T53" fmla="*/ 320549 h 389"/>
                <a:gd name="T54" fmla="*/ 4763 w 214"/>
                <a:gd name="T55" fmla="*/ 338746 h 389"/>
                <a:gd name="T56" fmla="*/ 1588 w 214"/>
                <a:gd name="T57" fmla="*/ 352744 h 389"/>
                <a:gd name="T58" fmla="*/ 33338 w 214"/>
                <a:gd name="T59" fmla="*/ 379339 h 389"/>
                <a:gd name="T60" fmla="*/ 69850 w 214"/>
                <a:gd name="T61" fmla="*/ 397537 h 389"/>
                <a:gd name="T62" fmla="*/ 79375 w 214"/>
                <a:gd name="T63" fmla="*/ 397537 h 389"/>
                <a:gd name="T64" fmla="*/ 115888 w 214"/>
                <a:gd name="T65" fmla="*/ 410135 h 389"/>
                <a:gd name="T66" fmla="*/ 150813 w 214"/>
                <a:gd name="T67" fmla="*/ 440930 h 389"/>
                <a:gd name="T68" fmla="*/ 176212 w 214"/>
                <a:gd name="T69" fmla="*/ 480123 h 389"/>
                <a:gd name="T70" fmla="*/ 207963 w 214"/>
                <a:gd name="T71" fmla="*/ 484323 h 389"/>
                <a:gd name="T72" fmla="*/ 230188 w 214"/>
                <a:gd name="T73" fmla="*/ 478724 h 389"/>
                <a:gd name="T74" fmla="*/ 239713 w 214"/>
                <a:gd name="T75" fmla="*/ 480123 h 389"/>
                <a:gd name="T76" fmla="*/ 247650 w 214"/>
                <a:gd name="T77" fmla="*/ 482923 h 389"/>
                <a:gd name="T78" fmla="*/ 252413 w 214"/>
                <a:gd name="T79" fmla="*/ 498320 h 389"/>
                <a:gd name="T80" fmla="*/ 247650 w 214"/>
                <a:gd name="T81" fmla="*/ 508119 h 389"/>
                <a:gd name="T82" fmla="*/ 239713 w 214"/>
                <a:gd name="T83" fmla="*/ 523516 h 389"/>
                <a:gd name="T84" fmla="*/ 249238 w 214"/>
                <a:gd name="T85" fmla="*/ 540314 h 389"/>
                <a:gd name="T86" fmla="*/ 266700 w 214"/>
                <a:gd name="T87" fmla="*/ 519317 h 389"/>
                <a:gd name="T88" fmla="*/ 280988 w 214"/>
                <a:gd name="T89" fmla="*/ 459127 h 389"/>
                <a:gd name="T90" fmla="*/ 269875 w 214"/>
                <a:gd name="T91" fmla="*/ 419933 h 389"/>
                <a:gd name="T92" fmla="*/ 260350 w 214"/>
                <a:gd name="T93" fmla="*/ 394737 h 389"/>
                <a:gd name="T94" fmla="*/ 279400 w 214"/>
                <a:gd name="T95" fmla="*/ 384939 h 389"/>
                <a:gd name="T96" fmla="*/ 280988 w 214"/>
                <a:gd name="T97" fmla="*/ 372341 h 389"/>
                <a:gd name="T98" fmla="*/ 271463 w 214"/>
                <a:gd name="T99" fmla="*/ 362542 h 389"/>
                <a:gd name="T100" fmla="*/ 300038 w 214"/>
                <a:gd name="T101" fmla="*/ 349944 h 3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14"/>
                <a:gd name="T154" fmla="*/ 0 h 389"/>
                <a:gd name="T155" fmla="*/ 214 w 214"/>
                <a:gd name="T156" fmla="*/ 389 h 3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14" h="389">
                  <a:moveTo>
                    <a:pt x="211" y="243"/>
                  </a:moveTo>
                  <a:lnTo>
                    <a:pt x="211" y="242"/>
                  </a:lnTo>
                  <a:lnTo>
                    <a:pt x="210" y="239"/>
                  </a:lnTo>
                  <a:lnTo>
                    <a:pt x="209" y="238"/>
                  </a:lnTo>
                  <a:lnTo>
                    <a:pt x="209" y="235"/>
                  </a:lnTo>
                  <a:lnTo>
                    <a:pt x="208" y="234"/>
                  </a:lnTo>
                  <a:lnTo>
                    <a:pt x="208" y="232"/>
                  </a:lnTo>
                  <a:lnTo>
                    <a:pt x="208" y="229"/>
                  </a:lnTo>
                  <a:lnTo>
                    <a:pt x="208" y="227"/>
                  </a:lnTo>
                  <a:lnTo>
                    <a:pt x="208" y="225"/>
                  </a:lnTo>
                  <a:lnTo>
                    <a:pt x="209" y="224"/>
                  </a:lnTo>
                  <a:lnTo>
                    <a:pt x="210" y="221"/>
                  </a:lnTo>
                  <a:lnTo>
                    <a:pt x="210" y="220"/>
                  </a:lnTo>
                  <a:lnTo>
                    <a:pt x="211" y="217"/>
                  </a:lnTo>
                  <a:lnTo>
                    <a:pt x="211" y="215"/>
                  </a:lnTo>
                  <a:lnTo>
                    <a:pt x="211" y="214"/>
                  </a:lnTo>
                  <a:lnTo>
                    <a:pt x="211" y="211"/>
                  </a:lnTo>
                  <a:lnTo>
                    <a:pt x="210" y="207"/>
                  </a:lnTo>
                  <a:lnTo>
                    <a:pt x="210" y="202"/>
                  </a:lnTo>
                  <a:lnTo>
                    <a:pt x="209" y="196"/>
                  </a:lnTo>
                  <a:lnTo>
                    <a:pt x="208" y="189"/>
                  </a:lnTo>
                  <a:lnTo>
                    <a:pt x="207" y="182"/>
                  </a:lnTo>
                  <a:lnTo>
                    <a:pt x="205" y="176"/>
                  </a:lnTo>
                  <a:lnTo>
                    <a:pt x="205" y="171"/>
                  </a:lnTo>
                  <a:lnTo>
                    <a:pt x="205" y="168"/>
                  </a:lnTo>
                  <a:lnTo>
                    <a:pt x="207" y="165"/>
                  </a:lnTo>
                  <a:lnTo>
                    <a:pt x="208" y="163"/>
                  </a:lnTo>
                  <a:lnTo>
                    <a:pt x="209" y="160"/>
                  </a:lnTo>
                  <a:lnTo>
                    <a:pt x="210" y="157"/>
                  </a:lnTo>
                  <a:lnTo>
                    <a:pt x="211" y="154"/>
                  </a:lnTo>
                  <a:lnTo>
                    <a:pt x="212" y="150"/>
                  </a:lnTo>
                  <a:lnTo>
                    <a:pt x="214" y="146"/>
                  </a:lnTo>
                  <a:lnTo>
                    <a:pt x="178" y="146"/>
                  </a:lnTo>
                  <a:lnTo>
                    <a:pt x="176" y="144"/>
                  </a:lnTo>
                  <a:lnTo>
                    <a:pt x="173" y="143"/>
                  </a:lnTo>
                  <a:lnTo>
                    <a:pt x="171" y="142"/>
                  </a:lnTo>
                  <a:lnTo>
                    <a:pt x="168" y="139"/>
                  </a:lnTo>
                  <a:lnTo>
                    <a:pt x="167" y="136"/>
                  </a:lnTo>
                  <a:lnTo>
                    <a:pt x="166" y="133"/>
                  </a:lnTo>
                  <a:lnTo>
                    <a:pt x="165" y="130"/>
                  </a:lnTo>
                  <a:lnTo>
                    <a:pt x="165" y="129"/>
                  </a:lnTo>
                  <a:lnTo>
                    <a:pt x="152" y="128"/>
                  </a:lnTo>
                  <a:lnTo>
                    <a:pt x="142" y="125"/>
                  </a:lnTo>
                  <a:lnTo>
                    <a:pt x="135" y="119"/>
                  </a:lnTo>
                  <a:lnTo>
                    <a:pt x="128" y="112"/>
                  </a:lnTo>
                  <a:lnTo>
                    <a:pt x="123" y="104"/>
                  </a:lnTo>
                  <a:lnTo>
                    <a:pt x="120" y="92"/>
                  </a:lnTo>
                  <a:lnTo>
                    <a:pt x="117" y="79"/>
                  </a:lnTo>
                  <a:lnTo>
                    <a:pt x="116" y="65"/>
                  </a:lnTo>
                  <a:lnTo>
                    <a:pt x="117" y="56"/>
                  </a:lnTo>
                  <a:lnTo>
                    <a:pt x="119" y="49"/>
                  </a:lnTo>
                  <a:lnTo>
                    <a:pt x="121" y="40"/>
                  </a:lnTo>
                  <a:lnTo>
                    <a:pt x="123" y="33"/>
                  </a:lnTo>
                  <a:lnTo>
                    <a:pt x="128" y="28"/>
                  </a:lnTo>
                  <a:lnTo>
                    <a:pt x="133" y="22"/>
                  </a:lnTo>
                  <a:lnTo>
                    <a:pt x="139" y="17"/>
                  </a:lnTo>
                  <a:lnTo>
                    <a:pt x="146" y="12"/>
                  </a:lnTo>
                  <a:lnTo>
                    <a:pt x="145" y="8"/>
                  </a:lnTo>
                  <a:lnTo>
                    <a:pt x="144" y="5"/>
                  </a:lnTo>
                  <a:lnTo>
                    <a:pt x="142" y="5"/>
                  </a:lnTo>
                  <a:lnTo>
                    <a:pt x="142" y="4"/>
                  </a:lnTo>
                  <a:lnTo>
                    <a:pt x="141" y="3"/>
                  </a:lnTo>
                  <a:lnTo>
                    <a:pt x="140" y="3"/>
                  </a:lnTo>
                  <a:lnTo>
                    <a:pt x="139" y="1"/>
                  </a:lnTo>
                  <a:lnTo>
                    <a:pt x="138" y="1"/>
                  </a:lnTo>
                  <a:lnTo>
                    <a:pt x="136" y="0"/>
                  </a:lnTo>
                  <a:lnTo>
                    <a:pt x="133" y="4"/>
                  </a:lnTo>
                  <a:lnTo>
                    <a:pt x="129" y="8"/>
                  </a:lnTo>
                  <a:lnTo>
                    <a:pt x="125" y="12"/>
                  </a:lnTo>
                  <a:lnTo>
                    <a:pt x="121" y="17"/>
                  </a:lnTo>
                  <a:lnTo>
                    <a:pt x="117" y="19"/>
                  </a:lnTo>
                  <a:lnTo>
                    <a:pt x="114" y="22"/>
                  </a:lnTo>
                  <a:lnTo>
                    <a:pt x="110" y="25"/>
                  </a:lnTo>
                  <a:lnTo>
                    <a:pt x="108" y="28"/>
                  </a:lnTo>
                  <a:lnTo>
                    <a:pt x="107" y="28"/>
                  </a:lnTo>
                  <a:lnTo>
                    <a:pt x="106" y="28"/>
                  </a:lnTo>
                  <a:lnTo>
                    <a:pt x="103" y="28"/>
                  </a:lnTo>
                  <a:lnTo>
                    <a:pt x="102" y="28"/>
                  </a:lnTo>
                  <a:lnTo>
                    <a:pt x="101" y="28"/>
                  </a:lnTo>
                  <a:lnTo>
                    <a:pt x="100" y="26"/>
                  </a:lnTo>
                  <a:lnTo>
                    <a:pt x="98" y="26"/>
                  </a:lnTo>
                  <a:lnTo>
                    <a:pt x="97" y="25"/>
                  </a:lnTo>
                  <a:lnTo>
                    <a:pt x="95" y="29"/>
                  </a:lnTo>
                  <a:lnTo>
                    <a:pt x="92" y="32"/>
                  </a:lnTo>
                  <a:lnTo>
                    <a:pt x="89" y="32"/>
                  </a:lnTo>
                  <a:lnTo>
                    <a:pt x="85" y="32"/>
                  </a:lnTo>
                  <a:lnTo>
                    <a:pt x="83" y="31"/>
                  </a:lnTo>
                  <a:lnTo>
                    <a:pt x="79" y="31"/>
                  </a:lnTo>
                  <a:lnTo>
                    <a:pt x="77" y="31"/>
                  </a:lnTo>
                  <a:lnTo>
                    <a:pt x="73" y="33"/>
                  </a:lnTo>
                  <a:lnTo>
                    <a:pt x="70" y="39"/>
                  </a:lnTo>
                  <a:lnTo>
                    <a:pt x="66" y="46"/>
                  </a:lnTo>
                  <a:lnTo>
                    <a:pt x="65" y="51"/>
                  </a:lnTo>
                  <a:lnTo>
                    <a:pt x="64" y="57"/>
                  </a:lnTo>
                  <a:lnTo>
                    <a:pt x="63" y="63"/>
                  </a:lnTo>
                  <a:lnTo>
                    <a:pt x="61" y="70"/>
                  </a:lnTo>
                  <a:lnTo>
                    <a:pt x="59" y="75"/>
                  </a:lnTo>
                  <a:lnTo>
                    <a:pt x="54" y="83"/>
                  </a:lnTo>
                  <a:lnTo>
                    <a:pt x="51" y="86"/>
                  </a:lnTo>
                  <a:lnTo>
                    <a:pt x="49" y="89"/>
                  </a:lnTo>
                  <a:lnTo>
                    <a:pt x="46" y="92"/>
                  </a:lnTo>
                  <a:lnTo>
                    <a:pt x="44" y="96"/>
                  </a:lnTo>
                  <a:lnTo>
                    <a:pt x="40" y="100"/>
                  </a:lnTo>
                  <a:lnTo>
                    <a:pt x="38" y="104"/>
                  </a:lnTo>
                  <a:lnTo>
                    <a:pt x="37" y="108"/>
                  </a:lnTo>
                  <a:lnTo>
                    <a:pt x="34" y="111"/>
                  </a:lnTo>
                  <a:lnTo>
                    <a:pt x="33" y="114"/>
                  </a:lnTo>
                  <a:lnTo>
                    <a:pt x="32" y="117"/>
                  </a:lnTo>
                  <a:lnTo>
                    <a:pt x="31" y="119"/>
                  </a:lnTo>
                  <a:lnTo>
                    <a:pt x="30" y="121"/>
                  </a:lnTo>
                  <a:lnTo>
                    <a:pt x="28" y="123"/>
                  </a:lnTo>
                  <a:lnTo>
                    <a:pt x="27" y="126"/>
                  </a:lnTo>
                  <a:lnTo>
                    <a:pt x="27" y="129"/>
                  </a:lnTo>
                  <a:lnTo>
                    <a:pt x="26" y="132"/>
                  </a:lnTo>
                  <a:lnTo>
                    <a:pt x="25" y="133"/>
                  </a:lnTo>
                  <a:lnTo>
                    <a:pt x="25" y="136"/>
                  </a:lnTo>
                  <a:lnTo>
                    <a:pt x="25" y="139"/>
                  </a:lnTo>
                  <a:lnTo>
                    <a:pt x="26" y="143"/>
                  </a:lnTo>
                  <a:lnTo>
                    <a:pt x="26" y="146"/>
                  </a:lnTo>
                  <a:lnTo>
                    <a:pt x="27" y="150"/>
                  </a:lnTo>
                  <a:lnTo>
                    <a:pt x="28" y="153"/>
                  </a:lnTo>
                  <a:lnTo>
                    <a:pt x="31" y="154"/>
                  </a:lnTo>
                  <a:lnTo>
                    <a:pt x="30" y="160"/>
                  </a:lnTo>
                  <a:lnTo>
                    <a:pt x="30" y="167"/>
                  </a:lnTo>
                  <a:lnTo>
                    <a:pt x="30" y="174"/>
                  </a:lnTo>
                  <a:lnTo>
                    <a:pt x="30" y="181"/>
                  </a:lnTo>
                  <a:lnTo>
                    <a:pt x="30" y="188"/>
                  </a:lnTo>
                  <a:lnTo>
                    <a:pt x="30" y="193"/>
                  </a:lnTo>
                  <a:lnTo>
                    <a:pt x="30" y="197"/>
                  </a:lnTo>
                  <a:lnTo>
                    <a:pt x="31" y="202"/>
                  </a:lnTo>
                  <a:lnTo>
                    <a:pt x="30" y="206"/>
                  </a:lnTo>
                  <a:lnTo>
                    <a:pt x="28" y="211"/>
                  </a:lnTo>
                  <a:lnTo>
                    <a:pt x="26" y="218"/>
                  </a:lnTo>
                  <a:lnTo>
                    <a:pt x="22" y="224"/>
                  </a:lnTo>
                  <a:lnTo>
                    <a:pt x="19" y="229"/>
                  </a:lnTo>
                  <a:lnTo>
                    <a:pt x="14" y="235"/>
                  </a:lnTo>
                  <a:lnTo>
                    <a:pt x="9" y="238"/>
                  </a:lnTo>
                  <a:lnTo>
                    <a:pt x="5" y="239"/>
                  </a:lnTo>
                  <a:lnTo>
                    <a:pt x="5" y="241"/>
                  </a:lnTo>
                  <a:lnTo>
                    <a:pt x="3" y="242"/>
                  </a:lnTo>
                  <a:lnTo>
                    <a:pt x="3" y="245"/>
                  </a:lnTo>
                  <a:lnTo>
                    <a:pt x="2" y="246"/>
                  </a:lnTo>
                  <a:lnTo>
                    <a:pt x="2" y="248"/>
                  </a:lnTo>
                  <a:lnTo>
                    <a:pt x="1" y="250"/>
                  </a:lnTo>
                  <a:lnTo>
                    <a:pt x="1" y="252"/>
                  </a:lnTo>
                  <a:lnTo>
                    <a:pt x="0" y="254"/>
                  </a:lnTo>
                  <a:lnTo>
                    <a:pt x="5" y="257"/>
                  </a:lnTo>
                  <a:lnTo>
                    <a:pt x="9" y="261"/>
                  </a:lnTo>
                  <a:lnTo>
                    <a:pt x="15" y="267"/>
                  </a:lnTo>
                  <a:lnTo>
                    <a:pt x="21" y="271"/>
                  </a:lnTo>
                  <a:lnTo>
                    <a:pt x="27" y="277"/>
                  </a:lnTo>
                  <a:lnTo>
                    <a:pt x="32" y="280"/>
                  </a:lnTo>
                  <a:lnTo>
                    <a:pt x="38" y="282"/>
                  </a:lnTo>
                  <a:lnTo>
                    <a:pt x="43" y="284"/>
                  </a:lnTo>
                  <a:lnTo>
                    <a:pt x="44" y="284"/>
                  </a:lnTo>
                  <a:lnTo>
                    <a:pt x="45" y="284"/>
                  </a:lnTo>
                  <a:lnTo>
                    <a:pt x="46" y="284"/>
                  </a:lnTo>
                  <a:lnTo>
                    <a:pt x="47" y="284"/>
                  </a:lnTo>
                  <a:lnTo>
                    <a:pt x="49" y="284"/>
                  </a:lnTo>
                  <a:lnTo>
                    <a:pt x="50" y="284"/>
                  </a:lnTo>
                  <a:lnTo>
                    <a:pt x="52" y="284"/>
                  </a:lnTo>
                  <a:lnTo>
                    <a:pt x="58" y="284"/>
                  </a:lnTo>
                  <a:lnTo>
                    <a:pt x="64" y="287"/>
                  </a:lnTo>
                  <a:lnTo>
                    <a:pt x="69" y="288"/>
                  </a:lnTo>
                  <a:lnTo>
                    <a:pt x="73" y="293"/>
                  </a:lnTo>
                  <a:lnTo>
                    <a:pt x="78" y="296"/>
                  </a:lnTo>
                  <a:lnTo>
                    <a:pt x="83" y="300"/>
                  </a:lnTo>
                  <a:lnTo>
                    <a:pt x="86" y="306"/>
                  </a:lnTo>
                  <a:lnTo>
                    <a:pt x="91" y="310"/>
                  </a:lnTo>
                  <a:lnTo>
                    <a:pt x="95" y="315"/>
                  </a:lnTo>
                  <a:lnTo>
                    <a:pt x="98" y="321"/>
                  </a:lnTo>
                  <a:lnTo>
                    <a:pt x="101" y="327"/>
                  </a:lnTo>
                  <a:lnTo>
                    <a:pt x="104" y="334"/>
                  </a:lnTo>
                  <a:lnTo>
                    <a:pt x="108" y="339"/>
                  </a:lnTo>
                  <a:lnTo>
                    <a:pt x="111" y="343"/>
                  </a:lnTo>
                  <a:lnTo>
                    <a:pt x="116" y="346"/>
                  </a:lnTo>
                  <a:lnTo>
                    <a:pt x="121" y="347"/>
                  </a:lnTo>
                  <a:lnTo>
                    <a:pt x="125" y="347"/>
                  </a:lnTo>
                  <a:lnTo>
                    <a:pt x="127" y="346"/>
                  </a:lnTo>
                  <a:lnTo>
                    <a:pt x="131" y="346"/>
                  </a:lnTo>
                  <a:lnTo>
                    <a:pt x="133" y="345"/>
                  </a:lnTo>
                  <a:lnTo>
                    <a:pt x="136" y="343"/>
                  </a:lnTo>
                  <a:lnTo>
                    <a:pt x="139" y="343"/>
                  </a:lnTo>
                  <a:lnTo>
                    <a:pt x="142" y="342"/>
                  </a:lnTo>
                  <a:lnTo>
                    <a:pt x="145" y="342"/>
                  </a:lnTo>
                  <a:lnTo>
                    <a:pt x="146" y="342"/>
                  </a:lnTo>
                  <a:lnTo>
                    <a:pt x="147" y="343"/>
                  </a:lnTo>
                  <a:lnTo>
                    <a:pt x="148" y="343"/>
                  </a:lnTo>
                  <a:lnTo>
                    <a:pt x="150" y="343"/>
                  </a:lnTo>
                  <a:lnTo>
                    <a:pt x="151" y="343"/>
                  </a:lnTo>
                  <a:lnTo>
                    <a:pt x="152" y="343"/>
                  </a:lnTo>
                  <a:lnTo>
                    <a:pt x="153" y="343"/>
                  </a:lnTo>
                  <a:lnTo>
                    <a:pt x="156" y="342"/>
                  </a:lnTo>
                  <a:lnTo>
                    <a:pt x="156" y="343"/>
                  </a:lnTo>
                  <a:lnTo>
                    <a:pt x="156" y="345"/>
                  </a:lnTo>
                  <a:lnTo>
                    <a:pt x="157" y="347"/>
                  </a:lnTo>
                  <a:lnTo>
                    <a:pt x="157" y="350"/>
                  </a:lnTo>
                  <a:lnTo>
                    <a:pt x="158" y="352"/>
                  </a:lnTo>
                  <a:lnTo>
                    <a:pt x="159" y="354"/>
                  </a:lnTo>
                  <a:lnTo>
                    <a:pt x="159" y="356"/>
                  </a:lnTo>
                  <a:lnTo>
                    <a:pt x="159" y="357"/>
                  </a:lnTo>
                  <a:lnTo>
                    <a:pt x="159" y="359"/>
                  </a:lnTo>
                  <a:lnTo>
                    <a:pt x="158" y="360"/>
                  </a:lnTo>
                  <a:lnTo>
                    <a:pt x="157" y="361"/>
                  </a:lnTo>
                  <a:lnTo>
                    <a:pt x="156" y="363"/>
                  </a:lnTo>
                  <a:lnTo>
                    <a:pt x="153" y="364"/>
                  </a:lnTo>
                  <a:lnTo>
                    <a:pt x="152" y="366"/>
                  </a:lnTo>
                  <a:lnTo>
                    <a:pt x="151" y="367"/>
                  </a:lnTo>
                  <a:lnTo>
                    <a:pt x="151" y="370"/>
                  </a:lnTo>
                  <a:lnTo>
                    <a:pt x="151" y="374"/>
                  </a:lnTo>
                  <a:lnTo>
                    <a:pt x="152" y="377"/>
                  </a:lnTo>
                  <a:lnTo>
                    <a:pt x="152" y="379"/>
                  </a:lnTo>
                  <a:lnTo>
                    <a:pt x="153" y="382"/>
                  </a:lnTo>
                  <a:lnTo>
                    <a:pt x="154" y="384"/>
                  </a:lnTo>
                  <a:lnTo>
                    <a:pt x="157" y="386"/>
                  </a:lnTo>
                  <a:lnTo>
                    <a:pt x="158" y="388"/>
                  </a:lnTo>
                  <a:lnTo>
                    <a:pt x="159" y="389"/>
                  </a:lnTo>
                  <a:lnTo>
                    <a:pt x="167" y="389"/>
                  </a:lnTo>
                  <a:lnTo>
                    <a:pt x="167" y="381"/>
                  </a:lnTo>
                  <a:lnTo>
                    <a:pt x="168" y="371"/>
                  </a:lnTo>
                  <a:lnTo>
                    <a:pt x="170" y="363"/>
                  </a:lnTo>
                  <a:lnTo>
                    <a:pt x="172" y="354"/>
                  </a:lnTo>
                  <a:lnTo>
                    <a:pt x="174" y="346"/>
                  </a:lnTo>
                  <a:lnTo>
                    <a:pt x="176" y="336"/>
                  </a:lnTo>
                  <a:lnTo>
                    <a:pt x="177" y="328"/>
                  </a:lnTo>
                  <a:lnTo>
                    <a:pt x="178" y="317"/>
                  </a:lnTo>
                  <a:lnTo>
                    <a:pt x="177" y="310"/>
                  </a:lnTo>
                  <a:lnTo>
                    <a:pt x="176" y="306"/>
                  </a:lnTo>
                  <a:lnTo>
                    <a:pt x="173" y="301"/>
                  </a:lnTo>
                  <a:lnTo>
                    <a:pt x="170" y="300"/>
                  </a:lnTo>
                  <a:lnTo>
                    <a:pt x="167" y="297"/>
                  </a:lnTo>
                  <a:lnTo>
                    <a:pt x="165" y="294"/>
                  </a:lnTo>
                  <a:lnTo>
                    <a:pt x="164" y="291"/>
                  </a:lnTo>
                  <a:lnTo>
                    <a:pt x="162" y="287"/>
                  </a:lnTo>
                  <a:lnTo>
                    <a:pt x="164" y="282"/>
                  </a:lnTo>
                  <a:lnTo>
                    <a:pt x="165" y="281"/>
                  </a:lnTo>
                  <a:lnTo>
                    <a:pt x="167" y="278"/>
                  </a:lnTo>
                  <a:lnTo>
                    <a:pt x="171" y="277"/>
                  </a:lnTo>
                  <a:lnTo>
                    <a:pt x="173" y="277"/>
                  </a:lnTo>
                  <a:lnTo>
                    <a:pt x="176" y="275"/>
                  </a:lnTo>
                  <a:lnTo>
                    <a:pt x="178" y="274"/>
                  </a:lnTo>
                  <a:lnTo>
                    <a:pt x="179" y="274"/>
                  </a:lnTo>
                  <a:lnTo>
                    <a:pt x="179" y="266"/>
                  </a:lnTo>
                  <a:lnTo>
                    <a:pt x="178" y="266"/>
                  </a:lnTo>
                  <a:lnTo>
                    <a:pt x="177" y="266"/>
                  </a:lnTo>
                  <a:lnTo>
                    <a:pt x="176" y="264"/>
                  </a:lnTo>
                  <a:lnTo>
                    <a:pt x="173" y="263"/>
                  </a:lnTo>
                  <a:lnTo>
                    <a:pt x="173" y="261"/>
                  </a:lnTo>
                  <a:lnTo>
                    <a:pt x="172" y="260"/>
                  </a:lnTo>
                  <a:lnTo>
                    <a:pt x="171" y="259"/>
                  </a:lnTo>
                  <a:lnTo>
                    <a:pt x="171" y="256"/>
                  </a:lnTo>
                  <a:lnTo>
                    <a:pt x="172" y="256"/>
                  </a:lnTo>
                  <a:lnTo>
                    <a:pt x="177" y="254"/>
                  </a:lnTo>
                  <a:lnTo>
                    <a:pt x="183" y="253"/>
                  </a:lnTo>
                  <a:lnTo>
                    <a:pt x="189" y="250"/>
                  </a:lnTo>
                  <a:lnTo>
                    <a:pt x="196" y="249"/>
                  </a:lnTo>
                  <a:lnTo>
                    <a:pt x="203" y="248"/>
                  </a:lnTo>
                  <a:lnTo>
                    <a:pt x="208" y="246"/>
                  </a:lnTo>
                  <a:lnTo>
                    <a:pt x="211" y="24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7" name="Freeform 125">
              <a:extLst>
                <a:ext uri="{FF2B5EF4-FFF2-40B4-BE49-F238E27FC236}">
                  <a16:creationId xmlns:a16="http://schemas.microsoft.com/office/drawing/2014/main" id="{D7E7E0A0-D3F3-8600-2717-4F1D992F986C}"/>
                </a:ext>
              </a:extLst>
            </p:cNvPr>
            <p:cNvSpPr>
              <a:spLocks/>
            </p:cNvSpPr>
            <p:nvPr/>
          </p:nvSpPr>
          <p:spPr bwMode="gray">
            <a:xfrm>
              <a:off x="2076767" y="2575208"/>
              <a:ext cx="879853" cy="754742"/>
            </a:xfrm>
            <a:custGeom>
              <a:avLst/>
              <a:gdLst>
                <a:gd name="T0" fmla="*/ 612775 w 475"/>
                <a:gd name="T1" fmla="*/ 499831 h 432"/>
                <a:gd name="T2" fmla="*/ 633413 w 475"/>
                <a:gd name="T3" fmla="*/ 526433 h 432"/>
                <a:gd name="T4" fmla="*/ 593725 w 475"/>
                <a:gd name="T5" fmla="*/ 546034 h 432"/>
                <a:gd name="T6" fmla="*/ 577850 w 475"/>
                <a:gd name="T7" fmla="*/ 595037 h 432"/>
                <a:gd name="T8" fmla="*/ 555625 w 475"/>
                <a:gd name="T9" fmla="*/ 589437 h 432"/>
                <a:gd name="T10" fmla="*/ 514350 w 475"/>
                <a:gd name="T11" fmla="*/ 546034 h 432"/>
                <a:gd name="T12" fmla="*/ 465138 w 475"/>
                <a:gd name="T13" fmla="*/ 565636 h 432"/>
                <a:gd name="T14" fmla="*/ 385763 w 475"/>
                <a:gd name="T15" fmla="*/ 533434 h 432"/>
                <a:gd name="T16" fmla="*/ 333375 w 475"/>
                <a:gd name="T17" fmla="*/ 515232 h 432"/>
                <a:gd name="T18" fmla="*/ 314325 w 475"/>
                <a:gd name="T19" fmla="*/ 490031 h 432"/>
                <a:gd name="T20" fmla="*/ 269875 w 475"/>
                <a:gd name="T21" fmla="*/ 474630 h 432"/>
                <a:gd name="T22" fmla="*/ 246063 w 475"/>
                <a:gd name="T23" fmla="*/ 449428 h 432"/>
                <a:gd name="T24" fmla="*/ 219075 w 475"/>
                <a:gd name="T25" fmla="*/ 420026 h 432"/>
                <a:gd name="T26" fmla="*/ 230188 w 475"/>
                <a:gd name="T27" fmla="*/ 383624 h 432"/>
                <a:gd name="T28" fmla="*/ 207963 w 475"/>
                <a:gd name="T29" fmla="*/ 306619 h 432"/>
                <a:gd name="T30" fmla="*/ 157163 w 475"/>
                <a:gd name="T31" fmla="*/ 240815 h 432"/>
                <a:gd name="T32" fmla="*/ 152400 w 475"/>
                <a:gd name="T33" fmla="*/ 221214 h 432"/>
                <a:gd name="T34" fmla="*/ 146050 w 475"/>
                <a:gd name="T35" fmla="*/ 210013 h 432"/>
                <a:gd name="T36" fmla="*/ 119063 w 475"/>
                <a:gd name="T37" fmla="*/ 161010 h 432"/>
                <a:gd name="T38" fmla="*/ 93663 w 475"/>
                <a:gd name="T39" fmla="*/ 106407 h 432"/>
                <a:gd name="T40" fmla="*/ 74613 w 475"/>
                <a:gd name="T41" fmla="*/ 42003 h 432"/>
                <a:gd name="T42" fmla="*/ 49213 w 475"/>
                <a:gd name="T43" fmla="*/ 36402 h 432"/>
                <a:gd name="T44" fmla="*/ 41275 w 475"/>
                <a:gd name="T45" fmla="*/ 85405 h 432"/>
                <a:gd name="T46" fmla="*/ 69850 w 475"/>
                <a:gd name="T47" fmla="*/ 175011 h 432"/>
                <a:gd name="T48" fmla="*/ 96838 w 475"/>
                <a:gd name="T49" fmla="*/ 221214 h 432"/>
                <a:gd name="T50" fmla="*/ 100013 w 475"/>
                <a:gd name="T51" fmla="*/ 264617 h 432"/>
                <a:gd name="T52" fmla="*/ 107950 w 475"/>
                <a:gd name="T53" fmla="*/ 285618 h 432"/>
                <a:gd name="T54" fmla="*/ 125413 w 475"/>
                <a:gd name="T55" fmla="*/ 315020 h 432"/>
                <a:gd name="T56" fmla="*/ 106363 w 475"/>
                <a:gd name="T57" fmla="*/ 330421 h 432"/>
                <a:gd name="T58" fmla="*/ 96838 w 475"/>
                <a:gd name="T59" fmla="*/ 296819 h 432"/>
                <a:gd name="T60" fmla="*/ 63500 w 475"/>
                <a:gd name="T61" fmla="*/ 256216 h 432"/>
                <a:gd name="T62" fmla="*/ 68263 w 475"/>
                <a:gd name="T63" fmla="*/ 226814 h 432"/>
                <a:gd name="T64" fmla="*/ 15875 w 475"/>
                <a:gd name="T65" fmla="*/ 176411 h 432"/>
                <a:gd name="T66" fmla="*/ 38100 w 475"/>
                <a:gd name="T67" fmla="*/ 141409 h 432"/>
                <a:gd name="T68" fmla="*/ 17463 w 475"/>
                <a:gd name="T69" fmla="*/ 105007 h 432"/>
                <a:gd name="T70" fmla="*/ 1588 w 475"/>
                <a:gd name="T71" fmla="*/ 56004 h 432"/>
                <a:gd name="T72" fmla="*/ 4763 w 475"/>
                <a:gd name="T73" fmla="*/ 5600 h 432"/>
                <a:gd name="T74" fmla="*/ 46038 w 475"/>
                <a:gd name="T75" fmla="*/ 1400 h 432"/>
                <a:gd name="T76" fmla="*/ 157163 w 475"/>
                <a:gd name="T77" fmla="*/ 37802 h 432"/>
                <a:gd name="T78" fmla="*/ 254000 w 475"/>
                <a:gd name="T79" fmla="*/ 26602 h 432"/>
                <a:gd name="T80" fmla="*/ 304800 w 475"/>
                <a:gd name="T81" fmla="*/ 54603 h 432"/>
                <a:gd name="T82" fmla="*/ 336550 w 475"/>
                <a:gd name="T83" fmla="*/ 109207 h 432"/>
                <a:gd name="T84" fmla="*/ 376238 w 475"/>
                <a:gd name="T85" fmla="*/ 99406 h 432"/>
                <a:gd name="T86" fmla="*/ 423863 w 475"/>
                <a:gd name="T87" fmla="*/ 119007 h 432"/>
                <a:gd name="T88" fmla="*/ 449263 w 475"/>
                <a:gd name="T89" fmla="*/ 210013 h 432"/>
                <a:gd name="T90" fmla="*/ 476250 w 475"/>
                <a:gd name="T91" fmla="*/ 226814 h 432"/>
                <a:gd name="T92" fmla="*/ 465138 w 475"/>
                <a:gd name="T93" fmla="*/ 254816 h 432"/>
                <a:gd name="T94" fmla="*/ 449263 w 475"/>
                <a:gd name="T95" fmla="*/ 348622 h 432"/>
                <a:gd name="T96" fmla="*/ 454025 w 475"/>
                <a:gd name="T97" fmla="*/ 404625 h 432"/>
                <a:gd name="T98" fmla="*/ 523875 w 475"/>
                <a:gd name="T99" fmla="*/ 481630 h 432"/>
                <a:gd name="T100" fmla="*/ 566738 w 475"/>
                <a:gd name="T101" fmla="*/ 464829 h 432"/>
                <a:gd name="T102" fmla="*/ 609600 w 475"/>
                <a:gd name="T103" fmla="*/ 464829 h 432"/>
                <a:gd name="T104" fmla="*/ 639763 w 475"/>
                <a:gd name="T105" fmla="*/ 389225 h 432"/>
                <a:gd name="T106" fmla="*/ 728663 w 475"/>
                <a:gd name="T107" fmla="*/ 369623 h 432"/>
                <a:gd name="T108" fmla="*/ 746125 w 475"/>
                <a:gd name="T109" fmla="*/ 369623 h 432"/>
                <a:gd name="T110" fmla="*/ 747713 w 475"/>
                <a:gd name="T111" fmla="*/ 389225 h 432"/>
                <a:gd name="T112" fmla="*/ 715963 w 475"/>
                <a:gd name="T113" fmla="*/ 462029 h 432"/>
                <a:gd name="T114" fmla="*/ 695325 w 475"/>
                <a:gd name="T115" fmla="*/ 485831 h 432"/>
                <a:gd name="T116" fmla="*/ 669925 w 475"/>
                <a:gd name="T117" fmla="*/ 485831 h 4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5"/>
                <a:gd name="T178" fmla="*/ 0 h 432"/>
                <a:gd name="T179" fmla="*/ 475 w 475"/>
                <a:gd name="T180" fmla="*/ 432 h 4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5" h="432">
                  <a:moveTo>
                    <a:pt x="411" y="344"/>
                  </a:moveTo>
                  <a:lnTo>
                    <a:pt x="408" y="344"/>
                  </a:lnTo>
                  <a:lnTo>
                    <a:pt x="406" y="346"/>
                  </a:lnTo>
                  <a:lnTo>
                    <a:pt x="401" y="347"/>
                  </a:lnTo>
                  <a:lnTo>
                    <a:pt x="396" y="350"/>
                  </a:lnTo>
                  <a:lnTo>
                    <a:pt x="393" y="353"/>
                  </a:lnTo>
                  <a:lnTo>
                    <a:pt x="388" y="355"/>
                  </a:lnTo>
                  <a:lnTo>
                    <a:pt x="386" y="357"/>
                  </a:lnTo>
                  <a:lnTo>
                    <a:pt x="384" y="360"/>
                  </a:lnTo>
                  <a:lnTo>
                    <a:pt x="386" y="362"/>
                  </a:lnTo>
                  <a:lnTo>
                    <a:pt x="387" y="365"/>
                  </a:lnTo>
                  <a:lnTo>
                    <a:pt x="388" y="368"/>
                  </a:lnTo>
                  <a:lnTo>
                    <a:pt x="390" y="371"/>
                  </a:lnTo>
                  <a:lnTo>
                    <a:pt x="393" y="372"/>
                  </a:lnTo>
                  <a:lnTo>
                    <a:pt x="395" y="375"/>
                  </a:lnTo>
                  <a:lnTo>
                    <a:pt x="399" y="376"/>
                  </a:lnTo>
                  <a:lnTo>
                    <a:pt x="402" y="379"/>
                  </a:lnTo>
                  <a:lnTo>
                    <a:pt x="400" y="385"/>
                  </a:lnTo>
                  <a:lnTo>
                    <a:pt x="396" y="387"/>
                  </a:lnTo>
                  <a:lnTo>
                    <a:pt x="392" y="389"/>
                  </a:lnTo>
                  <a:lnTo>
                    <a:pt x="386" y="389"/>
                  </a:lnTo>
                  <a:lnTo>
                    <a:pt x="381" y="389"/>
                  </a:lnTo>
                  <a:lnTo>
                    <a:pt x="377" y="389"/>
                  </a:lnTo>
                  <a:lnTo>
                    <a:pt x="374" y="390"/>
                  </a:lnTo>
                  <a:lnTo>
                    <a:pt x="372" y="394"/>
                  </a:lnTo>
                  <a:lnTo>
                    <a:pt x="370" y="399"/>
                  </a:lnTo>
                  <a:lnTo>
                    <a:pt x="369" y="403"/>
                  </a:lnTo>
                  <a:lnTo>
                    <a:pt x="368" y="407"/>
                  </a:lnTo>
                  <a:lnTo>
                    <a:pt x="367" y="411"/>
                  </a:lnTo>
                  <a:lnTo>
                    <a:pt x="365" y="415"/>
                  </a:lnTo>
                  <a:lnTo>
                    <a:pt x="364" y="421"/>
                  </a:lnTo>
                  <a:lnTo>
                    <a:pt x="364" y="425"/>
                  </a:lnTo>
                  <a:lnTo>
                    <a:pt x="363" y="432"/>
                  </a:lnTo>
                  <a:lnTo>
                    <a:pt x="362" y="431"/>
                  </a:lnTo>
                  <a:lnTo>
                    <a:pt x="359" y="428"/>
                  </a:lnTo>
                  <a:lnTo>
                    <a:pt x="358" y="426"/>
                  </a:lnTo>
                  <a:lnTo>
                    <a:pt x="355" y="425"/>
                  </a:lnTo>
                  <a:lnTo>
                    <a:pt x="354" y="424"/>
                  </a:lnTo>
                  <a:lnTo>
                    <a:pt x="352" y="422"/>
                  </a:lnTo>
                  <a:lnTo>
                    <a:pt x="350" y="421"/>
                  </a:lnTo>
                  <a:lnTo>
                    <a:pt x="350" y="420"/>
                  </a:lnTo>
                  <a:lnTo>
                    <a:pt x="346" y="414"/>
                  </a:lnTo>
                  <a:lnTo>
                    <a:pt x="344" y="410"/>
                  </a:lnTo>
                  <a:lnTo>
                    <a:pt x="341" y="404"/>
                  </a:lnTo>
                  <a:lnTo>
                    <a:pt x="337" y="400"/>
                  </a:lnTo>
                  <a:lnTo>
                    <a:pt x="333" y="396"/>
                  </a:lnTo>
                  <a:lnTo>
                    <a:pt x="329" y="392"/>
                  </a:lnTo>
                  <a:lnTo>
                    <a:pt x="324" y="390"/>
                  </a:lnTo>
                  <a:lnTo>
                    <a:pt x="320" y="389"/>
                  </a:lnTo>
                  <a:lnTo>
                    <a:pt x="314" y="390"/>
                  </a:lnTo>
                  <a:lnTo>
                    <a:pt x="311" y="392"/>
                  </a:lnTo>
                  <a:lnTo>
                    <a:pt x="307" y="394"/>
                  </a:lnTo>
                  <a:lnTo>
                    <a:pt x="304" y="397"/>
                  </a:lnTo>
                  <a:lnTo>
                    <a:pt x="300" y="400"/>
                  </a:lnTo>
                  <a:lnTo>
                    <a:pt x="297" y="401"/>
                  </a:lnTo>
                  <a:lnTo>
                    <a:pt x="293" y="404"/>
                  </a:lnTo>
                  <a:lnTo>
                    <a:pt x="288" y="404"/>
                  </a:lnTo>
                  <a:lnTo>
                    <a:pt x="282" y="403"/>
                  </a:lnTo>
                  <a:lnTo>
                    <a:pt x="275" y="401"/>
                  </a:lnTo>
                  <a:lnTo>
                    <a:pt x="268" y="397"/>
                  </a:lnTo>
                  <a:lnTo>
                    <a:pt x="261" y="393"/>
                  </a:lnTo>
                  <a:lnTo>
                    <a:pt x="254" y="389"/>
                  </a:lnTo>
                  <a:lnTo>
                    <a:pt x="248" y="385"/>
                  </a:lnTo>
                  <a:lnTo>
                    <a:pt x="243" y="381"/>
                  </a:lnTo>
                  <a:lnTo>
                    <a:pt x="241" y="376"/>
                  </a:lnTo>
                  <a:lnTo>
                    <a:pt x="226" y="379"/>
                  </a:lnTo>
                  <a:lnTo>
                    <a:pt x="223" y="376"/>
                  </a:lnTo>
                  <a:lnTo>
                    <a:pt x="220" y="375"/>
                  </a:lnTo>
                  <a:lnTo>
                    <a:pt x="218" y="372"/>
                  </a:lnTo>
                  <a:lnTo>
                    <a:pt x="216" y="371"/>
                  </a:lnTo>
                  <a:lnTo>
                    <a:pt x="213" y="369"/>
                  </a:lnTo>
                  <a:lnTo>
                    <a:pt x="210" y="368"/>
                  </a:lnTo>
                  <a:lnTo>
                    <a:pt x="207" y="367"/>
                  </a:lnTo>
                  <a:lnTo>
                    <a:pt x="205" y="364"/>
                  </a:lnTo>
                  <a:lnTo>
                    <a:pt x="202" y="362"/>
                  </a:lnTo>
                  <a:lnTo>
                    <a:pt x="200" y="360"/>
                  </a:lnTo>
                  <a:lnTo>
                    <a:pt x="199" y="357"/>
                  </a:lnTo>
                  <a:lnTo>
                    <a:pt x="199" y="354"/>
                  </a:lnTo>
                  <a:lnTo>
                    <a:pt x="198" y="353"/>
                  </a:lnTo>
                  <a:lnTo>
                    <a:pt x="198" y="350"/>
                  </a:lnTo>
                  <a:lnTo>
                    <a:pt x="197" y="348"/>
                  </a:lnTo>
                  <a:lnTo>
                    <a:pt x="195" y="347"/>
                  </a:lnTo>
                  <a:lnTo>
                    <a:pt x="188" y="344"/>
                  </a:lnTo>
                  <a:lnTo>
                    <a:pt x="182" y="344"/>
                  </a:lnTo>
                  <a:lnTo>
                    <a:pt x="177" y="343"/>
                  </a:lnTo>
                  <a:lnTo>
                    <a:pt x="174" y="343"/>
                  </a:lnTo>
                  <a:lnTo>
                    <a:pt x="172" y="341"/>
                  </a:lnTo>
                  <a:lnTo>
                    <a:pt x="170" y="339"/>
                  </a:lnTo>
                  <a:lnTo>
                    <a:pt x="168" y="333"/>
                  </a:lnTo>
                  <a:lnTo>
                    <a:pt x="166" y="326"/>
                  </a:lnTo>
                  <a:lnTo>
                    <a:pt x="164" y="325"/>
                  </a:lnTo>
                  <a:lnTo>
                    <a:pt x="163" y="322"/>
                  </a:lnTo>
                  <a:lnTo>
                    <a:pt x="161" y="321"/>
                  </a:lnTo>
                  <a:lnTo>
                    <a:pt x="160" y="321"/>
                  </a:lnTo>
                  <a:lnTo>
                    <a:pt x="157" y="321"/>
                  </a:lnTo>
                  <a:lnTo>
                    <a:pt x="155" y="321"/>
                  </a:lnTo>
                  <a:lnTo>
                    <a:pt x="152" y="321"/>
                  </a:lnTo>
                  <a:lnTo>
                    <a:pt x="151" y="321"/>
                  </a:lnTo>
                  <a:lnTo>
                    <a:pt x="149" y="320"/>
                  </a:lnTo>
                  <a:lnTo>
                    <a:pt x="147" y="317"/>
                  </a:lnTo>
                  <a:lnTo>
                    <a:pt x="144" y="313"/>
                  </a:lnTo>
                  <a:lnTo>
                    <a:pt x="142" y="308"/>
                  </a:lnTo>
                  <a:lnTo>
                    <a:pt x="139" y="304"/>
                  </a:lnTo>
                  <a:lnTo>
                    <a:pt x="138" y="300"/>
                  </a:lnTo>
                  <a:lnTo>
                    <a:pt x="137" y="296"/>
                  </a:lnTo>
                  <a:lnTo>
                    <a:pt x="136" y="293"/>
                  </a:lnTo>
                  <a:lnTo>
                    <a:pt x="137" y="290"/>
                  </a:lnTo>
                  <a:lnTo>
                    <a:pt x="138" y="286"/>
                  </a:lnTo>
                  <a:lnTo>
                    <a:pt x="139" y="283"/>
                  </a:lnTo>
                  <a:lnTo>
                    <a:pt x="142" y="281"/>
                  </a:lnTo>
                  <a:lnTo>
                    <a:pt x="143" y="278"/>
                  </a:lnTo>
                  <a:lnTo>
                    <a:pt x="145" y="274"/>
                  </a:lnTo>
                  <a:lnTo>
                    <a:pt x="147" y="271"/>
                  </a:lnTo>
                  <a:lnTo>
                    <a:pt x="147" y="265"/>
                  </a:lnTo>
                  <a:lnTo>
                    <a:pt x="147" y="258"/>
                  </a:lnTo>
                  <a:lnTo>
                    <a:pt x="145" y="251"/>
                  </a:lnTo>
                  <a:lnTo>
                    <a:pt x="144" y="244"/>
                  </a:lnTo>
                  <a:lnTo>
                    <a:pt x="142" y="239"/>
                  </a:lnTo>
                  <a:lnTo>
                    <a:pt x="137" y="229"/>
                  </a:lnTo>
                  <a:lnTo>
                    <a:pt x="131" y="219"/>
                  </a:lnTo>
                  <a:lnTo>
                    <a:pt x="124" y="211"/>
                  </a:lnTo>
                  <a:lnTo>
                    <a:pt x="117" y="203"/>
                  </a:lnTo>
                  <a:lnTo>
                    <a:pt x="111" y="194"/>
                  </a:lnTo>
                  <a:lnTo>
                    <a:pt x="107" y="183"/>
                  </a:lnTo>
                  <a:lnTo>
                    <a:pt x="106" y="180"/>
                  </a:lnTo>
                  <a:lnTo>
                    <a:pt x="104" y="177"/>
                  </a:lnTo>
                  <a:lnTo>
                    <a:pt x="101" y="175"/>
                  </a:lnTo>
                  <a:lnTo>
                    <a:pt x="99" y="172"/>
                  </a:lnTo>
                  <a:lnTo>
                    <a:pt x="97" y="169"/>
                  </a:lnTo>
                  <a:lnTo>
                    <a:pt x="94" y="168"/>
                  </a:lnTo>
                  <a:lnTo>
                    <a:pt x="93" y="164"/>
                  </a:lnTo>
                  <a:lnTo>
                    <a:pt x="92" y="161"/>
                  </a:lnTo>
                  <a:lnTo>
                    <a:pt x="92" y="159"/>
                  </a:lnTo>
                  <a:lnTo>
                    <a:pt x="93" y="159"/>
                  </a:lnTo>
                  <a:lnTo>
                    <a:pt x="94" y="158"/>
                  </a:lnTo>
                  <a:lnTo>
                    <a:pt x="96" y="158"/>
                  </a:lnTo>
                  <a:lnTo>
                    <a:pt x="97" y="157"/>
                  </a:lnTo>
                  <a:lnTo>
                    <a:pt x="97" y="155"/>
                  </a:lnTo>
                  <a:lnTo>
                    <a:pt x="96" y="155"/>
                  </a:lnTo>
                  <a:lnTo>
                    <a:pt x="94" y="155"/>
                  </a:lnTo>
                  <a:lnTo>
                    <a:pt x="93" y="155"/>
                  </a:lnTo>
                  <a:lnTo>
                    <a:pt x="93" y="154"/>
                  </a:lnTo>
                  <a:lnTo>
                    <a:pt x="92" y="154"/>
                  </a:lnTo>
                  <a:lnTo>
                    <a:pt x="92" y="150"/>
                  </a:lnTo>
                  <a:lnTo>
                    <a:pt x="91" y="144"/>
                  </a:lnTo>
                  <a:lnTo>
                    <a:pt x="88" y="140"/>
                  </a:lnTo>
                  <a:lnTo>
                    <a:pt x="86" y="134"/>
                  </a:lnTo>
                  <a:lnTo>
                    <a:pt x="82" y="130"/>
                  </a:lnTo>
                  <a:lnTo>
                    <a:pt x="80" y="126"/>
                  </a:lnTo>
                  <a:lnTo>
                    <a:pt x="79" y="123"/>
                  </a:lnTo>
                  <a:lnTo>
                    <a:pt x="78" y="120"/>
                  </a:lnTo>
                  <a:lnTo>
                    <a:pt x="75" y="115"/>
                  </a:lnTo>
                  <a:lnTo>
                    <a:pt x="73" y="109"/>
                  </a:lnTo>
                  <a:lnTo>
                    <a:pt x="72" y="104"/>
                  </a:lnTo>
                  <a:lnTo>
                    <a:pt x="69" y="100"/>
                  </a:lnTo>
                  <a:lnTo>
                    <a:pt x="67" y="97"/>
                  </a:lnTo>
                  <a:lnTo>
                    <a:pt x="65" y="94"/>
                  </a:lnTo>
                  <a:lnTo>
                    <a:pt x="62" y="90"/>
                  </a:lnTo>
                  <a:lnTo>
                    <a:pt x="60" y="85"/>
                  </a:lnTo>
                  <a:lnTo>
                    <a:pt x="59" y="76"/>
                  </a:lnTo>
                  <a:lnTo>
                    <a:pt x="57" y="69"/>
                  </a:lnTo>
                  <a:lnTo>
                    <a:pt x="56" y="62"/>
                  </a:lnTo>
                  <a:lnTo>
                    <a:pt x="55" y="55"/>
                  </a:lnTo>
                  <a:lnTo>
                    <a:pt x="54" y="48"/>
                  </a:lnTo>
                  <a:lnTo>
                    <a:pt x="53" y="43"/>
                  </a:lnTo>
                  <a:lnTo>
                    <a:pt x="51" y="36"/>
                  </a:lnTo>
                  <a:lnTo>
                    <a:pt x="49" y="30"/>
                  </a:lnTo>
                  <a:lnTo>
                    <a:pt x="47" y="30"/>
                  </a:lnTo>
                  <a:lnTo>
                    <a:pt x="44" y="29"/>
                  </a:lnTo>
                  <a:lnTo>
                    <a:pt x="42" y="29"/>
                  </a:lnTo>
                  <a:lnTo>
                    <a:pt x="41" y="27"/>
                  </a:lnTo>
                  <a:lnTo>
                    <a:pt x="38" y="27"/>
                  </a:lnTo>
                  <a:lnTo>
                    <a:pt x="37" y="26"/>
                  </a:lnTo>
                  <a:lnTo>
                    <a:pt x="35" y="25"/>
                  </a:lnTo>
                  <a:lnTo>
                    <a:pt x="32" y="22"/>
                  </a:lnTo>
                  <a:lnTo>
                    <a:pt x="31" y="26"/>
                  </a:lnTo>
                  <a:lnTo>
                    <a:pt x="30" y="30"/>
                  </a:lnTo>
                  <a:lnTo>
                    <a:pt x="29" y="33"/>
                  </a:lnTo>
                  <a:lnTo>
                    <a:pt x="28" y="37"/>
                  </a:lnTo>
                  <a:lnTo>
                    <a:pt x="26" y="41"/>
                  </a:lnTo>
                  <a:lnTo>
                    <a:pt x="26" y="44"/>
                  </a:lnTo>
                  <a:lnTo>
                    <a:pt x="26" y="48"/>
                  </a:lnTo>
                  <a:lnTo>
                    <a:pt x="26" y="52"/>
                  </a:lnTo>
                  <a:lnTo>
                    <a:pt x="26" y="61"/>
                  </a:lnTo>
                  <a:lnTo>
                    <a:pt x="29" y="69"/>
                  </a:lnTo>
                  <a:lnTo>
                    <a:pt x="31" y="78"/>
                  </a:lnTo>
                  <a:lnTo>
                    <a:pt x="35" y="85"/>
                  </a:lnTo>
                  <a:lnTo>
                    <a:pt x="37" y="93"/>
                  </a:lnTo>
                  <a:lnTo>
                    <a:pt x="41" y="101"/>
                  </a:lnTo>
                  <a:lnTo>
                    <a:pt x="42" y="111"/>
                  </a:lnTo>
                  <a:lnTo>
                    <a:pt x="43" y="120"/>
                  </a:lnTo>
                  <a:lnTo>
                    <a:pt x="44" y="125"/>
                  </a:lnTo>
                  <a:lnTo>
                    <a:pt x="46" y="129"/>
                  </a:lnTo>
                  <a:lnTo>
                    <a:pt x="48" y="133"/>
                  </a:lnTo>
                  <a:lnTo>
                    <a:pt x="51" y="138"/>
                  </a:lnTo>
                  <a:lnTo>
                    <a:pt x="54" y="143"/>
                  </a:lnTo>
                  <a:lnTo>
                    <a:pt x="56" y="147"/>
                  </a:lnTo>
                  <a:lnTo>
                    <a:pt x="59" y="150"/>
                  </a:lnTo>
                  <a:lnTo>
                    <a:pt x="60" y="154"/>
                  </a:lnTo>
                  <a:lnTo>
                    <a:pt x="61" y="158"/>
                  </a:lnTo>
                  <a:lnTo>
                    <a:pt x="60" y="164"/>
                  </a:lnTo>
                  <a:lnTo>
                    <a:pt x="60" y="168"/>
                  </a:lnTo>
                  <a:lnTo>
                    <a:pt x="59" y="172"/>
                  </a:lnTo>
                  <a:lnTo>
                    <a:pt x="59" y="176"/>
                  </a:lnTo>
                  <a:lnTo>
                    <a:pt x="60" y="180"/>
                  </a:lnTo>
                  <a:lnTo>
                    <a:pt x="61" y="183"/>
                  </a:lnTo>
                  <a:lnTo>
                    <a:pt x="65" y="186"/>
                  </a:lnTo>
                  <a:lnTo>
                    <a:pt x="63" y="189"/>
                  </a:lnTo>
                  <a:lnTo>
                    <a:pt x="63" y="190"/>
                  </a:lnTo>
                  <a:lnTo>
                    <a:pt x="63" y="191"/>
                  </a:lnTo>
                  <a:lnTo>
                    <a:pt x="63" y="194"/>
                  </a:lnTo>
                  <a:lnTo>
                    <a:pt x="63" y="196"/>
                  </a:lnTo>
                  <a:lnTo>
                    <a:pt x="65" y="197"/>
                  </a:lnTo>
                  <a:lnTo>
                    <a:pt x="65" y="200"/>
                  </a:lnTo>
                  <a:lnTo>
                    <a:pt x="65" y="204"/>
                  </a:lnTo>
                  <a:lnTo>
                    <a:pt x="68" y="204"/>
                  </a:lnTo>
                  <a:lnTo>
                    <a:pt x="71" y="205"/>
                  </a:lnTo>
                  <a:lnTo>
                    <a:pt x="73" y="207"/>
                  </a:lnTo>
                  <a:lnTo>
                    <a:pt x="75" y="210"/>
                  </a:lnTo>
                  <a:lnTo>
                    <a:pt x="76" y="212"/>
                  </a:lnTo>
                  <a:lnTo>
                    <a:pt x="79" y="215"/>
                  </a:lnTo>
                  <a:lnTo>
                    <a:pt x="79" y="218"/>
                  </a:lnTo>
                  <a:lnTo>
                    <a:pt x="80" y="221"/>
                  </a:lnTo>
                  <a:lnTo>
                    <a:pt x="79" y="225"/>
                  </a:lnTo>
                  <a:lnTo>
                    <a:pt x="79" y="228"/>
                  </a:lnTo>
                  <a:lnTo>
                    <a:pt x="78" y="230"/>
                  </a:lnTo>
                  <a:lnTo>
                    <a:pt x="75" y="232"/>
                  </a:lnTo>
                  <a:lnTo>
                    <a:pt x="74" y="235"/>
                  </a:lnTo>
                  <a:lnTo>
                    <a:pt x="72" y="236"/>
                  </a:lnTo>
                  <a:lnTo>
                    <a:pt x="71" y="237"/>
                  </a:lnTo>
                  <a:lnTo>
                    <a:pt x="69" y="239"/>
                  </a:lnTo>
                  <a:lnTo>
                    <a:pt x="67" y="236"/>
                  </a:lnTo>
                  <a:lnTo>
                    <a:pt x="67" y="232"/>
                  </a:lnTo>
                  <a:lnTo>
                    <a:pt x="66" y="229"/>
                  </a:lnTo>
                  <a:lnTo>
                    <a:pt x="66" y="226"/>
                  </a:lnTo>
                  <a:lnTo>
                    <a:pt x="66" y="223"/>
                  </a:lnTo>
                  <a:lnTo>
                    <a:pt x="66" y="221"/>
                  </a:lnTo>
                  <a:lnTo>
                    <a:pt x="65" y="218"/>
                  </a:lnTo>
                  <a:lnTo>
                    <a:pt x="65" y="215"/>
                  </a:lnTo>
                  <a:lnTo>
                    <a:pt x="61" y="212"/>
                  </a:lnTo>
                  <a:lnTo>
                    <a:pt x="57" y="208"/>
                  </a:lnTo>
                  <a:lnTo>
                    <a:pt x="54" y="205"/>
                  </a:lnTo>
                  <a:lnTo>
                    <a:pt x="49" y="201"/>
                  </a:lnTo>
                  <a:lnTo>
                    <a:pt x="46" y="198"/>
                  </a:lnTo>
                  <a:lnTo>
                    <a:pt x="42" y="194"/>
                  </a:lnTo>
                  <a:lnTo>
                    <a:pt x="40" y="190"/>
                  </a:lnTo>
                  <a:lnTo>
                    <a:pt x="38" y="186"/>
                  </a:lnTo>
                  <a:lnTo>
                    <a:pt x="40" y="183"/>
                  </a:lnTo>
                  <a:lnTo>
                    <a:pt x="40" y="180"/>
                  </a:lnTo>
                  <a:lnTo>
                    <a:pt x="41" y="177"/>
                  </a:lnTo>
                  <a:lnTo>
                    <a:pt x="41" y="176"/>
                  </a:lnTo>
                  <a:lnTo>
                    <a:pt x="42" y="173"/>
                  </a:lnTo>
                  <a:lnTo>
                    <a:pt x="42" y="170"/>
                  </a:lnTo>
                  <a:lnTo>
                    <a:pt x="43" y="169"/>
                  </a:lnTo>
                  <a:lnTo>
                    <a:pt x="43" y="166"/>
                  </a:lnTo>
                  <a:lnTo>
                    <a:pt x="43" y="162"/>
                  </a:lnTo>
                  <a:lnTo>
                    <a:pt x="42" y="158"/>
                  </a:lnTo>
                  <a:lnTo>
                    <a:pt x="40" y="155"/>
                  </a:lnTo>
                  <a:lnTo>
                    <a:pt x="38" y="152"/>
                  </a:lnTo>
                  <a:lnTo>
                    <a:pt x="32" y="147"/>
                  </a:lnTo>
                  <a:lnTo>
                    <a:pt x="26" y="143"/>
                  </a:lnTo>
                  <a:lnTo>
                    <a:pt x="21" y="137"/>
                  </a:lnTo>
                  <a:lnTo>
                    <a:pt x="15" y="131"/>
                  </a:lnTo>
                  <a:lnTo>
                    <a:pt x="10" y="126"/>
                  </a:lnTo>
                  <a:lnTo>
                    <a:pt x="6" y="119"/>
                  </a:lnTo>
                  <a:lnTo>
                    <a:pt x="11" y="118"/>
                  </a:lnTo>
                  <a:lnTo>
                    <a:pt x="15" y="118"/>
                  </a:lnTo>
                  <a:lnTo>
                    <a:pt x="18" y="115"/>
                  </a:lnTo>
                  <a:lnTo>
                    <a:pt x="21" y="113"/>
                  </a:lnTo>
                  <a:lnTo>
                    <a:pt x="22" y="111"/>
                  </a:lnTo>
                  <a:lnTo>
                    <a:pt x="23" y="105"/>
                  </a:lnTo>
                  <a:lnTo>
                    <a:pt x="24" y="101"/>
                  </a:lnTo>
                  <a:lnTo>
                    <a:pt x="24" y="97"/>
                  </a:lnTo>
                  <a:lnTo>
                    <a:pt x="23" y="93"/>
                  </a:lnTo>
                  <a:lnTo>
                    <a:pt x="22" y="89"/>
                  </a:lnTo>
                  <a:lnTo>
                    <a:pt x="21" y="86"/>
                  </a:lnTo>
                  <a:lnTo>
                    <a:pt x="18" y="83"/>
                  </a:lnTo>
                  <a:lnTo>
                    <a:pt x="16" y="80"/>
                  </a:lnTo>
                  <a:lnTo>
                    <a:pt x="13" y="78"/>
                  </a:lnTo>
                  <a:lnTo>
                    <a:pt x="11" y="75"/>
                  </a:lnTo>
                  <a:lnTo>
                    <a:pt x="9" y="72"/>
                  </a:lnTo>
                  <a:lnTo>
                    <a:pt x="6" y="66"/>
                  </a:lnTo>
                  <a:lnTo>
                    <a:pt x="5" y="62"/>
                  </a:lnTo>
                  <a:lnTo>
                    <a:pt x="4" y="58"/>
                  </a:lnTo>
                  <a:lnTo>
                    <a:pt x="3" y="54"/>
                  </a:lnTo>
                  <a:lnTo>
                    <a:pt x="3" y="50"/>
                  </a:lnTo>
                  <a:lnTo>
                    <a:pt x="3" y="45"/>
                  </a:lnTo>
                  <a:lnTo>
                    <a:pt x="1" y="40"/>
                  </a:lnTo>
                  <a:lnTo>
                    <a:pt x="0" y="34"/>
                  </a:lnTo>
                  <a:lnTo>
                    <a:pt x="0" y="20"/>
                  </a:lnTo>
                  <a:lnTo>
                    <a:pt x="0" y="18"/>
                  </a:lnTo>
                  <a:lnTo>
                    <a:pt x="0" y="15"/>
                  </a:lnTo>
                  <a:lnTo>
                    <a:pt x="1" y="12"/>
                  </a:lnTo>
                  <a:lnTo>
                    <a:pt x="1" y="9"/>
                  </a:lnTo>
                  <a:lnTo>
                    <a:pt x="1" y="6"/>
                  </a:lnTo>
                  <a:lnTo>
                    <a:pt x="3" y="4"/>
                  </a:lnTo>
                  <a:lnTo>
                    <a:pt x="3" y="2"/>
                  </a:lnTo>
                  <a:lnTo>
                    <a:pt x="3" y="0"/>
                  </a:lnTo>
                  <a:lnTo>
                    <a:pt x="7" y="1"/>
                  </a:lnTo>
                  <a:lnTo>
                    <a:pt x="11" y="2"/>
                  </a:lnTo>
                  <a:lnTo>
                    <a:pt x="16" y="2"/>
                  </a:lnTo>
                  <a:lnTo>
                    <a:pt x="19" y="2"/>
                  </a:lnTo>
                  <a:lnTo>
                    <a:pt x="24" y="1"/>
                  </a:lnTo>
                  <a:lnTo>
                    <a:pt x="29" y="1"/>
                  </a:lnTo>
                  <a:lnTo>
                    <a:pt x="34" y="0"/>
                  </a:lnTo>
                  <a:lnTo>
                    <a:pt x="38" y="0"/>
                  </a:lnTo>
                  <a:lnTo>
                    <a:pt x="50" y="1"/>
                  </a:lnTo>
                  <a:lnTo>
                    <a:pt x="60" y="5"/>
                  </a:lnTo>
                  <a:lnTo>
                    <a:pt x="69" y="11"/>
                  </a:lnTo>
                  <a:lnTo>
                    <a:pt x="79" y="16"/>
                  </a:lnTo>
                  <a:lnTo>
                    <a:pt x="88" y="22"/>
                  </a:lnTo>
                  <a:lnTo>
                    <a:pt x="99" y="27"/>
                  </a:lnTo>
                  <a:lnTo>
                    <a:pt x="111" y="32"/>
                  </a:lnTo>
                  <a:lnTo>
                    <a:pt x="125" y="33"/>
                  </a:lnTo>
                  <a:lnTo>
                    <a:pt x="133" y="32"/>
                  </a:lnTo>
                  <a:lnTo>
                    <a:pt x="141" y="30"/>
                  </a:lnTo>
                  <a:lnTo>
                    <a:pt x="145" y="27"/>
                  </a:lnTo>
                  <a:lnTo>
                    <a:pt x="150" y="25"/>
                  </a:lnTo>
                  <a:lnTo>
                    <a:pt x="155" y="22"/>
                  </a:lnTo>
                  <a:lnTo>
                    <a:pt x="160" y="19"/>
                  </a:lnTo>
                  <a:lnTo>
                    <a:pt x="166" y="18"/>
                  </a:lnTo>
                  <a:lnTo>
                    <a:pt x="173" y="18"/>
                  </a:lnTo>
                  <a:lnTo>
                    <a:pt x="179" y="19"/>
                  </a:lnTo>
                  <a:lnTo>
                    <a:pt x="183" y="22"/>
                  </a:lnTo>
                  <a:lnTo>
                    <a:pt x="186" y="25"/>
                  </a:lnTo>
                  <a:lnTo>
                    <a:pt x="188" y="30"/>
                  </a:lnTo>
                  <a:lnTo>
                    <a:pt x="191" y="34"/>
                  </a:lnTo>
                  <a:lnTo>
                    <a:pt x="192" y="39"/>
                  </a:lnTo>
                  <a:lnTo>
                    <a:pt x="194" y="41"/>
                  </a:lnTo>
                  <a:lnTo>
                    <a:pt x="198" y="43"/>
                  </a:lnTo>
                  <a:lnTo>
                    <a:pt x="199" y="45"/>
                  </a:lnTo>
                  <a:lnTo>
                    <a:pt x="200" y="51"/>
                  </a:lnTo>
                  <a:lnTo>
                    <a:pt x="202" y="58"/>
                  </a:lnTo>
                  <a:lnTo>
                    <a:pt x="205" y="65"/>
                  </a:lnTo>
                  <a:lnTo>
                    <a:pt x="208" y="72"/>
                  </a:lnTo>
                  <a:lnTo>
                    <a:pt x="212" y="78"/>
                  </a:lnTo>
                  <a:lnTo>
                    <a:pt x="216" y="83"/>
                  </a:lnTo>
                  <a:lnTo>
                    <a:pt x="219" y="85"/>
                  </a:lnTo>
                  <a:lnTo>
                    <a:pt x="227" y="85"/>
                  </a:lnTo>
                  <a:lnTo>
                    <a:pt x="229" y="82"/>
                  </a:lnTo>
                  <a:lnTo>
                    <a:pt x="230" y="78"/>
                  </a:lnTo>
                  <a:lnTo>
                    <a:pt x="232" y="75"/>
                  </a:lnTo>
                  <a:lnTo>
                    <a:pt x="235" y="72"/>
                  </a:lnTo>
                  <a:lnTo>
                    <a:pt x="237" y="71"/>
                  </a:lnTo>
                  <a:lnTo>
                    <a:pt x="241" y="69"/>
                  </a:lnTo>
                  <a:lnTo>
                    <a:pt x="244" y="68"/>
                  </a:lnTo>
                  <a:lnTo>
                    <a:pt x="247" y="68"/>
                  </a:lnTo>
                  <a:lnTo>
                    <a:pt x="251" y="68"/>
                  </a:lnTo>
                  <a:lnTo>
                    <a:pt x="255" y="69"/>
                  </a:lnTo>
                  <a:lnTo>
                    <a:pt x="258" y="72"/>
                  </a:lnTo>
                  <a:lnTo>
                    <a:pt x="261" y="75"/>
                  </a:lnTo>
                  <a:lnTo>
                    <a:pt x="267" y="85"/>
                  </a:lnTo>
                  <a:lnTo>
                    <a:pt x="272" y="94"/>
                  </a:lnTo>
                  <a:lnTo>
                    <a:pt x="275" y="107"/>
                  </a:lnTo>
                  <a:lnTo>
                    <a:pt x="277" y="119"/>
                  </a:lnTo>
                  <a:lnTo>
                    <a:pt x="279" y="130"/>
                  </a:lnTo>
                  <a:lnTo>
                    <a:pt x="279" y="138"/>
                  </a:lnTo>
                  <a:lnTo>
                    <a:pt x="280" y="143"/>
                  </a:lnTo>
                  <a:lnTo>
                    <a:pt x="281" y="147"/>
                  </a:lnTo>
                  <a:lnTo>
                    <a:pt x="283" y="150"/>
                  </a:lnTo>
                  <a:lnTo>
                    <a:pt x="286" y="152"/>
                  </a:lnTo>
                  <a:lnTo>
                    <a:pt x="289" y="155"/>
                  </a:lnTo>
                  <a:lnTo>
                    <a:pt x="293" y="157"/>
                  </a:lnTo>
                  <a:lnTo>
                    <a:pt x="297" y="158"/>
                  </a:lnTo>
                  <a:lnTo>
                    <a:pt x="300" y="158"/>
                  </a:lnTo>
                  <a:lnTo>
                    <a:pt x="300" y="155"/>
                  </a:lnTo>
                  <a:lnTo>
                    <a:pt x="300" y="159"/>
                  </a:lnTo>
                  <a:lnTo>
                    <a:pt x="300" y="162"/>
                  </a:lnTo>
                  <a:lnTo>
                    <a:pt x="300" y="165"/>
                  </a:lnTo>
                  <a:lnTo>
                    <a:pt x="300" y="168"/>
                  </a:lnTo>
                  <a:lnTo>
                    <a:pt x="300" y="170"/>
                  </a:lnTo>
                  <a:lnTo>
                    <a:pt x="300" y="173"/>
                  </a:lnTo>
                  <a:lnTo>
                    <a:pt x="300" y="176"/>
                  </a:lnTo>
                  <a:lnTo>
                    <a:pt x="300" y="179"/>
                  </a:lnTo>
                  <a:lnTo>
                    <a:pt x="297" y="179"/>
                  </a:lnTo>
                  <a:lnTo>
                    <a:pt x="293" y="182"/>
                  </a:lnTo>
                  <a:lnTo>
                    <a:pt x="291" y="184"/>
                  </a:lnTo>
                  <a:lnTo>
                    <a:pt x="288" y="187"/>
                  </a:lnTo>
                  <a:lnTo>
                    <a:pt x="285" y="197"/>
                  </a:lnTo>
                  <a:lnTo>
                    <a:pt x="283" y="208"/>
                  </a:lnTo>
                  <a:lnTo>
                    <a:pt x="282" y="219"/>
                  </a:lnTo>
                  <a:lnTo>
                    <a:pt x="282" y="230"/>
                  </a:lnTo>
                  <a:lnTo>
                    <a:pt x="283" y="240"/>
                  </a:lnTo>
                  <a:lnTo>
                    <a:pt x="283" y="249"/>
                  </a:lnTo>
                  <a:lnTo>
                    <a:pt x="283" y="250"/>
                  </a:lnTo>
                  <a:lnTo>
                    <a:pt x="283" y="254"/>
                  </a:lnTo>
                  <a:lnTo>
                    <a:pt x="283" y="260"/>
                  </a:lnTo>
                  <a:lnTo>
                    <a:pt x="283" y="267"/>
                  </a:lnTo>
                  <a:lnTo>
                    <a:pt x="283" y="274"/>
                  </a:lnTo>
                  <a:lnTo>
                    <a:pt x="285" y="279"/>
                  </a:lnTo>
                  <a:lnTo>
                    <a:pt x="285" y="285"/>
                  </a:lnTo>
                  <a:lnTo>
                    <a:pt x="286" y="289"/>
                  </a:lnTo>
                  <a:lnTo>
                    <a:pt x="288" y="296"/>
                  </a:lnTo>
                  <a:lnTo>
                    <a:pt x="292" y="304"/>
                  </a:lnTo>
                  <a:lnTo>
                    <a:pt x="298" y="314"/>
                  </a:lnTo>
                  <a:lnTo>
                    <a:pt x="304" y="322"/>
                  </a:lnTo>
                  <a:lnTo>
                    <a:pt x="310" y="332"/>
                  </a:lnTo>
                  <a:lnTo>
                    <a:pt x="317" y="339"/>
                  </a:lnTo>
                  <a:lnTo>
                    <a:pt x="324" y="343"/>
                  </a:lnTo>
                  <a:lnTo>
                    <a:pt x="330" y="344"/>
                  </a:lnTo>
                  <a:lnTo>
                    <a:pt x="332" y="344"/>
                  </a:lnTo>
                  <a:lnTo>
                    <a:pt x="336" y="343"/>
                  </a:lnTo>
                  <a:lnTo>
                    <a:pt x="339" y="340"/>
                  </a:lnTo>
                  <a:lnTo>
                    <a:pt x="343" y="339"/>
                  </a:lnTo>
                  <a:lnTo>
                    <a:pt x="348" y="336"/>
                  </a:lnTo>
                  <a:lnTo>
                    <a:pt x="351" y="333"/>
                  </a:lnTo>
                  <a:lnTo>
                    <a:pt x="354" y="332"/>
                  </a:lnTo>
                  <a:lnTo>
                    <a:pt x="357" y="332"/>
                  </a:lnTo>
                  <a:lnTo>
                    <a:pt x="359" y="332"/>
                  </a:lnTo>
                  <a:lnTo>
                    <a:pt x="364" y="332"/>
                  </a:lnTo>
                  <a:lnTo>
                    <a:pt x="368" y="332"/>
                  </a:lnTo>
                  <a:lnTo>
                    <a:pt x="372" y="332"/>
                  </a:lnTo>
                  <a:lnTo>
                    <a:pt x="377" y="332"/>
                  </a:lnTo>
                  <a:lnTo>
                    <a:pt x="381" y="333"/>
                  </a:lnTo>
                  <a:lnTo>
                    <a:pt x="383" y="332"/>
                  </a:lnTo>
                  <a:lnTo>
                    <a:pt x="384" y="332"/>
                  </a:lnTo>
                  <a:lnTo>
                    <a:pt x="389" y="326"/>
                  </a:lnTo>
                  <a:lnTo>
                    <a:pt x="393" y="320"/>
                  </a:lnTo>
                  <a:lnTo>
                    <a:pt x="395" y="313"/>
                  </a:lnTo>
                  <a:lnTo>
                    <a:pt x="396" y="307"/>
                  </a:lnTo>
                  <a:lnTo>
                    <a:pt x="399" y="300"/>
                  </a:lnTo>
                  <a:lnTo>
                    <a:pt x="400" y="293"/>
                  </a:lnTo>
                  <a:lnTo>
                    <a:pt x="401" y="286"/>
                  </a:lnTo>
                  <a:lnTo>
                    <a:pt x="403" y="278"/>
                  </a:lnTo>
                  <a:lnTo>
                    <a:pt x="407" y="274"/>
                  </a:lnTo>
                  <a:lnTo>
                    <a:pt x="413" y="271"/>
                  </a:lnTo>
                  <a:lnTo>
                    <a:pt x="420" y="268"/>
                  </a:lnTo>
                  <a:lnTo>
                    <a:pt x="427" y="267"/>
                  </a:lnTo>
                  <a:lnTo>
                    <a:pt x="437" y="265"/>
                  </a:lnTo>
                  <a:lnTo>
                    <a:pt x="445" y="264"/>
                  </a:lnTo>
                  <a:lnTo>
                    <a:pt x="453" y="264"/>
                  </a:lnTo>
                  <a:lnTo>
                    <a:pt x="459" y="264"/>
                  </a:lnTo>
                  <a:lnTo>
                    <a:pt x="461" y="264"/>
                  </a:lnTo>
                  <a:lnTo>
                    <a:pt x="463" y="264"/>
                  </a:lnTo>
                  <a:lnTo>
                    <a:pt x="464" y="264"/>
                  </a:lnTo>
                  <a:lnTo>
                    <a:pt x="465" y="264"/>
                  </a:lnTo>
                  <a:lnTo>
                    <a:pt x="467" y="264"/>
                  </a:lnTo>
                  <a:lnTo>
                    <a:pt x="468" y="264"/>
                  </a:lnTo>
                  <a:lnTo>
                    <a:pt x="469" y="264"/>
                  </a:lnTo>
                  <a:lnTo>
                    <a:pt x="470" y="264"/>
                  </a:lnTo>
                  <a:lnTo>
                    <a:pt x="470" y="265"/>
                  </a:lnTo>
                  <a:lnTo>
                    <a:pt x="471" y="268"/>
                  </a:lnTo>
                  <a:lnTo>
                    <a:pt x="471" y="269"/>
                  </a:lnTo>
                  <a:lnTo>
                    <a:pt x="472" y="271"/>
                  </a:lnTo>
                  <a:lnTo>
                    <a:pt x="472" y="274"/>
                  </a:lnTo>
                  <a:lnTo>
                    <a:pt x="474" y="275"/>
                  </a:lnTo>
                  <a:lnTo>
                    <a:pt x="475" y="276"/>
                  </a:lnTo>
                  <a:lnTo>
                    <a:pt x="471" y="278"/>
                  </a:lnTo>
                  <a:lnTo>
                    <a:pt x="468" y="281"/>
                  </a:lnTo>
                  <a:lnTo>
                    <a:pt x="463" y="283"/>
                  </a:lnTo>
                  <a:lnTo>
                    <a:pt x="459" y="288"/>
                  </a:lnTo>
                  <a:lnTo>
                    <a:pt x="457" y="293"/>
                  </a:lnTo>
                  <a:lnTo>
                    <a:pt x="455" y="301"/>
                  </a:lnTo>
                  <a:lnTo>
                    <a:pt x="453" y="313"/>
                  </a:lnTo>
                  <a:lnTo>
                    <a:pt x="453" y="326"/>
                  </a:lnTo>
                  <a:lnTo>
                    <a:pt x="451" y="330"/>
                  </a:lnTo>
                  <a:lnTo>
                    <a:pt x="449" y="333"/>
                  </a:lnTo>
                  <a:lnTo>
                    <a:pt x="446" y="336"/>
                  </a:lnTo>
                  <a:lnTo>
                    <a:pt x="445" y="337"/>
                  </a:lnTo>
                  <a:lnTo>
                    <a:pt x="444" y="340"/>
                  </a:lnTo>
                  <a:lnTo>
                    <a:pt x="443" y="341"/>
                  </a:lnTo>
                  <a:lnTo>
                    <a:pt x="442" y="344"/>
                  </a:lnTo>
                  <a:lnTo>
                    <a:pt x="440" y="347"/>
                  </a:lnTo>
                  <a:lnTo>
                    <a:pt x="438" y="347"/>
                  </a:lnTo>
                  <a:lnTo>
                    <a:pt x="436" y="347"/>
                  </a:lnTo>
                  <a:lnTo>
                    <a:pt x="434" y="346"/>
                  </a:lnTo>
                  <a:lnTo>
                    <a:pt x="432" y="346"/>
                  </a:lnTo>
                  <a:lnTo>
                    <a:pt x="430" y="346"/>
                  </a:lnTo>
                  <a:lnTo>
                    <a:pt x="427" y="346"/>
                  </a:lnTo>
                  <a:lnTo>
                    <a:pt x="426" y="346"/>
                  </a:lnTo>
                  <a:lnTo>
                    <a:pt x="424" y="347"/>
                  </a:lnTo>
                  <a:lnTo>
                    <a:pt x="422" y="347"/>
                  </a:lnTo>
                  <a:lnTo>
                    <a:pt x="421" y="346"/>
                  </a:lnTo>
                  <a:lnTo>
                    <a:pt x="419" y="346"/>
                  </a:lnTo>
                  <a:lnTo>
                    <a:pt x="418" y="346"/>
                  </a:lnTo>
                  <a:lnTo>
                    <a:pt x="415" y="344"/>
                  </a:lnTo>
                  <a:lnTo>
                    <a:pt x="413" y="344"/>
                  </a:lnTo>
                  <a:lnTo>
                    <a:pt x="411" y="344"/>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8" name="Freeform 126">
              <a:extLst>
                <a:ext uri="{FF2B5EF4-FFF2-40B4-BE49-F238E27FC236}">
                  <a16:creationId xmlns:a16="http://schemas.microsoft.com/office/drawing/2014/main" id="{7FDB50E5-1A7C-232B-9866-6A22ACCA9748}"/>
                </a:ext>
              </a:extLst>
            </p:cNvPr>
            <p:cNvSpPr>
              <a:spLocks/>
            </p:cNvSpPr>
            <p:nvPr/>
          </p:nvSpPr>
          <p:spPr bwMode="gray">
            <a:xfrm>
              <a:off x="3744069" y="4692845"/>
              <a:ext cx="281229" cy="344685"/>
            </a:xfrm>
            <a:custGeom>
              <a:avLst/>
              <a:gdLst>
                <a:gd name="T0" fmla="*/ 6350 w 151"/>
                <a:gd name="T1" fmla="*/ 98151 h 197"/>
                <a:gd name="T2" fmla="*/ 14288 w 151"/>
                <a:gd name="T3" fmla="*/ 109368 h 197"/>
                <a:gd name="T4" fmla="*/ 19050 w 151"/>
                <a:gd name="T5" fmla="*/ 120586 h 197"/>
                <a:gd name="T6" fmla="*/ 25400 w 151"/>
                <a:gd name="T7" fmla="*/ 133205 h 197"/>
                <a:gd name="T8" fmla="*/ 46038 w 151"/>
                <a:gd name="T9" fmla="*/ 150031 h 197"/>
                <a:gd name="T10" fmla="*/ 76200 w 151"/>
                <a:gd name="T11" fmla="*/ 168259 h 197"/>
                <a:gd name="T12" fmla="*/ 106363 w 151"/>
                <a:gd name="T13" fmla="*/ 175270 h 197"/>
                <a:gd name="T14" fmla="*/ 136525 w 151"/>
                <a:gd name="T15" fmla="*/ 185085 h 197"/>
                <a:gd name="T16" fmla="*/ 150813 w 151"/>
                <a:gd name="T17" fmla="*/ 203313 h 197"/>
                <a:gd name="T18" fmla="*/ 142875 w 151"/>
                <a:gd name="T19" fmla="*/ 218737 h 197"/>
                <a:gd name="T20" fmla="*/ 136525 w 151"/>
                <a:gd name="T21" fmla="*/ 229954 h 197"/>
                <a:gd name="T22" fmla="*/ 130175 w 151"/>
                <a:gd name="T23" fmla="*/ 243975 h 197"/>
                <a:gd name="T24" fmla="*/ 131763 w 151"/>
                <a:gd name="T25" fmla="*/ 259399 h 197"/>
                <a:gd name="T26" fmla="*/ 141288 w 151"/>
                <a:gd name="T27" fmla="*/ 269214 h 197"/>
                <a:gd name="T28" fmla="*/ 158750 w 151"/>
                <a:gd name="T29" fmla="*/ 274823 h 197"/>
                <a:gd name="T30" fmla="*/ 177800 w 151"/>
                <a:gd name="T31" fmla="*/ 274823 h 197"/>
                <a:gd name="T32" fmla="*/ 196850 w 151"/>
                <a:gd name="T33" fmla="*/ 274823 h 197"/>
                <a:gd name="T34" fmla="*/ 217488 w 151"/>
                <a:gd name="T35" fmla="*/ 263606 h 197"/>
                <a:gd name="T36" fmla="*/ 233363 w 151"/>
                <a:gd name="T37" fmla="*/ 245378 h 197"/>
                <a:gd name="T38" fmla="*/ 239713 w 151"/>
                <a:gd name="T39" fmla="*/ 229954 h 197"/>
                <a:gd name="T40" fmla="*/ 239713 w 151"/>
                <a:gd name="T41" fmla="*/ 220139 h 197"/>
                <a:gd name="T42" fmla="*/ 236538 w 151"/>
                <a:gd name="T43" fmla="*/ 197704 h 197"/>
                <a:gd name="T44" fmla="*/ 233363 w 151"/>
                <a:gd name="T45" fmla="*/ 183683 h 197"/>
                <a:gd name="T46" fmla="*/ 231775 w 151"/>
                <a:gd name="T47" fmla="*/ 165455 h 197"/>
                <a:gd name="T48" fmla="*/ 230188 w 151"/>
                <a:gd name="T49" fmla="*/ 150031 h 197"/>
                <a:gd name="T50" fmla="*/ 222250 w 151"/>
                <a:gd name="T51" fmla="*/ 138814 h 197"/>
                <a:gd name="T52" fmla="*/ 217488 w 151"/>
                <a:gd name="T53" fmla="*/ 133205 h 197"/>
                <a:gd name="T54" fmla="*/ 207963 w 151"/>
                <a:gd name="T55" fmla="*/ 130401 h 197"/>
                <a:gd name="T56" fmla="*/ 200025 w 151"/>
                <a:gd name="T57" fmla="*/ 127596 h 197"/>
                <a:gd name="T58" fmla="*/ 192088 w 151"/>
                <a:gd name="T59" fmla="*/ 120586 h 197"/>
                <a:gd name="T60" fmla="*/ 177800 w 151"/>
                <a:gd name="T61" fmla="*/ 110770 h 197"/>
                <a:gd name="T62" fmla="*/ 161925 w 151"/>
                <a:gd name="T63" fmla="*/ 105162 h 197"/>
                <a:gd name="T64" fmla="*/ 146050 w 151"/>
                <a:gd name="T65" fmla="*/ 99553 h 197"/>
                <a:gd name="T66" fmla="*/ 133350 w 151"/>
                <a:gd name="T67" fmla="*/ 91140 h 197"/>
                <a:gd name="T68" fmla="*/ 128588 w 151"/>
                <a:gd name="T69" fmla="*/ 82727 h 197"/>
                <a:gd name="T70" fmla="*/ 127000 w 151"/>
                <a:gd name="T71" fmla="*/ 67304 h 197"/>
                <a:gd name="T72" fmla="*/ 128588 w 151"/>
                <a:gd name="T73" fmla="*/ 53282 h 197"/>
                <a:gd name="T74" fmla="*/ 127000 w 151"/>
                <a:gd name="T75" fmla="*/ 42065 h 197"/>
                <a:gd name="T76" fmla="*/ 125413 w 151"/>
                <a:gd name="T77" fmla="*/ 39260 h 197"/>
                <a:gd name="T78" fmla="*/ 119063 w 151"/>
                <a:gd name="T79" fmla="*/ 35054 h 197"/>
                <a:gd name="T80" fmla="*/ 115888 w 151"/>
                <a:gd name="T81" fmla="*/ 28043 h 197"/>
                <a:gd name="T82" fmla="*/ 112713 w 151"/>
                <a:gd name="T83" fmla="*/ 18228 h 197"/>
                <a:gd name="T84" fmla="*/ 93663 w 151"/>
                <a:gd name="T85" fmla="*/ 9815 h 197"/>
                <a:gd name="T86" fmla="*/ 90488 w 151"/>
                <a:gd name="T87" fmla="*/ 7011 h 197"/>
                <a:gd name="T88" fmla="*/ 85725 w 151"/>
                <a:gd name="T89" fmla="*/ 2804 h 197"/>
                <a:gd name="T90" fmla="*/ 79375 w 151"/>
                <a:gd name="T91" fmla="*/ 0 h 197"/>
                <a:gd name="T92" fmla="*/ 66675 w 151"/>
                <a:gd name="T93" fmla="*/ 0 h 197"/>
                <a:gd name="T94" fmla="*/ 44450 w 151"/>
                <a:gd name="T95" fmla="*/ 4206 h 197"/>
                <a:gd name="T96" fmla="*/ 22225 w 151"/>
                <a:gd name="T97" fmla="*/ 12619 h 197"/>
                <a:gd name="T98" fmla="*/ 11113 w 151"/>
                <a:gd name="T99" fmla="*/ 23837 h 197"/>
                <a:gd name="T100" fmla="*/ 9525 w 151"/>
                <a:gd name="T101" fmla="*/ 33652 h 197"/>
                <a:gd name="T102" fmla="*/ 9525 w 151"/>
                <a:gd name="T103" fmla="*/ 37858 h 197"/>
                <a:gd name="T104" fmla="*/ 9525 w 151"/>
                <a:gd name="T105" fmla="*/ 42065 h 1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
                <a:gd name="T160" fmla="*/ 0 h 197"/>
                <a:gd name="T161" fmla="*/ 151 w 151"/>
                <a:gd name="T162" fmla="*/ 197 h 1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 h="197">
                  <a:moveTo>
                    <a:pt x="0" y="65"/>
                  </a:moveTo>
                  <a:lnTo>
                    <a:pt x="4" y="70"/>
                  </a:lnTo>
                  <a:lnTo>
                    <a:pt x="6" y="74"/>
                  </a:lnTo>
                  <a:lnTo>
                    <a:pt x="9" y="78"/>
                  </a:lnTo>
                  <a:lnTo>
                    <a:pt x="10" y="82"/>
                  </a:lnTo>
                  <a:lnTo>
                    <a:pt x="12" y="86"/>
                  </a:lnTo>
                  <a:lnTo>
                    <a:pt x="13" y="91"/>
                  </a:lnTo>
                  <a:lnTo>
                    <a:pt x="16" y="95"/>
                  </a:lnTo>
                  <a:lnTo>
                    <a:pt x="19" y="99"/>
                  </a:lnTo>
                  <a:lnTo>
                    <a:pt x="29" y="107"/>
                  </a:lnTo>
                  <a:lnTo>
                    <a:pt x="37" y="114"/>
                  </a:lnTo>
                  <a:lnTo>
                    <a:pt x="48" y="120"/>
                  </a:lnTo>
                  <a:lnTo>
                    <a:pt x="57" y="123"/>
                  </a:lnTo>
                  <a:lnTo>
                    <a:pt x="67" y="125"/>
                  </a:lnTo>
                  <a:lnTo>
                    <a:pt x="76" y="128"/>
                  </a:lnTo>
                  <a:lnTo>
                    <a:pt x="86" y="132"/>
                  </a:lnTo>
                  <a:lnTo>
                    <a:pt x="96" y="138"/>
                  </a:lnTo>
                  <a:lnTo>
                    <a:pt x="95" y="145"/>
                  </a:lnTo>
                  <a:lnTo>
                    <a:pt x="93" y="151"/>
                  </a:lnTo>
                  <a:lnTo>
                    <a:pt x="90" y="156"/>
                  </a:lnTo>
                  <a:lnTo>
                    <a:pt x="88" y="160"/>
                  </a:lnTo>
                  <a:lnTo>
                    <a:pt x="86" y="164"/>
                  </a:lnTo>
                  <a:lnTo>
                    <a:pt x="83" y="170"/>
                  </a:lnTo>
                  <a:lnTo>
                    <a:pt x="82" y="174"/>
                  </a:lnTo>
                  <a:lnTo>
                    <a:pt x="82" y="179"/>
                  </a:lnTo>
                  <a:lnTo>
                    <a:pt x="83" y="185"/>
                  </a:lnTo>
                  <a:lnTo>
                    <a:pt x="86" y="189"/>
                  </a:lnTo>
                  <a:lnTo>
                    <a:pt x="89" y="192"/>
                  </a:lnTo>
                  <a:lnTo>
                    <a:pt x="94" y="195"/>
                  </a:lnTo>
                  <a:lnTo>
                    <a:pt x="100" y="196"/>
                  </a:lnTo>
                  <a:lnTo>
                    <a:pt x="106" y="196"/>
                  </a:lnTo>
                  <a:lnTo>
                    <a:pt x="112" y="196"/>
                  </a:lnTo>
                  <a:lnTo>
                    <a:pt x="119" y="197"/>
                  </a:lnTo>
                  <a:lnTo>
                    <a:pt x="124" y="196"/>
                  </a:lnTo>
                  <a:lnTo>
                    <a:pt x="130" y="193"/>
                  </a:lnTo>
                  <a:lnTo>
                    <a:pt x="137" y="188"/>
                  </a:lnTo>
                  <a:lnTo>
                    <a:pt x="143" y="182"/>
                  </a:lnTo>
                  <a:lnTo>
                    <a:pt x="147" y="175"/>
                  </a:lnTo>
                  <a:lnTo>
                    <a:pt x="151" y="168"/>
                  </a:lnTo>
                  <a:lnTo>
                    <a:pt x="151" y="164"/>
                  </a:lnTo>
                  <a:lnTo>
                    <a:pt x="151" y="161"/>
                  </a:lnTo>
                  <a:lnTo>
                    <a:pt x="151" y="157"/>
                  </a:lnTo>
                  <a:lnTo>
                    <a:pt x="149" y="154"/>
                  </a:lnTo>
                  <a:lnTo>
                    <a:pt x="149" y="141"/>
                  </a:lnTo>
                  <a:lnTo>
                    <a:pt x="147" y="135"/>
                  </a:lnTo>
                  <a:lnTo>
                    <a:pt x="147" y="131"/>
                  </a:lnTo>
                  <a:lnTo>
                    <a:pt x="147" y="124"/>
                  </a:lnTo>
                  <a:lnTo>
                    <a:pt x="146" y="118"/>
                  </a:lnTo>
                  <a:lnTo>
                    <a:pt x="146" y="113"/>
                  </a:lnTo>
                  <a:lnTo>
                    <a:pt x="145" y="107"/>
                  </a:lnTo>
                  <a:lnTo>
                    <a:pt x="144" y="103"/>
                  </a:lnTo>
                  <a:lnTo>
                    <a:pt x="140" y="99"/>
                  </a:lnTo>
                  <a:lnTo>
                    <a:pt x="139" y="96"/>
                  </a:lnTo>
                  <a:lnTo>
                    <a:pt x="137" y="95"/>
                  </a:lnTo>
                  <a:lnTo>
                    <a:pt x="134" y="95"/>
                  </a:lnTo>
                  <a:lnTo>
                    <a:pt x="131" y="93"/>
                  </a:lnTo>
                  <a:lnTo>
                    <a:pt x="128" y="92"/>
                  </a:lnTo>
                  <a:lnTo>
                    <a:pt x="126" y="91"/>
                  </a:lnTo>
                  <a:lnTo>
                    <a:pt x="124" y="88"/>
                  </a:lnTo>
                  <a:lnTo>
                    <a:pt x="121" y="86"/>
                  </a:lnTo>
                  <a:lnTo>
                    <a:pt x="118" y="82"/>
                  </a:lnTo>
                  <a:lnTo>
                    <a:pt x="112" y="79"/>
                  </a:lnTo>
                  <a:lnTo>
                    <a:pt x="107" y="77"/>
                  </a:lnTo>
                  <a:lnTo>
                    <a:pt x="102" y="75"/>
                  </a:lnTo>
                  <a:lnTo>
                    <a:pt x="98" y="72"/>
                  </a:lnTo>
                  <a:lnTo>
                    <a:pt x="92" y="71"/>
                  </a:lnTo>
                  <a:lnTo>
                    <a:pt x="88" y="68"/>
                  </a:lnTo>
                  <a:lnTo>
                    <a:pt x="84" y="65"/>
                  </a:lnTo>
                  <a:lnTo>
                    <a:pt x="82" y="63"/>
                  </a:lnTo>
                  <a:lnTo>
                    <a:pt x="81" y="59"/>
                  </a:lnTo>
                  <a:lnTo>
                    <a:pt x="81" y="54"/>
                  </a:lnTo>
                  <a:lnTo>
                    <a:pt x="80" y="48"/>
                  </a:lnTo>
                  <a:lnTo>
                    <a:pt x="81" y="44"/>
                  </a:lnTo>
                  <a:lnTo>
                    <a:pt x="81" y="38"/>
                  </a:lnTo>
                  <a:lnTo>
                    <a:pt x="80" y="34"/>
                  </a:lnTo>
                  <a:lnTo>
                    <a:pt x="80" y="30"/>
                  </a:lnTo>
                  <a:lnTo>
                    <a:pt x="80" y="28"/>
                  </a:lnTo>
                  <a:lnTo>
                    <a:pt x="79" y="28"/>
                  </a:lnTo>
                  <a:lnTo>
                    <a:pt x="77" y="27"/>
                  </a:lnTo>
                  <a:lnTo>
                    <a:pt x="75" y="25"/>
                  </a:lnTo>
                  <a:lnTo>
                    <a:pt x="74" y="23"/>
                  </a:lnTo>
                  <a:lnTo>
                    <a:pt x="73" y="20"/>
                  </a:lnTo>
                  <a:lnTo>
                    <a:pt x="71" y="17"/>
                  </a:lnTo>
                  <a:lnTo>
                    <a:pt x="71" y="13"/>
                  </a:lnTo>
                  <a:lnTo>
                    <a:pt x="61" y="7"/>
                  </a:lnTo>
                  <a:lnTo>
                    <a:pt x="59" y="7"/>
                  </a:lnTo>
                  <a:lnTo>
                    <a:pt x="58" y="6"/>
                  </a:lnTo>
                  <a:lnTo>
                    <a:pt x="57" y="5"/>
                  </a:lnTo>
                  <a:lnTo>
                    <a:pt x="56" y="3"/>
                  </a:lnTo>
                  <a:lnTo>
                    <a:pt x="54" y="2"/>
                  </a:lnTo>
                  <a:lnTo>
                    <a:pt x="52" y="0"/>
                  </a:lnTo>
                  <a:lnTo>
                    <a:pt x="50" y="0"/>
                  </a:lnTo>
                  <a:lnTo>
                    <a:pt x="48" y="0"/>
                  </a:lnTo>
                  <a:lnTo>
                    <a:pt x="42" y="0"/>
                  </a:lnTo>
                  <a:lnTo>
                    <a:pt x="34" y="2"/>
                  </a:lnTo>
                  <a:lnTo>
                    <a:pt x="28" y="3"/>
                  </a:lnTo>
                  <a:lnTo>
                    <a:pt x="20" y="6"/>
                  </a:lnTo>
                  <a:lnTo>
                    <a:pt x="14" y="9"/>
                  </a:lnTo>
                  <a:lnTo>
                    <a:pt x="11" y="13"/>
                  </a:lnTo>
                  <a:lnTo>
                    <a:pt x="7" y="17"/>
                  </a:lnTo>
                  <a:lnTo>
                    <a:pt x="6" y="23"/>
                  </a:lnTo>
                  <a:lnTo>
                    <a:pt x="6" y="24"/>
                  </a:lnTo>
                  <a:lnTo>
                    <a:pt x="6" y="25"/>
                  </a:lnTo>
                  <a:lnTo>
                    <a:pt x="6" y="27"/>
                  </a:lnTo>
                  <a:lnTo>
                    <a:pt x="6" y="28"/>
                  </a:lnTo>
                  <a:lnTo>
                    <a:pt x="6" y="30"/>
                  </a:lnTo>
                  <a:lnTo>
                    <a:pt x="0" y="6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79" name="Freeform 127">
              <a:extLst>
                <a:ext uri="{FF2B5EF4-FFF2-40B4-BE49-F238E27FC236}">
                  <a16:creationId xmlns:a16="http://schemas.microsoft.com/office/drawing/2014/main" id="{BE224B07-8AFA-8FE9-676F-785621245CA4}"/>
                </a:ext>
              </a:extLst>
            </p:cNvPr>
            <p:cNvSpPr>
              <a:spLocks/>
            </p:cNvSpPr>
            <p:nvPr/>
          </p:nvSpPr>
          <p:spPr bwMode="gray">
            <a:xfrm>
              <a:off x="4059450" y="3898481"/>
              <a:ext cx="114501" cy="73297"/>
            </a:xfrm>
            <a:custGeom>
              <a:avLst/>
              <a:gdLst>
                <a:gd name="T0" fmla="*/ 79375 w 61"/>
                <a:gd name="T1" fmla="*/ 9790 h 42"/>
                <a:gd name="T2" fmla="*/ 76200 w 61"/>
                <a:gd name="T3" fmla="*/ 9790 h 42"/>
                <a:gd name="T4" fmla="*/ 69850 w 61"/>
                <a:gd name="T5" fmla="*/ 9790 h 42"/>
                <a:gd name="T6" fmla="*/ 68263 w 61"/>
                <a:gd name="T7" fmla="*/ 6993 h 42"/>
                <a:gd name="T8" fmla="*/ 66675 w 61"/>
                <a:gd name="T9" fmla="*/ 6993 h 42"/>
                <a:gd name="T10" fmla="*/ 65088 w 61"/>
                <a:gd name="T11" fmla="*/ 5594 h 42"/>
                <a:gd name="T12" fmla="*/ 61913 w 61"/>
                <a:gd name="T13" fmla="*/ 4196 h 42"/>
                <a:gd name="T14" fmla="*/ 60325 w 61"/>
                <a:gd name="T15" fmla="*/ 4196 h 42"/>
                <a:gd name="T16" fmla="*/ 57150 w 61"/>
                <a:gd name="T17" fmla="*/ 4196 h 42"/>
                <a:gd name="T18" fmla="*/ 49213 w 61"/>
                <a:gd name="T19" fmla="*/ 4196 h 42"/>
                <a:gd name="T20" fmla="*/ 44450 w 61"/>
                <a:gd name="T21" fmla="*/ 1399 h 42"/>
                <a:gd name="T22" fmla="*/ 38100 w 61"/>
                <a:gd name="T23" fmla="*/ 1399 h 42"/>
                <a:gd name="T24" fmla="*/ 31750 w 61"/>
                <a:gd name="T25" fmla="*/ 0 h 42"/>
                <a:gd name="T26" fmla="*/ 26988 w 61"/>
                <a:gd name="T27" fmla="*/ 0 h 42"/>
                <a:gd name="T28" fmla="*/ 20638 w 61"/>
                <a:gd name="T29" fmla="*/ 0 h 42"/>
                <a:gd name="T30" fmla="*/ 19050 w 61"/>
                <a:gd name="T31" fmla="*/ 1399 h 42"/>
                <a:gd name="T32" fmla="*/ 17463 w 61"/>
                <a:gd name="T33" fmla="*/ 6993 h 42"/>
                <a:gd name="T34" fmla="*/ 17463 w 61"/>
                <a:gd name="T35" fmla="*/ 9790 h 42"/>
                <a:gd name="T36" fmla="*/ 15875 w 61"/>
                <a:gd name="T37" fmla="*/ 12587 h 42"/>
                <a:gd name="T38" fmla="*/ 12700 w 61"/>
                <a:gd name="T39" fmla="*/ 18181 h 42"/>
                <a:gd name="T40" fmla="*/ 9525 w 61"/>
                <a:gd name="T41" fmla="*/ 23775 h 42"/>
                <a:gd name="T42" fmla="*/ 6350 w 61"/>
                <a:gd name="T43" fmla="*/ 27970 h 42"/>
                <a:gd name="T44" fmla="*/ 4763 w 61"/>
                <a:gd name="T45" fmla="*/ 33565 h 42"/>
                <a:gd name="T46" fmla="*/ 3175 w 61"/>
                <a:gd name="T47" fmla="*/ 37760 h 42"/>
                <a:gd name="T48" fmla="*/ 0 w 61"/>
                <a:gd name="T49" fmla="*/ 40557 h 42"/>
                <a:gd name="T50" fmla="*/ 7938 w 61"/>
                <a:gd name="T51" fmla="*/ 40557 h 42"/>
                <a:gd name="T52" fmla="*/ 14288 w 61"/>
                <a:gd name="T53" fmla="*/ 41956 h 42"/>
                <a:gd name="T54" fmla="*/ 17463 w 61"/>
                <a:gd name="T55" fmla="*/ 47550 h 42"/>
                <a:gd name="T56" fmla="*/ 20638 w 61"/>
                <a:gd name="T57" fmla="*/ 48948 h 42"/>
                <a:gd name="T58" fmla="*/ 25400 w 61"/>
                <a:gd name="T59" fmla="*/ 53144 h 42"/>
                <a:gd name="T60" fmla="*/ 28575 w 61"/>
                <a:gd name="T61" fmla="*/ 54542 h 42"/>
                <a:gd name="T62" fmla="*/ 34925 w 61"/>
                <a:gd name="T63" fmla="*/ 57339 h 42"/>
                <a:gd name="T64" fmla="*/ 39688 w 61"/>
                <a:gd name="T65" fmla="*/ 58738 h 42"/>
                <a:gd name="T66" fmla="*/ 47625 w 61"/>
                <a:gd name="T67" fmla="*/ 58738 h 42"/>
                <a:gd name="T68" fmla="*/ 55563 w 61"/>
                <a:gd name="T69" fmla="*/ 58738 h 42"/>
                <a:gd name="T70" fmla="*/ 60325 w 61"/>
                <a:gd name="T71" fmla="*/ 58738 h 42"/>
                <a:gd name="T72" fmla="*/ 66675 w 61"/>
                <a:gd name="T73" fmla="*/ 57339 h 42"/>
                <a:gd name="T74" fmla="*/ 69850 w 61"/>
                <a:gd name="T75" fmla="*/ 54542 h 42"/>
                <a:gd name="T76" fmla="*/ 76200 w 61"/>
                <a:gd name="T77" fmla="*/ 53144 h 42"/>
                <a:gd name="T78" fmla="*/ 77788 w 61"/>
                <a:gd name="T79" fmla="*/ 47550 h 42"/>
                <a:gd name="T80" fmla="*/ 79375 w 61"/>
                <a:gd name="T81" fmla="*/ 40557 h 42"/>
                <a:gd name="T82" fmla="*/ 96838 w 61"/>
                <a:gd name="T83" fmla="*/ 12587 h 42"/>
                <a:gd name="T84" fmla="*/ 79375 w 61"/>
                <a:gd name="T85" fmla="*/ 9790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42"/>
                <a:gd name="T131" fmla="*/ 61 w 61"/>
                <a:gd name="T132" fmla="*/ 42 h 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42">
                  <a:moveTo>
                    <a:pt x="50" y="7"/>
                  </a:moveTo>
                  <a:lnTo>
                    <a:pt x="48" y="7"/>
                  </a:lnTo>
                  <a:lnTo>
                    <a:pt x="44" y="7"/>
                  </a:lnTo>
                  <a:lnTo>
                    <a:pt x="43" y="5"/>
                  </a:lnTo>
                  <a:lnTo>
                    <a:pt x="42" y="5"/>
                  </a:lnTo>
                  <a:lnTo>
                    <a:pt x="41" y="4"/>
                  </a:lnTo>
                  <a:lnTo>
                    <a:pt x="39" y="3"/>
                  </a:lnTo>
                  <a:lnTo>
                    <a:pt x="38" y="3"/>
                  </a:lnTo>
                  <a:lnTo>
                    <a:pt x="36" y="3"/>
                  </a:lnTo>
                  <a:lnTo>
                    <a:pt x="31" y="3"/>
                  </a:lnTo>
                  <a:lnTo>
                    <a:pt x="28" y="1"/>
                  </a:lnTo>
                  <a:lnTo>
                    <a:pt x="24" y="1"/>
                  </a:lnTo>
                  <a:lnTo>
                    <a:pt x="20" y="0"/>
                  </a:lnTo>
                  <a:lnTo>
                    <a:pt x="17" y="0"/>
                  </a:lnTo>
                  <a:lnTo>
                    <a:pt x="13" y="0"/>
                  </a:lnTo>
                  <a:lnTo>
                    <a:pt x="12" y="1"/>
                  </a:lnTo>
                  <a:lnTo>
                    <a:pt x="11" y="5"/>
                  </a:lnTo>
                  <a:lnTo>
                    <a:pt x="11" y="7"/>
                  </a:lnTo>
                  <a:lnTo>
                    <a:pt x="10" y="9"/>
                  </a:lnTo>
                  <a:lnTo>
                    <a:pt x="8" y="13"/>
                  </a:lnTo>
                  <a:lnTo>
                    <a:pt x="6" y="17"/>
                  </a:lnTo>
                  <a:lnTo>
                    <a:pt x="4" y="20"/>
                  </a:lnTo>
                  <a:lnTo>
                    <a:pt x="3" y="24"/>
                  </a:lnTo>
                  <a:lnTo>
                    <a:pt x="2" y="27"/>
                  </a:lnTo>
                  <a:lnTo>
                    <a:pt x="0" y="29"/>
                  </a:lnTo>
                  <a:lnTo>
                    <a:pt x="5" y="29"/>
                  </a:lnTo>
                  <a:lnTo>
                    <a:pt x="9" y="30"/>
                  </a:lnTo>
                  <a:lnTo>
                    <a:pt x="11" y="34"/>
                  </a:lnTo>
                  <a:lnTo>
                    <a:pt x="13" y="35"/>
                  </a:lnTo>
                  <a:lnTo>
                    <a:pt x="16" y="38"/>
                  </a:lnTo>
                  <a:lnTo>
                    <a:pt x="18" y="39"/>
                  </a:lnTo>
                  <a:lnTo>
                    <a:pt x="22" y="41"/>
                  </a:lnTo>
                  <a:lnTo>
                    <a:pt x="25" y="42"/>
                  </a:lnTo>
                  <a:lnTo>
                    <a:pt x="30" y="42"/>
                  </a:lnTo>
                  <a:lnTo>
                    <a:pt x="35" y="42"/>
                  </a:lnTo>
                  <a:lnTo>
                    <a:pt x="38" y="42"/>
                  </a:lnTo>
                  <a:lnTo>
                    <a:pt x="42" y="41"/>
                  </a:lnTo>
                  <a:lnTo>
                    <a:pt x="44" y="39"/>
                  </a:lnTo>
                  <a:lnTo>
                    <a:pt x="48" y="38"/>
                  </a:lnTo>
                  <a:lnTo>
                    <a:pt x="49" y="34"/>
                  </a:lnTo>
                  <a:lnTo>
                    <a:pt x="50" y="29"/>
                  </a:lnTo>
                  <a:lnTo>
                    <a:pt x="61" y="9"/>
                  </a:lnTo>
                  <a:lnTo>
                    <a:pt x="50" y="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0" name="Freeform 128">
              <a:extLst>
                <a:ext uri="{FF2B5EF4-FFF2-40B4-BE49-F238E27FC236}">
                  <a16:creationId xmlns:a16="http://schemas.microsoft.com/office/drawing/2014/main" id="{014FB2A7-6A06-0EA8-E738-A62D810571DB}"/>
                </a:ext>
              </a:extLst>
            </p:cNvPr>
            <p:cNvSpPr>
              <a:spLocks/>
            </p:cNvSpPr>
            <p:nvPr/>
          </p:nvSpPr>
          <p:spPr bwMode="gray">
            <a:xfrm>
              <a:off x="3965037" y="3674637"/>
              <a:ext cx="98432" cy="142630"/>
            </a:xfrm>
            <a:custGeom>
              <a:avLst/>
              <a:gdLst>
                <a:gd name="T0" fmla="*/ 4763 w 53"/>
                <a:gd name="T1" fmla="*/ 101755 h 82"/>
                <a:gd name="T2" fmla="*/ 42863 w 53"/>
                <a:gd name="T3" fmla="*/ 114300 h 82"/>
                <a:gd name="T4" fmla="*/ 47625 w 53"/>
                <a:gd name="T5" fmla="*/ 112906 h 82"/>
                <a:gd name="T6" fmla="*/ 52388 w 53"/>
                <a:gd name="T7" fmla="*/ 107330 h 82"/>
                <a:gd name="T8" fmla="*/ 58738 w 53"/>
                <a:gd name="T9" fmla="*/ 97573 h 82"/>
                <a:gd name="T10" fmla="*/ 68263 w 53"/>
                <a:gd name="T11" fmla="*/ 87816 h 82"/>
                <a:gd name="T12" fmla="*/ 73025 w 53"/>
                <a:gd name="T13" fmla="*/ 76665 h 82"/>
                <a:gd name="T14" fmla="*/ 79375 w 53"/>
                <a:gd name="T15" fmla="*/ 66907 h 82"/>
                <a:gd name="T16" fmla="*/ 82550 w 53"/>
                <a:gd name="T17" fmla="*/ 61332 h 82"/>
                <a:gd name="T18" fmla="*/ 84138 w 53"/>
                <a:gd name="T19" fmla="*/ 57150 h 82"/>
                <a:gd name="T20" fmla="*/ 74613 w 53"/>
                <a:gd name="T21" fmla="*/ 51574 h 82"/>
                <a:gd name="T22" fmla="*/ 65088 w 53"/>
                <a:gd name="T23" fmla="*/ 45999 h 82"/>
                <a:gd name="T24" fmla="*/ 57150 w 53"/>
                <a:gd name="T25" fmla="*/ 39029 h 82"/>
                <a:gd name="T26" fmla="*/ 49213 w 53"/>
                <a:gd name="T27" fmla="*/ 33454 h 82"/>
                <a:gd name="T28" fmla="*/ 42863 w 53"/>
                <a:gd name="T29" fmla="*/ 26484 h 82"/>
                <a:gd name="T30" fmla="*/ 38100 w 53"/>
                <a:gd name="T31" fmla="*/ 20909 h 82"/>
                <a:gd name="T32" fmla="*/ 33338 w 53"/>
                <a:gd name="T33" fmla="*/ 12545 h 82"/>
                <a:gd name="T34" fmla="*/ 31750 w 53"/>
                <a:gd name="T35" fmla="*/ 2788 h 82"/>
                <a:gd name="T36" fmla="*/ 28575 w 53"/>
                <a:gd name="T37" fmla="*/ 2788 h 82"/>
                <a:gd name="T38" fmla="*/ 23813 w 53"/>
                <a:gd name="T39" fmla="*/ 2788 h 82"/>
                <a:gd name="T40" fmla="*/ 22225 w 53"/>
                <a:gd name="T41" fmla="*/ 1394 h 82"/>
                <a:gd name="T42" fmla="*/ 19050 w 53"/>
                <a:gd name="T43" fmla="*/ 0 h 82"/>
                <a:gd name="T44" fmla="*/ 17463 w 53"/>
                <a:gd name="T45" fmla="*/ 1394 h 82"/>
                <a:gd name="T46" fmla="*/ 14288 w 53"/>
                <a:gd name="T47" fmla="*/ 2788 h 82"/>
                <a:gd name="T48" fmla="*/ 11113 w 53"/>
                <a:gd name="T49" fmla="*/ 5576 h 82"/>
                <a:gd name="T50" fmla="*/ 9525 w 53"/>
                <a:gd name="T51" fmla="*/ 6970 h 82"/>
                <a:gd name="T52" fmla="*/ 7938 w 53"/>
                <a:gd name="T53" fmla="*/ 9757 h 82"/>
                <a:gd name="T54" fmla="*/ 6350 w 53"/>
                <a:gd name="T55" fmla="*/ 12545 h 82"/>
                <a:gd name="T56" fmla="*/ 4763 w 53"/>
                <a:gd name="T57" fmla="*/ 15333 h 82"/>
                <a:gd name="T58" fmla="*/ 1588 w 53"/>
                <a:gd name="T59" fmla="*/ 18121 h 82"/>
                <a:gd name="T60" fmla="*/ 0 w 53"/>
                <a:gd name="T61" fmla="*/ 22302 h 82"/>
                <a:gd name="T62" fmla="*/ 0 w 53"/>
                <a:gd name="T63" fmla="*/ 29272 h 82"/>
                <a:gd name="T64" fmla="*/ 1588 w 53"/>
                <a:gd name="T65" fmla="*/ 36241 h 82"/>
                <a:gd name="T66" fmla="*/ 4763 w 53"/>
                <a:gd name="T67" fmla="*/ 41817 h 82"/>
                <a:gd name="T68" fmla="*/ 6350 w 53"/>
                <a:gd name="T69" fmla="*/ 47393 h 82"/>
                <a:gd name="T70" fmla="*/ 9525 w 53"/>
                <a:gd name="T71" fmla="*/ 52968 h 82"/>
                <a:gd name="T72" fmla="*/ 11113 w 53"/>
                <a:gd name="T73" fmla="*/ 58544 h 82"/>
                <a:gd name="T74" fmla="*/ 15875 w 53"/>
                <a:gd name="T75" fmla="*/ 66907 h 82"/>
                <a:gd name="T76" fmla="*/ 17463 w 53"/>
                <a:gd name="T77" fmla="*/ 72483 h 82"/>
                <a:gd name="T78" fmla="*/ 17463 w 53"/>
                <a:gd name="T79" fmla="*/ 78059 h 82"/>
                <a:gd name="T80" fmla="*/ 17463 w 53"/>
                <a:gd name="T81" fmla="*/ 82240 h 82"/>
                <a:gd name="T82" fmla="*/ 15875 w 53"/>
                <a:gd name="T83" fmla="*/ 87816 h 82"/>
                <a:gd name="T84" fmla="*/ 15875 w 53"/>
                <a:gd name="T85" fmla="*/ 89210 h 82"/>
                <a:gd name="T86" fmla="*/ 14288 w 53"/>
                <a:gd name="T87" fmla="*/ 93391 h 82"/>
                <a:gd name="T88" fmla="*/ 11113 w 53"/>
                <a:gd name="T89" fmla="*/ 94785 h 82"/>
                <a:gd name="T90" fmla="*/ 9525 w 53"/>
                <a:gd name="T91" fmla="*/ 97573 h 82"/>
                <a:gd name="T92" fmla="*/ 6350 w 53"/>
                <a:gd name="T93" fmla="*/ 98967 h 82"/>
                <a:gd name="T94" fmla="*/ 4763 w 53"/>
                <a:gd name="T95" fmla="*/ 101755 h 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3"/>
                <a:gd name="T145" fmla="*/ 0 h 82"/>
                <a:gd name="T146" fmla="*/ 53 w 53"/>
                <a:gd name="T147" fmla="*/ 82 h 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3" h="82">
                  <a:moveTo>
                    <a:pt x="3" y="73"/>
                  </a:moveTo>
                  <a:lnTo>
                    <a:pt x="27" y="82"/>
                  </a:lnTo>
                  <a:lnTo>
                    <a:pt x="30" y="81"/>
                  </a:lnTo>
                  <a:lnTo>
                    <a:pt x="33" y="77"/>
                  </a:lnTo>
                  <a:lnTo>
                    <a:pt x="37" y="70"/>
                  </a:lnTo>
                  <a:lnTo>
                    <a:pt x="43" y="63"/>
                  </a:lnTo>
                  <a:lnTo>
                    <a:pt x="46" y="55"/>
                  </a:lnTo>
                  <a:lnTo>
                    <a:pt x="50" y="48"/>
                  </a:lnTo>
                  <a:lnTo>
                    <a:pt x="52" y="44"/>
                  </a:lnTo>
                  <a:lnTo>
                    <a:pt x="53" y="41"/>
                  </a:lnTo>
                  <a:lnTo>
                    <a:pt x="47" y="37"/>
                  </a:lnTo>
                  <a:lnTo>
                    <a:pt x="41" y="33"/>
                  </a:lnTo>
                  <a:lnTo>
                    <a:pt x="36" y="28"/>
                  </a:lnTo>
                  <a:lnTo>
                    <a:pt x="31" y="24"/>
                  </a:lnTo>
                  <a:lnTo>
                    <a:pt x="27" y="19"/>
                  </a:lnTo>
                  <a:lnTo>
                    <a:pt x="24" y="15"/>
                  </a:lnTo>
                  <a:lnTo>
                    <a:pt x="21" y="9"/>
                  </a:lnTo>
                  <a:lnTo>
                    <a:pt x="20" y="2"/>
                  </a:lnTo>
                  <a:lnTo>
                    <a:pt x="18" y="2"/>
                  </a:lnTo>
                  <a:lnTo>
                    <a:pt x="15" y="2"/>
                  </a:lnTo>
                  <a:lnTo>
                    <a:pt x="14" y="1"/>
                  </a:lnTo>
                  <a:lnTo>
                    <a:pt x="12" y="0"/>
                  </a:lnTo>
                  <a:lnTo>
                    <a:pt x="11" y="1"/>
                  </a:lnTo>
                  <a:lnTo>
                    <a:pt x="9" y="2"/>
                  </a:lnTo>
                  <a:lnTo>
                    <a:pt x="7" y="4"/>
                  </a:lnTo>
                  <a:lnTo>
                    <a:pt x="6" y="5"/>
                  </a:lnTo>
                  <a:lnTo>
                    <a:pt x="5" y="7"/>
                  </a:lnTo>
                  <a:lnTo>
                    <a:pt x="4" y="9"/>
                  </a:lnTo>
                  <a:lnTo>
                    <a:pt x="3" y="11"/>
                  </a:lnTo>
                  <a:lnTo>
                    <a:pt x="1" y="13"/>
                  </a:lnTo>
                  <a:lnTo>
                    <a:pt x="0" y="16"/>
                  </a:lnTo>
                  <a:lnTo>
                    <a:pt x="0" y="21"/>
                  </a:lnTo>
                  <a:lnTo>
                    <a:pt x="1" y="26"/>
                  </a:lnTo>
                  <a:lnTo>
                    <a:pt x="3" y="30"/>
                  </a:lnTo>
                  <a:lnTo>
                    <a:pt x="4" y="34"/>
                  </a:lnTo>
                  <a:lnTo>
                    <a:pt x="6" y="38"/>
                  </a:lnTo>
                  <a:lnTo>
                    <a:pt x="7" y="42"/>
                  </a:lnTo>
                  <a:lnTo>
                    <a:pt x="10" y="48"/>
                  </a:lnTo>
                  <a:lnTo>
                    <a:pt x="11" y="52"/>
                  </a:lnTo>
                  <a:lnTo>
                    <a:pt x="11" y="56"/>
                  </a:lnTo>
                  <a:lnTo>
                    <a:pt x="11" y="59"/>
                  </a:lnTo>
                  <a:lnTo>
                    <a:pt x="10" y="63"/>
                  </a:lnTo>
                  <a:lnTo>
                    <a:pt x="10" y="64"/>
                  </a:lnTo>
                  <a:lnTo>
                    <a:pt x="9" y="67"/>
                  </a:lnTo>
                  <a:lnTo>
                    <a:pt x="7" y="68"/>
                  </a:lnTo>
                  <a:lnTo>
                    <a:pt x="6" y="70"/>
                  </a:lnTo>
                  <a:lnTo>
                    <a:pt x="4" y="71"/>
                  </a:lnTo>
                  <a:lnTo>
                    <a:pt x="3" y="7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1" name="Freeform 129">
              <a:extLst>
                <a:ext uri="{FF2B5EF4-FFF2-40B4-BE49-F238E27FC236}">
                  <a16:creationId xmlns:a16="http://schemas.microsoft.com/office/drawing/2014/main" id="{7BDBB21A-C9BE-096B-0E5A-0D8101CC9779}"/>
                </a:ext>
              </a:extLst>
            </p:cNvPr>
            <p:cNvSpPr>
              <a:spLocks/>
            </p:cNvSpPr>
            <p:nvPr/>
          </p:nvSpPr>
          <p:spPr bwMode="gray">
            <a:xfrm>
              <a:off x="3328248" y="3100163"/>
              <a:ext cx="96420" cy="67352"/>
            </a:xfrm>
            <a:custGeom>
              <a:avLst/>
              <a:gdLst>
                <a:gd name="T0" fmla="*/ 79375 w 52"/>
                <a:gd name="T1" fmla="*/ 53975 h 39"/>
                <a:gd name="T2" fmla="*/ 73025 w 52"/>
                <a:gd name="T3" fmla="*/ 53975 h 39"/>
                <a:gd name="T4" fmla="*/ 69850 w 52"/>
                <a:gd name="T5" fmla="*/ 53975 h 39"/>
                <a:gd name="T6" fmla="*/ 63500 w 52"/>
                <a:gd name="T7" fmla="*/ 51207 h 39"/>
                <a:gd name="T8" fmla="*/ 55563 w 52"/>
                <a:gd name="T9" fmla="*/ 51207 h 39"/>
                <a:gd name="T10" fmla="*/ 47625 w 52"/>
                <a:gd name="T11" fmla="*/ 51207 h 39"/>
                <a:gd name="T12" fmla="*/ 39688 w 52"/>
                <a:gd name="T13" fmla="*/ 51207 h 39"/>
                <a:gd name="T14" fmla="*/ 31750 w 52"/>
                <a:gd name="T15" fmla="*/ 51207 h 39"/>
                <a:gd name="T16" fmla="*/ 22225 w 52"/>
                <a:gd name="T17" fmla="*/ 53975 h 39"/>
                <a:gd name="T18" fmla="*/ 19050 w 52"/>
                <a:gd name="T19" fmla="*/ 53975 h 39"/>
                <a:gd name="T20" fmla="*/ 17463 w 52"/>
                <a:gd name="T21" fmla="*/ 53975 h 39"/>
                <a:gd name="T22" fmla="*/ 14288 w 52"/>
                <a:gd name="T23" fmla="*/ 51207 h 39"/>
                <a:gd name="T24" fmla="*/ 9525 w 52"/>
                <a:gd name="T25" fmla="*/ 49823 h 39"/>
                <a:gd name="T26" fmla="*/ 6350 w 52"/>
                <a:gd name="T27" fmla="*/ 49823 h 39"/>
                <a:gd name="T28" fmla="*/ 4763 w 52"/>
                <a:gd name="T29" fmla="*/ 48439 h 39"/>
                <a:gd name="T30" fmla="*/ 1588 w 52"/>
                <a:gd name="T31" fmla="*/ 45671 h 39"/>
                <a:gd name="T32" fmla="*/ 0 w 52"/>
                <a:gd name="T33" fmla="*/ 44287 h 39"/>
                <a:gd name="T34" fmla="*/ 1588 w 52"/>
                <a:gd name="T35" fmla="*/ 38751 h 39"/>
                <a:gd name="T36" fmla="*/ 4763 w 52"/>
                <a:gd name="T37" fmla="*/ 37367 h 39"/>
                <a:gd name="T38" fmla="*/ 6350 w 52"/>
                <a:gd name="T39" fmla="*/ 37367 h 39"/>
                <a:gd name="T40" fmla="*/ 11112 w 52"/>
                <a:gd name="T41" fmla="*/ 34599 h 39"/>
                <a:gd name="T42" fmla="*/ 15875 w 52"/>
                <a:gd name="T43" fmla="*/ 34599 h 39"/>
                <a:gd name="T44" fmla="*/ 22225 w 52"/>
                <a:gd name="T45" fmla="*/ 34599 h 39"/>
                <a:gd name="T46" fmla="*/ 28575 w 52"/>
                <a:gd name="T47" fmla="*/ 34599 h 39"/>
                <a:gd name="T48" fmla="*/ 31750 w 52"/>
                <a:gd name="T49" fmla="*/ 34599 h 39"/>
                <a:gd name="T50" fmla="*/ 33338 w 52"/>
                <a:gd name="T51" fmla="*/ 34599 h 39"/>
                <a:gd name="T52" fmla="*/ 36513 w 52"/>
                <a:gd name="T53" fmla="*/ 34599 h 39"/>
                <a:gd name="T54" fmla="*/ 38100 w 52"/>
                <a:gd name="T55" fmla="*/ 34599 h 39"/>
                <a:gd name="T56" fmla="*/ 39688 w 52"/>
                <a:gd name="T57" fmla="*/ 34599 h 39"/>
                <a:gd name="T58" fmla="*/ 41275 w 52"/>
                <a:gd name="T59" fmla="*/ 34599 h 39"/>
                <a:gd name="T60" fmla="*/ 46037 w 52"/>
                <a:gd name="T61" fmla="*/ 34599 h 39"/>
                <a:gd name="T62" fmla="*/ 47625 w 52"/>
                <a:gd name="T63" fmla="*/ 34599 h 39"/>
                <a:gd name="T64" fmla="*/ 49212 w 52"/>
                <a:gd name="T65" fmla="*/ 34599 h 39"/>
                <a:gd name="T66" fmla="*/ 49212 w 52"/>
                <a:gd name="T67" fmla="*/ 33215 h 39"/>
                <a:gd name="T68" fmla="*/ 49212 w 52"/>
                <a:gd name="T69" fmla="*/ 29063 h 39"/>
                <a:gd name="T70" fmla="*/ 49212 w 52"/>
                <a:gd name="T71" fmla="*/ 24912 h 39"/>
                <a:gd name="T72" fmla="*/ 49212 w 52"/>
                <a:gd name="T73" fmla="*/ 20760 h 39"/>
                <a:gd name="T74" fmla="*/ 49212 w 52"/>
                <a:gd name="T75" fmla="*/ 19376 h 39"/>
                <a:gd name="T76" fmla="*/ 49212 w 52"/>
                <a:gd name="T77" fmla="*/ 15224 h 39"/>
                <a:gd name="T78" fmla="*/ 49212 w 52"/>
                <a:gd name="T79" fmla="*/ 12456 h 39"/>
                <a:gd name="T80" fmla="*/ 49212 w 52"/>
                <a:gd name="T81" fmla="*/ 9688 h 39"/>
                <a:gd name="T82" fmla="*/ 46037 w 52"/>
                <a:gd name="T83" fmla="*/ 9688 h 39"/>
                <a:gd name="T84" fmla="*/ 41275 w 52"/>
                <a:gd name="T85" fmla="*/ 9688 h 39"/>
                <a:gd name="T86" fmla="*/ 38100 w 52"/>
                <a:gd name="T87" fmla="*/ 9688 h 39"/>
                <a:gd name="T88" fmla="*/ 33338 w 52"/>
                <a:gd name="T89" fmla="*/ 8304 h 39"/>
                <a:gd name="T90" fmla="*/ 31750 w 52"/>
                <a:gd name="T91" fmla="*/ 8304 h 39"/>
                <a:gd name="T92" fmla="*/ 28575 w 52"/>
                <a:gd name="T93" fmla="*/ 6920 h 39"/>
                <a:gd name="T94" fmla="*/ 23812 w 52"/>
                <a:gd name="T95" fmla="*/ 2768 h 39"/>
                <a:gd name="T96" fmla="*/ 22225 w 52"/>
                <a:gd name="T97" fmla="*/ 0 h 39"/>
                <a:gd name="T98" fmla="*/ 74613 w 52"/>
                <a:gd name="T99" fmla="*/ 0 h 39"/>
                <a:gd name="T100" fmla="*/ 74613 w 52"/>
                <a:gd name="T101" fmla="*/ 6920 h 39"/>
                <a:gd name="T102" fmla="*/ 77788 w 52"/>
                <a:gd name="T103" fmla="*/ 12456 h 39"/>
                <a:gd name="T104" fmla="*/ 79375 w 52"/>
                <a:gd name="T105" fmla="*/ 19376 h 39"/>
                <a:gd name="T106" fmla="*/ 80963 w 52"/>
                <a:gd name="T107" fmla="*/ 23528 h 39"/>
                <a:gd name="T108" fmla="*/ 80963 w 52"/>
                <a:gd name="T109" fmla="*/ 29063 h 39"/>
                <a:gd name="T110" fmla="*/ 82550 w 52"/>
                <a:gd name="T111" fmla="*/ 33215 h 39"/>
                <a:gd name="T112" fmla="*/ 80963 w 52"/>
                <a:gd name="T113" fmla="*/ 37367 h 39"/>
                <a:gd name="T114" fmla="*/ 79375 w 52"/>
                <a:gd name="T115" fmla="*/ 38751 h 39"/>
                <a:gd name="T116" fmla="*/ 79375 w 52"/>
                <a:gd name="T117" fmla="*/ 53975 h 3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
                <a:gd name="T178" fmla="*/ 0 h 39"/>
                <a:gd name="T179" fmla="*/ 52 w 52"/>
                <a:gd name="T180" fmla="*/ 39 h 3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 h="39">
                  <a:moveTo>
                    <a:pt x="50" y="39"/>
                  </a:moveTo>
                  <a:lnTo>
                    <a:pt x="46" y="39"/>
                  </a:lnTo>
                  <a:lnTo>
                    <a:pt x="44" y="39"/>
                  </a:lnTo>
                  <a:lnTo>
                    <a:pt x="40" y="37"/>
                  </a:lnTo>
                  <a:lnTo>
                    <a:pt x="35" y="37"/>
                  </a:lnTo>
                  <a:lnTo>
                    <a:pt x="30" y="37"/>
                  </a:lnTo>
                  <a:lnTo>
                    <a:pt x="25" y="37"/>
                  </a:lnTo>
                  <a:lnTo>
                    <a:pt x="20" y="37"/>
                  </a:lnTo>
                  <a:lnTo>
                    <a:pt x="14" y="39"/>
                  </a:lnTo>
                  <a:lnTo>
                    <a:pt x="12" y="39"/>
                  </a:lnTo>
                  <a:lnTo>
                    <a:pt x="11" y="39"/>
                  </a:lnTo>
                  <a:lnTo>
                    <a:pt x="9" y="37"/>
                  </a:lnTo>
                  <a:lnTo>
                    <a:pt x="6" y="36"/>
                  </a:lnTo>
                  <a:lnTo>
                    <a:pt x="4" y="36"/>
                  </a:lnTo>
                  <a:lnTo>
                    <a:pt x="3" y="35"/>
                  </a:lnTo>
                  <a:lnTo>
                    <a:pt x="1" y="33"/>
                  </a:lnTo>
                  <a:lnTo>
                    <a:pt x="0" y="32"/>
                  </a:lnTo>
                  <a:lnTo>
                    <a:pt x="1" y="28"/>
                  </a:lnTo>
                  <a:lnTo>
                    <a:pt x="3" y="27"/>
                  </a:lnTo>
                  <a:lnTo>
                    <a:pt x="4" y="27"/>
                  </a:lnTo>
                  <a:lnTo>
                    <a:pt x="7" y="25"/>
                  </a:lnTo>
                  <a:lnTo>
                    <a:pt x="10" y="25"/>
                  </a:lnTo>
                  <a:lnTo>
                    <a:pt x="14" y="25"/>
                  </a:lnTo>
                  <a:lnTo>
                    <a:pt x="18" y="25"/>
                  </a:lnTo>
                  <a:lnTo>
                    <a:pt x="20" y="25"/>
                  </a:lnTo>
                  <a:lnTo>
                    <a:pt x="21" y="25"/>
                  </a:lnTo>
                  <a:lnTo>
                    <a:pt x="23" y="25"/>
                  </a:lnTo>
                  <a:lnTo>
                    <a:pt x="24" y="25"/>
                  </a:lnTo>
                  <a:lnTo>
                    <a:pt x="25" y="25"/>
                  </a:lnTo>
                  <a:lnTo>
                    <a:pt x="26" y="25"/>
                  </a:lnTo>
                  <a:lnTo>
                    <a:pt x="29" y="25"/>
                  </a:lnTo>
                  <a:lnTo>
                    <a:pt x="30" y="25"/>
                  </a:lnTo>
                  <a:lnTo>
                    <a:pt x="31" y="25"/>
                  </a:lnTo>
                  <a:lnTo>
                    <a:pt x="31" y="24"/>
                  </a:lnTo>
                  <a:lnTo>
                    <a:pt x="31" y="21"/>
                  </a:lnTo>
                  <a:lnTo>
                    <a:pt x="31" y="18"/>
                  </a:lnTo>
                  <a:lnTo>
                    <a:pt x="31" y="15"/>
                  </a:lnTo>
                  <a:lnTo>
                    <a:pt x="31" y="14"/>
                  </a:lnTo>
                  <a:lnTo>
                    <a:pt x="31" y="11"/>
                  </a:lnTo>
                  <a:lnTo>
                    <a:pt x="31" y="9"/>
                  </a:lnTo>
                  <a:lnTo>
                    <a:pt x="31" y="7"/>
                  </a:lnTo>
                  <a:lnTo>
                    <a:pt x="29" y="7"/>
                  </a:lnTo>
                  <a:lnTo>
                    <a:pt x="26" y="7"/>
                  </a:lnTo>
                  <a:lnTo>
                    <a:pt x="24" y="7"/>
                  </a:lnTo>
                  <a:lnTo>
                    <a:pt x="21" y="6"/>
                  </a:lnTo>
                  <a:lnTo>
                    <a:pt x="20" y="6"/>
                  </a:lnTo>
                  <a:lnTo>
                    <a:pt x="18" y="5"/>
                  </a:lnTo>
                  <a:lnTo>
                    <a:pt x="15" y="2"/>
                  </a:lnTo>
                  <a:lnTo>
                    <a:pt x="14" y="0"/>
                  </a:lnTo>
                  <a:lnTo>
                    <a:pt x="47" y="0"/>
                  </a:lnTo>
                  <a:lnTo>
                    <a:pt x="47" y="5"/>
                  </a:lnTo>
                  <a:lnTo>
                    <a:pt x="49" y="9"/>
                  </a:lnTo>
                  <a:lnTo>
                    <a:pt x="50" y="14"/>
                  </a:lnTo>
                  <a:lnTo>
                    <a:pt x="51" y="17"/>
                  </a:lnTo>
                  <a:lnTo>
                    <a:pt x="51" y="21"/>
                  </a:lnTo>
                  <a:lnTo>
                    <a:pt x="52" y="24"/>
                  </a:lnTo>
                  <a:lnTo>
                    <a:pt x="51" y="27"/>
                  </a:lnTo>
                  <a:lnTo>
                    <a:pt x="50" y="28"/>
                  </a:lnTo>
                  <a:lnTo>
                    <a:pt x="50" y="39"/>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2" name="Freeform 130">
              <a:extLst>
                <a:ext uri="{FF2B5EF4-FFF2-40B4-BE49-F238E27FC236}">
                  <a16:creationId xmlns:a16="http://schemas.microsoft.com/office/drawing/2014/main" id="{76670C34-6ED0-9D27-04FF-C88067CA5B68}"/>
                </a:ext>
              </a:extLst>
            </p:cNvPr>
            <p:cNvSpPr>
              <a:spLocks/>
            </p:cNvSpPr>
            <p:nvPr/>
          </p:nvSpPr>
          <p:spPr bwMode="gray">
            <a:xfrm>
              <a:off x="3201696" y="3141761"/>
              <a:ext cx="66291" cy="39617"/>
            </a:xfrm>
            <a:custGeom>
              <a:avLst/>
              <a:gdLst>
                <a:gd name="T0" fmla="*/ 0 w 36"/>
                <a:gd name="T1" fmla="*/ 13804 h 23"/>
                <a:gd name="T2" fmla="*/ 4762 w 36"/>
                <a:gd name="T3" fmla="*/ 19326 h 23"/>
                <a:gd name="T4" fmla="*/ 7937 w 36"/>
                <a:gd name="T5" fmla="*/ 26228 h 23"/>
                <a:gd name="T6" fmla="*/ 17462 w 36"/>
                <a:gd name="T7" fmla="*/ 27609 h 23"/>
                <a:gd name="T8" fmla="*/ 22225 w 36"/>
                <a:gd name="T9" fmla="*/ 30370 h 23"/>
                <a:gd name="T10" fmla="*/ 31750 w 36"/>
                <a:gd name="T11" fmla="*/ 30370 h 23"/>
                <a:gd name="T12" fmla="*/ 39687 w 36"/>
                <a:gd name="T13" fmla="*/ 30370 h 23"/>
                <a:gd name="T14" fmla="*/ 49212 w 36"/>
                <a:gd name="T15" fmla="*/ 30370 h 23"/>
                <a:gd name="T16" fmla="*/ 57150 w 36"/>
                <a:gd name="T17" fmla="*/ 31750 h 23"/>
                <a:gd name="T18" fmla="*/ 57150 w 36"/>
                <a:gd name="T19" fmla="*/ 19326 h 23"/>
                <a:gd name="T20" fmla="*/ 53975 w 36"/>
                <a:gd name="T21" fmla="*/ 19326 h 23"/>
                <a:gd name="T22" fmla="*/ 50800 w 36"/>
                <a:gd name="T23" fmla="*/ 16565 h 23"/>
                <a:gd name="T24" fmla="*/ 47625 w 36"/>
                <a:gd name="T25" fmla="*/ 13804 h 23"/>
                <a:gd name="T26" fmla="*/ 41275 w 36"/>
                <a:gd name="T27" fmla="*/ 11043 h 23"/>
                <a:gd name="T28" fmla="*/ 39687 w 36"/>
                <a:gd name="T29" fmla="*/ 9663 h 23"/>
                <a:gd name="T30" fmla="*/ 36512 w 36"/>
                <a:gd name="T31" fmla="*/ 4141 h 23"/>
                <a:gd name="T32" fmla="*/ 31750 w 36"/>
                <a:gd name="T33" fmla="*/ 2761 h 23"/>
                <a:gd name="T34" fmla="*/ 28575 w 36"/>
                <a:gd name="T35" fmla="*/ 0 h 23"/>
                <a:gd name="T36" fmla="*/ 26988 w 36"/>
                <a:gd name="T37" fmla="*/ 2761 h 23"/>
                <a:gd name="T38" fmla="*/ 22225 w 36"/>
                <a:gd name="T39" fmla="*/ 2761 h 23"/>
                <a:gd name="T40" fmla="*/ 19050 w 36"/>
                <a:gd name="T41" fmla="*/ 4141 h 23"/>
                <a:gd name="T42" fmla="*/ 17462 w 36"/>
                <a:gd name="T43" fmla="*/ 5522 h 23"/>
                <a:gd name="T44" fmla="*/ 12700 w 36"/>
                <a:gd name="T45" fmla="*/ 9663 h 23"/>
                <a:gd name="T46" fmla="*/ 7937 w 36"/>
                <a:gd name="T47" fmla="*/ 11043 h 23"/>
                <a:gd name="T48" fmla="*/ 4762 w 36"/>
                <a:gd name="T49" fmla="*/ 13804 h 23"/>
                <a:gd name="T50" fmla="*/ 0 w 36"/>
                <a:gd name="T51" fmla="*/ 13804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
                <a:gd name="T79" fmla="*/ 0 h 23"/>
                <a:gd name="T80" fmla="*/ 36 w 36"/>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 h="23">
                  <a:moveTo>
                    <a:pt x="0" y="10"/>
                  </a:moveTo>
                  <a:lnTo>
                    <a:pt x="3" y="14"/>
                  </a:lnTo>
                  <a:lnTo>
                    <a:pt x="5" y="19"/>
                  </a:lnTo>
                  <a:lnTo>
                    <a:pt x="11" y="20"/>
                  </a:lnTo>
                  <a:lnTo>
                    <a:pt x="14" y="22"/>
                  </a:lnTo>
                  <a:lnTo>
                    <a:pt x="20" y="22"/>
                  </a:lnTo>
                  <a:lnTo>
                    <a:pt x="25" y="22"/>
                  </a:lnTo>
                  <a:lnTo>
                    <a:pt x="31" y="22"/>
                  </a:lnTo>
                  <a:lnTo>
                    <a:pt x="36" y="23"/>
                  </a:lnTo>
                  <a:lnTo>
                    <a:pt x="36" y="14"/>
                  </a:lnTo>
                  <a:lnTo>
                    <a:pt x="34" y="14"/>
                  </a:lnTo>
                  <a:lnTo>
                    <a:pt x="32" y="12"/>
                  </a:lnTo>
                  <a:lnTo>
                    <a:pt x="30" y="10"/>
                  </a:lnTo>
                  <a:lnTo>
                    <a:pt x="26" y="8"/>
                  </a:lnTo>
                  <a:lnTo>
                    <a:pt x="25" y="7"/>
                  </a:lnTo>
                  <a:lnTo>
                    <a:pt x="23" y="3"/>
                  </a:lnTo>
                  <a:lnTo>
                    <a:pt x="20" y="2"/>
                  </a:lnTo>
                  <a:lnTo>
                    <a:pt x="18" y="0"/>
                  </a:lnTo>
                  <a:lnTo>
                    <a:pt x="17" y="2"/>
                  </a:lnTo>
                  <a:lnTo>
                    <a:pt x="14" y="2"/>
                  </a:lnTo>
                  <a:lnTo>
                    <a:pt x="12" y="3"/>
                  </a:lnTo>
                  <a:lnTo>
                    <a:pt x="11" y="4"/>
                  </a:lnTo>
                  <a:lnTo>
                    <a:pt x="8" y="7"/>
                  </a:lnTo>
                  <a:lnTo>
                    <a:pt x="5" y="8"/>
                  </a:lnTo>
                  <a:lnTo>
                    <a:pt x="3" y="10"/>
                  </a:lnTo>
                  <a:lnTo>
                    <a:pt x="0" y="1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3" name="Freeform 131">
              <a:extLst>
                <a:ext uri="{FF2B5EF4-FFF2-40B4-BE49-F238E27FC236}">
                  <a16:creationId xmlns:a16="http://schemas.microsoft.com/office/drawing/2014/main" id="{CF439388-DD7E-FCF3-D987-1A96AA03FCF6}"/>
                </a:ext>
              </a:extLst>
            </p:cNvPr>
            <p:cNvSpPr>
              <a:spLocks/>
            </p:cNvSpPr>
            <p:nvPr/>
          </p:nvSpPr>
          <p:spPr bwMode="gray">
            <a:xfrm>
              <a:off x="3012866" y="2963472"/>
              <a:ext cx="331452" cy="142630"/>
            </a:xfrm>
            <a:custGeom>
              <a:avLst/>
              <a:gdLst>
                <a:gd name="T0" fmla="*/ 61913 w 179"/>
                <a:gd name="T1" fmla="*/ 0 h 82"/>
                <a:gd name="T2" fmla="*/ 46038 w 179"/>
                <a:gd name="T3" fmla="*/ 4182 h 82"/>
                <a:gd name="T4" fmla="*/ 30163 w 179"/>
                <a:gd name="T5" fmla="*/ 8363 h 82"/>
                <a:gd name="T6" fmla="*/ 19050 w 179"/>
                <a:gd name="T7" fmla="*/ 13939 h 82"/>
                <a:gd name="T8" fmla="*/ 15875 w 179"/>
                <a:gd name="T9" fmla="*/ 19515 h 82"/>
                <a:gd name="T10" fmla="*/ 7938 w 179"/>
                <a:gd name="T11" fmla="*/ 29272 h 82"/>
                <a:gd name="T12" fmla="*/ 1588 w 179"/>
                <a:gd name="T13" fmla="*/ 39029 h 82"/>
                <a:gd name="T14" fmla="*/ 0 w 179"/>
                <a:gd name="T15" fmla="*/ 45999 h 82"/>
                <a:gd name="T16" fmla="*/ 11113 w 179"/>
                <a:gd name="T17" fmla="*/ 45999 h 82"/>
                <a:gd name="T18" fmla="*/ 23813 w 179"/>
                <a:gd name="T19" fmla="*/ 40423 h 82"/>
                <a:gd name="T20" fmla="*/ 38100 w 179"/>
                <a:gd name="T21" fmla="*/ 33454 h 82"/>
                <a:gd name="T22" fmla="*/ 52388 w 179"/>
                <a:gd name="T23" fmla="*/ 23696 h 82"/>
                <a:gd name="T24" fmla="*/ 87313 w 179"/>
                <a:gd name="T25" fmla="*/ 22302 h 82"/>
                <a:gd name="T26" fmla="*/ 87313 w 179"/>
                <a:gd name="T27" fmla="*/ 30666 h 82"/>
                <a:gd name="T28" fmla="*/ 92075 w 179"/>
                <a:gd name="T29" fmla="*/ 33454 h 82"/>
                <a:gd name="T30" fmla="*/ 101600 w 179"/>
                <a:gd name="T31" fmla="*/ 33454 h 82"/>
                <a:gd name="T32" fmla="*/ 112713 w 179"/>
                <a:gd name="T33" fmla="*/ 37635 h 82"/>
                <a:gd name="T34" fmla="*/ 133350 w 179"/>
                <a:gd name="T35" fmla="*/ 44605 h 82"/>
                <a:gd name="T36" fmla="*/ 149225 w 179"/>
                <a:gd name="T37" fmla="*/ 54362 h 82"/>
                <a:gd name="T38" fmla="*/ 166688 w 179"/>
                <a:gd name="T39" fmla="*/ 62726 h 82"/>
                <a:gd name="T40" fmla="*/ 184150 w 179"/>
                <a:gd name="T41" fmla="*/ 68301 h 82"/>
                <a:gd name="T42" fmla="*/ 187325 w 179"/>
                <a:gd name="T43" fmla="*/ 78059 h 82"/>
                <a:gd name="T44" fmla="*/ 193675 w 179"/>
                <a:gd name="T45" fmla="*/ 83634 h 82"/>
                <a:gd name="T46" fmla="*/ 203200 w 179"/>
                <a:gd name="T47" fmla="*/ 89210 h 82"/>
                <a:gd name="T48" fmla="*/ 211138 w 179"/>
                <a:gd name="T49" fmla="*/ 94785 h 82"/>
                <a:gd name="T50" fmla="*/ 207963 w 179"/>
                <a:gd name="T51" fmla="*/ 96179 h 82"/>
                <a:gd name="T52" fmla="*/ 203200 w 179"/>
                <a:gd name="T53" fmla="*/ 98967 h 82"/>
                <a:gd name="T54" fmla="*/ 200025 w 179"/>
                <a:gd name="T55" fmla="*/ 103149 h 82"/>
                <a:gd name="T56" fmla="*/ 198438 w 179"/>
                <a:gd name="T57" fmla="*/ 104543 h 82"/>
                <a:gd name="T58" fmla="*/ 203200 w 179"/>
                <a:gd name="T59" fmla="*/ 110118 h 82"/>
                <a:gd name="T60" fmla="*/ 209550 w 179"/>
                <a:gd name="T61" fmla="*/ 114300 h 82"/>
                <a:gd name="T62" fmla="*/ 219075 w 179"/>
                <a:gd name="T63" fmla="*/ 114300 h 82"/>
                <a:gd name="T64" fmla="*/ 225425 w 179"/>
                <a:gd name="T65" fmla="*/ 114300 h 82"/>
                <a:gd name="T66" fmla="*/ 273050 w 179"/>
                <a:gd name="T67" fmla="*/ 105937 h 82"/>
                <a:gd name="T68" fmla="*/ 274638 w 179"/>
                <a:gd name="T69" fmla="*/ 103149 h 82"/>
                <a:gd name="T70" fmla="*/ 279400 w 179"/>
                <a:gd name="T71" fmla="*/ 100361 h 82"/>
                <a:gd name="T72" fmla="*/ 282575 w 179"/>
                <a:gd name="T73" fmla="*/ 96179 h 82"/>
                <a:gd name="T74" fmla="*/ 282575 w 179"/>
                <a:gd name="T75" fmla="*/ 96179 h 82"/>
                <a:gd name="T76" fmla="*/ 280988 w 179"/>
                <a:gd name="T77" fmla="*/ 93391 h 82"/>
                <a:gd name="T78" fmla="*/ 280988 w 179"/>
                <a:gd name="T79" fmla="*/ 89210 h 82"/>
                <a:gd name="T80" fmla="*/ 282575 w 179"/>
                <a:gd name="T81" fmla="*/ 86422 h 82"/>
                <a:gd name="T82" fmla="*/ 269875 w 179"/>
                <a:gd name="T83" fmla="*/ 83634 h 82"/>
                <a:gd name="T84" fmla="*/ 241300 w 179"/>
                <a:gd name="T85" fmla="*/ 72483 h 82"/>
                <a:gd name="T86" fmla="*/ 211138 w 179"/>
                <a:gd name="T87" fmla="*/ 54362 h 82"/>
                <a:gd name="T88" fmla="*/ 187325 w 179"/>
                <a:gd name="T89" fmla="*/ 37635 h 82"/>
                <a:gd name="T90" fmla="*/ 173038 w 179"/>
                <a:gd name="T91" fmla="*/ 26484 h 82"/>
                <a:gd name="T92" fmla="*/ 161925 w 179"/>
                <a:gd name="T93" fmla="*/ 29272 h 82"/>
                <a:gd name="T94" fmla="*/ 150813 w 179"/>
                <a:gd name="T95" fmla="*/ 29272 h 82"/>
                <a:gd name="T96" fmla="*/ 144463 w 179"/>
                <a:gd name="T97" fmla="*/ 22302 h 82"/>
                <a:gd name="T98" fmla="*/ 69850 w 179"/>
                <a:gd name="T99" fmla="*/ 0 h 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9"/>
                <a:gd name="T151" fmla="*/ 0 h 82"/>
                <a:gd name="T152" fmla="*/ 179 w 179"/>
                <a:gd name="T153" fmla="*/ 82 h 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9" h="82">
                  <a:moveTo>
                    <a:pt x="44" y="0"/>
                  </a:moveTo>
                  <a:lnTo>
                    <a:pt x="39" y="0"/>
                  </a:lnTo>
                  <a:lnTo>
                    <a:pt x="35" y="2"/>
                  </a:lnTo>
                  <a:lnTo>
                    <a:pt x="29" y="3"/>
                  </a:lnTo>
                  <a:lnTo>
                    <a:pt x="24" y="5"/>
                  </a:lnTo>
                  <a:lnTo>
                    <a:pt x="19" y="6"/>
                  </a:lnTo>
                  <a:lnTo>
                    <a:pt x="15" y="9"/>
                  </a:lnTo>
                  <a:lnTo>
                    <a:pt x="12" y="10"/>
                  </a:lnTo>
                  <a:lnTo>
                    <a:pt x="11" y="13"/>
                  </a:lnTo>
                  <a:lnTo>
                    <a:pt x="10" y="14"/>
                  </a:lnTo>
                  <a:lnTo>
                    <a:pt x="7" y="17"/>
                  </a:lnTo>
                  <a:lnTo>
                    <a:pt x="5" y="21"/>
                  </a:lnTo>
                  <a:lnTo>
                    <a:pt x="2" y="25"/>
                  </a:lnTo>
                  <a:lnTo>
                    <a:pt x="1" y="28"/>
                  </a:lnTo>
                  <a:lnTo>
                    <a:pt x="0" y="31"/>
                  </a:lnTo>
                  <a:lnTo>
                    <a:pt x="0" y="33"/>
                  </a:lnTo>
                  <a:lnTo>
                    <a:pt x="1" y="33"/>
                  </a:lnTo>
                  <a:lnTo>
                    <a:pt x="7" y="33"/>
                  </a:lnTo>
                  <a:lnTo>
                    <a:pt x="12" y="32"/>
                  </a:lnTo>
                  <a:lnTo>
                    <a:pt x="15" y="29"/>
                  </a:lnTo>
                  <a:lnTo>
                    <a:pt x="20" y="27"/>
                  </a:lnTo>
                  <a:lnTo>
                    <a:pt x="24" y="24"/>
                  </a:lnTo>
                  <a:lnTo>
                    <a:pt x="29" y="21"/>
                  </a:lnTo>
                  <a:lnTo>
                    <a:pt x="33" y="17"/>
                  </a:lnTo>
                  <a:lnTo>
                    <a:pt x="38" y="16"/>
                  </a:lnTo>
                  <a:lnTo>
                    <a:pt x="55" y="16"/>
                  </a:lnTo>
                  <a:lnTo>
                    <a:pt x="55" y="19"/>
                  </a:lnTo>
                  <a:lnTo>
                    <a:pt x="55" y="22"/>
                  </a:lnTo>
                  <a:lnTo>
                    <a:pt x="57" y="24"/>
                  </a:lnTo>
                  <a:lnTo>
                    <a:pt x="58" y="24"/>
                  </a:lnTo>
                  <a:lnTo>
                    <a:pt x="61" y="24"/>
                  </a:lnTo>
                  <a:lnTo>
                    <a:pt x="64" y="24"/>
                  </a:lnTo>
                  <a:lnTo>
                    <a:pt x="68" y="25"/>
                  </a:lnTo>
                  <a:lnTo>
                    <a:pt x="71" y="27"/>
                  </a:lnTo>
                  <a:lnTo>
                    <a:pt x="78" y="29"/>
                  </a:lnTo>
                  <a:lnTo>
                    <a:pt x="84" y="32"/>
                  </a:lnTo>
                  <a:lnTo>
                    <a:pt x="89" y="35"/>
                  </a:lnTo>
                  <a:lnTo>
                    <a:pt x="94" y="39"/>
                  </a:lnTo>
                  <a:lnTo>
                    <a:pt x="100" y="42"/>
                  </a:lnTo>
                  <a:lnTo>
                    <a:pt x="105" y="45"/>
                  </a:lnTo>
                  <a:lnTo>
                    <a:pt x="109" y="46"/>
                  </a:lnTo>
                  <a:lnTo>
                    <a:pt x="116" y="49"/>
                  </a:lnTo>
                  <a:lnTo>
                    <a:pt x="116" y="53"/>
                  </a:lnTo>
                  <a:lnTo>
                    <a:pt x="118" y="56"/>
                  </a:lnTo>
                  <a:lnTo>
                    <a:pt x="120" y="59"/>
                  </a:lnTo>
                  <a:lnTo>
                    <a:pt x="122" y="60"/>
                  </a:lnTo>
                  <a:lnTo>
                    <a:pt x="126" y="62"/>
                  </a:lnTo>
                  <a:lnTo>
                    <a:pt x="128" y="64"/>
                  </a:lnTo>
                  <a:lnTo>
                    <a:pt x="131" y="65"/>
                  </a:lnTo>
                  <a:lnTo>
                    <a:pt x="133" y="68"/>
                  </a:lnTo>
                  <a:lnTo>
                    <a:pt x="132" y="68"/>
                  </a:lnTo>
                  <a:lnTo>
                    <a:pt x="131" y="69"/>
                  </a:lnTo>
                  <a:lnTo>
                    <a:pt x="130" y="71"/>
                  </a:lnTo>
                  <a:lnTo>
                    <a:pt x="128" y="71"/>
                  </a:lnTo>
                  <a:lnTo>
                    <a:pt x="127" y="72"/>
                  </a:lnTo>
                  <a:lnTo>
                    <a:pt x="126" y="74"/>
                  </a:lnTo>
                  <a:lnTo>
                    <a:pt x="125" y="74"/>
                  </a:lnTo>
                  <a:lnTo>
                    <a:pt x="125" y="75"/>
                  </a:lnTo>
                  <a:lnTo>
                    <a:pt x="126" y="78"/>
                  </a:lnTo>
                  <a:lnTo>
                    <a:pt x="128" y="79"/>
                  </a:lnTo>
                  <a:lnTo>
                    <a:pt x="130" y="80"/>
                  </a:lnTo>
                  <a:lnTo>
                    <a:pt x="132" y="82"/>
                  </a:lnTo>
                  <a:lnTo>
                    <a:pt x="135" y="82"/>
                  </a:lnTo>
                  <a:lnTo>
                    <a:pt x="138" y="82"/>
                  </a:lnTo>
                  <a:lnTo>
                    <a:pt x="140" y="82"/>
                  </a:lnTo>
                  <a:lnTo>
                    <a:pt x="142" y="82"/>
                  </a:lnTo>
                  <a:lnTo>
                    <a:pt x="172" y="78"/>
                  </a:lnTo>
                  <a:lnTo>
                    <a:pt x="172" y="76"/>
                  </a:lnTo>
                  <a:lnTo>
                    <a:pt x="173" y="75"/>
                  </a:lnTo>
                  <a:lnTo>
                    <a:pt x="173" y="74"/>
                  </a:lnTo>
                  <a:lnTo>
                    <a:pt x="175" y="72"/>
                  </a:lnTo>
                  <a:lnTo>
                    <a:pt x="176" y="72"/>
                  </a:lnTo>
                  <a:lnTo>
                    <a:pt x="177" y="71"/>
                  </a:lnTo>
                  <a:lnTo>
                    <a:pt x="178" y="69"/>
                  </a:lnTo>
                  <a:lnTo>
                    <a:pt x="179" y="69"/>
                  </a:lnTo>
                  <a:lnTo>
                    <a:pt x="178" y="69"/>
                  </a:lnTo>
                  <a:lnTo>
                    <a:pt x="178" y="68"/>
                  </a:lnTo>
                  <a:lnTo>
                    <a:pt x="177" y="67"/>
                  </a:lnTo>
                  <a:lnTo>
                    <a:pt x="177" y="65"/>
                  </a:lnTo>
                  <a:lnTo>
                    <a:pt x="177" y="64"/>
                  </a:lnTo>
                  <a:lnTo>
                    <a:pt x="178" y="64"/>
                  </a:lnTo>
                  <a:lnTo>
                    <a:pt x="178" y="62"/>
                  </a:lnTo>
                  <a:lnTo>
                    <a:pt x="179" y="62"/>
                  </a:lnTo>
                  <a:lnTo>
                    <a:pt x="170" y="60"/>
                  </a:lnTo>
                  <a:lnTo>
                    <a:pt x="160" y="57"/>
                  </a:lnTo>
                  <a:lnTo>
                    <a:pt x="152" y="52"/>
                  </a:lnTo>
                  <a:lnTo>
                    <a:pt x="142" y="46"/>
                  </a:lnTo>
                  <a:lnTo>
                    <a:pt x="133" y="39"/>
                  </a:lnTo>
                  <a:lnTo>
                    <a:pt x="125" y="33"/>
                  </a:lnTo>
                  <a:lnTo>
                    <a:pt x="118" y="27"/>
                  </a:lnTo>
                  <a:lnTo>
                    <a:pt x="112" y="21"/>
                  </a:lnTo>
                  <a:lnTo>
                    <a:pt x="109" y="19"/>
                  </a:lnTo>
                  <a:lnTo>
                    <a:pt x="106" y="19"/>
                  </a:lnTo>
                  <a:lnTo>
                    <a:pt x="102" y="21"/>
                  </a:lnTo>
                  <a:lnTo>
                    <a:pt x="99" y="21"/>
                  </a:lnTo>
                  <a:lnTo>
                    <a:pt x="95" y="21"/>
                  </a:lnTo>
                  <a:lnTo>
                    <a:pt x="93" y="19"/>
                  </a:lnTo>
                  <a:lnTo>
                    <a:pt x="91" y="16"/>
                  </a:lnTo>
                  <a:lnTo>
                    <a:pt x="90" y="10"/>
                  </a:lnTo>
                  <a:lnTo>
                    <a:pt x="44"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4" name="Freeform 132">
              <a:extLst>
                <a:ext uri="{FF2B5EF4-FFF2-40B4-BE49-F238E27FC236}">
                  <a16:creationId xmlns:a16="http://schemas.microsoft.com/office/drawing/2014/main" id="{B4A0C9A5-C440-2BA4-4514-597B9DDE6B70}"/>
                </a:ext>
              </a:extLst>
            </p:cNvPr>
            <p:cNvSpPr>
              <a:spLocks/>
            </p:cNvSpPr>
            <p:nvPr/>
          </p:nvSpPr>
          <p:spPr bwMode="gray">
            <a:xfrm>
              <a:off x="3410610" y="3100163"/>
              <a:ext cx="124545" cy="89143"/>
            </a:xfrm>
            <a:custGeom>
              <a:avLst/>
              <a:gdLst>
                <a:gd name="T0" fmla="*/ 17463 w 67"/>
                <a:gd name="T1" fmla="*/ 71438 h 51"/>
                <a:gd name="T2" fmla="*/ 28575 w 67"/>
                <a:gd name="T3" fmla="*/ 64434 h 51"/>
                <a:gd name="T4" fmla="*/ 39688 w 67"/>
                <a:gd name="T5" fmla="*/ 57431 h 51"/>
                <a:gd name="T6" fmla="*/ 50800 w 67"/>
                <a:gd name="T7" fmla="*/ 54629 h 51"/>
                <a:gd name="T8" fmla="*/ 65088 w 67"/>
                <a:gd name="T9" fmla="*/ 49026 h 51"/>
                <a:gd name="T10" fmla="*/ 76200 w 67"/>
                <a:gd name="T11" fmla="*/ 47625 h 51"/>
                <a:gd name="T12" fmla="*/ 88900 w 67"/>
                <a:gd name="T13" fmla="*/ 43423 h 51"/>
                <a:gd name="T14" fmla="*/ 98425 w 67"/>
                <a:gd name="T15" fmla="*/ 39221 h 51"/>
                <a:gd name="T16" fmla="*/ 106363 w 67"/>
                <a:gd name="T17" fmla="*/ 33618 h 51"/>
                <a:gd name="T18" fmla="*/ 96838 w 67"/>
                <a:gd name="T19" fmla="*/ 25213 h 51"/>
                <a:gd name="T20" fmla="*/ 87313 w 67"/>
                <a:gd name="T21" fmla="*/ 21011 h 51"/>
                <a:gd name="T22" fmla="*/ 74613 w 67"/>
                <a:gd name="T23" fmla="*/ 16809 h 51"/>
                <a:gd name="T24" fmla="*/ 65088 w 67"/>
                <a:gd name="T25" fmla="*/ 12607 h 51"/>
                <a:gd name="T26" fmla="*/ 53975 w 67"/>
                <a:gd name="T27" fmla="*/ 9805 h 51"/>
                <a:gd name="T28" fmla="*/ 44450 w 67"/>
                <a:gd name="T29" fmla="*/ 8404 h 51"/>
                <a:gd name="T30" fmla="*/ 31750 w 67"/>
                <a:gd name="T31" fmla="*/ 4202 h 51"/>
                <a:gd name="T32" fmla="*/ 22225 w 67"/>
                <a:gd name="T33" fmla="*/ 0 h 51"/>
                <a:gd name="T34" fmla="*/ 0 w 67"/>
                <a:gd name="T35" fmla="*/ 0 h 51"/>
                <a:gd name="T36" fmla="*/ 0 w 67"/>
                <a:gd name="T37" fmla="*/ 7004 h 51"/>
                <a:gd name="T38" fmla="*/ 3175 w 67"/>
                <a:gd name="T39" fmla="*/ 12607 h 51"/>
                <a:gd name="T40" fmla="*/ 4763 w 67"/>
                <a:gd name="T41" fmla="*/ 19610 h 51"/>
                <a:gd name="T42" fmla="*/ 6350 w 67"/>
                <a:gd name="T43" fmla="*/ 23813 h 51"/>
                <a:gd name="T44" fmla="*/ 6350 w 67"/>
                <a:gd name="T45" fmla="*/ 29416 h 51"/>
                <a:gd name="T46" fmla="*/ 7938 w 67"/>
                <a:gd name="T47" fmla="*/ 33618 h 51"/>
                <a:gd name="T48" fmla="*/ 6350 w 67"/>
                <a:gd name="T49" fmla="*/ 37820 h 51"/>
                <a:gd name="T50" fmla="*/ 4763 w 67"/>
                <a:gd name="T51" fmla="*/ 39221 h 51"/>
                <a:gd name="T52" fmla="*/ 0 w 67"/>
                <a:gd name="T53" fmla="*/ 57431 h 51"/>
                <a:gd name="T54" fmla="*/ 3175 w 67"/>
                <a:gd name="T55" fmla="*/ 60232 h 51"/>
                <a:gd name="T56" fmla="*/ 4763 w 67"/>
                <a:gd name="T57" fmla="*/ 61633 h 51"/>
                <a:gd name="T58" fmla="*/ 7938 w 67"/>
                <a:gd name="T59" fmla="*/ 64434 h 51"/>
                <a:gd name="T60" fmla="*/ 9525 w 67"/>
                <a:gd name="T61" fmla="*/ 65835 h 51"/>
                <a:gd name="T62" fmla="*/ 14288 w 67"/>
                <a:gd name="T63" fmla="*/ 70037 h 51"/>
                <a:gd name="T64" fmla="*/ 17463 w 67"/>
                <a:gd name="T65" fmla="*/ 71438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
                <a:gd name="T100" fmla="*/ 0 h 51"/>
                <a:gd name="T101" fmla="*/ 67 w 67"/>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 h="51">
                  <a:moveTo>
                    <a:pt x="11" y="51"/>
                  </a:moveTo>
                  <a:lnTo>
                    <a:pt x="18" y="46"/>
                  </a:lnTo>
                  <a:lnTo>
                    <a:pt x="25" y="41"/>
                  </a:lnTo>
                  <a:lnTo>
                    <a:pt x="32" y="39"/>
                  </a:lnTo>
                  <a:lnTo>
                    <a:pt x="41" y="35"/>
                  </a:lnTo>
                  <a:lnTo>
                    <a:pt x="48" y="34"/>
                  </a:lnTo>
                  <a:lnTo>
                    <a:pt x="56" y="31"/>
                  </a:lnTo>
                  <a:lnTo>
                    <a:pt x="62" y="28"/>
                  </a:lnTo>
                  <a:lnTo>
                    <a:pt x="67" y="24"/>
                  </a:lnTo>
                  <a:lnTo>
                    <a:pt x="61" y="18"/>
                  </a:lnTo>
                  <a:lnTo>
                    <a:pt x="55" y="15"/>
                  </a:lnTo>
                  <a:lnTo>
                    <a:pt x="47" y="12"/>
                  </a:lnTo>
                  <a:lnTo>
                    <a:pt x="41" y="9"/>
                  </a:lnTo>
                  <a:lnTo>
                    <a:pt x="34" y="7"/>
                  </a:lnTo>
                  <a:lnTo>
                    <a:pt x="28" y="6"/>
                  </a:lnTo>
                  <a:lnTo>
                    <a:pt x="20" y="3"/>
                  </a:lnTo>
                  <a:lnTo>
                    <a:pt x="14" y="0"/>
                  </a:lnTo>
                  <a:lnTo>
                    <a:pt x="0" y="0"/>
                  </a:lnTo>
                  <a:lnTo>
                    <a:pt x="0" y="5"/>
                  </a:lnTo>
                  <a:lnTo>
                    <a:pt x="2" y="9"/>
                  </a:lnTo>
                  <a:lnTo>
                    <a:pt x="3" y="14"/>
                  </a:lnTo>
                  <a:lnTo>
                    <a:pt x="4" y="17"/>
                  </a:lnTo>
                  <a:lnTo>
                    <a:pt x="4" y="21"/>
                  </a:lnTo>
                  <a:lnTo>
                    <a:pt x="5" y="24"/>
                  </a:lnTo>
                  <a:lnTo>
                    <a:pt x="4" y="27"/>
                  </a:lnTo>
                  <a:lnTo>
                    <a:pt x="3" y="28"/>
                  </a:lnTo>
                  <a:lnTo>
                    <a:pt x="0" y="41"/>
                  </a:lnTo>
                  <a:lnTo>
                    <a:pt x="2" y="43"/>
                  </a:lnTo>
                  <a:lnTo>
                    <a:pt x="3" y="44"/>
                  </a:lnTo>
                  <a:lnTo>
                    <a:pt x="5" y="46"/>
                  </a:lnTo>
                  <a:lnTo>
                    <a:pt x="6" y="47"/>
                  </a:lnTo>
                  <a:lnTo>
                    <a:pt x="9" y="50"/>
                  </a:lnTo>
                  <a:lnTo>
                    <a:pt x="11" y="51"/>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5" name="Freeform 133">
              <a:extLst>
                <a:ext uri="{FF2B5EF4-FFF2-40B4-BE49-F238E27FC236}">
                  <a16:creationId xmlns:a16="http://schemas.microsoft.com/office/drawing/2014/main" id="{7A46E028-B679-D194-2AF1-6EC2E32E93E0}"/>
                </a:ext>
              </a:extLst>
            </p:cNvPr>
            <p:cNvSpPr>
              <a:spLocks/>
            </p:cNvSpPr>
            <p:nvPr/>
          </p:nvSpPr>
          <p:spPr bwMode="gray">
            <a:xfrm>
              <a:off x="2846138" y="3173456"/>
              <a:ext cx="46200" cy="108953"/>
            </a:xfrm>
            <a:custGeom>
              <a:avLst/>
              <a:gdLst>
                <a:gd name="T0" fmla="*/ 39688 w 25"/>
                <a:gd name="T1" fmla="*/ 4225 h 62"/>
                <a:gd name="T2" fmla="*/ 38100 w 25"/>
                <a:gd name="T3" fmla="*/ 4225 h 62"/>
                <a:gd name="T4" fmla="*/ 36513 w 25"/>
                <a:gd name="T5" fmla="*/ 5633 h 62"/>
                <a:gd name="T6" fmla="*/ 36513 w 25"/>
                <a:gd name="T7" fmla="*/ 8450 h 62"/>
                <a:gd name="T8" fmla="*/ 36513 w 25"/>
                <a:gd name="T9" fmla="*/ 9858 h 62"/>
                <a:gd name="T10" fmla="*/ 36513 w 25"/>
                <a:gd name="T11" fmla="*/ 12674 h 62"/>
                <a:gd name="T12" fmla="*/ 36513 w 25"/>
                <a:gd name="T13" fmla="*/ 14083 h 62"/>
                <a:gd name="T14" fmla="*/ 36513 w 25"/>
                <a:gd name="T15" fmla="*/ 15491 h 62"/>
                <a:gd name="T16" fmla="*/ 36513 w 25"/>
                <a:gd name="T17" fmla="*/ 18308 h 62"/>
                <a:gd name="T18" fmla="*/ 36513 w 25"/>
                <a:gd name="T19" fmla="*/ 19716 h 62"/>
                <a:gd name="T20" fmla="*/ 36513 w 25"/>
                <a:gd name="T21" fmla="*/ 23941 h 62"/>
                <a:gd name="T22" fmla="*/ 39688 w 25"/>
                <a:gd name="T23" fmla="*/ 30982 h 62"/>
                <a:gd name="T24" fmla="*/ 39688 w 25"/>
                <a:gd name="T25" fmla="*/ 39432 h 62"/>
                <a:gd name="T26" fmla="*/ 38100 w 25"/>
                <a:gd name="T27" fmla="*/ 49290 h 62"/>
                <a:gd name="T28" fmla="*/ 36513 w 25"/>
                <a:gd name="T29" fmla="*/ 56331 h 62"/>
                <a:gd name="T30" fmla="*/ 33338 w 25"/>
                <a:gd name="T31" fmla="*/ 67597 h 62"/>
                <a:gd name="T32" fmla="*/ 26988 w 25"/>
                <a:gd name="T33" fmla="*/ 76047 h 62"/>
                <a:gd name="T34" fmla="*/ 22225 w 25"/>
                <a:gd name="T35" fmla="*/ 81680 h 62"/>
                <a:gd name="T36" fmla="*/ 17463 w 25"/>
                <a:gd name="T37" fmla="*/ 87313 h 62"/>
                <a:gd name="T38" fmla="*/ 17463 w 25"/>
                <a:gd name="T39" fmla="*/ 83088 h 62"/>
                <a:gd name="T40" fmla="*/ 15875 w 25"/>
                <a:gd name="T41" fmla="*/ 85905 h 62"/>
                <a:gd name="T42" fmla="*/ 14288 w 25"/>
                <a:gd name="T43" fmla="*/ 85905 h 62"/>
                <a:gd name="T44" fmla="*/ 12700 w 25"/>
                <a:gd name="T45" fmla="*/ 85905 h 62"/>
                <a:gd name="T46" fmla="*/ 7938 w 25"/>
                <a:gd name="T47" fmla="*/ 85905 h 62"/>
                <a:gd name="T48" fmla="*/ 4763 w 25"/>
                <a:gd name="T49" fmla="*/ 87313 h 62"/>
                <a:gd name="T50" fmla="*/ 3175 w 25"/>
                <a:gd name="T51" fmla="*/ 87313 h 62"/>
                <a:gd name="T52" fmla="*/ 0 w 25"/>
                <a:gd name="T53" fmla="*/ 87313 h 62"/>
                <a:gd name="T54" fmla="*/ 1588 w 25"/>
                <a:gd name="T55" fmla="*/ 83088 h 62"/>
                <a:gd name="T56" fmla="*/ 3175 w 25"/>
                <a:gd name="T57" fmla="*/ 77455 h 62"/>
                <a:gd name="T58" fmla="*/ 4763 w 25"/>
                <a:gd name="T59" fmla="*/ 70414 h 62"/>
                <a:gd name="T60" fmla="*/ 6350 w 25"/>
                <a:gd name="T61" fmla="*/ 61964 h 62"/>
                <a:gd name="T62" fmla="*/ 6350 w 25"/>
                <a:gd name="T63" fmla="*/ 54923 h 62"/>
                <a:gd name="T64" fmla="*/ 7938 w 25"/>
                <a:gd name="T65" fmla="*/ 46473 h 62"/>
                <a:gd name="T66" fmla="*/ 7938 w 25"/>
                <a:gd name="T67" fmla="*/ 36615 h 62"/>
                <a:gd name="T68" fmla="*/ 12700 w 25"/>
                <a:gd name="T69" fmla="*/ 29574 h 62"/>
                <a:gd name="T70" fmla="*/ 12700 w 25"/>
                <a:gd name="T71" fmla="*/ 0 h 62"/>
                <a:gd name="T72" fmla="*/ 14288 w 25"/>
                <a:gd name="T73" fmla="*/ 0 h 62"/>
                <a:gd name="T74" fmla="*/ 17463 w 25"/>
                <a:gd name="T75" fmla="*/ 2817 h 62"/>
                <a:gd name="T76" fmla="*/ 22225 w 25"/>
                <a:gd name="T77" fmla="*/ 2817 h 62"/>
                <a:gd name="T78" fmla="*/ 25400 w 25"/>
                <a:gd name="T79" fmla="*/ 2817 h 62"/>
                <a:gd name="T80" fmla="*/ 28575 w 25"/>
                <a:gd name="T81" fmla="*/ 4225 h 62"/>
                <a:gd name="T82" fmla="*/ 36513 w 25"/>
                <a:gd name="T83" fmla="*/ 4225 h 62"/>
                <a:gd name="T84" fmla="*/ 39688 w 25"/>
                <a:gd name="T85" fmla="*/ 4225 h 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
                <a:gd name="T130" fmla="*/ 0 h 62"/>
                <a:gd name="T131" fmla="*/ 25 w 25"/>
                <a:gd name="T132" fmla="*/ 62 h 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 h="62">
                  <a:moveTo>
                    <a:pt x="25" y="3"/>
                  </a:moveTo>
                  <a:lnTo>
                    <a:pt x="24" y="3"/>
                  </a:lnTo>
                  <a:lnTo>
                    <a:pt x="23" y="4"/>
                  </a:lnTo>
                  <a:lnTo>
                    <a:pt x="23" y="6"/>
                  </a:lnTo>
                  <a:lnTo>
                    <a:pt x="23" y="7"/>
                  </a:lnTo>
                  <a:lnTo>
                    <a:pt x="23" y="9"/>
                  </a:lnTo>
                  <a:lnTo>
                    <a:pt x="23" y="10"/>
                  </a:lnTo>
                  <a:lnTo>
                    <a:pt x="23" y="11"/>
                  </a:lnTo>
                  <a:lnTo>
                    <a:pt x="23" y="13"/>
                  </a:lnTo>
                  <a:lnTo>
                    <a:pt x="23" y="14"/>
                  </a:lnTo>
                  <a:lnTo>
                    <a:pt x="23" y="17"/>
                  </a:lnTo>
                  <a:lnTo>
                    <a:pt x="25" y="22"/>
                  </a:lnTo>
                  <a:lnTo>
                    <a:pt x="25" y="28"/>
                  </a:lnTo>
                  <a:lnTo>
                    <a:pt x="24" y="35"/>
                  </a:lnTo>
                  <a:lnTo>
                    <a:pt x="23" y="40"/>
                  </a:lnTo>
                  <a:lnTo>
                    <a:pt x="21" y="48"/>
                  </a:lnTo>
                  <a:lnTo>
                    <a:pt x="17" y="54"/>
                  </a:lnTo>
                  <a:lnTo>
                    <a:pt x="14" y="58"/>
                  </a:lnTo>
                  <a:lnTo>
                    <a:pt x="11" y="62"/>
                  </a:lnTo>
                  <a:lnTo>
                    <a:pt x="11" y="59"/>
                  </a:lnTo>
                  <a:lnTo>
                    <a:pt x="10" y="61"/>
                  </a:lnTo>
                  <a:lnTo>
                    <a:pt x="9" y="61"/>
                  </a:lnTo>
                  <a:lnTo>
                    <a:pt x="8" y="61"/>
                  </a:lnTo>
                  <a:lnTo>
                    <a:pt x="5" y="61"/>
                  </a:lnTo>
                  <a:lnTo>
                    <a:pt x="3" y="62"/>
                  </a:lnTo>
                  <a:lnTo>
                    <a:pt x="2" y="62"/>
                  </a:lnTo>
                  <a:lnTo>
                    <a:pt x="0" y="62"/>
                  </a:lnTo>
                  <a:lnTo>
                    <a:pt x="1" y="59"/>
                  </a:lnTo>
                  <a:lnTo>
                    <a:pt x="2" y="55"/>
                  </a:lnTo>
                  <a:lnTo>
                    <a:pt x="3" y="50"/>
                  </a:lnTo>
                  <a:lnTo>
                    <a:pt x="4" y="44"/>
                  </a:lnTo>
                  <a:lnTo>
                    <a:pt x="4" y="39"/>
                  </a:lnTo>
                  <a:lnTo>
                    <a:pt x="5" y="33"/>
                  </a:lnTo>
                  <a:lnTo>
                    <a:pt x="5" y="26"/>
                  </a:lnTo>
                  <a:lnTo>
                    <a:pt x="8" y="21"/>
                  </a:lnTo>
                  <a:lnTo>
                    <a:pt x="8" y="0"/>
                  </a:lnTo>
                  <a:lnTo>
                    <a:pt x="9" y="0"/>
                  </a:lnTo>
                  <a:lnTo>
                    <a:pt x="11" y="2"/>
                  </a:lnTo>
                  <a:lnTo>
                    <a:pt x="14" y="2"/>
                  </a:lnTo>
                  <a:lnTo>
                    <a:pt x="16" y="2"/>
                  </a:lnTo>
                  <a:lnTo>
                    <a:pt x="18" y="3"/>
                  </a:lnTo>
                  <a:lnTo>
                    <a:pt x="23" y="3"/>
                  </a:lnTo>
                  <a:lnTo>
                    <a:pt x="25" y="3"/>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6" name="Freeform 134">
              <a:extLst>
                <a:ext uri="{FF2B5EF4-FFF2-40B4-BE49-F238E27FC236}">
                  <a16:creationId xmlns:a16="http://schemas.microsoft.com/office/drawing/2014/main" id="{FC8047AD-314D-D6F6-84B2-9127384201A0}"/>
                </a:ext>
              </a:extLst>
            </p:cNvPr>
            <p:cNvSpPr>
              <a:spLocks/>
            </p:cNvSpPr>
            <p:nvPr/>
          </p:nvSpPr>
          <p:spPr bwMode="gray">
            <a:xfrm>
              <a:off x="2743690" y="3173456"/>
              <a:ext cx="126553" cy="186208"/>
            </a:xfrm>
            <a:custGeom>
              <a:avLst/>
              <a:gdLst>
                <a:gd name="T0" fmla="*/ 3175 w 68"/>
                <a:gd name="T1" fmla="*/ 115754 h 107"/>
                <a:gd name="T2" fmla="*/ 4762 w 68"/>
                <a:gd name="T3" fmla="*/ 100413 h 107"/>
                <a:gd name="T4" fmla="*/ 9525 w 68"/>
                <a:gd name="T5" fmla="*/ 89256 h 107"/>
                <a:gd name="T6" fmla="*/ 12700 w 68"/>
                <a:gd name="T7" fmla="*/ 78099 h 107"/>
                <a:gd name="T8" fmla="*/ 19050 w 68"/>
                <a:gd name="T9" fmla="*/ 65547 h 107"/>
                <a:gd name="T10" fmla="*/ 31750 w 68"/>
                <a:gd name="T11" fmla="*/ 64153 h 107"/>
                <a:gd name="T12" fmla="*/ 49212 w 68"/>
                <a:gd name="T13" fmla="*/ 64153 h 107"/>
                <a:gd name="T14" fmla="*/ 61912 w 68"/>
                <a:gd name="T15" fmla="*/ 58574 h 107"/>
                <a:gd name="T16" fmla="*/ 60325 w 68"/>
                <a:gd name="T17" fmla="*/ 46023 h 107"/>
                <a:gd name="T18" fmla="*/ 50800 w 68"/>
                <a:gd name="T19" fmla="*/ 40444 h 107"/>
                <a:gd name="T20" fmla="*/ 42862 w 68"/>
                <a:gd name="T21" fmla="*/ 33471 h 107"/>
                <a:gd name="T22" fmla="*/ 39687 w 68"/>
                <a:gd name="T23" fmla="*/ 25103 h 107"/>
                <a:gd name="T24" fmla="*/ 39687 w 68"/>
                <a:gd name="T25" fmla="*/ 18130 h 107"/>
                <a:gd name="T26" fmla="*/ 50800 w 68"/>
                <a:gd name="T27" fmla="*/ 12552 h 107"/>
                <a:gd name="T28" fmla="*/ 63500 w 68"/>
                <a:gd name="T29" fmla="*/ 4184 h 107"/>
                <a:gd name="T30" fmla="*/ 74612 w 68"/>
                <a:gd name="T31" fmla="*/ 0 h 107"/>
                <a:gd name="T32" fmla="*/ 84137 w 68"/>
                <a:gd name="T33" fmla="*/ 0 h 107"/>
                <a:gd name="T34" fmla="*/ 92075 w 68"/>
                <a:gd name="T35" fmla="*/ 2789 h 107"/>
                <a:gd name="T36" fmla="*/ 96837 w 68"/>
                <a:gd name="T37" fmla="*/ 2789 h 107"/>
                <a:gd name="T38" fmla="*/ 101600 w 68"/>
                <a:gd name="T39" fmla="*/ 4184 h 107"/>
                <a:gd name="T40" fmla="*/ 98425 w 68"/>
                <a:gd name="T41" fmla="*/ 34866 h 107"/>
                <a:gd name="T42" fmla="*/ 96837 w 68"/>
                <a:gd name="T43" fmla="*/ 54390 h 107"/>
                <a:gd name="T44" fmla="*/ 95250 w 68"/>
                <a:gd name="T45" fmla="*/ 68337 h 107"/>
                <a:gd name="T46" fmla="*/ 92075 w 68"/>
                <a:gd name="T47" fmla="*/ 80888 h 107"/>
                <a:gd name="T48" fmla="*/ 93662 w 68"/>
                <a:gd name="T49" fmla="*/ 85072 h 107"/>
                <a:gd name="T50" fmla="*/ 98425 w 68"/>
                <a:gd name="T51" fmla="*/ 85072 h 107"/>
                <a:gd name="T52" fmla="*/ 103188 w 68"/>
                <a:gd name="T53" fmla="*/ 85072 h 107"/>
                <a:gd name="T54" fmla="*/ 106363 w 68"/>
                <a:gd name="T55" fmla="*/ 85072 h 107"/>
                <a:gd name="T56" fmla="*/ 107950 w 68"/>
                <a:gd name="T57" fmla="*/ 89256 h 107"/>
                <a:gd name="T58" fmla="*/ 106363 w 68"/>
                <a:gd name="T59" fmla="*/ 94835 h 107"/>
                <a:gd name="T60" fmla="*/ 103188 w 68"/>
                <a:gd name="T61" fmla="*/ 99018 h 107"/>
                <a:gd name="T62" fmla="*/ 96837 w 68"/>
                <a:gd name="T63" fmla="*/ 108781 h 107"/>
                <a:gd name="T64" fmla="*/ 84137 w 68"/>
                <a:gd name="T65" fmla="*/ 126911 h 107"/>
                <a:gd name="T66" fmla="*/ 69850 w 68"/>
                <a:gd name="T67" fmla="*/ 140857 h 107"/>
                <a:gd name="T68" fmla="*/ 60325 w 68"/>
                <a:gd name="T69" fmla="*/ 149225 h 107"/>
                <a:gd name="T70" fmla="*/ 50800 w 68"/>
                <a:gd name="T71" fmla="*/ 146436 h 107"/>
                <a:gd name="T72" fmla="*/ 34925 w 68"/>
                <a:gd name="T73" fmla="*/ 140857 h 107"/>
                <a:gd name="T74" fmla="*/ 19050 w 68"/>
                <a:gd name="T75" fmla="*/ 135279 h 107"/>
                <a:gd name="T76" fmla="*/ 4762 w 68"/>
                <a:gd name="T77" fmla="*/ 129700 h 107"/>
                <a:gd name="T78" fmla="*/ 1588 w 68"/>
                <a:gd name="T79" fmla="*/ 125516 h 1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
                <a:gd name="T121" fmla="*/ 0 h 107"/>
                <a:gd name="T122" fmla="*/ 68 w 68"/>
                <a:gd name="T123" fmla="*/ 107 h 1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 h="107">
                  <a:moveTo>
                    <a:pt x="1" y="90"/>
                  </a:moveTo>
                  <a:lnTo>
                    <a:pt x="2" y="83"/>
                  </a:lnTo>
                  <a:lnTo>
                    <a:pt x="2" y="78"/>
                  </a:lnTo>
                  <a:lnTo>
                    <a:pt x="3" y="72"/>
                  </a:lnTo>
                  <a:lnTo>
                    <a:pt x="5" y="68"/>
                  </a:lnTo>
                  <a:lnTo>
                    <a:pt x="6" y="64"/>
                  </a:lnTo>
                  <a:lnTo>
                    <a:pt x="7" y="60"/>
                  </a:lnTo>
                  <a:lnTo>
                    <a:pt x="8" y="56"/>
                  </a:lnTo>
                  <a:lnTo>
                    <a:pt x="10" y="51"/>
                  </a:lnTo>
                  <a:lnTo>
                    <a:pt x="12" y="47"/>
                  </a:lnTo>
                  <a:lnTo>
                    <a:pt x="15" y="46"/>
                  </a:lnTo>
                  <a:lnTo>
                    <a:pt x="20" y="46"/>
                  </a:lnTo>
                  <a:lnTo>
                    <a:pt x="25" y="46"/>
                  </a:lnTo>
                  <a:lnTo>
                    <a:pt x="31" y="46"/>
                  </a:lnTo>
                  <a:lnTo>
                    <a:pt x="35" y="44"/>
                  </a:lnTo>
                  <a:lnTo>
                    <a:pt x="39" y="42"/>
                  </a:lnTo>
                  <a:lnTo>
                    <a:pt x="41" y="36"/>
                  </a:lnTo>
                  <a:lnTo>
                    <a:pt x="38" y="33"/>
                  </a:lnTo>
                  <a:lnTo>
                    <a:pt x="34" y="32"/>
                  </a:lnTo>
                  <a:lnTo>
                    <a:pt x="32" y="29"/>
                  </a:lnTo>
                  <a:lnTo>
                    <a:pt x="29" y="28"/>
                  </a:lnTo>
                  <a:lnTo>
                    <a:pt x="27" y="24"/>
                  </a:lnTo>
                  <a:lnTo>
                    <a:pt x="26" y="21"/>
                  </a:lnTo>
                  <a:lnTo>
                    <a:pt x="25" y="18"/>
                  </a:lnTo>
                  <a:lnTo>
                    <a:pt x="23" y="16"/>
                  </a:lnTo>
                  <a:lnTo>
                    <a:pt x="25" y="13"/>
                  </a:lnTo>
                  <a:lnTo>
                    <a:pt x="27" y="11"/>
                  </a:lnTo>
                  <a:lnTo>
                    <a:pt x="32" y="9"/>
                  </a:lnTo>
                  <a:lnTo>
                    <a:pt x="35" y="6"/>
                  </a:lnTo>
                  <a:lnTo>
                    <a:pt x="40" y="3"/>
                  </a:lnTo>
                  <a:lnTo>
                    <a:pt x="45" y="2"/>
                  </a:lnTo>
                  <a:lnTo>
                    <a:pt x="47" y="0"/>
                  </a:lnTo>
                  <a:lnTo>
                    <a:pt x="50" y="0"/>
                  </a:lnTo>
                  <a:lnTo>
                    <a:pt x="53" y="0"/>
                  </a:lnTo>
                  <a:lnTo>
                    <a:pt x="55" y="0"/>
                  </a:lnTo>
                  <a:lnTo>
                    <a:pt x="58" y="2"/>
                  </a:lnTo>
                  <a:lnTo>
                    <a:pt x="59" y="2"/>
                  </a:lnTo>
                  <a:lnTo>
                    <a:pt x="61" y="2"/>
                  </a:lnTo>
                  <a:lnTo>
                    <a:pt x="62" y="3"/>
                  </a:lnTo>
                  <a:lnTo>
                    <a:pt x="64" y="3"/>
                  </a:lnTo>
                  <a:lnTo>
                    <a:pt x="64" y="20"/>
                  </a:lnTo>
                  <a:lnTo>
                    <a:pt x="62" y="25"/>
                  </a:lnTo>
                  <a:lnTo>
                    <a:pt x="62" y="33"/>
                  </a:lnTo>
                  <a:lnTo>
                    <a:pt x="61" y="39"/>
                  </a:lnTo>
                  <a:lnTo>
                    <a:pt x="61" y="44"/>
                  </a:lnTo>
                  <a:lnTo>
                    <a:pt x="60" y="49"/>
                  </a:lnTo>
                  <a:lnTo>
                    <a:pt x="59" y="54"/>
                  </a:lnTo>
                  <a:lnTo>
                    <a:pt x="58" y="58"/>
                  </a:lnTo>
                  <a:lnTo>
                    <a:pt x="57" y="61"/>
                  </a:lnTo>
                  <a:lnTo>
                    <a:pt x="59" y="61"/>
                  </a:lnTo>
                  <a:lnTo>
                    <a:pt x="60" y="61"/>
                  </a:lnTo>
                  <a:lnTo>
                    <a:pt x="62" y="61"/>
                  </a:lnTo>
                  <a:lnTo>
                    <a:pt x="64" y="61"/>
                  </a:lnTo>
                  <a:lnTo>
                    <a:pt x="65" y="61"/>
                  </a:lnTo>
                  <a:lnTo>
                    <a:pt x="66" y="61"/>
                  </a:lnTo>
                  <a:lnTo>
                    <a:pt x="67" y="61"/>
                  </a:lnTo>
                  <a:lnTo>
                    <a:pt x="67" y="63"/>
                  </a:lnTo>
                  <a:lnTo>
                    <a:pt x="68" y="64"/>
                  </a:lnTo>
                  <a:lnTo>
                    <a:pt x="67" y="67"/>
                  </a:lnTo>
                  <a:lnTo>
                    <a:pt x="67" y="68"/>
                  </a:lnTo>
                  <a:lnTo>
                    <a:pt x="66" y="70"/>
                  </a:lnTo>
                  <a:lnTo>
                    <a:pt x="65" y="71"/>
                  </a:lnTo>
                  <a:lnTo>
                    <a:pt x="64" y="71"/>
                  </a:lnTo>
                  <a:lnTo>
                    <a:pt x="61" y="78"/>
                  </a:lnTo>
                  <a:lnTo>
                    <a:pt x="58" y="86"/>
                  </a:lnTo>
                  <a:lnTo>
                    <a:pt x="53" y="91"/>
                  </a:lnTo>
                  <a:lnTo>
                    <a:pt x="48" y="97"/>
                  </a:lnTo>
                  <a:lnTo>
                    <a:pt x="44" y="101"/>
                  </a:lnTo>
                  <a:lnTo>
                    <a:pt x="40" y="104"/>
                  </a:lnTo>
                  <a:lnTo>
                    <a:pt x="38" y="107"/>
                  </a:lnTo>
                  <a:lnTo>
                    <a:pt x="36" y="107"/>
                  </a:lnTo>
                  <a:lnTo>
                    <a:pt x="32" y="105"/>
                  </a:lnTo>
                  <a:lnTo>
                    <a:pt x="27" y="104"/>
                  </a:lnTo>
                  <a:lnTo>
                    <a:pt x="22" y="101"/>
                  </a:lnTo>
                  <a:lnTo>
                    <a:pt x="16" y="100"/>
                  </a:lnTo>
                  <a:lnTo>
                    <a:pt x="12" y="97"/>
                  </a:lnTo>
                  <a:lnTo>
                    <a:pt x="7" y="96"/>
                  </a:lnTo>
                  <a:lnTo>
                    <a:pt x="3" y="93"/>
                  </a:lnTo>
                  <a:lnTo>
                    <a:pt x="0" y="90"/>
                  </a:lnTo>
                  <a:lnTo>
                    <a:pt x="1" y="9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7" name="Freeform 135">
              <a:extLst>
                <a:ext uri="{FF2B5EF4-FFF2-40B4-BE49-F238E27FC236}">
                  <a16:creationId xmlns:a16="http://schemas.microsoft.com/office/drawing/2014/main" id="{3ED31926-5DCD-0C8B-24A8-0A33474C8B31}"/>
                </a:ext>
              </a:extLst>
            </p:cNvPr>
            <p:cNvSpPr>
              <a:spLocks/>
            </p:cNvSpPr>
            <p:nvPr/>
          </p:nvSpPr>
          <p:spPr bwMode="gray">
            <a:xfrm>
              <a:off x="2807969" y="3316083"/>
              <a:ext cx="92406" cy="63391"/>
            </a:xfrm>
            <a:custGeom>
              <a:avLst/>
              <a:gdLst>
                <a:gd name="T0" fmla="*/ 33338 w 50"/>
                <a:gd name="T1" fmla="*/ 0 h 36"/>
                <a:gd name="T2" fmla="*/ 38100 w 50"/>
                <a:gd name="T3" fmla="*/ 4233 h 36"/>
                <a:gd name="T4" fmla="*/ 44450 w 50"/>
                <a:gd name="T5" fmla="*/ 8467 h 36"/>
                <a:gd name="T6" fmla="*/ 47625 w 50"/>
                <a:gd name="T7" fmla="*/ 14111 h 36"/>
                <a:gd name="T8" fmla="*/ 53975 w 50"/>
                <a:gd name="T9" fmla="*/ 15522 h 36"/>
                <a:gd name="T10" fmla="*/ 60325 w 50"/>
                <a:gd name="T11" fmla="*/ 19756 h 36"/>
                <a:gd name="T12" fmla="*/ 66675 w 50"/>
                <a:gd name="T13" fmla="*/ 19756 h 36"/>
                <a:gd name="T14" fmla="*/ 71438 w 50"/>
                <a:gd name="T15" fmla="*/ 21167 h 36"/>
                <a:gd name="T16" fmla="*/ 79375 w 50"/>
                <a:gd name="T17" fmla="*/ 19756 h 36"/>
                <a:gd name="T18" fmla="*/ 79375 w 50"/>
                <a:gd name="T19" fmla="*/ 33867 h 36"/>
                <a:gd name="T20" fmla="*/ 77788 w 50"/>
                <a:gd name="T21" fmla="*/ 35278 h 36"/>
                <a:gd name="T22" fmla="*/ 74613 w 50"/>
                <a:gd name="T23" fmla="*/ 39511 h 36"/>
                <a:gd name="T24" fmla="*/ 71438 w 50"/>
                <a:gd name="T25" fmla="*/ 40922 h 36"/>
                <a:gd name="T26" fmla="*/ 68263 w 50"/>
                <a:gd name="T27" fmla="*/ 45156 h 36"/>
                <a:gd name="T28" fmla="*/ 66675 w 50"/>
                <a:gd name="T29" fmla="*/ 46567 h 36"/>
                <a:gd name="T30" fmla="*/ 61913 w 50"/>
                <a:gd name="T31" fmla="*/ 49389 h 36"/>
                <a:gd name="T32" fmla="*/ 60325 w 50"/>
                <a:gd name="T33" fmla="*/ 49389 h 36"/>
                <a:gd name="T34" fmla="*/ 57150 w 50"/>
                <a:gd name="T35" fmla="*/ 50800 h 36"/>
                <a:gd name="T36" fmla="*/ 47625 w 50"/>
                <a:gd name="T37" fmla="*/ 46567 h 36"/>
                <a:gd name="T38" fmla="*/ 41275 w 50"/>
                <a:gd name="T39" fmla="*/ 45156 h 36"/>
                <a:gd name="T40" fmla="*/ 34925 w 50"/>
                <a:gd name="T41" fmla="*/ 42333 h 36"/>
                <a:gd name="T42" fmla="*/ 28575 w 50"/>
                <a:gd name="T43" fmla="*/ 40922 h 36"/>
                <a:gd name="T44" fmla="*/ 23812 w 50"/>
                <a:gd name="T45" fmla="*/ 40922 h 36"/>
                <a:gd name="T46" fmla="*/ 14288 w 50"/>
                <a:gd name="T47" fmla="*/ 39511 h 36"/>
                <a:gd name="T48" fmla="*/ 7938 w 50"/>
                <a:gd name="T49" fmla="*/ 35278 h 36"/>
                <a:gd name="T50" fmla="*/ 0 w 50"/>
                <a:gd name="T51" fmla="*/ 33867 h 36"/>
                <a:gd name="T52" fmla="*/ 3175 w 50"/>
                <a:gd name="T53" fmla="*/ 33867 h 36"/>
                <a:gd name="T54" fmla="*/ 4763 w 50"/>
                <a:gd name="T55" fmla="*/ 31044 h 36"/>
                <a:gd name="T56" fmla="*/ 6350 w 50"/>
                <a:gd name="T57" fmla="*/ 29633 h 36"/>
                <a:gd name="T58" fmla="*/ 9525 w 50"/>
                <a:gd name="T59" fmla="*/ 28222 h 36"/>
                <a:gd name="T60" fmla="*/ 15875 w 50"/>
                <a:gd name="T61" fmla="*/ 21167 h 36"/>
                <a:gd name="T62" fmla="*/ 23812 w 50"/>
                <a:gd name="T63" fmla="*/ 18344 h 36"/>
                <a:gd name="T64" fmla="*/ 28575 w 50"/>
                <a:gd name="T65" fmla="*/ 9878 h 36"/>
                <a:gd name="T66" fmla="*/ 33338 w 50"/>
                <a:gd name="T67" fmla="*/ 4233 h 36"/>
                <a:gd name="T68" fmla="*/ 33338 w 50"/>
                <a:gd name="T69" fmla="*/ 0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
                <a:gd name="T106" fmla="*/ 0 h 36"/>
                <a:gd name="T107" fmla="*/ 50 w 50"/>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 h="36">
                  <a:moveTo>
                    <a:pt x="21" y="0"/>
                  </a:moveTo>
                  <a:lnTo>
                    <a:pt x="24" y="3"/>
                  </a:lnTo>
                  <a:lnTo>
                    <a:pt x="28" y="6"/>
                  </a:lnTo>
                  <a:lnTo>
                    <a:pt x="30" y="10"/>
                  </a:lnTo>
                  <a:lnTo>
                    <a:pt x="34" y="11"/>
                  </a:lnTo>
                  <a:lnTo>
                    <a:pt x="38" y="14"/>
                  </a:lnTo>
                  <a:lnTo>
                    <a:pt x="42" y="14"/>
                  </a:lnTo>
                  <a:lnTo>
                    <a:pt x="45" y="15"/>
                  </a:lnTo>
                  <a:lnTo>
                    <a:pt x="50" y="14"/>
                  </a:lnTo>
                  <a:lnTo>
                    <a:pt x="50" y="24"/>
                  </a:lnTo>
                  <a:lnTo>
                    <a:pt x="49" y="25"/>
                  </a:lnTo>
                  <a:lnTo>
                    <a:pt x="47" y="28"/>
                  </a:lnTo>
                  <a:lnTo>
                    <a:pt x="45" y="29"/>
                  </a:lnTo>
                  <a:lnTo>
                    <a:pt x="43" y="32"/>
                  </a:lnTo>
                  <a:lnTo>
                    <a:pt x="42" y="33"/>
                  </a:lnTo>
                  <a:lnTo>
                    <a:pt x="39" y="35"/>
                  </a:lnTo>
                  <a:lnTo>
                    <a:pt x="38" y="35"/>
                  </a:lnTo>
                  <a:lnTo>
                    <a:pt x="36" y="36"/>
                  </a:lnTo>
                  <a:lnTo>
                    <a:pt x="30" y="33"/>
                  </a:lnTo>
                  <a:lnTo>
                    <a:pt x="26" y="32"/>
                  </a:lnTo>
                  <a:lnTo>
                    <a:pt x="22" y="30"/>
                  </a:lnTo>
                  <a:lnTo>
                    <a:pt x="18" y="29"/>
                  </a:lnTo>
                  <a:lnTo>
                    <a:pt x="15" y="29"/>
                  </a:lnTo>
                  <a:lnTo>
                    <a:pt x="9" y="28"/>
                  </a:lnTo>
                  <a:lnTo>
                    <a:pt x="5" y="25"/>
                  </a:lnTo>
                  <a:lnTo>
                    <a:pt x="0" y="24"/>
                  </a:lnTo>
                  <a:lnTo>
                    <a:pt x="2" y="24"/>
                  </a:lnTo>
                  <a:lnTo>
                    <a:pt x="3" y="22"/>
                  </a:lnTo>
                  <a:lnTo>
                    <a:pt x="4" y="21"/>
                  </a:lnTo>
                  <a:lnTo>
                    <a:pt x="6" y="20"/>
                  </a:lnTo>
                  <a:lnTo>
                    <a:pt x="10" y="15"/>
                  </a:lnTo>
                  <a:lnTo>
                    <a:pt x="15" y="13"/>
                  </a:lnTo>
                  <a:lnTo>
                    <a:pt x="18" y="7"/>
                  </a:lnTo>
                  <a:lnTo>
                    <a:pt x="21" y="3"/>
                  </a:lnTo>
                  <a:lnTo>
                    <a:pt x="21"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8" name="Freeform 136">
              <a:extLst>
                <a:ext uri="{FF2B5EF4-FFF2-40B4-BE49-F238E27FC236}">
                  <a16:creationId xmlns:a16="http://schemas.microsoft.com/office/drawing/2014/main" id="{EE7A29FE-087C-0CF4-C33C-467732D9EB69}"/>
                </a:ext>
              </a:extLst>
            </p:cNvPr>
            <p:cNvSpPr>
              <a:spLocks/>
            </p:cNvSpPr>
            <p:nvPr/>
          </p:nvSpPr>
          <p:spPr bwMode="gray">
            <a:xfrm>
              <a:off x="2846138" y="3264581"/>
              <a:ext cx="190836" cy="122819"/>
            </a:xfrm>
            <a:custGeom>
              <a:avLst/>
              <a:gdLst>
                <a:gd name="T0" fmla="*/ 0 w 103"/>
                <a:gd name="T1" fmla="*/ 43588 h 70"/>
                <a:gd name="T2" fmla="*/ 11113 w 103"/>
                <a:gd name="T3" fmla="*/ 52025 h 70"/>
                <a:gd name="T4" fmla="*/ 20638 w 103"/>
                <a:gd name="T5" fmla="*/ 57649 h 70"/>
                <a:gd name="T6" fmla="*/ 31750 w 103"/>
                <a:gd name="T7" fmla="*/ 61867 h 70"/>
                <a:gd name="T8" fmla="*/ 46038 w 103"/>
                <a:gd name="T9" fmla="*/ 61867 h 70"/>
                <a:gd name="T10" fmla="*/ 44450 w 103"/>
                <a:gd name="T11" fmla="*/ 84364 h 70"/>
                <a:gd name="T12" fmla="*/ 46038 w 103"/>
                <a:gd name="T13" fmla="*/ 91395 h 70"/>
                <a:gd name="T14" fmla="*/ 47625 w 103"/>
                <a:gd name="T15" fmla="*/ 94207 h 70"/>
                <a:gd name="T16" fmla="*/ 52388 w 103"/>
                <a:gd name="T17" fmla="*/ 98425 h 70"/>
                <a:gd name="T18" fmla="*/ 58738 w 103"/>
                <a:gd name="T19" fmla="*/ 98425 h 70"/>
                <a:gd name="T20" fmla="*/ 65088 w 103"/>
                <a:gd name="T21" fmla="*/ 92801 h 70"/>
                <a:gd name="T22" fmla="*/ 68263 w 103"/>
                <a:gd name="T23" fmla="*/ 82958 h 70"/>
                <a:gd name="T24" fmla="*/ 73025 w 103"/>
                <a:gd name="T25" fmla="*/ 77334 h 70"/>
                <a:gd name="T26" fmla="*/ 85725 w 103"/>
                <a:gd name="T27" fmla="*/ 66085 h 70"/>
                <a:gd name="T28" fmla="*/ 104775 w 103"/>
                <a:gd name="T29" fmla="*/ 56243 h 70"/>
                <a:gd name="T30" fmla="*/ 127000 w 103"/>
                <a:gd name="T31" fmla="*/ 46400 h 70"/>
                <a:gd name="T32" fmla="*/ 149225 w 103"/>
                <a:gd name="T33" fmla="*/ 37964 h 70"/>
                <a:gd name="T34" fmla="*/ 163513 w 103"/>
                <a:gd name="T35" fmla="*/ 30934 h 70"/>
                <a:gd name="T36" fmla="*/ 163513 w 103"/>
                <a:gd name="T37" fmla="*/ 25309 h 70"/>
                <a:gd name="T38" fmla="*/ 163513 w 103"/>
                <a:gd name="T39" fmla="*/ 15467 h 70"/>
                <a:gd name="T40" fmla="*/ 163513 w 103"/>
                <a:gd name="T41" fmla="*/ 7030 h 70"/>
                <a:gd name="T42" fmla="*/ 155575 w 103"/>
                <a:gd name="T43" fmla="*/ 1406 h 70"/>
                <a:gd name="T44" fmla="*/ 138113 w 103"/>
                <a:gd name="T45" fmla="*/ 0 h 70"/>
                <a:gd name="T46" fmla="*/ 112713 w 103"/>
                <a:gd name="T47" fmla="*/ 0 h 70"/>
                <a:gd name="T48" fmla="*/ 85725 w 103"/>
                <a:gd name="T49" fmla="*/ 0 h 70"/>
                <a:gd name="T50" fmla="*/ 63500 w 103"/>
                <a:gd name="T51" fmla="*/ 1406 h 70"/>
                <a:gd name="T52" fmla="*/ 44450 w 103"/>
                <a:gd name="T53" fmla="*/ 7030 h 70"/>
                <a:gd name="T54" fmla="*/ 26988 w 103"/>
                <a:gd name="T55" fmla="*/ 11249 h 70"/>
                <a:gd name="T56" fmla="*/ 17463 w 103"/>
                <a:gd name="T57" fmla="*/ 11249 h 70"/>
                <a:gd name="T58" fmla="*/ 15875 w 103"/>
                <a:gd name="T59" fmla="*/ 14061 h 70"/>
                <a:gd name="T60" fmla="*/ 15875 w 103"/>
                <a:gd name="T61" fmla="*/ 19685 h 70"/>
                <a:gd name="T62" fmla="*/ 14288 w 103"/>
                <a:gd name="T63" fmla="*/ 25309 h 70"/>
                <a:gd name="T64" fmla="*/ 11113 w 103"/>
                <a:gd name="T65" fmla="*/ 26715 h 70"/>
                <a:gd name="T66" fmla="*/ 6350 w 103"/>
                <a:gd name="T67" fmla="*/ 32340 h 70"/>
                <a:gd name="T68" fmla="*/ 4763 w 103"/>
                <a:gd name="T69" fmla="*/ 36558 h 70"/>
                <a:gd name="T70" fmla="*/ 3175 w 103"/>
                <a:gd name="T71" fmla="*/ 42182 h 70"/>
                <a:gd name="T72" fmla="*/ 0 w 103"/>
                <a:gd name="T73" fmla="*/ 43588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3"/>
                <a:gd name="T112" fmla="*/ 0 h 70"/>
                <a:gd name="T113" fmla="*/ 103 w 103"/>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3" h="70">
                  <a:moveTo>
                    <a:pt x="0" y="34"/>
                  </a:moveTo>
                  <a:lnTo>
                    <a:pt x="0" y="31"/>
                  </a:lnTo>
                  <a:lnTo>
                    <a:pt x="3" y="34"/>
                  </a:lnTo>
                  <a:lnTo>
                    <a:pt x="7" y="37"/>
                  </a:lnTo>
                  <a:lnTo>
                    <a:pt x="9" y="40"/>
                  </a:lnTo>
                  <a:lnTo>
                    <a:pt x="13" y="41"/>
                  </a:lnTo>
                  <a:lnTo>
                    <a:pt x="16" y="44"/>
                  </a:lnTo>
                  <a:lnTo>
                    <a:pt x="20" y="44"/>
                  </a:lnTo>
                  <a:lnTo>
                    <a:pt x="23" y="45"/>
                  </a:lnTo>
                  <a:lnTo>
                    <a:pt x="29" y="44"/>
                  </a:lnTo>
                  <a:lnTo>
                    <a:pt x="27" y="58"/>
                  </a:lnTo>
                  <a:lnTo>
                    <a:pt x="28" y="60"/>
                  </a:lnTo>
                  <a:lnTo>
                    <a:pt x="29" y="62"/>
                  </a:lnTo>
                  <a:lnTo>
                    <a:pt x="29" y="65"/>
                  </a:lnTo>
                  <a:lnTo>
                    <a:pt x="30" y="66"/>
                  </a:lnTo>
                  <a:lnTo>
                    <a:pt x="30" y="67"/>
                  </a:lnTo>
                  <a:lnTo>
                    <a:pt x="31" y="69"/>
                  </a:lnTo>
                  <a:lnTo>
                    <a:pt x="33" y="70"/>
                  </a:lnTo>
                  <a:lnTo>
                    <a:pt x="35" y="70"/>
                  </a:lnTo>
                  <a:lnTo>
                    <a:pt x="37" y="70"/>
                  </a:lnTo>
                  <a:lnTo>
                    <a:pt x="39" y="67"/>
                  </a:lnTo>
                  <a:lnTo>
                    <a:pt x="41" y="66"/>
                  </a:lnTo>
                  <a:lnTo>
                    <a:pt x="42" y="63"/>
                  </a:lnTo>
                  <a:lnTo>
                    <a:pt x="43" y="59"/>
                  </a:lnTo>
                  <a:lnTo>
                    <a:pt x="45" y="56"/>
                  </a:lnTo>
                  <a:lnTo>
                    <a:pt x="46" y="55"/>
                  </a:lnTo>
                  <a:lnTo>
                    <a:pt x="48" y="53"/>
                  </a:lnTo>
                  <a:lnTo>
                    <a:pt x="54" y="47"/>
                  </a:lnTo>
                  <a:lnTo>
                    <a:pt x="60" y="43"/>
                  </a:lnTo>
                  <a:lnTo>
                    <a:pt x="66" y="40"/>
                  </a:lnTo>
                  <a:lnTo>
                    <a:pt x="72" y="36"/>
                  </a:lnTo>
                  <a:lnTo>
                    <a:pt x="80" y="33"/>
                  </a:lnTo>
                  <a:lnTo>
                    <a:pt x="86" y="30"/>
                  </a:lnTo>
                  <a:lnTo>
                    <a:pt x="94" y="27"/>
                  </a:lnTo>
                  <a:lnTo>
                    <a:pt x="103" y="25"/>
                  </a:lnTo>
                  <a:lnTo>
                    <a:pt x="103" y="22"/>
                  </a:lnTo>
                  <a:lnTo>
                    <a:pt x="103" y="19"/>
                  </a:lnTo>
                  <a:lnTo>
                    <a:pt x="103" y="18"/>
                  </a:lnTo>
                  <a:lnTo>
                    <a:pt x="103" y="14"/>
                  </a:lnTo>
                  <a:lnTo>
                    <a:pt x="103" y="11"/>
                  </a:lnTo>
                  <a:lnTo>
                    <a:pt x="103" y="8"/>
                  </a:lnTo>
                  <a:lnTo>
                    <a:pt x="103" y="5"/>
                  </a:lnTo>
                  <a:lnTo>
                    <a:pt x="103" y="1"/>
                  </a:lnTo>
                  <a:lnTo>
                    <a:pt x="98" y="1"/>
                  </a:lnTo>
                  <a:lnTo>
                    <a:pt x="93" y="0"/>
                  </a:lnTo>
                  <a:lnTo>
                    <a:pt x="87" y="0"/>
                  </a:lnTo>
                  <a:lnTo>
                    <a:pt x="80" y="0"/>
                  </a:lnTo>
                  <a:lnTo>
                    <a:pt x="71" y="0"/>
                  </a:lnTo>
                  <a:lnTo>
                    <a:pt x="64" y="0"/>
                  </a:lnTo>
                  <a:lnTo>
                    <a:pt x="54" y="0"/>
                  </a:lnTo>
                  <a:lnTo>
                    <a:pt x="46" y="1"/>
                  </a:lnTo>
                  <a:lnTo>
                    <a:pt x="40" y="1"/>
                  </a:lnTo>
                  <a:lnTo>
                    <a:pt x="33" y="4"/>
                  </a:lnTo>
                  <a:lnTo>
                    <a:pt x="28" y="5"/>
                  </a:lnTo>
                  <a:lnTo>
                    <a:pt x="21" y="7"/>
                  </a:lnTo>
                  <a:lnTo>
                    <a:pt x="17" y="8"/>
                  </a:lnTo>
                  <a:lnTo>
                    <a:pt x="14" y="8"/>
                  </a:lnTo>
                  <a:lnTo>
                    <a:pt x="11" y="8"/>
                  </a:lnTo>
                  <a:lnTo>
                    <a:pt x="10" y="8"/>
                  </a:lnTo>
                  <a:lnTo>
                    <a:pt x="10" y="10"/>
                  </a:lnTo>
                  <a:lnTo>
                    <a:pt x="11" y="11"/>
                  </a:lnTo>
                  <a:lnTo>
                    <a:pt x="10" y="14"/>
                  </a:lnTo>
                  <a:lnTo>
                    <a:pt x="10" y="15"/>
                  </a:lnTo>
                  <a:lnTo>
                    <a:pt x="9" y="18"/>
                  </a:lnTo>
                  <a:lnTo>
                    <a:pt x="8" y="19"/>
                  </a:lnTo>
                  <a:lnTo>
                    <a:pt x="7" y="19"/>
                  </a:lnTo>
                  <a:lnTo>
                    <a:pt x="5" y="22"/>
                  </a:lnTo>
                  <a:lnTo>
                    <a:pt x="4" y="23"/>
                  </a:lnTo>
                  <a:lnTo>
                    <a:pt x="4" y="25"/>
                  </a:lnTo>
                  <a:lnTo>
                    <a:pt x="3" y="26"/>
                  </a:lnTo>
                  <a:lnTo>
                    <a:pt x="2" y="29"/>
                  </a:lnTo>
                  <a:lnTo>
                    <a:pt x="2" y="30"/>
                  </a:lnTo>
                  <a:lnTo>
                    <a:pt x="1" y="30"/>
                  </a:lnTo>
                  <a:lnTo>
                    <a:pt x="0" y="31"/>
                  </a:lnTo>
                  <a:lnTo>
                    <a:pt x="0" y="3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89" name="Freeform 137">
              <a:extLst>
                <a:ext uri="{FF2B5EF4-FFF2-40B4-BE49-F238E27FC236}">
                  <a16:creationId xmlns:a16="http://schemas.microsoft.com/office/drawing/2014/main" id="{A3ED9C82-7677-4E3A-7418-3D62065616E5}"/>
                </a:ext>
              </a:extLst>
            </p:cNvPr>
            <p:cNvSpPr>
              <a:spLocks/>
            </p:cNvSpPr>
            <p:nvPr/>
          </p:nvSpPr>
          <p:spPr bwMode="gray">
            <a:xfrm>
              <a:off x="2874260" y="3306178"/>
              <a:ext cx="162711" cy="164416"/>
            </a:xfrm>
            <a:custGeom>
              <a:avLst/>
              <a:gdLst>
                <a:gd name="T0" fmla="*/ 17463 w 88"/>
                <a:gd name="T1" fmla="*/ 46191 h 93"/>
                <a:gd name="T2" fmla="*/ 19050 w 88"/>
                <a:gd name="T3" fmla="*/ 48991 h 93"/>
                <a:gd name="T4" fmla="*/ 20637 w 88"/>
                <a:gd name="T5" fmla="*/ 51790 h 93"/>
                <a:gd name="T6" fmla="*/ 20637 w 88"/>
                <a:gd name="T7" fmla="*/ 55989 h 93"/>
                <a:gd name="T8" fmla="*/ 22225 w 88"/>
                <a:gd name="T9" fmla="*/ 57389 h 93"/>
                <a:gd name="T10" fmla="*/ 22225 w 88"/>
                <a:gd name="T11" fmla="*/ 58789 h 93"/>
                <a:gd name="T12" fmla="*/ 23812 w 88"/>
                <a:gd name="T13" fmla="*/ 61588 h 93"/>
                <a:gd name="T14" fmla="*/ 26988 w 88"/>
                <a:gd name="T15" fmla="*/ 62988 h 93"/>
                <a:gd name="T16" fmla="*/ 30163 w 88"/>
                <a:gd name="T17" fmla="*/ 62988 h 93"/>
                <a:gd name="T18" fmla="*/ 33338 w 88"/>
                <a:gd name="T19" fmla="*/ 62988 h 93"/>
                <a:gd name="T20" fmla="*/ 38100 w 88"/>
                <a:gd name="T21" fmla="*/ 58789 h 93"/>
                <a:gd name="T22" fmla="*/ 41275 w 88"/>
                <a:gd name="T23" fmla="*/ 57389 h 93"/>
                <a:gd name="T24" fmla="*/ 42862 w 88"/>
                <a:gd name="T25" fmla="*/ 53190 h 93"/>
                <a:gd name="T26" fmla="*/ 44450 w 88"/>
                <a:gd name="T27" fmla="*/ 47591 h 93"/>
                <a:gd name="T28" fmla="*/ 47625 w 88"/>
                <a:gd name="T29" fmla="*/ 43392 h 93"/>
                <a:gd name="T30" fmla="*/ 49212 w 88"/>
                <a:gd name="T31" fmla="*/ 41992 h 93"/>
                <a:gd name="T32" fmla="*/ 52388 w 88"/>
                <a:gd name="T33" fmla="*/ 39192 h 93"/>
                <a:gd name="T34" fmla="*/ 61913 w 88"/>
                <a:gd name="T35" fmla="*/ 30794 h 93"/>
                <a:gd name="T36" fmla="*/ 71437 w 88"/>
                <a:gd name="T37" fmla="*/ 25195 h 93"/>
                <a:gd name="T38" fmla="*/ 80962 w 88"/>
                <a:gd name="T39" fmla="*/ 20996 h 93"/>
                <a:gd name="T40" fmla="*/ 90487 w 88"/>
                <a:gd name="T41" fmla="*/ 15397 h 93"/>
                <a:gd name="T42" fmla="*/ 101600 w 88"/>
                <a:gd name="T43" fmla="*/ 11198 h 93"/>
                <a:gd name="T44" fmla="*/ 112713 w 88"/>
                <a:gd name="T45" fmla="*/ 6999 h 93"/>
                <a:gd name="T46" fmla="*/ 125413 w 88"/>
                <a:gd name="T47" fmla="*/ 2799 h 93"/>
                <a:gd name="T48" fmla="*/ 139700 w 88"/>
                <a:gd name="T49" fmla="*/ 0 h 93"/>
                <a:gd name="T50" fmla="*/ 138113 w 88"/>
                <a:gd name="T51" fmla="*/ 11198 h 93"/>
                <a:gd name="T52" fmla="*/ 134938 w 88"/>
                <a:gd name="T53" fmla="*/ 22396 h 93"/>
                <a:gd name="T54" fmla="*/ 131763 w 88"/>
                <a:gd name="T55" fmla="*/ 37793 h 93"/>
                <a:gd name="T56" fmla="*/ 125413 w 88"/>
                <a:gd name="T57" fmla="*/ 53190 h 93"/>
                <a:gd name="T58" fmla="*/ 122238 w 88"/>
                <a:gd name="T59" fmla="*/ 68587 h 93"/>
                <a:gd name="T60" fmla="*/ 119063 w 88"/>
                <a:gd name="T61" fmla="*/ 83984 h 93"/>
                <a:gd name="T62" fmla="*/ 115888 w 88"/>
                <a:gd name="T63" fmla="*/ 103580 h 93"/>
                <a:gd name="T64" fmla="*/ 114300 w 88"/>
                <a:gd name="T65" fmla="*/ 121777 h 93"/>
                <a:gd name="T66" fmla="*/ 69850 w 88"/>
                <a:gd name="T67" fmla="*/ 117577 h 93"/>
                <a:gd name="T68" fmla="*/ 68263 w 88"/>
                <a:gd name="T69" fmla="*/ 117577 h 93"/>
                <a:gd name="T70" fmla="*/ 65088 w 88"/>
                <a:gd name="T71" fmla="*/ 118977 h 93"/>
                <a:gd name="T72" fmla="*/ 63500 w 88"/>
                <a:gd name="T73" fmla="*/ 121777 h 93"/>
                <a:gd name="T74" fmla="*/ 61913 w 88"/>
                <a:gd name="T75" fmla="*/ 123176 h 93"/>
                <a:gd name="T76" fmla="*/ 61913 w 88"/>
                <a:gd name="T77" fmla="*/ 127376 h 93"/>
                <a:gd name="T78" fmla="*/ 60325 w 88"/>
                <a:gd name="T79" fmla="*/ 128775 h 93"/>
                <a:gd name="T80" fmla="*/ 58738 w 88"/>
                <a:gd name="T81" fmla="*/ 130175 h 93"/>
                <a:gd name="T82" fmla="*/ 50800 w 88"/>
                <a:gd name="T83" fmla="*/ 121777 h 93"/>
                <a:gd name="T84" fmla="*/ 44450 w 88"/>
                <a:gd name="T85" fmla="*/ 111979 h 93"/>
                <a:gd name="T86" fmla="*/ 38100 w 88"/>
                <a:gd name="T87" fmla="*/ 102180 h 93"/>
                <a:gd name="T88" fmla="*/ 30163 w 88"/>
                <a:gd name="T89" fmla="*/ 88183 h 93"/>
                <a:gd name="T90" fmla="*/ 23812 w 88"/>
                <a:gd name="T91" fmla="*/ 78385 h 93"/>
                <a:gd name="T92" fmla="*/ 19050 w 88"/>
                <a:gd name="T93" fmla="*/ 71386 h 93"/>
                <a:gd name="T94" fmla="*/ 9525 w 88"/>
                <a:gd name="T95" fmla="*/ 62988 h 93"/>
                <a:gd name="T96" fmla="*/ 0 w 88"/>
                <a:gd name="T97" fmla="*/ 57389 h 93"/>
                <a:gd name="T98" fmla="*/ 1588 w 88"/>
                <a:gd name="T99" fmla="*/ 55989 h 93"/>
                <a:gd name="T100" fmla="*/ 3175 w 88"/>
                <a:gd name="T101" fmla="*/ 55989 h 93"/>
                <a:gd name="T102" fmla="*/ 7938 w 88"/>
                <a:gd name="T103" fmla="*/ 53190 h 93"/>
                <a:gd name="T104" fmla="*/ 9525 w 88"/>
                <a:gd name="T105" fmla="*/ 51790 h 93"/>
                <a:gd name="T106" fmla="*/ 12700 w 88"/>
                <a:gd name="T107" fmla="*/ 47591 h 93"/>
                <a:gd name="T108" fmla="*/ 15875 w 88"/>
                <a:gd name="T109" fmla="*/ 46191 h 93"/>
                <a:gd name="T110" fmla="*/ 19050 w 88"/>
                <a:gd name="T111" fmla="*/ 43392 h 93"/>
                <a:gd name="T112" fmla="*/ 20637 w 88"/>
                <a:gd name="T113" fmla="*/ 41992 h 93"/>
                <a:gd name="T114" fmla="*/ 17463 w 88"/>
                <a:gd name="T115" fmla="*/ 46191 h 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8"/>
                <a:gd name="T175" fmla="*/ 0 h 93"/>
                <a:gd name="T176" fmla="*/ 88 w 88"/>
                <a:gd name="T177" fmla="*/ 93 h 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8" h="93">
                  <a:moveTo>
                    <a:pt x="11" y="33"/>
                  </a:moveTo>
                  <a:lnTo>
                    <a:pt x="12" y="35"/>
                  </a:lnTo>
                  <a:lnTo>
                    <a:pt x="13" y="37"/>
                  </a:lnTo>
                  <a:lnTo>
                    <a:pt x="13" y="40"/>
                  </a:lnTo>
                  <a:lnTo>
                    <a:pt x="14" y="41"/>
                  </a:lnTo>
                  <a:lnTo>
                    <a:pt x="14" y="42"/>
                  </a:lnTo>
                  <a:lnTo>
                    <a:pt x="15" y="44"/>
                  </a:lnTo>
                  <a:lnTo>
                    <a:pt x="17" y="45"/>
                  </a:lnTo>
                  <a:lnTo>
                    <a:pt x="19" y="45"/>
                  </a:lnTo>
                  <a:lnTo>
                    <a:pt x="21" y="45"/>
                  </a:lnTo>
                  <a:lnTo>
                    <a:pt x="24" y="42"/>
                  </a:lnTo>
                  <a:lnTo>
                    <a:pt x="26" y="41"/>
                  </a:lnTo>
                  <a:lnTo>
                    <a:pt x="27" y="38"/>
                  </a:lnTo>
                  <a:lnTo>
                    <a:pt x="28" y="34"/>
                  </a:lnTo>
                  <a:lnTo>
                    <a:pt x="30" y="31"/>
                  </a:lnTo>
                  <a:lnTo>
                    <a:pt x="31" y="30"/>
                  </a:lnTo>
                  <a:lnTo>
                    <a:pt x="33" y="28"/>
                  </a:lnTo>
                  <a:lnTo>
                    <a:pt x="39" y="22"/>
                  </a:lnTo>
                  <a:lnTo>
                    <a:pt x="45" y="18"/>
                  </a:lnTo>
                  <a:lnTo>
                    <a:pt x="51" y="15"/>
                  </a:lnTo>
                  <a:lnTo>
                    <a:pt x="57" y="11"/>
                  </a:lnTo>
                  <a:lnTo>
                    <a:pt x="64" y="8"/>
                  </a:lnTo>
                  <a:lnTo>
                    <a:pt x="71" y="5"/>
                  </a:lnTo>
                  <a:lnTo>
                    <a:pt x="79" y="2"/>
                  </a:lnTo>
                  <a:lnTo>
                    <a:pt x="88" y="0"/>
                  </a:lnTo>
                  <a:lnTo>
                    <a:pt x="87" y="8"/>
                  </a:lnTo>
                  <a:lnTo>
                    <a:pt x="85" y="16"/>
                  </a:lnTo>
                  <a:lnTo>
                    <a:pt x="83" y="27"/>
                  </a:lnTo>
                  <a:lnTo>
                    <a:pt x="79" y="38"/>
                  </a:lnTo>
                  <a:lnTo>
                    <a:pt x="77" y="49"/>
                  </a:lnTo>
                  <a:lnTo>
                    <a:pt x="75" y="60"/>
                  </a:lnTo>
                  <a:lnTo>
                    <a:pt x="73" y="74"/>
                  </a:lnTo>
                  <a:lnTo>
                    <a:pt x="72" y="87"/>
                  </a:lnTo>
                  <a:lnTo>
                    <a:pt x="44" y="84"/>
                  </a:lnTo>
                  <a:lnTo>
                    <a:pt x="43" y="84"/>
                  </a:lnTo>
                  <a:lnTo>
                    <a:pt x="41" y="85"/>
                  </a:lnTo>
                  <a:lnTo>
                    <a:pt x="40" y="87"/>
                  </a:lnTo>
                  <a:lnTo>
                    <a:pt x="39" y="88"/>
                  </a:lnTo>
                  <a:lnTo>
                    <a:pt x="39" y="91"/>
                  </a:lnTo>
                  <a:lnTo>
                    <a:pt x="38" y="92"/>
                  </a:lnTo>
                  <a:lnTo>
                    <a:pt x="37" y="93"/>
                  </a:lnTo>
                  <a:lnTo>
                    <a:pt x="32" y="87"/>
                  </a:lnTo>
                  <a:lnTo>
                    <a:pt x="28" y="80"/>
                  </a:lnTo>
                  <a:lnTo>
                    <a:pt x="24" y="73"/>
                  </a:lnTo>
                  <a:lnTo>
                    <a:pt x="19" y="63"/>
                  </a:lnTo>
                  <a:lnTo>
                    <a:pt x="15" y="56"/>
                  </a:lnTo>
                  <a:lnTo>
                    <a:pt x="12" y="51"/>
                  </a:lnTo>
                  <a:lnTo>
                    <a:pt x="6" y="45"/>
                  </a:lnTo>
                  <a:lnTo>
                    <a:pt x="0" y="41"/>
                  </a:lnTo>
                  <a:lnTo>
                    <a:pt x="1" y="40"/>
                  </a:lnTo>
                  <a:lnTo>
                    <a:pt x="2" y="40"/>
                  </a:lnTo>
                  <a:lnTo>
                    <a:pt x="5" y="38"/>
                  </a:lnTo>
                  <a:lnTo>
                    <a:pt x="6" y="37"/>
                  </a:lnTo>
                  <a:lnTo>
                    <a:pt x="8" y="34"/>
                  </a:lnTo>
                  <a:lnTo>
                    <a:pt x="10" y="33"/>
                  </a:lnTo>
                  <a:lnTo>
                    <a:pt x="12" y="31"/>
                  </a:lnTo>
                  <a:lnTo>
                    <a:pt x="13" y="30"/>
                  </a:lnTo>
                  <a:lnTo>
                    <a:pt x="11" y="3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0" name="Freeform 138">
              <a:extLst>
                <a:ext uri="{FF2B5EF4-FFF2-40B4-BE49-F238E27FC236}">
                  <a16:creationId xmlns:a16="http://schemas.microsoft.com/office/drawing/2014/main" id="{344B6A1F-CF92-1D24-BDE2-6563B89746A4}"/>
                </a:ext>
              </a:extLst>
            </p:cNvPr>
            <p:cNvSpPr>
              <a:spLocks/>
            </p:cNvSpPr>
            <p:nvPr/>
          </p:nvSpPr>
          <p:spPr bwMode="gray">
            <a:xfrm>
              <a:off x="2932515" y="3450787"/>
              <a:ext cx="122537" cy="134705"/>
            </a:xfrm>
            <a:custGeom>
              <a:avLst/>
              <a:gdLst>
                <a:gd name="T0" fmla="*/ 100012 w 66"/>
                <a:gd name="T1" fmla="*/ 107950 h 77"/>
                <a:gd name="T2" fmla="*/ 93662 w 66"/>
                <a:gd name="T3" fmla="*/ 107950 h 77"/>
                <a:gd name="T4" fmla="*/ 90487 w 66"/>
                <a:gd name="T5" fmla="*/ 107950 h 77"/>
                <a:gd name="T6" fmla="*/ 84137 w 66"/>
                <a:gd name="T7" fmla="*/ 107950 h 77"/>
                <a:gd name="T8" fmla="*/ 71437 w 66"/>
                <a:gd name="T9" fmla="*/ 103744 h 77"/>
                <a:gd name="T10" fmla="*/ 63500 w 66"/>
                <a:gd name="T11" fmla="*/ 92529 h 77"/>
                <a:gd name="T12" fmla="*/ 58737 w 66"/>
                <a:gd name="T13" fmla="*/ 77107 h 77"/>
                <a:gd name="T14" fmla="*/ 49212 w 66"/>
                <a:gd name="T15" fmla="*/ 67294 h 77"/>
                <a:gd name="T16" fmla="*/ 49212 w 66"/>
                <a:gd name="T17" fmla="*/ 71499 h 77"/>
                <a:gd name="T18" fmla="*/ 49212 w 66"/>
                <a:gd name="T19" fmla="*/ 75705 h 77"/>
                <a:gd name="T20" fmla="*/ 49212 w 66"/>
                <a:gd name="T21" fmla="*/ 78509 h 77"/>
                <a:gd name="T22" fmla="*/ 42862 w 66"/>
                <a:gd name="T23" fmla="*/ 72901 h 77"/>
                <a:gd name="T24" fmla="*/ 33337 w 66"/>
                <a:gd name="T25" fmla="*/ 60284 h 77"/>
                <a:gd name="T26" fmla="*/ 26987 w 66"/>
                <a:gd name="T27" fmla="*/ 46264 h 77"/>
                <a:gd name="T28" fmla="*/ 17462 w 66"/>
                <a:gd name="T29" fmla="*/ 36451 h 77"/>
                <a:gd name="T30" fmla="*/ 17462 w 66"/>
                <a:gd name="T31" fmla="*/ 40656 h 77"/>
                <a:gd name="T32" fmla="*/ 19050 w 66"/>
                <a:gd name="T33" fmla="*/ 43460 h 77"/>
                <a:gd name="T34" fmla="*/ 20637 w 66"/>
                <a:gd name="T35" fmla="*/ 47666 h 77"/>
                <a:gd name="T36" fmla="*/ 22225 w 66"/>
                <a:gd name="T37" fmla="*/ 61686 h 77"/>
                <a:gd name="T38" fmla="*/ 9525 w 66"/>
                <a:gd name="T39" fmla="*/ 57480 h 77"/>
                <a:gd name="T40" fmla="*/ 4762 w 66"/>
                <a:gd name="T41" fmla="*/ 50470 h 77"/>
                <a:gd name="T42" fmla="*/ 1588 w 66"/>
                <a:gd name="T43" fmla="*/ 42058 h 77"/>
                <a:gd name="T44" fmla="*/ 0 w 66"/>
                <a:gd name="T45" fmla="*/ 32245 h 77"/>
                <a:gd name="T46" fmla="*/ 0 w 66"/>
                <a:gd name="T47" fmla="*/ 25235 h 77"/>
                <a:gd name="T48" fmla="*/ 0 w 66"/>
                <a:gd name="T49" fmla="*/ 21029 h 77"/>
                <a:gd name="T50" fmla="*/ 1588 w 66"/>
                <a:gd name="T51" fmla="*/ 16823 h 77"/>
                <a:gd name="T52" fmla="*/ 6350 w 66"/>
                <a:gd name="T53" fmla="*/ 15421 h 77"/>
                <a:gd name="T54" fmla="*/ 7937 w 66"/>
                <a:gd name="T55" fmla="*/ 11216 h 77"/>
                <a:gd name="T56" fmla="*/ 9525 w 66"/>
                <a:gd name="T57" fmla="*/ 5608 h 77"/>
                <a:gd name="T58" fmla="*/ 12700 w 66"/>
                <a:gd name="T59" fmla="*/ 1402 h 77"/>
                <a:gd name="T60" fmla="*/ 17462 w 66"/>
                <a:gd name="T61" fmla="*/ 0 h 77"/>
                <a:gd name="T62" fmla="*/ 61912 w 66"/>
                <a:gd name="T63" fmla="*/ 12618 h 77"/>
                <a:gd name="T64" fmla="*/ 68262 w 66"/>
                <a:gd name="T65" fmla="*/ 32245 h 77"/>
                <a:gd name="T66" fmla="*/ 79375 w 66"/>
                <a:gd name="T67" fmla="*/ 51872 h 77"/>
                <a:gd name="T68" fmla="*/ 92075 w 66"/>
                <a:gd name="T69" fmla="*/ 67294 h 77"/>
                <a:gd name="T70" fmla="*/ 98425 w 66"/>
                <a:gd name="T71" fmla="*/ 77107 h 77"/>
                <a:gd name="T72" fmla="*/ 98425 w 66"/>
                <a:gd name="T73" fmla="*/ 86921 h 77"/>
                <a:gd name="T74" fmla="*/ 98425 w 66"/>
                <a:gd name="T75" fmla="*/ 93931 h 77"/>
                <a:gd name="T76" fmla="*/ 98425 w 66"/>
                <a:gd name="T77" fmla="*/ 102342 h 77"/>
                <a:gd name="T78" fmla="*/ 104775 w 66"/>
                <a:gd name="T79" fmla="*/ 107950 h 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6"/>
                <a:gd name="T121" fmla="*/ 0 h 77"/>
                <a:gd name="T122" fmla="*/ 66 w 66"/>
                <a:gd name="T123" fmla="*/ 77 h 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6" h="77">
                  <a:moveTo>
                    <a:pt x="66" y="77"/>
                  </a:moveTo>
                  <a:lnTo>
                    <a:pt x="63" y="77"/>
                  </a:lnTo>
                  <a:lnTo>
                    <a:pt x="60" y="77"/>
                  </a:lnTo>
                  <a:lnTo>
                    <a:pt x="59" y="77"/>
                  </a:lnTo>
                  <a:lnTo>
                    <a:pt x="58" y="77"/>
                  </a:lnTo>
                  <a:lnTo>
                    <a:pt x="57" y="77"/>
                  </a:lnTo>
                  <a:lnTo>
                    <a:pt x="55" y="77"/>
                  </a:lnTo>
                  <a:lnTo>
                    <a:pt x="53" y="77"/>
                  </a:lnTo>
                  <a:lnTo>
                    <a:pt x="48" y="76"/>
                  </a:lnTo>
                  <a:lnTo>
                    <a:pt x="45" y="74"/>
                  </a:lnTo>
                  <a:lnTo>
                    <a:pt x="43" y="70"/>
                  </a:lnTo>
                  <a:lnTo>
                    <a:pt x="40" y="66"/>
                  </a:lnTo>
                  <a:lnTo>
                    <a:pt x="39" y="62"/>
                  </a:lnTo>
                  <a:lnTo>
                    <a:pt x="37" y="55"/>
                  </a:lnTo>
                  <a:lnTo>
                    <a:pt x="34" y="52"/>
                  </a:lnTo>
                  <a:lnTo>
                    <a:pt x="31" y="48"/>
                  </a:lnTo>
                  <a:lnTo>
                    <a:pt x="31" y="50"/>
                  </a:lnTo>
                  <a:lnTo>
                    <a:pt x="31" y="51"/>
                  </a:lnTo>
                  <a:lnTo>
                    <a:pt x="31" y="52"/>
                  </a:lnTo>
                  <a:lnTo>
                    <a:pt x="31" y="54"/>
                  </a:lnTo>
                  <a:lnTo>
                    <a:pt x="31" y="55"/>
                  </a:lnTo>
                  <a:lnTo>
                    <a:pt x="31" y="56"/>
                  </a:lnTo>
                  <a:lnTo>
                    <a:pt x="29" y="55"/>
                  </a:lnTo>
                  <a:lnTo>
                    <a:pt x="27" y="52"/>
                  </a:lnTo>
                  <a:lnTo>
                    <a:pt x="25" y="48"/>
                  </a:lnTo>
                  <a:lnTo>
                    <a:pt x="21" y="43"/>
                  </a:lnTo>
                  <a:lnTo>
                    <a:pt x="19" y="37"/>
                  </a:lnTo>
                  <a:lnTo>
                    <a:pt x="17" y="33"/>
                  </a:lnTo>
                  <a:lnTo>
                    <a:pt x="13" y="29"/>
                  </a:lnTo>
                  <a:lnTo>
                    <a:pt x="11" y="26"/>
                  </a:lnTo>
                  <a:lnTo>
                    <a:pt x="11" y="27"/>
                  </a:lnTo>
                  <a:lnTo>
                    <a:pt x="11" y="29"/>
                  </a:lnTo>
                  <a:lnTo>
                    <a:pt x="11" y="30"/>
                  </a:lnTo>
                  <a:lnTo>
                    <a:pt x="12" y="31"/>
                  </a:lnTo>
                  <a:lnTo>
                    <a:pt x="12" y="33"/>
                  </a:lnTo>
                  <a:lnTo>
                    <a:pt x="13" y="34"/>
                  </a:lnTo>
                  <a:lnTo>
                    <a:pt x="14" y="36"/>
                  </a:lnTo>
                  <a:lnTo>
                    <a:pt x="14" y="44"/>
                  </a:lnTo>
                  <a:lnTo>
                    <a:pt x="8" y="44"/>
                  </a:lnTo>
                  <a:lnTo>
                    <a:pt x="6" y="41"/>
                  </a:lnTo>
                  <a:lnTo>
                    <a:pt x="5" y="38"/>
                  </a:lnTo>
                  <a:lnTo>
                    <a:pt x="3" y="36"/>
                  </a:lnTo>
                  <a:lnTo>
                    <a:pt x="1" y="33"/>
                  </a:lnTo>
                  <a:lnTo>
                    <a:pt x="1" y="30"/>
                  </a:lnTo>
                  <a:lnTo>
                    <a:pt x="0" y="27"/>
                  </a:lnTo>
                  <a:lnTo>
                    <a:pt x="0" y="23"/>
                  </a:lnTo>
                  <a:lnTo>
                    <a:pt x="0" y="20"/>
                  </a:lnTo>
                  <a:lnTo>
                    <a:pt x="0" y="18"/>
                  </a:lnTo>
                  <a:lnTo>
                    <a:pt x="0" y="16"/>
                  </a:lnTo>
                  <a:lnTo>
                    <a:pt x="0" y="15"/>
                  </a:lnTo>
                  <a:lnTo>
                    <a:pt x="1" y="14"/>
                  </a:lnTo>
                  <a:lnTo>
                    <a:pt x="1" y="12"/>
                  </a:lnTo>
                  <a:lnTo>
                    <a:pt x="3" y="12"/>
                  </a:lnTo>
                  <a:lnTo>
                    <a:pt x="4" y="11"/>
                  </a:lnTo>
                  <a:lnTo>
                    <a:pt x="4" y="9"/>
                  </a:lnTo>
                  <a:lnTo>
                    <a:pt x="5" y="8"/>
                  </a:lnTo>
                  <a:lnTo>
                    <a:pt x="6" y="7"/>
                  </a:lnTo>
                  <a:lnTo>
                    <a:pt x="6" y="4"/>
                  </a:lnTo>
                  <a:lnTo>
                    <a:pt x="7" y="3"/>
                  </a:lnTo>
                  <a:lnTo>
                    <a:pt x="8" y="1"/>
                  </a:lnTo>
                  <a:lnTo>
                    <a:pt x="10" y="0"/>
                  </a:lnTo>
                  <a:lnTo>
                    <a:pt x="11" y="0"/>
                  </a:lnTo>
                  <a:lnTo>
                    <a:pt x="39" y="3"/>
                  </a:lnTo>
                  <a:lnTo>
                    <a:pt x="39" y="9"/>
                  </a:lnTo>
                  <a:lnTo>
                    <a:pt x="42" y="15"/>
                  </a:lnTo>
                  <a:lnTo>
                    <a:pt x="43" y="23"/>
                  </a:lnTo>
                  <a:lnTo>
                    <a:pt x="46" y="30"/>
                  </a:lnTo>
                  <a:lnTo>
                    <a:pt x="50" y="37"/>
                  </a:lnTo>
                  <a:lnTo>
                    <a:pt x="53" y="43"/>
                  </a:lnTo>
                  <a:lnTo>
                    <a:pt x="58" y="48"/>
                  </a:lnTo>
                  <a:lnTo>
                    <a:pt x="62" y="54"/>
                  </a:lnTo>
                  <a:lnTo>
                    <a:pt x="62" y="55"/>
                  </a:lnTo>
                  <a:lnTo>
                    <a:pt x="62" y="59"/>
                  </a:lnTo>
                  <a:lnTo>
                    <a:pt x="62" y="62"/>
                  </a:lnTo>
                  <a:lnTo>
                    <a:pt x="62" y="63"/>
                  </a:lnTo>
                  <a:lnTo>
                    <a:pt x="62" y="67"/>
                  </a:lnTo>
                  <a:lnTo>
                    <a:pt x="62" y="70"/>
                  </a:lnTo>
                  <a:lnTo>
                    <a:pt x="62" y="73"/>
                  </a:lnTo>
                  <a:lnTo>
                    <a:pt x="62" y="77"/>
                  </a:lnTo>
                  <a:lnTo>
                    <a:pt x="66" y="7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1" name="Freeform 139">
              <a:extLst>
                <a:ext uri="{FF2B5EF4-FFF2-40B4-BE49-F238E27FC236}">
                  <a16:creationId xmlns:a16="http://schemas.microsoft.com/office/drawing/2014/main" id="{BC07173C-4180-9D62-CA65-022510F5EFC4}"/>
                </a:ext>
              </a:extLst>
            </p:cNvPr>
            <p:cNvSpPr>
              <a:spLocks/>
            </p:cNvSpPr>
            <p:nvPr/>
          </p:nvSpPr>
          <p:spPr bwMode="gray">
            <a:xfrm>
              <a:off x="3045009" y="3526064"/>
              <a:ext cx="188827" cy="110934"/>
            </a:xfrm>
            <a:custGeom>
              <a:avLst/>
              <a:gdLst>
                <a:gd name="T0" fmla="*/ 0 w 102"/>
                <a:gd name="T1" fmla="*/ 38100 h 63"/>
                <a:gd name="T2" fmla="*/ 0 w 102"/>
                <a:gd name="T3" fmla="*/ 28222 h 63"/>
                <a:gd name="T4" fmla="*/ 0 w 102"/>
                <a:gd name="T5" fmla="*/ 21167 h 63"/>
                <a:gd name="T6" fmla="*/ 0 w 102"/>
                <a:gd name="T7" fmla="*/ 15522 h 63"/>
                <a:gd name="T8" fmla="*/ 3175 w 102"/>
                <a:gd name="T9" fmla="*/ 14111 h 63"/>
                <a:gd name="T10" fmla="*/ 9525 w 102"/>
                <a:gd name="T11" fmla="*/ 16933 h 63"/>
                <a:gd name="T12" fmla="*/ 15875 w 102"/>
                <a:gd name="T13" fmla="*/ 21167 h 63"/>
                <a:gd name="T14" fmla="*/ 22225 w 102"/>
                <a:gd name="T15" fmla="*/ 25400 h 63"/>
                <a:gd name="T16" fmla="*/ 36513 w 102"/>
                <a:gd name="T17" fmla="*/ 25400 h 63"/>
                <a:gd name="T18" fmla="*/ 55563 w 102"/>
                <a:gd name="T19" fmla="*/ 15522 h 63"/>
                <a:gd name="T20" fmla="*/ 69850 w 102"/>
                <a:gd name="T21" fmla="*/ 8467 h 63"/>
                <a:gd name="T22" fmla="*/ 84137 w 102"/>
                <a:gd name="T23" fmla="*/ 0 h 63"/>
                <a:gd name="T24" fmla="*/ 104775 w 102"/>
                <a:gd name="T25" fmla="*/ 0 h 63"/>
                <a:gd name="T26" fmla="*/ 123825 w 102"/>
                <a:gd name="T27" fmla="*/ 11289 h 63"/>
                <a:gd name="T28" fmla="*/ 136525 w 102"/>
                <a:gd name="T29" fmla="*/ 26811 h 63"/>
                <a:gd name="T30" fmla="*/ 152400 w 102"/>
                <a:gd name="T31" fmla="*/ 36689 h 63"/>
                <a:gd name="T32" fmla="*/ 153988 w 102"/>
                <a:gd name="T33" fmla="*/ 46567 h 63"/>
                <a:gd name="T34" fmla="*/ 144463 w 102"/>
                <a:gd name="T35" fmla="*/ 57856 h 63"/>
                <a:gd name="T36" fmla="*/ 138113 w 102"/>
                <a:gd name="T37" fmla="*/ 73378 h 63"/>
                <a:gd name="T38" fmla="*/ 136525 w 102"/>
                <a:gd name="T39" fmla="*/ 84667 h 63"/>
                <a:gd name="T40" fmla="*/ 133350 w 102"/>
                <a:gd name="T41" fmla="*/ 87489 h 63"/>
                <a:gd name="T42" fmla="*/ 127000 w 102"/>
                <a:gd name="T43" fmla="*/ 83256 h 63"/>
                <a:gd name="T44" fmla="*/ 117475 w 102"/>
                <a:gd name="T45" fmla="*/ 74789 h 63"/>
                <a:gd name="T46" fmla="*/ 114300 w 102"/>
                <a:gd name="T47" fmla="*/ 71967 h 63"/>
                <a:gd name="T48" fmla="*/ 112713 w 102"/>
                <a:gd name="T49" fmla="*/ 62089 h 63"/>
                <a:gd name="T50" fmla="*/ 115888 w 102"/>
                <a:gd name="T51" fmla="*/ 56444 h 63"/>
                <a:gd name="T52" fmla="*/ 122238 w 102"/>
                <a:gd name="T53" fmla="*/ 50800 h 63"/>
                <a:gd name="T54" fmla="*/ 125413 w 102"/>
                <a:gd name="T55" fmla="*/ 47978 h 63"/>
                <a:gd name="T56" fmla="*/ 122238 w 102"/>
                <a:gd name="T57" fmla="*/ 42333 h 63"/>
                <a:gd name="T58" fmla="*/ 111125 w 102"/>
                <a:gd name="T59" fmla="*/ 36689 h 63"/>
                <a:gd name="T60" fmla="*/ 101600 w 102"/>
                <a:gd name="T61" fmla="*/ 32456 h 63"/>
                <a:gd name="T62" fmla="*/ 95250 w 102"/>
                <a:gd name="T63" fmla="*/ 21167 h 63"/>
                <a:gd name="T64" fmla="*/ 84137 w 102"/>
                <a:gd name="T65" fmla="*/ 19756 h 63"/>
                <a:gd name="T66" fmla="*/ 71438 w 102"/>
                <a:gd name="T67" fmla="*/ 31044 h 63"/>
                <a:gd name="T68" fmla="*/ 65088 w 102"/>
                <a:gd name="T69" fmla="*/ 45156 h 63"/>
                <a:gd name="T70" fmla="*/ 61913 w 102"/>
                <a:gd name="T71" fmla="*/ 60678 h 63"/>
                <a:gd name="T72" fmla="*/ 61913 w 102"/>
                <a:gd name="T73" fmla="*/ 71967 h 63"/>
                <a:gd name="T74" fmla="*/ 57150 w 102"/>
                <a:gd name="T75" fmla="*/ 73378 h 63"/>
                <a:gd name="T76" fmla="*/ 53975 w 102"/>
                <a:gd name="T77" fmla="*/ 74789 h 63"/>
                <a:gd name="T78" fmla="*/ 47625 w 102"/>
                <a:gd name="T79" fmla="*/ 74789 h 63"/>
                <a:gd name="T80" fmla="*/ 34925 w 102"/>
                <a:gd name="T81" fmla="*/ 71967 h 63"/>
                <a:gd name="T82" fmla="*/ 25400 w 102"/>
                <a:gd name="T83" fmla="*/ 57856 h 63"/>
                <a:gd name="T84" fmla="*/ 15875 w 102"/>
                <a:gd name="T85" fmla="*/ 47978 h 63"/>
                <a:gd name="T86" fmla="*/ 6350 w 102"/>
                <a:gd name="T87" fmla="*/ 42333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2"/>
                <a:gd name="T133" fmla="*/ 0 h 63"/>
                <a:gd name="T134" fmla="*/ 102 w 102"/>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2" h="63">
                  <a:moveTo>
                    <a:pt x="0" y="30"/>
                  </a:moveTo>
                  <a:lnTo>
                    <a:pt x="0" y="27"/>
                  </a:lnTo>
                  <a:lnTo>
                    <a:pt x="0" y="23"/>
                  </a:lnTo>
                  <a:lnTo>
                    <a:pt x="0" y="20"/>
                  </a:lnTo>
                  <a:lnTo>
                    <a:pt x="0" y="19"/>
                  </a:lnTo>
                  <a:lnTo>
                    <a:pt x="0" y="15"/>
                  </a:lnTo>
                  <a:lnTo>
                    <a:pt x="0" y="12"/>
                  </a:lnTo>
                  <a:lnTo>
                    <a:pt x="0" y="11"/>
                  </a:lnTo>
                  <a:lnTo>
                    <a:pt x="0" y="10"/>
                  </a:lnTo>
                  <a:lnTo>
                    <a:pt x="2" y="10"/>
                  </a:lnTo>
                  <a:lnTo>
                    <a:pt x="4" y="11"/>
                  </a:lnTo>
                  <a:lnTo>
                    <a:pt x="6" y="12"/>
                  </a:lnTo>
                  <a:lnTo>
                    <a:pt x="8" y="14"/>
                  </a:lnTo>
                  <a:lnTo>
                    <a:pt x="10" y="15"/>
                  </a:lnTo>
                  <a:lnTo>
                    <a:pt x="13" y="18"/>
                  </a:lnTo>
                  <a:lnTo>
                    <a:pt x="14" y="18"/>
                  </a:lnTo>
                  <a:lnTo>
                    <a:pt x="16" y="18"/>
                  </a:lnTo>
                  <a:lnTo>
                    <a:pt x="23" y="18"/>
                  </a:lnTo>
                  <a:lnTo>
                    <a:pt x="30" y="14"/>
                  </a:lnTo>
                  <a:lnTo>
                    <a:pt x="35" y="11"/>
                  </a:lnTo>
                  <a:lnTo>
                    <a:pt x="40" y="8"/>
                  </a:lnTo>
                  <a:lnTo>
                    <a:pt x="44" y="6"/>
                  </a:lnTo>
                  <a:lnTo>
                    <a:pt x="48" y="1"/>
                  </a:lnTo>
                  <a:lnTo>
                    <a:pt x="53" y="0"/>
                  </a:lnTo>
                  <a:lnTo>
                    <a:pt x="58" y="0"/>
                  </a:lnTo>
                  <a:lnTo>
                    <a:pt x="66" y="0"/>
                  </a:lnTo>
                  <a:lnTo>
                    <a:pt x="72" y="4"/>
                  </a:lnTo>
                  <a:lnTo>
                    <a:pt x="78" y="8"/>
                  </a:lnTo>
                  <a:lnTo>
                    <a:pt x="83" y="12"/>
                  </a:lnTo>
                  <a:lnTo>
                    <a:pt x="86" y="19"/>
                  </a:lnTo>
                  <a:lnTo>
                    <a:pt x="91" y="23"/>
                  </a:lnTo>
                  <a:lnTo>
                    <a:pt x="96" y="26"/>
                  </a:lnTo>
                  <a:lnTo>
                    <a:pt x="102" y="27"/>
                  </a:lnTo>
                  <a:lnTo>
                    <a:pt x="97" y="33"/>
                  </a:lnTo>
                  <a:lnTo>
                    <a:pt x="93" y="37"/>
                  </a:lnTo>
                  <a:lnTo>
                    <a:pt x="91" y="41"/>
                  </a:lnTo>
                  <a:lnTo>
                    <a:pt x="89" y="48"/>
                  </a:lnTo>
                  <a:lnTo>
                    <a:pt x="87" y="52"/>
                  </a:lnTo>
                  <a:lnTo>
                    <a:pt x="86" y="56"/>
                  </a:lnTo>
                  <a:lnTo>
                    <a:pt x="86" y="60"/>
                  </a:lnTo>
                  <a:lnTo>
                    <a:pt x="85" y="63"/>
                  </a:lnTo>
                  <a:lnTo>
                    <a:pt x="84" y="62"/>
                  </a:lnTo>
                  <a:lnTo>
                    <a:pt x="83" y="60"/>
                  </a:lnTo>
                  <a:lnTo>
                    <a:pt x="80" y="59"/>
                  </a:lnTo>
                  <a:lnTo>
                    <a:pt x="78" y="56"/>
                  </a:lnTo>
                  <a:lnTo>
                    <a:pt x="74" y="53"/>
                  </a:lnTo>
                  <a:lnTo>
                    <a:pt x="73" y="52"/>
                  </a:lnTo>
                  <a:lnTo>
                    <a:pt x="72" y="51"/>
                  </a:lnTo>
                  <a:lnTo>
                    <a:pt x="71" y="49"/>
                  </a:lnTo>
                  <a:lnTo>
                    <a:pt x="71" y="44"/>
                  </a:lnTo>
                  <a:lnTo>
                    <a:pt x="72" y="41"/>
                  </a:lnTo>
                  <a:lnTo>
                    <a:pt x="73" y="40"/>
                  </a:lnTo>
                  <a:lnTo>
                    <a:pt x="73" y="37"/>
                  </a:lnTo>
                  <a:lnTo>
                    <a:pt x="77" y="36"/>
                  </a:lnTo>
                  <a:lnTo>
                    <a:pt x="78" y="34"/>
                  </a:lnTo>
                  <a:lnTo>
                    <a:pt x="79" y="34"/>
                  </a:lnTo>
                  <a:lnTo>
                    <a:pt x="80" y="33"/>
                  </a:lnTo>
                  <a:lnTo>
                    <a:pt x="77" y="30"/>
                  </a:lnTo>
                  <a:lnTo>
                    <a:pt x="72" y="29"/>
                  </a:lnTo>
                  <a:lnTo>
                    <a:pt x="70" y="26"/>
                  </a:lnTo>
                  <a:lnTo>
                    <a:pt x="66" y="25"/>
                  </a:lnTo>
                  <a:lnTo>
                    <a:pt x="64" y="23"/>
                  </a:lnTo>
                  <a:lnTo>
                    <a:pt x="63" y="20"/>
                  </a:lnTo>
                  <a:lnTo>
                    <a:pt x="60" y="15"/>
                  </a:lnTo>
                  <a:lnTo>
                    <a:pt x="58" y="12"/>
                  </a:lnTo>
                  <a:lnTo>
                    <a:pt x="53" y="14"/>
                  </a:lnTo>
                  <a:lnTo>
                    <a:pt x="48" y="18"/>
                  </a:lnTo>
                  <a:lnTo>
                    <a:pt x="45" y="22"/>
                  </a:lnTo>
                  <a:lnTo>
                    <a:pt x="42" y="26"/>
                  </a:lnTo>
                  <a:lnTo>
                    <a:pt x="41" y="32"/>
                  </a:lnTo>
                  <a:lnTo>
                    <a:pt x="40" y="37"/>
                  </a:lnTo>
                  <a:lnTo>
                    <a:pt x="39" y="43"/>
                  </a:lnTo>
                  <a:lnTo>
                    <a:pt x="39" y="49"/>
                  </a:lnTo>
                  <a:lnTo>
                    <a:pt x="39" y="51"/>
                  </a:lnTo>
                  <a:lnTo>
                    <a:pt x="38" y="52"/>
                  </a:lnTo>
                  <a:lnTo>
                    <a:pt x="36" y="52"/>
                  </a:lnTo>
                  <a:lnTo>
                    <a:pt x="35" y="53"/>
                  </a:lnTo>
                  <a:lnTo>
                    <a:pt x="34" y="53"/>
                  </a:lnTo>
                  <a:lnTo>
                    <a:pt x="32" y="53"/>
                  </a:lnTo>
                  <a:lnTo>
                    <a:pt x="30" y="53"/>
                  </a:lnTo>
                  <a:lnTo>
                    <a:pt x="27" y="53"/>
                  </a:lnTo>
                  <a:lnTo>
                    <a:pt x="22" y="51"/>
                  </a:lnTo>
                  <a:lnTo>
                    <a:pt x="20" y="46"/>
                  </a:lnTo>
                  <a:lnTo>
                    <a:pt x="16" y="41"/>
                  </a:lnTo>
                  <a:lnTo>
                    <a:pt x="14" y="37"/>
                  </a:lnTo>
                  <a:lnTo>
                    <a:pt x="10" y="34"/>
                  </a:lnTo>
                  <a:lnTo>
                    <a:pt x="8" y="32"/>
                  </a:lnTo>
                  <a:lnTo>
                    <a:pt x="4" y="30"/>
                  </a:lnTo>
                  <a:lnTo>
                    <a:pt x="0" y="3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2" name="Freeform 140">
              <a:extLst>
                <a:ext uri="{FF2B5EF4-FFF2-40B4-BE49-F238E27FC236}">
                  <a16:creationId xmlns:a16="http://schemas.microsoft.com/office/drawing/2014/main" id="{73A861C9-9DBC-FB3F-12DC-1E351C82AA23}"/>
                </a:ext>
              </a:extLst>
            </p:cNvPr>
            <p:cNvSpPr>
              <a:spLocks/>
            </p:cNvSpPr>
            <p:nvPr/>
          </p:nvSpPr>
          <p:spPr bwMode="gray">
            <a:xfrm>
              <a:off x="3934904" y="5144500"/>
              <a:ext cx="180790" cy="200077"/>
            </a:xfrm>
            <a:custGeom>
              <a:avLst/>
              <a:gdLst>
                <a:gd name="T0" fmla="*/ 149225 w 97"/>
                <a:gd name="T1" fmla="*/ 94809 h 115"/>
                <a:gd name="T2" fmla="*/ 149225 w 97"/>
                <a:gd name="T3" fmla="*/ 100386 h 115"/>
                <a:gd name="T4" fmla="*/ 146050 w 97"/>
                <a:gd name="T5" fmla="*/ 104568 h 115"/>
                <a:gd name="T6" fmla="*/ 142875 w 97"/>
                <a:gd name="T7" fmla="*/ 108751 h 115"/>
                <a:gd name="T8" fmla="*/ 136525 w 97"/>
                <a:gd name="T9" fmla="*/ 108751 h 115"/>
                <a:gd name="T10" fmla="*/ 133350 w 97"/>
                <a:gd name="T11" fmla="*/ 112934 h 115"/>
                <a:gd name="T12" fmla="*/ 127000 w 97"/>
                <a:gd name="T13" fmla="*/ 126876 h 115"/>
                <a:gd name="T14" fmla="*/ 122238 w 97"/>
                <a:gd name="T15" fmla="*/ 142213 h 115"/>
                <a:gd name="T16" fmla="*/ 112713 w 97"/>
                <a:gd name="T17" fmla="*/ 151973 h 115"/>
                <a:gd name="T18" fmla="*/ 101600 w 97"/>
                <a:gd name="T19" fmla="*/ 158944 h 115"/>
                <a:gd name="T20" fmla="*/ 82550 w 97"/>
                <a:gd name="T21" fmla="*/ 158944 h 115"/>
                <a:gd name="T22" fmla="*/ 65088 w 97"/>
                <a:gd name="T23" fmla="*/ 160338 h 115"/>
                <a:gd name="T24" fmla="*/ 49213 w 97"/>
                <a:gd name="T25" fmla="*/ 156155 h 115"/>
                <a:gd name="T26" fmla="*/ 36513 w 97"/>
                <a:gd name="T27" fmla="*/ 149184 h 115"/>
                <a:gd name="T28" fmla="*/ 3175 w 97"/>
                <a:gd name="T29" fmla="*/ 131059 h 115"/>
                <a:gd name="T30" fmla="*/ 0 w 97"/>
                <a:gd name="T31" fmla="*/ 55770 h 115"/>
                <a:gd name="T32" fmla="*/ 0 w 97"/>
                <a:gd name="T33" fmla="*/ 39039 h 115"/>
                <a:gd name="T34" fmla="*/ 1588 w 97"/>
                <a:gd name="T35" fmla="*/ 23702 h 115"/>
                <a:gd name="T36" fmla="*/ 6350 w 97"/>
                <a:gd name="T37" fmla="*/ 9760 h 115"/>
                <a:gd name="T38" fmla="*/ 17463 w 97"/>
                <a:gd name="T39" fmla="*/ 2788 h 115"/>
                <a:gd name="T40" fmla="*/ 22225 w 97"/>
                <a:gd name="T41" fmla="*/ 0 h 115"/>
                <a:gd name="T42" fmla="*/ 25400 w 97"/>
                <a:gd name="T43" fmla="*/ 0 h 115"/>
                <a:gd name="T44" fmla="*/ 33338 w 97"/>
                <a:gd name="T45" fmla="*/ 2788 h 115"/>
                <a:gd name="T46" fmla="*/ 36513 w 97"/>
                <a:gd name="T47" fmla="*/ 4183 h 115"/>
                <a:gd name="T48" fmla="*/ 42863 w 97"/>
                <a:gd name="T49" fmla="*/ 5577 h 115"/>
                <a:gd name="T50" fmla="*/ 44450 w 97"/>
                <a:gd name="T51" fmla="*/ 9760 h 115"/>
                <a:gd name="T52" fmla="*/ 47625 w 97"/>
                <a:gd name="T53" fmla="*/ 13942 h 115"/>
                <a:gd name="T54" fmla="*/ 53975 w 97"/>
                <a:gd name="T55" fmla="*/ 18125 h 115"/>
                <a:gd name="T56" fmla="*/ 58738 w 97"/>
                <a:gd name="T57" fmla="*/ 20914 h 115"/>
                <a:gd name="T58" fmla="*/ 73025 w 97"/>
                <a:gd name="T59" fmla="*/ 27885 h 115"/>
                <a:gd name="T60" fmla="*/ 88900 w 97"/>
                <a:gd name="T61" fmla="*/ 39039 h 115"/>
                <a:gd name="T62" fmla="*/ 104775 w 97"/>
                <a:gd name="T63" fmla="*/ 51587 h 115"/>
                <a:gd name="T64" fmla="*/ 122238 w 97"/>
                <a:gd name="T65" fmla="*/ 64135 h 115"/>
                <a:gd name="T66" fmla="*/ 133350 w 97"/>
                <a:gd name="T67" fmla="*/ 75289 h 115"/>
                <a:gd name="T68" fmla="*/ 139700 w 97"/>
                <a:gd name="T69" fmla="*/ 80866 h 115"/>
                <a:gd name="T70" fmla="*/ 149225 w 97"/>
                <a:gd name="T71" fmla="*/ 85049 h 115"/>
                <a:gd name="T72" fmla="*/ 153988 w 97"/>
                <a:gd name="T73" fmla="*/ 8923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7"/>
                <a:gd name="T112" fmla="*/ 0 h 115"/>
                <a:gd name="T113" fmla="*/ 97 w 97"/>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7" h="115">
                  <a:moveTo>
                    <a:pt x="96" y="65"/>
                  </a:moveTo>
                  <a:lnTo>
                    <a:pt x="94" y="68"/>
                  </a:lnTo>
                  <a:lnTo>
                    <a:pt x="94" y="71"/>
                  </a:lnTo>
                  <a:lnTo>
                    <a:pt x="94" y="72"/>
                  </a:lnTo>
                  <a:lnTo>
                    <a:pt x="93" y="72"/>
                  </a:lnTo>
                  <a:lnTo>
                    <a:pt x="92" y="75"/>
                  </a:lnTo>
                  <a:lnTo>
                    <a:pt x="91" y="76"/>
                  </a:lnTo>
                  <a:lnTo>
                    <a:pt x="90" y="78"/>
                  </a:lnTo>
                  <a:lnTo>
                    <a:pt x="87" y="78"/>
                  </a:lnTo>
                  <a:lnTo>
                    <a:pt x="86" y="78"/>
                  </a:lnTo>
                  <a:lnTo>
                    <a:pt x="85" y="79"/>
                  </a:lnTo>
                  <a:lnTo>
                    <a:pt x="84" y="81"/>
                  </a:lnTo>
                  <a:lnTo>
                    <a:pt x="82" y="83"/>
                  </a:lnTo>
                  <a:lnTo>
                    <a:pt x="80" y="91"/>
                  </a:lnTo>
                  <a:lnTo>
                    <a:pt x="79" y="97"/>
                  </a:lnTo>
                  <a:lnTo>
                    <a:pt x="77" y="102"/>
                  </a:lnTo>
                  <a:lnTo>
                    <a:pt x="74" y="107"/>
                  </a:lnTo>
                  <a:lnTo>
                    <a:pt x="71" y="109"/>
                  </a:lnTo>
                  <a:lnTo>
                    <a:pt x="68" y="112"/>
                  </a:lnTo>
                  <a:lnTo>
                    <a:pt x="64" y="114"/>
                  </a:lnTo>
                  <a:lnTo>
                    <a:pt x="58" y="114"/>
                  </a:lnTo>
                  <a:lnTo>
                    <a:pt x="52" y="114"/>
                  </a:lnTo>
                  <a:lnTo>
                    <a:pt x="47" y="114"/>
                  </a:lnTo>
                  <a:lnTo>
                    <a:pt x="41" y="115"/>
                  </a:lnTo>
                  <a:lnTo>
                    <a:pt x="36" y="114"/>
                  </a:lnTo>
                  <a:lnTo>
                    <a:pt x="31" y="112"/>
                  </a:lnTo>
                  <a:lnTo>
                    <a:pt x="27" y="111"/>
                  </a:lnTo>
                  <a:lnTo>
                    <a:pt x="23" y="107"/>
                  </a:lnTo>
                  <a:lnTo>
                    <a:pt x="21" y="101"/>
                  </a:lnTo>
                  <a:lnTo>
                    <a:pt x="2" y="94"/>
                  </a:lnTo>
                  <a:lnTo>
                    <a:pt x="0" y="46"/>
                  </a:lnTo>
                  <a:lnTo>
                    <a:pt x="0" y="40"/>
                  </a:lnTo>
                  <a:lnTo>
                    <a:pt x="0" y="35"/>
                  </a:lnTo>
                  <a:lnTo>
                    <a:pt x="0" y="28"/>
                  </a:lnTo>
                  <a:lnTo>
                    <a:pt x="0" y="22"/>
                  </a:lnTo>
                  <a:lnTo>
                    <a:pt x="1" y="17"/>
                  </a:lnTo>
                  <a:lnTo>
                    <a:pt x="2" y="11"/>
                  </a:lnTo>
                  <a:lnTo>
                    <a:pt x="4" y="7"/>
                  </a:lnTo>
                  <a:lnTo>
                    <a:pt x="8" y="2"/>
                  </a:lnTo>
                  <a:lnTo>
                    <a:pt x="11" y="2"/>
                  </a:lnTo>
                  <a:lnTo>
                    <a:pt x="13" y="0"/>
                  </a:lnTo>
                  <a:lnTo>
                    <a:pt x="14" y="0"/>
                  </a:lnTo>
                  <a:lnTo>
                    <a:pt x="15" y="0"/>
                  </a:lnTo>
                  <a:lnTo>
                    <a:pt x="16" y="0"/>
                  </a:lnTo>
                  <a:lnTo>
                    <a:pt x="19" y="2"/>
                  </a:lnTo>
                  <a:lnTo>
                    <a:pt x="21" y="2"/>
                  </a:lnTo>
                  <a:lnTo>
                    <a:pt x="22" y="3"/>
                  </a:lnTo>
                  <a:lnTo>
                    <a:pt x="23" y="3"/>
                  </a:lnTo>
                  <a:lnTo>
                    <a:pt x="26" y="4"/>
                  </a:lnTo>
                  <a:lnTo>
                    <a:pt x="27" y="4"/>
                  </a:lnTo>
                  <a:lnTo>
                    <a:pt x="28" y="6"/>
                  </a:lnTo>
                  <a:lnTo>
                    <a:pt x="28" y="7"/>
                  </a:lnTo>
                  <a:lnTo>
                    <a:pt x="28" y="9"/>
                  </a:lnTo>
                  <a:lnTo>
                    <a:pt x="30" y="10"/>
                  </a:lnTo>
                  <a:lnTo>
                    <a:pt x="31" y="11"/>
                  </a:lnTo>
                  <a:lnTo>
                    <a:pt x="34" y="13"/>
                  </a:lnTo>
                  <a:lnTo>
                    <a:pt x="35" y="14"/>
                  </a:lnTo>
                  <a:lnTo>
                    <a:pt x="37" y="15"/>
                  </a:lnTo>
                  <a:lnTo>
                    <a:pt x="39" y="17"/>
                  </a:lnTo>
                  <a:lnTo>
                    <a:pt x="46" y="20"/>
                  </a:lnTo>
                  <a:lnTo>
                    <a:pt x="51" y="24"/>
                  </a:lnTo>
                  <a:lnTo>
                    <a:pt x="56" y="28"/>
                  </a:lnTo>
                  <a:lnTo>
                    <a:pt x="61" y="33"/>
                  </a:lnTo>
                  <a:lnTo>
                    <a:pt x="66" y="37"/>
                  </a:lnTo>
                  <a:lnTo>
                    <a:pt x="71" y="42"/>
                  </a:lnTo>
                  <a:lnTo>
                    <a:pt x="77" y="46"/>
                  </a:lnTo>
                  <a:lnTo>
                    <a:pt x="82" y="50"/>
                  </a:lnTo>
                  <a:lnTo>
                    <a:pt x="84" y="54"/>
                  </a:lnTo>
                  <a:lnTo>
                    <a:pt x="85" y="56"/>
                  </a:lnTo>
                  <a:lnTo>
                    <a:pt x="88" y="58"/>
                  </a:lnTo>
                  <a:lnTo>
                    <a:pt x="91" y="60"/>
                  </a:lnTo>
                  <a:lnTo>
                    <a:pt x="94" y="61"/>
                  </a:lnTo>
                  <a:lnTo>
                    <a:pt x="96" y="62"/>
                  </a:lnTo>
                  <a:lnTo>
                    <a:pt x="97" y="64"/>
                  </a:lnTo>
                  <a:lnTo>
                    <a:pt x="96" y="6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3" name="Freeform 142">
              <a:extLst>
                <a:ext uri="{FF2B5EF4-FFF2-40B4-BE49-F238E27FC236}">
                  <a16:creationId xmlns:a16="http://schemas.microsoft.com/office/drawing/2014/main" id="{6AB4CDA5-D4B2-BFAA-36E2-21EBD1E8E9CD}"/>
                </a:ext>
              </a:extLst>
            </p:cNvPr>
            <p:cNvSpPr>
              <a:spLocks/>
            </p:cNvSpPr>
            <p:nvPr/>
          </p:nvSpPr>
          <p:spPr bwMode="gray">
            <a:xfrm>
              <a:off x="3812370" y="6138939"/>
              <a:ext cx="36158" cy="11884"/>
            </a:xfrm>
            <a:custGeom>
              <a:avLst/>
              <a:gdLst>
                <a:gd name="T0" fmla="*/ 0 w 20"/>
                <a:gd name="T1" fmla="*/ 4206 h 7"/>
                <a:gd name="T2" fmla="*/ 3175 w 20"/>
                <a:gd name="T3" fmla="*/ 8412 h 7"/>
                <a:gd name="T4" fmla="*/ 9525 w 20"/>
                <a:gd name="T5" fmla="*/ 9814 h 7"/>
                <a:gd name="T6" fmla="*/ 12700 w 20"/>
                <a:gd name="T7" fmla="*/ 9814 h 7"/>
                <a:gd name="T8" fmla="*/ 15875 w 20"/>
                <a:gd name="T9" fmla="*/ 9814 h 7"/>
                <a:gd name="T10" fmla="*/ 20637 w 20"/>
                <a:gd name="T11" fmla="*/ 9814 h 7"/>
                <a:gd name="T12" fmla="*/ 25400 w 20"/>
                <a:gd name="T13" fmla="*/ 8412 h 7"/>
                <a:gd name="T14" fmla="*/ 26988 w 20"/>
                <a:gd name="T15" fmla="*/ 8412 h 7"/>
                <a:gd name="T16" fmla="*/ 31750 w 20"/>
                <a:gd name="T17" fmla="*/ 4206 h 7"/>
                <a:gd name="T18" fmla="*/ 26988 w 20"/>
                <a:gd name="T19" fmla="*/ 1402 h 7"/>
                <a:gd name="T20" fmla="*/ 25400 w 20"/>
                <a:gd name="T21" fmla="*/ 0 h 7"/>
                <a:gd name="T22" fmla="*/ 20637 w 20"/>
                <a:gd name="T23" fmla="*/ 0 h 7"/>
                <a:gd name="T24" fmla="*/ 15875 w 20"/>
                <a:gd name="T25" fmla="*/ 0 h 7"/>
                <a:gd name="T26" fmla="*/ 12700 w 20"/>
                <a:gd name="T27" fmla="*/ 0 h 7"/>
                <a:gd name="T28" fmla="*/ 9525 w 20"/>
                <a:gd name="T29" fmla="*/ 0 h 7"/>
                <a:gd name="T30" fmla="*/ 3175 w 20"/>
                <a:gd name="T31" fmla="*/ 1402 h 7"/>
                <a:gd name="T32" fmla="*/ 0 w 20"/>
                <a:gd name="T33" fmla="*/ 4206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7"/>
                <a:gd name="T53" fmla="*/ 20 w 20"/>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7">
                  <a:moveTo>
                    <a:pt x="0" y="3"/>
                  </a:moveTo>
                  <a:lnTo>
                    <a:pt x="2" y="6"/>
                  </a:lnTo>
                  <a:lnTo>
                    <a:pt x="6" y="7"/>
                  </a:lnTo>
                  <a:lnTo>
                    <a:pt x="8" y="7"/>
                  </a:lnTo>
                  <a:lnTo>
                    <a:pt x="10" y="7"/>
                  </a:lnTo>
                  <a:lnTo>
                    <a:pt x="13" y="7"/>
                  </a:lnTo>
                  <a:lnTo>
                    <a:pt x="16" y="6"/>
                  </a:lnTo>
                  <a:lnTo>
                    <a:pt x="17" y="6"/>
                  </a:lnTo>
                  <a:lnTo>
                    <a:pt x="20" y="3"/>
                  </a:lnTo>
                  <a:lnTo>
                    <a:pt x="17" y="1"/>
                  </a:lnTo>
                  <a:lnTo>
                    <a:pt x="16" y="0"/>
                  </a:lnTo>
                  <a:lnTo>
                    <a:pt x="13" y="0"/>
                  </a:lnTo>
                  <a:lnTo>
                    <a:pt x="10" y="0"/>
                  </a:lnTo>
                  <a:lnTo>
                    <a:pt x="8" y="0"/>
                  </a:lnTo>
                  <a:lnTo>
                    <a:pt x="6" y="0"/>
                  </a:lnTo>
                  <a:lnTo>
                    <a:pt x="2" y="1"/>
                  </a:lnTo>
                  <a:lnTo>
                    <a:pt x="0" y="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4" name="Freeform 143">
              <a:extLst>
                <a:ext uri="{FF2B5EF4-FFF2-40B4-BE49-F238E27FC236}">
                  <a16:creationId xmlns:a16="http://schemas.microsoft.com/office/drawing/2014/main" id="{9A51DAFD-F6F3-A0E6-1AFA-DF669C7392A4}"/>
                </a:ext>
              </a:extLst>
            </p:cNvPr>
            <p:cNvSpPr>
              <a:spLocks/>
            </p:cNvSpPr>
            <p:nvPr/>
          </p:nvSpPr>
          <p:spPr bwMode="gray">
            <a:xfrm>
              <a:off x="3766165" y="6115168"/>
              <a:ext cx="48213" cy="15851"/>
            </a:xfrm>
            <a:custGeom>
              <a:avLst/>
              <a:gdLst>
                <a:gd name="T0" fmla="*/ 0 w 27"/>
                <a:gd name="T1" fmla="*/ 0 h 9"/>
                <a:gd name="T2" fmla="*/ 0 w 27"/>
                <a:gd name="T3" fmla="*/ 0 h 9"/>
                <a:gd name="T4" fmla="*/ 0 w 27"/>
                <a:gd name="T5" fmla="*/ 1402 h 9"/>
                <a:gd name="T6" fmla="*/ 1588 w 27"/>
                <a:gd name="T7" fmla="*/ 5608 h 9"/>
                <a:gd name="T8" fmla="*/ 3175 w 27"/>
                <a:gd name="T9" fmla="*/ 5608 h 9"/>
                <a:gd name="T10" fmla="*/ 4763 w 27"/>
                <a:gd name="T11" fmla="*/ 7010 h 9"/>
                <a:gd name="T12" fmla="*/ 4763 w 27"/>
                <a:gd name="T13" fmla="*/ 8412 h 9"/>
                <a:gd name="T14" fmla="*/ 7938 w 27"/>
                <a:gd name="T15" fmla="*/ 8412 h 9"/>
                <a:gd name="T16" fmla="*/ 9525 w 27"/>
                <a:gd name="T17" fmla="*/ 12618 h 9"/>
                <a:gd name="T18" fmla="*/ 14288 w 27"/>
                <a:gd name="T19" fmla="*/ 7010 h 9"/>
                <a:gd name="T20" fmla="*/ 19050 w 27"/>
                <a:gd name="T21" fmla="*/ 5608 h 9"/>
                <a:gd name="T22" fmla="*/ 22225 w 27"/>
                <a:gd name="T23" fmla="*/ 5608 h 9"/>
                <a:gd name="T24" fmla="*/ 25400 w 27"/>
                <a:gd name="T25" fmla="*/ 5608 h 9"/>
                <a:gd name="T26" fmla="*/ 30163 w 27"/>
                <a:gd name="T27" fmla="*/ 5608 h 9"/>
                <a:gd name="T28" fmla="*/ 36513 w 27"/>
                <a:gd name="T29" fmla="*/ 1402 h 9"/>
                <a:gd name="T30" fmla="*/ 41275 w 27"/>
                <a:gd name="T31" fmla="*/ 1402 h 9"/>
                <a:gd name="T32" fmla="*/ 42863 w 27"/>
                <a:gd name="T33" fmla="*/ 0 h 9"/>
                <a:gd name="T34" fmla="*/ 0 w 27"/>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9"/>
                <a:gd name="T56" fmla="*/ 27 w 2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9">
                  <a:moveTo>
                    <a:pt x="0" y="0"/>
                  </a:moveTo>
                  <a:lnTo>
                    <a:pt x="0" y="0"/>
                  </a:lnTo>
                  <a:lnTo>
                    <a:pt x="0" y="1"/>
                  </a:lnTo>
                  <a:lnTo>
                    <a:pt x="1" y="4"/>
                  </a:lnTo>
                  <a:lnTo>
                    <a:pt x="2" y="4"/>
                  </a:lnTo>
                  <a:lnTo>
                    <a:pt x="3" y="5"/>
                  </a:lnTo>
                  <a:lnTo>
                    <a:pt x="3" y="6"/>
                  </a:lnTo>
                  <a:lnTo>
                    <a:pt x="5" y="6"/>
                  </a:lnTo>
                  <a:lnTo>
                    <a:pt x="6" y="9"/>
                  </a:lnTo>
                  <a:lnTo>
                    <a:pt x="9" y="5"/>
                  </a:lnTo>
                  <a:lnTo>
                    <a:pt x="12" y="4"/>
                  </a:lnTo>
                  <a:lnTo>
                    <a:pt x="14" y="4"/>
                  </a:lnTo>
                  <a:lnTo>
                    <a:pt x="16" y="4"/>
                  </a:lnTo>
                  <a:lnTo>
                    <a:pt x="19" y="4"/>
                  </a:lnTo>
                  <a:lnTo>
                    <a:pt x="23" y="1"/>
                  </a:lnTo>
                  <a:lnTo>
                    <a:pt x="26" y="1"/>
                  </a:lnTo>
                  <a:lnTo>
                    <a:pt x="27" y="0"/>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5" name="Freeform 144">
              <a:extLst>
                <a:ext uri="{FF2B5EF4-FFF2-40B4-BE49-F238E27FC236}">
                  <a16:creationId xmlns:a16="http://schemas.microsoft.com/office/drawing/2014/main" id="{D938B005-E786-33ED-7FAA-9DB44F5F53C4}"/>
                </a:ext>
              </a:extLst>
            </p:cNvPr>
            <p:cNvSpPr>
              <a:spLocks/>
            </p:cNvSpPr>
            <p:nvPr/>
          </p:nvSpPr>
          <p:spPr bwMode="gray">
            <a:xfrm>
              <a:off x="3766165" y="6083472"/>
              <a:ext cx="34149" cy="21791"/>
            </a:xfrm>
            <a:custGeom>
              <a:avLst/>
              <a:gdLst>
                <a:gd name="T0" fmla="*/ 12700 w 18"/>
                <a:gd name="T1" fmla="*/ 0 h 13"/>
                <a:gd name="T2" fmla="*/ 0 w 18"/>
                <a:gd name="T3" fmla="*/ 12618 h 13"/>
                <a:gd name="T4" fmla="*/ 3175 w 18"/>
                <a:gd name="T5" fmla="*/ 15422 h 13"/>
                <a:gd name="T6" fmla="*/ 9525 w 18"/>
                <a:gd name="T7" fmla="*/ 18226 h 13"/>
                <a:gd name="T8" fmla="*/ 12700 w 18"/>
                <a:gd name="T9" fmla="*/ 18226 h 13"/>
                <a:gd name="T10" fmla="*/ 14288 w 18"/>
                <a:gd name="T11" fmla="*/ 18226 h 13"/>
                <a:gd name="T12" fmla="*/ 19050 w 18"/>
                <a:gd name="T13" fmla="*/ 18226 h 13"/>
                <a:gd name="T14" fmla="*/ 22225 w 18"/>
                <a:gd name="T15" fmla="*/ 18226 h 13"/>
                <a:gd name="T16" fmla="*/ 25400 w 18"/>
                <a:gd name="T17" fmla="*/ 18226 h 13"/>
                <a:gd name="T18" fmla="*/ 28575 w 18"/>
                <a:gd name="T19" fmla="*/ 15422 h 13"/>
                <a:gd name="T20" fmla="*/ 25400 w 18"/>
                <a:gd name="T21" fmla="*/ 15422 h 13"/>
                <a:gd name="T22" fmla="*/ 23812 w 18"/>
                <a:gd name="T23" fmla="*/ 12618 h 13"/>
                <a:gd name="T24" fmla="*/ 22225 w 18"/>
                <a:gd name="T25" fmla="*/ 11216 h 13"/>
                <a:gd name="T26" fmla="*/ 19050 w 18"/>
                <a:gd name="T27" fmla="*/ 8412 h 13"/>
                <a:gd name="T28" fmla="*/ 17462 w 18"/>
                <a:gd name="T29" fmla="*/ 7010 h 13"/>
                <a:gd name="T30" fmla="*/ 14288 w 18"/>
                <a:gd name="T31" fmla="*/ 2804 h 13"/>
                <a:gd name="T32" fmla="*/ 12700 w 18"/>
                <a:gd name="T33" fmla="*/ 1402 h 13"/>
                <a:gd name="T34" fmla="*/ 12700 w 18"/>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3"/>
                <a:gd name="T56" fmla="*/ 18 w 18"/>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3">
                  <a:moveTo>
                    <a:pt x="8" y="0"/>
                  </a:moveTo>
                  <a:lnTo>
                    <a:pt x="0" y="9"/>
                  </a:lnTo>
                  <a:lnTo>
                    <a:pt x="2" y="11"/>
                  </a:lnTo>
                  <a:lnTo>
                    <a:pt x="6" y="13"/>
                  </a:lnTo>
                  <a:lnTo>
                    <a:pt x="8" y="13"/>
                  </a:lnTo>
                  <a:lnTo>
                    <a:pt x="9" y="13"/>
                  </a:lnTo>
                  <a:lnTo>
                    <a:pt x="12" y="13"/>
                  </a:lnTo>
                  <a:lnTo>
                    <a:pt x="14" y="13"/>
                  </a:lnTo>
                  <a:lnTo>
                    <a:pt x="16" y="13"/>
                  </a:lnTo>
                  <a:lnTo>
                    <a:pt x="18" y="11"/>
                  </a:lnTo>
                  <a:lnTo>
                    <a:pt x="16" y="11"/>
                  </a:lnTo>
                  <a:lnTo>
                    <a:pt x="15" y="9"/>
                  </a:lnTo>
                  <a:lnTo>
                    <a:pt x="14" y="8"/>
                  </a:lnTo>
                  <a:lnTo>
                    <a:pt x="12" y="6"/>
                  </a:lnTo>
                  <a:lnTo>
                    <a:pt x="11" y="5"/>
                  </a:lnTo>
                  <a:lnTo>
                    <a:pt x="9" y="2"/>
                  </a:lnTo>
                  <a:lnTo>
                    <a:pt x="8" y="1"/>
                  </a:lnTo>
                  <a:lnTo>
                    <a:pt x="8"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6" name="Freeform 145">
              <a:extLst>
                <a:ext uri="{FF2B5EF4-FFF2-40B4-BE49-F238E27FC236}">
                  <a16:creationId xmlns:a16="http://schemas.microsoft.com/office/drawing/2014/main" id="{51ECF963-F8AE-9AB5-F21A-1011BB2FF008}"/>
                </a:ext>
              </a:extLst>
            </p:cNvPr>
            <p:cNvSpPr>
              <a:spLocks/>
            </p:cNvSpPr>
            <p:nvPr/>
          </p:nvSpPr>
          <p:spPr bwMode="gray">
            <a:xfrm>
              <a:off x="3723978" y="6077528"/>
              <a:ext cx="36158" cy="29715"/>
            </a:xfrm>
            <a:custGeom>
              <a:avLst/>
              <a:gdLst>
                <a:gd name="T0" fmla="*/ 19050 w 19"/>
                <a:gd name="T1" fmla="*/ 0 h 17"/>
                <a:gd name="T2" fmla="*/ 15875 w 19"/>
                <a:gd name="T3" fmla="*/ 1402 h 17"/>
                <a:gd name="T4" fmla="*/ 11113 w 19"/>
                <a:gd name="T5" fmla="*/ 1402 h 17"/>
                <a:gd name="T6" fmla="*/ 6350 w 19"/>
                <a:gd name="T7" fmla="*/ 4206 h 17"/>
                <a:gd name="T8" fmla="*/ 4763 w 19"/>
                <a:gd name="T9" fmla="*/ 7010 h 17"/>
                <a:gd name="T10" fmla="*/ 3175 w 19"/>
                <a:gd name="T11" fmla="*/ 7010 h 17"/>
                <a:gd name="T12" fmla="*/ 0 w 19"/>
                <a:gd name="T13" fmla="*/ 8412 h 17"/>
                <a:gd name="T14" fmla="*/ 0 w 19"/>
                <a:gd name="T15" fmla="*/ 12618 h 17"/>
                <a:gd name="T16" fmla="*/ 0 w 19"/>
                <a:gd name="T17" fmla="*/ 16824 h 17"/>
                <a:gd name="T18" fmla="*/ 0 w 19"/>
                <a:gd name="T19" fmla="*/ 19628 h 17"/>
                <a:gd name="T20" fmla="*/ 3175 w 19"/>
                <a:gd name="T21" fmla="*/ 22432 h 17"/>
                <a:gd name="T22" fmla="*/ 6350 w 19"/>
                <a:gd name="T23" fmla="*/ 23834 h 17"/>
                <a:gd name="T24" fmla="*/ 11113 w 19"/>
                <a:gd name="T25" fmla="*/ 23834 h 17"/>
                <a:gd name="T26" fmla="*/ 17463 w 19"/>
                <a:gd name="T27" fmla="*/ 22432 h 17"/>
                <a:gd name="T28" fmla="*/ 20638 w 19"/>
                <a:gd name="T29" fmla="*/ 19628 h 17"/>
                <a:gd name="T30" fmla="*/ 26988 w 19"/>
                <a:gd name="T31" fmla="*/ 16824 h 17"/>
                <a:gd name="T32" fmla="*/ 30163 w 19"/>
                <a:gd name="T33" fmla="*/ 12618 h 17"/>
                <a:gd name="T34" fmla="*/ 28575 w 19"/>
                <a:gd name="T35" fmla="*/ 11216 h 17"/>
                <a:gd name="T36" fmla="*/ 26988 w 19"/>
                <a:gd name="T37" fmla="*/ 8412 h 17"/>
                <a:gd name="T38" fmla="*/ 26988 w 19"/>
                <a:gd name="T39" fmla="*/ 7010 h 17"/>
                <a:gd name="T40" fmla="*/ 25400 w 19"/>
                <a:gd name="T41" fmla="*/ 4206 h 17"/>
                <a:gd name="T42" fmla="*/ 20638 w 19"/>
                <a:gd name="T43" fmla="*/ 4206 h 17"/>
                <a:gd name="T44" fmla="*/ 19050 w 19"/>
                <a:gd name="T45" fmla="*/ 1402 h 17"/>
                <a:gd name="T46" fmla="*/ 19050 w 19"/>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
                <a:gd name="T73" fmla="*/ 0 h 17"/>
                <a:gd name="T74" fmla="*/ 19 w 19"/>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 h="17">
                  <a:moveTo>
                    <a:pt x="12" y="0"/>
                  </a:moveTo>
                  <a:lnTo>
                    <a:pt x="10" y="1"/>
                  </a:lnTo>
                  <a:lnTo>
                    <a:pt x="7" y="1"/>
                  </a:lnTo>
                  <a:lnTo>
                    <a:pt x="4" y="3"/>
                  </a:lnTo>
                  <a:lnTo>
                    <a:pt x="3" y="5"/>
                  </a:lnTo>
                  <a:lnTo>
                    <a:pt x="2" y="5"/>
                  </a:lnTo>
                  <a:lnTo>
                    <a:pt x="0" y="6"/>
                  </a:lnTo>
                  <a:lnTo>
                    <a:pt x="0" y="9"/>
                  </a:lnTo>
                  <a:lnTo>
                    <a:pt x="0" y="12"/>
                  </a:lnTo>
                  <a:lnTo>
                    <a:pt x="0" y="14"/>
                  </a:lnTo>
                  <a:lnTo>
                    <a:pt x="2" y="16"/>
                  </a:lnTo>
                  <a:lnTo>
                    <a:pt x="4" y="17"/>
                  </a:lnTo>
                  <a:lnTo>
                    <a:pt x="7" y="17"/>
                  </a:lnTo>
                  <a:lnTo>
                    <a:pt x="11" y="16"/>
                  </a:lnTo>
                  <a:lnTo>
                    <a:pt x="13" y="14"/>
                  </a:lnTo>
                  <a:lnTo>
                    <a:pt x="17" y="12"/>
                  </a:lnTo>
                  <a:lnTo>
                    <a:pt x="19" y="9"/>
                  </a:lnTo>
                  <a:lnTo>
                    <a:pt x="18" y="8"/>
                  </a:lnTo>
                  <a:lnTo>
                    <a:pt x="17" y="6"/>
                  </a:lnTo>
                  <a:lnTo>
                    <a:pt x="17" y="5"/>
                  </a:lnTo>
                  <a:lnTo>
                    <a:pt x="16" y="3"/>
                  </a:lnTo>
                  <a:lnTo>
                    <a:pt x="13" y="3"/>
                  </a:lnTo>
                  <a:lnTo>
                    <a:pt x="12" y="1"/>
                  </a:lnTo>
                  <a:lnTo>
                    <a:pt x="1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7" name="Freeform 146">
              <a:extLst>
                <a:ext uri="{FF2B5EF4-FFF2-40B4-BE49-F238E27FC236}">
                  <a16:creationId xmlns:a16="http://schemas.microsoft.com/office/drawing/2014/main" id="{033E3D10-E1AE-CD19-888F-83461219F1D9}"/>
                </a:ext>
              </a:extLst>
            </p:cNvPr>
            <p:cNvSpPr>
              <a:spLocks/>
            </p:cNvSpPr>
            <p:nvPr/>
          </p:nvSpPr>
          <p:spPr bwMode="gray">
            <a:xfrm>
              <a:off x="3695857" y="6067622"/>
              <a:ext cx="36158" cy="9905"/>
            </a:xfrm>
            <a:custGeom>
              <a:avLst/>
              <a:gdLst>
                <a:gd name="T0" fmla="*/ 0 w 19"/>
                <a:gd name="T1" fmla="*/ 8412 h 6"/>
                <a:gd name="T2" fmla="*/ 3175 w 19"/>
                <a:gd name="T3" fmla="*/ 8412 h 6"/>
                <a:gd name="T4" fmla="*/ 9525 w 19"/>
                <a:gd name="T5" fmla="*/ 8412 h 6"/>
                <a:gd name="T6" fmla="*/ 12700 w 19"/>
                <a:gd name="T7" fmla="*/ 7010 h 6"/>
                <a:gd name="T8" fmla="*/ 17463 w 19"/>
                <a:gd name="T9" fmla="*/ 7010 h 6"/>
                <a:gd name="T10" fmla="*/ 20638 w 19"/>
                <a:gd name="T11" fmla="*/ 7010 h 6"/>
                <a:gd name="T12" fmla="*/ 23813 w 19"/>
                <a:gd name="T13" fmla="*/ 7010 h 6"/>
                <a:gd name="T14" fmla="*/ 26988 w 19"/>
                <a:gd name="T15" fmla="*/ 4206 h 6"/>
                <a:gd name="T16" fmla="*/ 30163 w 19"/>
                <a:gd name="T17" fmla="*/ 4206 h 6"/>
                <a:gd name="T18" fmla="*/ 26988 w 19"/>
                <a:gd name="T19" fmla="*/ 0 h 6"/>
                <a:gd name="T20" fmla="*/ 23813 w 19"/>
                <a:gd name="T21" fmla="*/ 0 h 6"/>
                <a:gd name="T22" fmla="*/ 19050 w 19"/>
                <a:gd name="T23" fmla="*/ 0 h 6"/>
                <a:gd name="T24" fmla="*/ 14288 w 19"/>
                <a:gd name="T25" fmla="*/ 0 h 6"/>
                <a:gd name="T26" fmla="*/ 11113 w 19"/>
                <a:gd name="T27" fmla="*/ 4206 h 6"/>
                <a:gd name="T28" fmla="*/ 6350 w 19"/>
                <a:gd name="T29" fmla="*/ 7010 h 6"/>
                <a:gd name="T30" fmla="*/ 3175 w 19"/>
                <a:gd name="T31" fmla="*/ 7010 h 6"/>
                <a:gd name="T32" fmla="*/ 0 w 19"/>
                <a:gd name="T33" fmla="*/ 8412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6"/>
                <a:gd name="T53" fmla="*/ 19 w 19"/>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6">
                  <a:moveTo>
                    <a:pt x="0" y="6"/>
                  </a:moveTo>
                  <a:lnTo>
                    <a:pt x="2" y="6"/>
                  </a:lnTo>
                  <a:lnTo>
                    <a:pt x="6" y="6"/>
                  </a:lnTo>
                  <a:lnTo>
                    <a:pt x="8" y="5"/>
                  </a:lnTo>
                  <a:lnTo>
                    <a:pt x="11" y="5"/>
                  </a:lnTo>
                  <a:lnTo>
                    <a:pt x="13" y="5"/>
                  </a:lnTo>
                  <a:lnTo>
                    <a:pt x="15" y="5"/>
                  </a:lnTo>
                  <a:lnTo>
                    <a:pt x="17" y="3"/>
                  </a:lnTo>
                  <a:lnTo>
                    <a:pt x="19" y="3"/>
                  </a:lnTo>
                  <a:lnTo>
                    <a:pt x="17" y="0"/>
                  </a:lnTo>
                  <a:lnTo>
                    <a:pt x="15" y="0"/>
                  </a:lnTo>
                  <a:lnTo>
                    <a:pt x="12" y="0"/>
                  </a:lnTo>
                  <a:lnTo>
                    <a:pt x="9" y="0"/>
                  </a:lnTo>
                  <a:lnTo>
                    <a:pt x="7" y="3"/>
                  </a:lnTo>
                  <a:lnTo>
                    <a:pt x="4" y="5"/>
                  </a:lnTo>
                  <a:lnTo>
                    <a:pt x="2" y="5"/>
                  </a:lnTo>
                  <a:lnTo>
                    <a:pt x="0" y="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8" name="Freeform 147">
              <a:extLst>
                <a:ext uri="{FF2B5EF4-FFF2-40B4-BE49-F238E27FC236}">
                  <a16:creationId xmlns:a16="http://schemas.microsoft.com/office/drawing/2014/main" id="{955A6877-E955-6287-71E8-0B48F3ED43CC}"/>
                </a:ext>
              </a:extLst>
            </p:cNvPr>
            <p:cNvSpPr>
              <a:spLocks/>
            </p:cNvSpPr>
            <p:nvPr/>
          </p:nvSpPr>
          <p:spPr bwMode="gray">
            <a:xfrm>
              <a:off x="3661709" y="6043853"/>
              <a:ext cx="48213" cy="25751"/>
            </a:xfrm>
            <a:custGeom>
              <a:avLst/>
              <a:gdLst>
                <a:gd name="T0" fmla="*/ 19050 w 26"/>
                <a:gd name="T1" fmla="*/ 0 h 15"/>
                <a:gd name="T2" fmla="*/ 15875 w 26"/>
                <a:gd name="T3" fmla="*/ 0 h 15"/>
                <a:gd name="T4" fmla="*/ 12700 w 26"/>
                <a:gd name="T5" fmla="*/ 2804 h 15"/>
                <a:gd name="T6" fmla="*/ 11112 w 26"/>
                <a:gd name="T7" fmla="*/ 4206 h 15"/>
                <a:gd name="T8" fmla="*/ 7938 w 26"/>
                <a:gd name="T9" fmla="*/ 8412 h 15"/>
                <a:gd name="T10" fmla="*/ 6350 w 26"/>
                <a:gd name="T11" fmla="*/ 9814 h 15"/>
                <a:gd name="T12" fmla="*/ 3175 w 26"/>
                <a:gd name="T13" fmla="*/ 11216 h 15"/>
                <a:gd name="T14" fmla="*/ 1588 w 26"/>
                <a:gd name="T15" fmla="*/ 11216 h 15"/>
                <a:gd name="T16" fmla="*/ 0 w 26"/>
                <a:gd name="T17" fmla="*/ 11216 h 15"/>
                <a:gd name="T18" fmla="*/ 1588 w 26"/>
                <a:gd name="T19" fmla="*/ 14020 h 15"/>
                <a:gd name="T20" fmla="*/ 1588 w 26"/>
                <a:gd name="T21" fmla="*/ 16824 h 15"/>
                <a:gd name="T22" fmla="*/ 3175 w 26"/>
                <a:gd name="T23" fmla="*/ 16824 h 15"/>
                <a:gd name="T24" fmla="*/ 6350 w 26"/>
                <a:gd name="T25" fmla="*/ 18226 h 15"/>
                <a:gd name="T26" fmla="*/ 7938 w 26"/>
                <a:gd name="T27" fmla="*/ 21030 h 15"/>
                <a:gd name="T28" fmla="*/ 11112 w 26"/>
                <a:gd name="T29" fmla="*/ 21030 h 15"/>
                <a:gd name="T30" fmla="*/ 14288 w 26"/>
                <a:gd name="T31" fmla="*/ 21030 h 15"/>
                <a:gd name="T32" fmla="*/ 19050 w 26"/>
                <a:gd name="T33" fmla="*/ 21030 h 15"/>
                <a:gd name="T34" fmla="*/ 22225 w 26"/>
                <a:gd name="T35" fmla="*/ 18226 h 15"/>
                <a:gd name="T36" fmla="*/ 25400 w 26"/>
                <a:gd name="T37" fmla="*/ 18226 h 15"/>
                <a:gd name="T38" fmla="*/ 28575 w 26"/>
                <a:gd name="T39" fmla="*/ 16824 h 15"/>
                <a:gd name="T40" fmla="*/ 33338 w 26"/>
                <a:gd name="T41" fmla="*/ 14020 h 15"/>
                <a:gd name="T42" fmla="*/ 36513 w 26"/>
                <a:gd name="T43" fmla="*/ 11216 h 15"/>
                <a:gd name="T44" fmla="*/ 41275 w 26"/>
                <a:gd name="T45" fmla="*/ 9814 h 15"/>
                <a:gd name="T46" fmla="*/ 36513 w 26"/>
                <a:gd name="T47" fmla="*/ 8412 h 15"/>
                <a:gd name="T48" fmla="*/ 34925 w 26"/>
                <a:gd name="T49" fmla="*/ 4206 h 15"/>
                <a:gd name="T50" fmla="*/ 33338 w 26"/>
                <a:gd name="T51" fmla="*/ 4206 h 15"/>
                <a:gd name="T52" fmla="*/ 28575 w 26"/>
                <a:gd name="T53" fmla="*/ 2804 h 15"/>
                <a:gd name="T54" fmla="*/ 25400 w 26"/>
                <a:gd name="T55" fmla="*/ 2804 h 15"/>
                <a:gd name="T56" fmla="*/ 23812 w 26"/>
                <a:gd name="T57" fmla="*/ 0 h 15"/>
                <a:gd name="T58" fmla="*/ 20638 w 26"/>
                <a:gd name="T59" fmla="*/ 0 h 15"/>
                <a:gd name="T60" fmla="*/ 19050 w 26"/>
                <a:gd name="T61" fmla="*/ 0 h 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
                <a:gd name="T94" fmla="*/ 0 h 15"/>
                <a:gd name="T95" fmla="*/ 26 w 26"/>
                <a:gd name="T96" fmla="*/ 15 h 1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 h="15">
                  <a:moveTo>
                    <a:pt x="12" y="0"/>
                  </a:moveTo>
                  <a:lnTo>
                    <a:pt x="10" y="0"/>
                  </a:lnTo>
                  <a:lnTo>
                    <a:pt x="8" y="2"/>
                  </a:lnTo>
                  <a:lnTo>
                    <a:pt x="7" y="3"/>
                  </a:lnTo>
                  <a:lnTo>
                    <a:pt x="5" y="6"/>
                  </a:lnTo>
                  <a:lnTo>
                    <a:pt x="4" y="7"/>
                  </a:lnTo>
                  <a:lnTo>
                    <a:pt x="2" y="8"/>
                  </a:lnTo>
                  <a:lnTo>
                    <a:pt x="1" y="8"/>
                  </a:lnTo>
                  <a:lnTo>
                    <a:pt x="0" y="8"/>
                  </a:lnTo>
                  <a:lnTo>
                    <a:pt x="1" y="10"/>
                  </a:lnTo>
                  <a:lnTo>
                    <a:pt x="1" y="12"/>
                  </a:lnTo>
                  <a:lnTo>
                    <a:pt x="2" y="12"/>
                  </a:lnTo>
                  <a:lnTo>
                    <a:pt x="4" y="13"/>
                  </a:lnTo>
                  <a:lnTo>
                    <a:pt x="5" y="15"/>
                  </a:lnTo>
                  <a:lnTo>
                    <a:pt x="7" y="15"/>
                  </a:lnTo>
                  <a:lnTo>
                    <a:pt x="9" y="15"/>
                  </a:lnTo>
                  <a:lnTo>
                    <a:pt x="12" y="15"/>
                  </a:lnTo>
                  <a:lnTo>
                    <a:pt x="14" y="13"/>
                  </a:lnTo>
                  <a:lnTo>
                    <a:pt x="16" y="13"/>
                  </a:lnTo>
                  <a:lnTo>
                    <a:pt x="18" y="12"/>
                  </a:lnTo>
                  <a:lnTo>
                    <a:pt x="21" y="10"/>
                  </a:lnTo>
                  <a:lnTo>
                    <a:pt x="23" y="8"/>
                  </a:lnTo>
                  <a:lnTo>
                    <a:pt x="26" y="7"/>
                  </a:lnTo>
                  <a:lnTo>
                    <a:pt x="23" y="6"/>
                  </a:lnTo>
                  <a:lnTo>
                    <a:pt x="22" y="3"/>
                  </a:lnTo>
                  <a:lnTo>
                    <a:pt x="21" y="3"/>
                  </a:lnTo>
                  <a:lnTo>
                    <a:pt x="18" y="2"/>
                  </a:lnTo>
                  <a:lnTo>
                    <a:pt x="16" y="2"/>
                  </a:lnTo>
                  <a:lnTo>
                    <a:pt x="15" y="0"/>
                  </a:lnTo>
                  <a:lnTo>
                    <a:pt x="13" y="0"/>
                  </a:lnTo>
                  <a:lnTo>
                    <a:pt x="1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699" name="Freeform 148">
              <a:extLst>
                <a:ext uri="{FF2B5EF4-FFF2-40B4-BE49-F238E27FC236}">
                  <a16:creationId xmlns:a16="http://schemas.microsoft.com/office/drawing/2014/main" id="{A5CEA251-0CDB-5EB1-5826-94A8031D5BA8}"/>
                </a:ext>
              </a:extLst>
            </p:cNvPr>
            <p:cNvSpPr>
              <a:spLocks/>
            </p:cNvSpPr>
            <p:nvPr/>
          </p:nvSpPr>
          <p:spPr bwMode="gray">
            <a:xfrm>
              <a:off x="3649656" y="6022061"/>
              <a:ext cx="44195" cy="15851"/>
            </a:xfrm>
            <a:custGeom>
              <a:avLst/>
              <a:gdLst>
                <a:gd name="T0" fmla="*/ 20638 w 23"/>
                <a:gd name="T1" fmla="*/ 0 h 9"/>
                <a:gd name="T2" fmla="*/ 17463 w 23"/>
                <a:gd name="T3" fmla="*/ 0 h 9"/>
                <a:gd name="T4" fmla="*/ 14288 w 23"/>
                <a:gd name="T5" fmla="*/ 1402 h 9"/>
                <a:gd name="T6" fmla="*/ 11113 w 23"/>
                <a:gd name="T7" fmla="*/ 1402 h 9"/>
                <a:gd name="T8" fmla="*/ 7938 w 23"/>
                <a:gd name="T9" fmla="*/ 5608 h 9"/>
                <a:gd name="T10" fmla="*/ 3175 w 23"/>
                <a:gd name="T11" fmla="*/ 7010 h 9"/>
                <a:gd name="T12" fmla="*/ 1588 w 23"/>
                <a:gd name="T13" fmla="*/ 8412 h 9"/>
                <a:gd name="T14" fmla="*/ 0 w 23"/>
                <a:gd name="T15" fmla="*/ 12618 h 9"/>
                <a:gd name="T16" fmla="*/ 3175 w 23"/>
                <a:gd name="T17" fmla="*/ 12618 h 9"/>
                <a:gd name="T18" fmla="*/ 11113 w 23"/>
                <a:gd name="T19" fmla="*/ 12618 h 9"/>
                <a:gd name="T20" fmla="*/ 14288 w 23"/>
                <a:gd name="T21" fmla="*/ 12618 h 9"/>
                <a:gd name="T22" fmla="*/ 20638 w 23"/>
                <a:gd name="T23" fmla="*/ 12618 h 9"/>
                <a:gd name="T24" fmla="*/ 23813 w 23"/>
                <a:gd name="T25" fmla="*/ 12618 h 9"/>
                <a:gd name="T26" fmla="*/ 30163 w 23"/>
                <a:gd name="T27" fmla="*/ 12618 h 9"/>
                <a:gd name="T28" fmla="*/ 33338 w 23"/>
                <a:gd name="T29" fmla="*/ 8412 h 9"/>
                <a:gd name="T30" fmla="*/ 36513 w 23"/>
                <a:gd name="T31" fmla="*/ 8412 h 9"/>
                <a:gd name="T32" fmla="*/ 34925 w 23"/>
                <a:gd name="T33" fmla="*/ 7010 h 9"/>
                <a:gd name="T34" fmla="*/ 33338 w 23"/>
                <a:gd name="T35" fmla="*/ 5608 h 9"/>
                <a:gd name="T36" fmla="*/ 31750 w 23"/>
                <a:gd name="T37" fmla="*/ 5608 h 9"/>
                <a:gd name="T38" fmla="*/ 30163 w 23"/>
                <a:gd name="T39" fmla="*/ 1402 h 9"/>
                <a:gd name="T40" fmla="*/ 25400 w 23"/>
                <a:gd name="T41" fmla="*/ 1402 h 9"/>
                <a:gd name="T42" fmla="*/ 23813 w 23"/>
                <a:gd name="T43" fmla="*/ 0 h 9"/>
                <a:gd name="T44" fmla="*/ 22225 w 23"/>
                <a:gd name="T45" fmla="*/ 0 h 9"/>
                <a:gd name="T46" fmla="*/ 20638 w 23"/>
                <a:gd name="T47" fmla="*/ 0 h 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9"/>
                <a:gd name="T74" fmla="*/ 23 w 23"/>
                <a:gd name="T75" fmla="*/ 9 h 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9">
                  <a:moveTo>
                    <a:pt x="13" y="0"/>
                  </a:moveTo>
                  <a:lnTo>
                    <a:pt x="11" y="0"/>
                  </a:lnTo>
                  <a:lnTo>
                    <a:pt x="9" y="1"/>
                  </a:lnTo>
                  <a:lnTo>
                    <a:pt x="7" y="1"/>
                  </a:lnTo>
                  <a:lnTo>
                    <a:pt x="5" y="4"/>
                  </a:lnTo>
                  <a:lnTo>
                    <a:pt x="2" y="5"/>
                  </a:lnTo>
                  <a:lnTo>
                    <a:pt x="1" y="6"/>
                  </a:lnTo>
                  <a:lnTo>
                    <a:pt x="0" y="9"/>
                  </a:lnTo>
                  <a:lnTo>
                    <a:pt x="2" y="9"/>
                  </a:lnTo>
                  <a:lnTo>
                    <a:pt x="7" y="9"/>
                  </a:lnTo>
                  <a:lnTo>
                    <a:pt x="9" y="9"/>
                  </a:lnTo>
                  <a:lnTo>
                    <a:pt x="13" y="9"/>
                  </a:lnTo>
                  <a:lnTo>
                    <a:pt x="15" y="9"/>
                  </a:lnTo>
                  <a:lnTo>
                    <a:pt x="19" y="9"/>
                  </a:lnTo>
                  <a:lnTo>
                    <a:pt x="21" y="6"/>
                  </a:lnTo>
                  <a:lnTo>
                    <a:pt x="23" y="6"/>
                  </a:lnTo>
                  <a:lnTo>
                    <a:pt x="22" y="5"/>
                  </a:lnTo>
                  <a:lnTo>
                    <a:pt x="21" y="4"/>
                  </a:lnTo>
                  <a:lnTo>
                    <a:pt x="20" y="4"/>
                  </a:lnTo>
                  <a:lnTo>
                    <a:pt x="19" y="1"/>
                  </a:lnTo>
                  <a:lnTo>
                    <a:pt x="16" y="1"/>
                  </a:lnTo>
                  <a:lnTo>
                    <a:pt x="15" y="0"/>
                  </a:lnTo>
                  <a:lnTo>
                    <a:pt x="14" y="0"/>
                  </a:lnTo>
                  <a:lnTo>
                    <a:pt x="13"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0" name="Freeform 149">
              <a:extLst>
                <a:ext uri="{FF2B5EF4-FFF2-40B4-BE49-F238E27FC236}">
                  <a16:creationId xmlns:a16="http://schemas.microsoft.com/office/drawing/2014/main" id="{33438EBE-D44B-BBD3-817E-80D27002C33F}"/>
                </a:ext>
              </a:extLst>
            </p:cNvPr>
            <p:cNvSpPr>
              <a:spLocks/>
            </p:cNvSpPr>
            <p:nvPr/>
          </p:nvSpPr>
          <p:spPr bwMode="gray">
            <a:xfrm>
              <a:off x="3523102" y="5623890"/>
              <a:ext cx="34151" cy="55467"/>
            </a:xfrm>
            <a:custGeom>
              <a:avLst/>
              <a:gdLst>
                <a:gd name="T0" fmla="*/ 12700 w 19"/>
                <a:gd name="T1" fmla="*/ 0 h 31"/>
                <a:gd name="T2" fmla="*/ 11113 w 19"/>
                <a:gd name="T3" fmla="*/ 0 h 31"/>
                <a:gd name="T4" fmla="*/ 9525 w 19"/>
                <a:gd name="T5" fmla="*/ 1402 h 31"/>
                <a:gd name="T6" fmla="*/ 6350 w 19"/>
                <a:gd name="T7" fmla="*/ 2804 h 31"/>
                <a:gd name="T8" fmla="*/ 3175 w 19"/>
                <a:gd name="T9" fmla="*/ 5608 h 31"/>
                <a:gd name="T10" fmla="*/ 1588 w 19"/>
                <a:gd name="T11" fmla="*/ 7010 h 31"/>
                <a:gd name="T12" fmla="*/ 1588 w 19"/>
                <a:gd name="T13" fmla="*/ 9814 h 31"/>
                <a:gd name="T14" fmla="*/ 0 w 19"/>
                <a:gd name="T15" fmla="*/ 12618 h 31"/>
                <a:gd name="T16" fmla="*/ 0 w 19"/>
                <a:gd name="T17" fmla="*/ 14020 h 31"/>
                <a:gd name="T18" fmla="*/ 0 w 19"/>
                <a:gd name="T19" fmla="*/ 18226 h 31"/>
                <a:gd name="T20" fmla="*/ 1588 w 19"/>
                <a:gd name="T21" fmla="*/ 22433 h 31"/>
                <a:gd name="T22" fmla="*/ 3175 w 19"/>
                <a:gd name="T23" fmla="*/ 28041 h 31"/>
                <a:gd name="T24" fmla="*/ 6350 w 19"/>
                <a:gd name="T25" fmla="*/ 33649 h 31"/>
                <a:gd name="T26" fmla="*/ 9525 w 19"/>
                <a:gd name="T27" fmla="*/ 37855 h 31"/>
                <a:gd name="T28" fmla="*/ 11113 w 19"/>
                <a:gd name="T29" fmla="*/ 42061 h 31"/>
                <a:gd name="T30" fmla="*/ 14288 w 19"/>
                <a:gd name="T31" fmla="*/ 43463 h 31"/>
                <a:gd name="T32" fmla="*/ 19050 w 19"/>
                <a:gd name="T33" fmla="*/ 43463 h 31"/>
                <a:gd name="T34" fmla="*/ 20638 w 19"/>
                <a:gd name="T35" fmla="*/ 43463 h 31"/>
                <a:gd name="T36" fmla="*/ 23813 w 19"/>
                <a:gd name="T37" fmla="*/ 43463 h 31"/>
                <a:gd name="T38" fmla="*/ 25400 w 19"/>
                <a:gd name="T39" fmla="*/ 43463 h 31"/>
                <a:gd name="T40" fmla="*/ 25400 w 19"/>
                <a:gd name="T41" fmla="*/ 42061 h 31"/>
                <a:gd name="T42" fmla="*/ 26988 w 19"/>
                <a:gd name="T43" fmla="*/ 42061 h 31"/>
                <a:gd name="T44" fmla="*/ 30163 w 19"/>
                <a:gd name="T45" fmla="*/ 39257 h 31"/>
                <a:gd name="T46" fmla="*/ 30163 w 19"/>
                <a:gd name="T47" fmla="*/ 37855 h 31"/>
                <a:gd name="T48" fmla="*/ 30163 w 19"/>
                <a:gd name="T49" fmla="*/ 30845 h 31"/>
                <a:gd name="T50" fmla="*/ 30163 w 19"/>
                <a:gd name="T51" fmla="*/ 26639 h 31"/>
                <a:gd name="T52" fmla="*/ 26988 w 19"/>
                <a:gd name="T53" fmla="*/ 23835 h 31"/>
                <a:gd name="T54" fmla="*/ 25400 w 19"/>
                <a:gd name="T55" fmla="*/ 21030 h 31"/>
                <a:gd name="T56" fmla="*/ 23813 w 19"/>
                <a:gd name="T57" fmla="*/ 18226 h 31"/>
                <a:gd name="T58" fmla="*/ 20638 w 19"/>
                <a:gd name="T59" fmla="*/ 16824 h 31"/>
                <a:gd name="T60" fmla="*/ 19050 w 19"/>
                <a:gd name="T61" fmla="*/ 12618 h 31"/>
                <a:gd name="T62" fmla="*/ 19050 w 19"/>
                <a:gd name="T63" fmla="*/ 5608 h 31"/>
                <a:gd name="T64" fmla="*/ 19050 w 19"/>
                <a:gd name="T65" fmla="*/ 2804 h 31"/>
                <a:gd name="T66" fmla="*/ 15875 w 19"/>
                <a:gd name="T67" fmla="*/ 1402 h 31"/>
                <a:gd name="T68" fmla="*/ 14288 w 19"/>
                <a:gd name="T69" fmla="*/ 1402 h 31"/>
                <a:gd name="T70" fmla="*/ 14288 w 19"/>
                <a:gd name="T71" fmla="*/ 0 h 31"/>
                <a:gd name="T72" fmla="*/ 12700 w 19"/>
                <a:gd name="T73" fmla="*/ 0 h 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
                <a:gd name="T112" fmla="*/ 0 h 31"/>
                <a:gd name="T113" fmla="*/ 19 w 19"/>
                <a:gd name="T114" fmla="*/ 31 h 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 h="31">
                  <a:moveTo>
                    <a:pt x="8" y="0"/>
                  </a:moveTo>
                  <a:lnTo>
                    <a:pt x="7" y="0"/>
                  </a:lnTo>
                  <a:lnTo>
                    <a:pt x="6" y="1"/>
                  </a:lnTo>
                  <a:lnTo>
                    <a:pt x="4" y="2"/>
                  </a:lnTo>
                  <a:lnTo>
                    <a:pt x="2" y="4"/>
                  </a:lnTo>
                  <a:lnTo>
                    <a:pt x="1" y="5"/>
                  </a:lnTo>
                  <a:lnTo>
                    <a:pt x="1" y="7"/>
                  </a:lnTo>
                  <a:lnTo>
                    <a:pt x="0" y="9"/>
                  </a:lnTo>
                  <a:lnTo>
                    <a:pt x="0" y="10"/>
                  </a:lnTo>
                  <a:lnTo>
                    <a:pt x="0" y="13"/>
                  </a:lnTo>
                  <a:lnTo>
                    <a:pt x="1" y="16"/>
                  </a:lnTo>
                  <a:lnTo>
                    <a:pt x="2" y="20"/>
                  </a:lnTo>
                  <a:lnTo>
                    <a:pt x="4" y="24"/>
                  </a:lnTo>
                  <a:lnTo>
                    <a:pt x="6" y="27"/>
                  </a:lnTo>
                  <a:lnTo>
                    <a:pt x="7" y="30"/>
                  </a:lnTo>
                  <a:lnTo>
                    <a:pt x="9" y="31"/>
                  </a:lnTo>
                  <a:lnTo>
                    <a:pt x="12" y="31"/>
                  </a:lnTo>
                  <a:lnTo>
                    <a:pt x="13" y="31"/>
                  </a:lnTo>
                  <a:lnTo>
                    <a:pt x="15" y="31"/>
                  </a:lnTo>
                  <a:lnTo>
                    <a:pt x="16" y="31"/>
                  </a:lnTo>
                  <a:lnTo>
                    <a:pt x="16" y="30"/>
                  </a:lnTo>
                  <a:lnTo>
                    <a:pt x="17" y="30"/>
                  </a:lnTo>
                  <a:lnTo>
                    <a:pt x="19" y="28"/>
                  </a:lnTo>
                  <a:lnTo>
                    <a:pt x="19" y="27"/>
                  </a:lnTo>
                  <a:lnTo>
                    <a:pt x="19" y="22"/>
                  </a:lnTo>
                  <a:lnTo>
                    <a:pt x="19" y="19"/>
                  </a:lnTo>
                  <a:lnTo>
                    <a:pt x="17" y="17"/>
                  </a:lnTo>
                  <a:lnTo>
                    <a:pt x="16" y="15"/>
                  </a:lnTo>
                  <a:lnTo>
                    <a:pt x="15" y="13"/>
                  </a:lnTo>
                  <a:lnTo>
                    <a:pt x="13" y="12"/>
                  </a:lnTo>
                  <a:lnTo>
                    <a:pt x="12" y="9"/>
                  </a:lnTo>
                  <a:lnTo>
                    <a:pt x="12" y="4"/>
                  </a:lnTo>
                  <a:lnTo>
                    <a:pt x="12" y="2"/>
                  </a:lnTo>
                  <a:lnTo>
                    <a:pt x="10" y="1"/>
                  </a:lnTo>
                  <a:lnTo>
                    <a:pt x="9" y="1"/>
                  </a:lnTo>
                  <a:lnTo>
                    <a:pt x="9" y="0"/>
                  </a:lnTo>
                  <a:lnTo>
                    <a:pt x="8"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1" name="Freeform 150">
              <a:extLst>
                <a:ext uri="{FF2B5EF4-FFF2-40B4-BE49-F238E27FC236}">
                  <a16:creationId xmlns:a16="http://schemas.microsoft.com/office/drawing/2014/main" id="{B48096DB-453E-8ACC-B1D9-45290409F2BA}"/>
                </a:ext>
              </a:extLst>
            </p:cNvPr>
            <p:cNvSpPr>
              <a:spLocks/>
            </p:cNvSpPr>
            <p:nvPr/>
          </p:nvSpPr>
          <p:spPr bwMode="gray">
            <a:xfrm>
              <a:off x="3557251" y="5742749"/>
              <a:ext cx="28123" cy="29715"/>
            </a:xfrm>
            <a:custGeom>
              <a:avLst/>
              <a:gdLst>
                <a:gd name="T0" fmla="*/ 0 w 15"/>
                <a:gd name="T1" fmla="*/ 23834 h 17"/>
                <a:gd name="T2" fmla="*/ 14288 w 15"/>
                <a:gd name="T3" fmla="*/ 23834 h 17"/>
                <a:gd name="T4" fmla="*/ 23813 w 15"/>
                <a:gd name="T5" fmla="*/ 14020 h 17"/>
                <a:gd name="T6" fmla="*/ 23813 w 15"/>
                <a:gd name="T7" fmla="*/ 12618 h 17"/>
                <a:gd name="T8" fmla="*/ 22225 w 15"/>
                <a:gd name="T9" fmla="*/ 11216 h 17"/>
                <a:gd name="T10" fmla="*/ 22225 w 15"/>
                <a:gd name="T11" fmla="*/ 8412 h 17"/>
                <a:gd name="T12" fmla="*/ 22225 w 15"/>
                <a:gd name="T13" fmla="*/ 7010 h 17"/>
                <a:gd name="T14" fmla="*/ 22225 w 15"/>
                <a:gd name="T15" fmla="*/ 2804 h 17"/>
                <a:gd name="T16" fmla="*/ 20638 w 15"/>
                <a:gd name="T17" fmla="*/ 1402 h 17"/>
                <a:gd name="T18" fmla="*/ 20638 w 15"/>
                <a:gd name="T19" fmla="*/ 0 h 17"/>
                <a:gd name="T20" fmla="*/ 14288 w 15"/>
                <a:gd name="T21" fmla="*/ 2804 h 17"/>
                <a:gd name="T22" fmla="*/ 12700 w 15"/>
                <a:gd name="T23" fmla="*/ 7010 h 17"/>
                <a:gd name="T24" fmla="*/ 9525 w 15"/>
                <a:gd name="T25" fmla="*/ 8412 h 17"/>
                <a:gd name="T26" fmla="*/ 7938 w 15"/>
                <a:gd name="T27" fmla="*/ 12618 h 17"/>
                <a:gd name="T28" fmla="*/ 3175 w 15"/>
                <a:gd name="T29" fmla="*/ 14020 h 17"/>
                <a:gd name="T30" fmla="*/ 1588 w 15"/>
                <a:gd name="T31" fmla="*/ 16824 h 17"/>
                <a:gd name="T32" fmla="*/ 0 w 15"/>
                <a:gd name="T33" fmla="*/ 21030 h 17"/>
                <a:gd name="T34" fmla="*/ 0 w 15"/>
                <a:gd name="T35" fmla="*/ 23834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7"/>
                <a:gd name="T56" fmla="*/ 15 w 15"/>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7">
                  <a:moveTo>
                    <a:pt x="0" y="17"/>
                  </a:moveTo>
                  <a:lnTo>
                    <a:pt x="9" y="17"/>
                  </a:lnTo>
                  <a:lnTo>
                    <a:pt x="15" y="10"/>
                  </a:lnTo>
                  <a:lnTo>
                    <a:pt x="15" y="9"/>
                  </a:lnTo>
                  <a:lnTo>
                    <a:pt x="14" y="8"/>
                  </a:lnTo>
                  <a:lnTo>
                    <a:pt x="14" y="6"/>
                  </a:lnTo>
                  <a:lnTo>
                    <a:pt x="14" y="5"/>
                  </a:lnTo>
                  <a:lnTo>
                    <a:pt x="14" y="2"/>
                  </a:lnTo>
                  <a:lnTo>
                    <a:pt x="13" y="1"/>
                  </a:lnTo>
                  <a:lnTo>
                    <a:pt x="13" y="0"/>
                  </a:lnTo>
                  <a:lnTo>
                    <a:pt x="9" y="2"/>
                  </a:lnTo>
                  <a:lnTo>
                    <a:pt x="8" y="5"/>
                  </a:lnTo>
                  <a:lnTo>
                    <a:pt x="6" y="6"/>
                  </a:lnTo>
                  <a:lnTo>
                    <a:pt x="5" y="9"/>
                  </a:lnTo>
                  <a:lnTo>
                    <a:pt x="2" y="10"/>
                  </a:lnTo>
                  <a:lnTo>
                    <a:pt x="1" y="12"/>
                  </a:lnTo>
                  <a:lnTo>
                    <a:pt x="0" y="15"/>
                  </a:lnTo>
                  <a:lnTo>
                    <a:pt x="0" y="1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2" name="Freeform 151">
              <a:extLst>
                <a:ext uri="{FF2B5EF4-FFF2-40B4-BE49-F238E27FC236}">
                  <a16:creationId xmlns:a16="http://schemas.microsoft.com/office/drawing/2014/main" id="{FE2C760D-B490-1CF2-26F3-A85CD4A77763}"/>
                </a:ext>
              </a:extLst>
            </p:cNvPr>
            <p:cNvSpPr>
              <a:spLocks/>
            </p:cNvSpPr>
            <p:nvPr/>
          </p:nvSpPr>
          <p:spPr bwMode="gray">
            <a:xfrm>
              <a:off x="3567294" y="5776425"/>
              <a:ext cx="14062" cy="15851"/>
            </a:xfrm>
            <a:custGeom>
              <a:avLst/>
              <a:gdLst>
                <a:gd name="T0" fmla="*/ 12700 w 8"/>
                <a:gd name="T1" fmla="*/ 0 h 9"/>
                <a:gd name="T2" fmla="*/ 0 w 8"/>
                <a:gd name="T3" fmla="*/ 0 h 9"/>
                <a:gd name="T4" fmla="*/ 0 w 8"/>
                <a:gd name="T5" fmla="*/ 4206 h 9"/>
                <a:gd name="T6" fmla="*/ 1588 w 8"/>
                <a:gd name="T7" fmla="*/ 5608 h 9"/>
                <a:gd name="T8" fmla="*/ 4762 w 8"/>
                <a:gd name="T9" fmla="*/ 8412 h 9"/>
                <a:gd name="T10" fmla="*/ 6350 w 8"/>
                <a:gd name="T11" fmla="*/ 11216 h 9"/>
                <a:gd name="T12" fmla="*/ 11112 w 8"/>
                <a:gd name="T13" fmla="*/ 11216 h 9"/>
                <a:gd name="T14" fmla="*/ 12700 w 8"/>
                <a:gd name="T15" fmla="*/ 12618 h 9"/>
                <a:gd name="T16" fmla="*/ 12700 w 8"/>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9"/>
                <a:gd name="T29" fmla="*/ 8 w 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9">
                  <a:moveTo>
                    <a:pt x="8" y="0"/>
                  </a:moveTo>
                  <a:lnTo>
                    <a:pt x="0" y="0"/>
                  </a:lnTo>
                  <a:lnTo>
                    <a:pt x="0" y="3"/>
                  </a:lnTo>
                  <a:lnTo>
                    <a:pt x="1" y="4"/>
                  </a:lnTo>
                  <a:lnTo>
                    <a:pt x="3" y="6"/>
                  </a:lnTo>
                  <a:lnTo>
                    <a:pt x="4" y="8"/>
                  </a:lnTo>
                  <a:lnTo>
                    <a:pt x="7" y="8"/>
                  </a:lnTo>
                  <a:lnTo>
                    <a:pt x="8" y="9"/>
                  </a:lnTo>
                  <a:lnTo>
                    <a:pt x="8"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3" name="Freeform 152">
              <a:extLst>
                <a:ext uri="{FF2B5EF4-FFF2-40B4-BE49-F238E27FC236}">
                  <a16:creationId xmlns:a16="http://schemas.microsoft.com/office/drawing/2014/main" id="{42082D8F-95BD-3DAC-C845-32AC8B978AB8}"/>
                </a:ext>
              </a:extLst>
            </p:cNvPr>
            <p:cNvSpPr>
              <a:spLocks/>
            </p:cNvSpPr>
            <p:nvPr/>
          </p:nvSpPr>
          <p:spPr bwMode="gray">
            <a:xfrm>
              <a:off x="3585373" y="5855664"/>
              <a:ext cx="30130" cy="29715"/>
            </a:xfrm>
            <a:custGeom>
              <a:avLst/>
              <a:gdLst>
                <a:gd name="T0" fmla="*/ 0 w 16"/>
                <a:gd name="T1" fmla="*/ 7010 h 17"/>
                <a:gd name="T2" fmla="*/ 3175 w 16"/>
                <a:gd name="T3" fmla="*/ 11216 h 17"/>
                <a:gd name="T4" fmla="*/ 4762 w 16"/>
                <a:gd name="T5" fmla="*/ 12618 h 17"/>
                <a:gd name="T6" fmla="*/ 7937 w 16"/>
                <a:gd name="T7" fmla="*/ 15422 h 17"/>
                <a:gd name="T8" fmla="*/ 11112 w 16"/>
                <a:gd name="T9" fmla="*/ 16824 h 17"/>
                <a:gd name="T10" fmla="*/ 14287 w 16"/>
                <a:gd name="T11" fmla="*/ 21030 h 17"/>
                <a:gd name="T12" fmla="*/ 17462 w 16"/>
                <a:gd name="T13" fmla="*/ 22432 h 17"/>
                <a:gd name="T14" fmla="*/ 20637 w 16"/>
                <a:gd name="T15" fmla="*/ 22432 h 17"/>
                <a:gd name="T16" fmla="*/ 25400 w 16"/>
                <a:gd name="T17" fmla="*/ 23834 h 17"/>
                <a:gd name="T18" fmla="*/ 22225 w 16"/>
                <a:gd name="T19" fmla="*/ 22432 h 17"/>
                <a:gd name="T20" fmla="*/ 22225 w 16"/>
                <a:gd name="T21" fmla="*/ 16824 h 17"/>
                <a:gd name="T22" fmla="*/ 22225 w 16"/>
                <a:gd name="T23" fmla="*/ 15422 h 17"/>
                <a:gd name="T24" fmla="*/ 20637 w 16"/>
                <a:gd name="T25" fmla="*/ 11216 h 17"/>
                <a:gd name="T26" fmla="*/ 20637 w 16"/>
                <a:gd name="T27" fmla="*/ 9814 h 17"/>
                <a:gd name="T28" fmla="*/ 17462 w 16"/>
                <a:gd name="T29" fmla="*/ 4206 h 17"/>
                <a:gd name="T30" fmla="*/ 17462 w 16"/>
                <a:gd name="T31" fmla="*/ 1402 h 17"/>
                <a:gd name="T32" fmla="*/ 20637 w 16"/>
                <a:gd name="T33" fmla="*/ 0 h 17"/>
                <a:gd name="T34" fmla="*/ 15875 w 16"/>
                <a:gd name="T35" fmla="*/ 0 h 17"/>
                <a:gd name="T36" fmla="*/ 14287 w 16"/>
                <a:gd name="T37" fmla="*/ 0 h 17"/>
                <a:gd name="T38" fmla="*/ 11112 w 16"/>
                <a:gd name="T39" fmla="*/ 0 h 17"/>
                <a:gd name="T40" fmla="*/ 11112 w 16"/>
                <a:gd name="T41" fmla="*/ 1402 h 17"/>
                <a:gd name="T42" fmla="*/ 9525 w 16"/>
                <a:gd name="T43" fmla="*/ 1402 h 17"/>
                <a:gd name="T44" fmla="*/ 7937 w 16"/>
                <a:gd name="T45" fmla="*/ 4206 h 17"/>
                <a:gd name="T46" fmla="*/ 4762 w 16"/>
                <a:gd name="T47" fmla="*/ 4206 h 17"/>
                <a:gd name="T48" fmla="*/ 0 w 16"/>
                <a:gd name="T49" fmla="*/ 70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
                <a:gd name="T76" fmla="*/ 0 h 17"/>
                <a:gd name="T77" fmla="*/ 16 w 16"/>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 h="17">
                  <a:moveTo>
                    <a:pt x="0" y="5"/>
                  </a:moveTo>
                  <a:lnTo>
                    <a:pt x="2" y="8"/>
                  </a:lnTo>
                  <a:lnTo>
                    <a:pt x="3" y="9"/>
                  </a:lnTo>
                  <a:lnTo>
                    <a:pt x="5" y="11"/>
                  </a:lnTo>
                  <a:lnTo>
                    <a:pt x="7" y="12"/>
                  </a:lnTo>
                  <a:lnTo>
                    <a:pt x="9" y="15"/>
                  </a:lnTo>
                  <a:lnTo>
                    <a:pt x="11" y="16"/>
                  </a:lnTo>
                  <a:lnTo>
                    <a:pt x="13" y="16"/>
                  </a:lnTo>
                  <a:lnTo>
                    <a:pt x="16" y="17"/>
                  </a:lnTo>
                  <a:lnTo>
                    <a:pt x="14" y="16"/>
                  </a:lnTo>
                  <a:lnTo>
                    <a:pt x="14" y="12"/>
                  </a:lnTo>
                  <a:lnTo>
                    <a:pt x="14" y="11"/>
                  </a:lnTo>
                  <a:lnTo>
                    <a:pt x="13" y="8"/>
                  </a:lnTo>
                  <a:lnTo>
                    <a:pt x="13" y="7"/>
                  </a:lnTo>
                  <a:lnTo>
                    <a:pt x="11" y="3"/>
                  </a:lnTo>
                  <a:lnTo>
                    <a:pt x="11" y="1"/>
                  </a:lnTo>
                  <a:lnTo>
                    <a:pt x="13" y="0"/>
                  </a:lnTo>
                  <a:lnTo>
                    <a:pt x="10" y="0"/>
                  </a:lnTo>
                  <a:lnTo>
                    <a:pt x="9" y="0"/>
                  </a:lnTo>
                  <a:lnTo>
                    <a:pt x="7" y="0"/>
                  </a:lnTo>
                  <a:lnTo>
                    <a:pt x="7" y="1"/>
                  </a:lnTo>
                  <a:lnTo>
                    <a:pt x="6" y="1"/>
                  </a:lnTo>
                  <a:lnTo>
                    <a:pt x="5" y="3"/>
                  </a:lnTo>
                  <a:lnTo>
                    <a:pt x="3" y="3"/>
                  </a:lnTo>
                  <a:lnTo>
                    <a:pt x="0" y="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4" name="Freeform 153">
              <a:extLst>
                <a:ext uri="{FF2B5EF4-FFF2-40B4-BE49-F238E27FC236}">
                  <a16:creationId xmlns:a16="http://schemas.microsoft.com/office/drawing/2014/main" id="{4DC59D2E-49CD-A780-FC99-2B544220C07F}"/>
                </a:ext>
              </a:extLst>
            </p:cNvPr>
            <p:cNvSpPr>
              <a:spLocks/>
            </p:cNvSpPr>
            <p:nvPr/>
          </p:nvSpPr>
          <p:spPr bwMode="gray">
            <a:xfrm>
              <a:off x="3569305" y="5873491"/>
              <a:ext cx="36158" cy="41599"/>
            </a:xfrm>
            <a:custGeom>
              <a:avLst/>
              <a:gdLst>
                <a:gd name="T0" fmla="*/ 15875 w 20"/>
                <a:gd name="T1" fmla="*/ 15422 h 24"/>
                <a:gd name="T2" fmla="*/ 3175 w 20"/>
                <a:gd name="T3" fmla="*/ 0 h 24"/>
                <a:gd name="T4" fmla="*/ 1588 w 20"/>
                <a:gd name="T5" fmla="*/ 4206 h 24"/>
                <a:gd name="T6" fmla="*/ 0 w 20"/>
                <a:gd name="T7" fmla="*/ 11216 h 24"/>
                <a:gd name="T8" fmla="*/ 1588 w 20"/>
                <a:gd name="T9" fmla="*/ 15422 h 24"/>
                <a:gd name="T10" fmla="*/ 6350 w 20"/>
                <a:gd name="T11" fmla="*/ 21030 h 24"/>
                <a:gd name="T12" fmla="*/ 12700 w 20"/>
                <a:gd name="T13" fmla="*/ 26638 h 24"/>
                <a:gd name="T14" fmla="*/ 19050 w 20"/>
                <a:gd name="T15" fmla="*/ 29442 h 24"/>
                <a:gd name="T16" fmla="*/ 25400 w 20"/>
                <a:gd name="T17" fmla="*/ 33648 h 24"/>
                <a:gd name="T18" fmla="*/ 31750 w 20"/>
                <a:gd name="T19" fmla="*/ 33648 h 24"/>
                <a:gd name="T20" fmla="*/ 31750 w 20"/>
                <a:gd name="T21" fmla="*/ 29442 h 24"/>
                <a:gd name="T22" fmla="*/ 30163 w 20"/>
                <a:gd name="T23" fmla="*/ 26638 h 24"/>
                <a:gd name="T24" fmla="*/ 30163 w 20"/>
                <a:gd name="T25" fmla="*/ 21030 h 24"/>
                <a:gd name="T26" fmla="*/ 26988 w 20"/>
                <a:gd name="T27" fmla="*/ 18226 h 24"/>
                <a:gd name="T28" fmla="*/ 25400 w 20"/>
                <a:gd name="T29" fmla="*/ 16824 h 24"/>
                <a:gd name="T30" fmla="*/ 20637 w 20"/>
                <a:gd name="T31" fmla="*/ 16824 h 24"/>
                <a:gd name="T32" fmla="*/ 19050 w 20"/>
                <a:gd name="T33" fmla="*/ 15422 h 24"/>
                <a:gd name="T34" fmla="*/ 15875 w 20"/>
                <a:gd name="T35" fmla="*/ 1542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4"/>
                <a:gd name="T56" fmla="*/ 20 w 20"/>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4">
                  <a:moveTo>
                    <a:pt x="10" y="11"/>
                  </a:moveTo>
                  <a:lnTo>
                    <a:pt x="2" y="0"/>
                  </a:lnTo>
                  <a:lnTo>
                    <a:pt x="1" y="3"/>
                  </a:lnTo>
                  <a:lnTo>
                    <a:pt x="0" y="8"/>
                  </a:lnTo>
                  <a:lnTo>
                    <a:pt x="1" y="11"/>
                  </a:lnTo>
                  <a:lnTo>
                    <a:pt x="4" y="15"/>
                  </a:lnTo>
                  <a:lnTo>
                    <a:pt x="8" y="19"/>
                  </a:lnTo>
                  <a:lnTo>
                    <a:pt x="12" y="21"/>
                  </a:lnTo>
                  <a:lnTo>
                    <a:pt x="16" y="24"/>
                  </a:lnTo>
                  <a:lnTo>
                    <a:pt x="20" y="24"/>
                  </a:lnTo>
                  <a:lnTo>
                    <a:pt x="20" y="21"/>
                  </a:lnTo>
                  <a:lnTo>
                    <a:pt x="19" y="19"/>
                  </a:lnTo>
                  <a:lnTo>
                    <a:pt x="19" y="15"/>
                  </a:lnTo>
                  <a:lnTo>
                    <a:pt x="17" y="13"/>
                  </a:lnTo>
                  <a:lnTo>
                    <a:pt x="16" y="12"/>
                  </a:lnTo>
                  <a:lnTo>
                    <a:pt x="13" y="12"/>
                  </a:lnTo>
                  <a:lnTo>
                    <a:pt x="12" y="11"/>
                  </a:lnTo>
                  <a:lnTo>
                    <a:pt x="10" y="1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5" name="Freeform 154">
              <a:extLst>
                <a:ext uri="{FF2B5EF4-FFF2-40B4-BE49-F238E27FC236}">
                  <a16:creationId xmlns:a16="http://schemas.microsoft.com/office/drawing/2014/main" id="{7465F381-AD38-CCAF-649F-FB856FD96115}"/>
                </a:ext>
              </a:extLst>
            </p:cNvPr>
            <p:cNvSpPr>
              <a:spLocks/>
            </p:cNvSpPr>
            <p:nvPr/>
          </p:nvSpPr>
          <p:spPr bwMode="gray">
            <a:xfrm>
              <a:off x="3605462" y="5911129"/>
              <a:ext cx="20089" cy="35657"/>
            </a:xfrm>
            <a:custGeom>
              <a:avLst/>
              <a:gdLst>
                <a:gd name="T0" fmla="*/ 17463 w 11"/>
                <a:gd name="T1" fmla="*/ 9814 h 20"/>
                <a:gd name="T2" fmla="*/ 6350 w 11"/>
                <a:gd name="T3" fmla="*/ 0 h 20"/>
                <a:gd name="T4" fmla="*/ 1588 w 11"/>
                <a:gd name="T5" fmla="*/ 0 h 20"/>
                <a:gd name="T6" fmla="*/ 1588 w 11"/>
                <a:gd name="T7" fmla="*/ 1402 h 20"/>
                <a:gd name="T8" fmla="*/ 0 w 11"/>
                <a:gd name="T9" fmla="*/ 1402 h 20"/>
                <a:gd name="T10" fmla="*/ 0 w 11"/>
                <a:gd name="T11" fmla="*/ 4206 h 20"/>
                <a:gd name="T12" fmla="*/ 0 w 11"/>
                <a:gd name="T13" fmla="*/ 5608 h 20"/>
                <a:gd name="T14" fmla="*/ 0 w 11"/>
                <a:gd name="T15" fmla="*/ 9814 h 20"/>
                <a:gd name="T16" fmla="*/ 0 w 11"/>
                <a:gd name="T17" fmla="*/ 11216 h 20"/>
                <a:gd name="T18" fmla="*/ 0 w 11"/>
                <a:gd name="T19" fmla="*/ 12618 h 20"/>
                <a:gd name="T20" fmla="*/ 0 w 11"/>
                <a:gd name="T21" fmla="*/ 15422 h 20"/>
                <a:gd name="T22" fmla="*/ 0 w 11"/>
                <a:gd name="T23" fmla="*/ 19628 h 20"/>
                <a:gd name="T24" fmla="*/ 0 w 11"/>
                <a:gd name="T25" fmla="*/ 22432 h 20"/>
                <a:gd name="T26" fmla="*/ 1588 w 11"/>
                <a:gd name="T27" fmla="*/ 23834 h 20"/>
                <a:gd name="T28" fmla="*/ 1588 w 11"/>
                <a:gd name="T29" fmla="*/ 26638 h 20"/>
                <a:gd name="T30" fmla="*/ 6350 w 11"/>
                <a:gd name="T31" fmla="*/ 26638 h 20"/>
                <a:gd name="T32" fmla="*/ 7938 w 11"/>
                <a:gd name="T33" fmla="*/ 28040 h 20"/>
                <a:gd name="T34" fmla="*/ 11113 w 11"/>
                <a:gd name="T35" fmla="*/ 26638 h 20"/>
                <a:gd name="T36" fmla="*/ 14288 w 11"/>
                <a:gd name="T37" fmla="*/ 26638 h 20"/>
                <a:gd name="T38" fmla="*/ 17463 w 11"/>
                <a:gd name="T39" fmla="*/ 22432 h 20"/>
                <a:gd name="T40" fmla="*/ 17463 w 11"/>
                <a:gd name="T41" fmla="*/ 19628 h 20"/>
                <a:gd name="T42" fmla="*/ 17463 w 11"/>
                <a:gd name="T43" fmla="*/ 15422 h 20"/>
                <a:gd name="T44" fmla="*/ 17463 w 11"/>
                <a:gd name="T45" fmla="*/ 12618 h 20"/>
                <a:gd name="T46" fmla="*/ 17463 w 11"/>
                <a:gd name="T47" fmla="*/ 11216 h 20"/>
                <a:gd name="T48" fmla="*/ 17463 w 11"/>
                <a:gd name="T49" fmla="*/ 9814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
                <a:gd name="T76" fmla="*/ 0 h 20"/>
                <a:gd name="T77" fmla="*/ 11 w 11"/>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 h="20">
                  <a:moveTo>
                    <a:pt x="11" y="7"/>
                  </a:moveTo>
                  <a:lnTo>
                    <a:pt x="4" y="0"/>
                  </a:lnTo>
                  <a:lnTo>
                    <a:pt x="1" y="0"/>
                  </a:lnTo>
                  <a:lnTo>
                    <a:pt x="1" y="1"/>
                  </a:lnTo>
                  <a:lnTo>
                    <a:pt x="0" y="1"/>
                  </a:lnTo>
                  <a:lnTo>
                    <a:pt x="0" y="3"/>
                  </a:lnTo>
                  <a:lnTo>
                    <a:pt x="0" y="4"/>
                  </a:lnTo>
                  <a:lnTo>
                    <a:pt x="0" y="7"/>
                  </a:lnTo>
                  <a:lnTo>
                    <a:pt x="0" y="8"/>
                  </a:lnTo>
                  <a:lnTo>
                    <a:pt x="0" y="9"/>
                  </a:lnTo>
                  <a:lnTo>
                    <a:pt x="0" y="11"/>
                  </a:lnTo>
                  <a:lnTo>
                    <a:pt x="0" y="14"/>
                  </a:lnTo>
                  <a:lnTo>
                    <a:pt x="0" y="16"/>
                  </a:lnTo>
                  <a:lnTo>
                    <a:pt x="1" y="17"/>
                  </a:lnTo>
                  <a:lnTo>
                    <a:pt x="1" y="19"/>
                  </a:lnTo>
                  <a:lnTo>
                    <a:pt x="4" y="19"/>
                  </a:lnTo>
                  <a:lnTo>
                    <a:pt x="5" y="20"/>
                  </a:lnTo>
                  <a:lnTo>
                    <a:pt x="7" y="19"/>
                  </a:lnTo>
                  <a:lnTo>
                    <a:pt x="9" y="19"/>
                  </a:lnTo>
                  <a:lnTo>
                    <a:pt x="11" y="16"/>
                  </a:lnTo>
                  <a:lnTo>
                    <a:pt x="11" y="14"/>
                  </a:lnTo>
                  <a:lnTo>
                    <a:pt x="11" y="11"/>
                  </a:lnTo>
                  <a:lnTo>
                    <a:pt x="11" y="9"/>
                  </a:lnTo>
                  <a:lnTo>
                    <a:pt x="11" y="8"/>
                  </a:lnTo>
                  <a:lnTo>
                    <a:pt x="11" y="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6" name="Freeform 155">
              <a:extLst>
                <a:ext uri="{FF2B5EF4-FFF2-40B4-BE49-F238E27FC236}">
                  <a16:creationId xmlns:a16="http://schemas.microsoft.com/office/drawing/2014/main" id="{CE32AAA5-DE45-33CB-A3A9-08D78A77DE40}"/>
                </a:ext>
              </a:extLst>
            </p:cNvPr>
            <p:cNvSpPr>
              <a:spLocks/>
            </p:cNvSpPr>
            <p:nvPr/>
          </p:nvSpPr>
          <p:spPr bwMode="gray">
            <a:xfrm>
              <a:off x="3601446" y="5950749"/>
              <a:ext cx="32141" cy="17830"/>
            </a:xfrm>
            <a:custGeom>
              <a:avLst/>
              <a:gdLst>
                <a:gd name="T0" fmla="*/ 26988 w 17"/>
                <a:gd name="T1" fmla="*/ 0 h 11"/>
                <a:gd name="T2" fmla="*/ 22225 w 17"/>
                <a:gd name="T3" fmla="*/ 0 h 11"/>
                <a:gd name="T4" fmla="*/ 15875 w 17"/>
                <a:gd name="T5" fmla="*/ 2804 h 11"/>
                <a:gd name="T6" fmla="*/ 12700 w 17"/>
                <a:gd name="T7" fmla="*/ 5608 h 11"/>
                <a:gd name="T8" fmla="*/ 11113 w 17"/>
                <a:gd name="T9" fmla="*/ 5608 h 11"/>
                <a:gd name="T10" fmla="*/ 9525 w 17"/>
                <a:gd name="T11" fmla="*/ 8412 h 11"/>
                <a:gd name="T12" fmla="*/ 4763 w 17"/>
                <a:gd name="T13" fmla="*/ 9814 h 11"/>
                <a:gd name="T14" fmla="*/ 3175 w 17"/>
                <a:gd name="T15" fmla="*/ 12618 h 11"/>
                <a:gd name="T16" fmla="*/ 0 w 17"/>
                <a:gd name="T17" fmla="*/ 15422 h 11"/>
                <a:gd name="T18" fmla="*/ 1588 w 17"/>
                <a:gd name="T19" fmla="*/ 15422 h 11"/>
                <a:gd name="T20" fmla="*/ 4763 w 17"/>
                <a:gd name="T21" fmla="*/ 15422 h 11"/>
                <a:gd name="T22" fmla="*/ 9525 w 17"/>
                <a:gd name="T23" fmla="*/ 15422 h 11"/>
                <a:gd name="T24" fmla="*/ 12700 w 17"/>
                <a:gd name="T25" fmla="*/ 15422 h 11"/>
                <a:gd name="T26" fmla="*/ 14288 w 17"/>
                <a:gd name="T27" fmla="*/ 15422 h 11"/>
                <a:gd name="T28" fmla="*/ 19050 w 17"/>
                <a:gd name="T29" fmla="*/ 15422 h 11"/>
                <a:gd name="T30" fmla="*/ 23813 w 17"/>
                <a:gd name="T31" fmla="*/ 15422 h 11"/>
                <a:gd name="T32" fmla="*/ 26988 w 17"/>
                <a:gd name="T33" fmla="*/ 15422 h 11"/>
                <a:gd name="T34" fmla="*/ 26988 w 17"/>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1"/>
                <a:gd name="T56" fmla="*/ 17 w 17"/>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1">
                  <a:moveTo>
                    <a:pt x="17" y="0"/>
                  </a:moveTo>
                  <a:lnTo>
                    <a:pt x="14" y="0"/>
                  </a:lnTo>
                  <a:lnTo>
                    <a:pt x="10" y="2"/>
                  </a:lnTo>
                  <a:lnTo>
                    <a:pt x="8" y="4"/>
                  </a:lnTo>
                  <a:lnTo>
                    <a:pt x="7" y="4"/>
                  </a:lnTo>
                  <a:lnTo>
                    <a:pt x="6" y="6"/>
                  </a:lnTo>
                  <a:lnTo>
                    <a:pt x="3" y="7"/>
                  </a:lnTo>
                  <a:lnTo>
                    <a:pt x="2" y="9"/>
                  </a:lnTo>
                  <a:lnTo>
                    <a:pt x="0" y="11"/>
                  </a:lnTo>
                  <a:lnTo>
                    <a:pt x="1" y="11"/>
                  </a:lnTo>
                  <a:lnTo>
                    <a:pt x="3" y="11"/>
                  </a:lnTo>
                  <a:lnTo>
                    <a:pt x="6" y="11"/>
                  </a:lnTo>
                  <a:lnTo>
                    <a:pt x="8" y="11"/>
                  </a:lnTo>
                  <a:lnTo>
                    <a:pt x="9" y="11"/>
                  </a:lnTo>
                  <a:lnTo>
                    <a:pt x="12" y="11"/>
                  </a:lnTo>
                  <a:lnTo>
                    <a:pt x="15" y="11"/>
                  </a:lnTo>
                  <a:lnTo>
                    <a:pt x="17" y="11"/>
                  </a:lnTo>
                  <a:lnTo>
                    <a:pt x="17"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7" name="Freeform 156">
              <a:extLst>
                <a:ext uri="{FF2B5EF4-FFF2-40B4-BE49-F238E27FC236}">
                  <a16:creationId xmlns:a16="http://schemas.microsoft.com/office/drawing/2014/main" id="{650DF128-E4E6-2855-E4B8-B350CC7DAABE}"/>
                </a:ext>
              </a:extLst>
            </p:cNvPr>
            <p:cNvSpPr>
              <a:spLocks/>
            </p:cNvSpPr>
            <p:nvPr/>
          </p:nvSpPr>
          <p:spPr bwMode="gray">
            <a:xfrm>
              <a:off x="3631578" y="5972538"/>
              <a:ext cx="30131" cy="29715"/>
            </a:xfrm>
            <a:custGeom>
              <a:avLst/>
              <a:gdLst>
                <a:gd name="T0" fmla="*/ 14287 w 16"/>
                <a:gd name="T1" fmla="*/ 0 h 17"/>
                <a:gd name="T2" fmla="*/ 11112 w 16"/>
                <a:gd name="T3" fmla="*/ 0 h 17"/>
                <a:gd name="T4" fmla="*/ 9525 w 16"/>
                <a:gd name="T5" fmla="*/ 0 h 17"/>
                <a:gd name="T6" fmla="*/ 7937 w 16"/>
                <a:gd name="T7" fmla="*/ 0 h 17"/>
                <a:gd name="T8" fmla="*/ 4762 w 16"/>
                <a:gd name="T9" fmla="*/ 0 h 17"/>
                <a:gd name="T10" fmla="*/ 3175 w 16"/>
                <a:gd name="T11" fmla="*/ 0 h 17"/>
                <a:gd name="T12" fmla="*/ 0 w 16"/>
                <a:gd name="T13" fmla="*/ 0 h 17"/>
                <a:gd name="T14" fmla="*/ 0 w 16"/>
                <a:gd name="T15" fmla="*/ 1402 h 17"/>
                <a:gd name="T16" fmla="*/ 0 w 16"/>
                <a:gd name="T17" fmla="*/ 4206 h 17"/>
                <a:gd name="T18" fmla="*/ 0 w 16"/>
                <a:gd name="T19" fmla="*/ 7010 h 17"/>
                <a:gd name="T20" fmla="*/ 0 w 16"/>
                <a:gd name="T21" fmla="*/ 8412 h 17"/>
                <a:gd name="T22" fmla="*/ 0 w 16"/>
                <a:gd name="T23" fmla="*/ 11216 h 17"/>
                <a:gd name="T24" fmla="*/ 0 w 16"/>
                <a:gd name="T25" fmla="*/ 12618 h 17"/>
                <a:gd name="T26" fmla="*/ 3175 w 16"/>
                <a:gd name="T27" fmla="*/ 15422 h 17"/>
                <a:gd name="T28" fmla="*/ 3175 w 16"/>
                <a:gd name="T29" fmla="*/ 16824 h 17"/>
                <a:gd name="T30" fmla="*/ 4762 w 16"/>
                <a:gd name="T31" fmla="*/ 19628 h 17"/>
                <a:gd name="T32" fmla="*/ 9525 w 16"/>
                <a:gd name="T33" fmla="*/ 22432 h 17"/>
                <a:gd name="T34" fmla="*/ 11112 w 16"/>
                <a:gd name="T35" fmla="*/ 23834 h 17"/>
                <a:gd name="T36" fmla="*/ 15875 w 16"/>
                <a:gd name="T37" fmla="*/ 23834 h 17"/>
                <a:gd name="T38" fmla="*/ 20637 w 16"/>
                <a:gd name="T39" fmla="*/ 23834 h 17"/>
                <a:gd name="T40" fmla="*/ 25400 w 16"/>
                <a:gd name="T41" fmla="*/ 23834 h 17"/>
                <a:gd name="T42" fmla="*/ 22225 w 16"/>
                <a:gd name="T43" fmla="*/ 19628 h 17"/>
                <a:gd name="T44" fmla="*/ 20637 w 16"/>
                <a:gd name="T45" fmla="*/ 16824 h 17"/>
                <a:gd name="T46" fmla="*/ 17462 w 16"/>
                <a:gd name="T47" fmla="*/ 12618 h 17"/>
                <a:gd name="T48" fmla="*/ 15875 w 16"/>
                <a:gd name="T49" fmla="*/ 11216 h 17"/>
                <a:gd name="T50" fmla="*/ 15875 w 16"/>
                <a:gd name="T51" fmla="*/ 8412 h 17"/>
                <a:gd name="T52" fmla="*/ 14287 w 16"/>
                <a:gd name="T53" fmla="*/ 7010 h 17"/>
                <a:gd name="T54" fmla="*/ 14287 w 16"/>
                <a:gd name="T55" fmla="*/ 4206 h 17"/>
                <a:gd name="T56" fmla="*/ 14287 w 16"/>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17"/>
                <a:gd name="T89" fmla="*/ 16 w 16"/>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17">
                  <a:moveTo>
                    <a:pt x="9" y="0"/>
                  </a:moveTo>
                  <a:lnTo>
                    <a:pt x="7" y="0"/>
                  </a:lnTo>
                  <a:lnTo>
                    <a:pt x="6" y="0"/>
                  </a:lnTo>
                  <a:lnTo>
                    <a:pt x="5" y="0"/>
                  </a:lnTo>
                  <a:lnTo>
                    <a:pt x="3" y="0"/>
                  </a:lnTo>
                  <a:lnTo>
                    <a:pt x="2" y="0"/>
                  </a:lnTo>
                  <a:lnTo>
                    <a:pt x="0" y="0"/>
                  </a:lnTo>
                  <a:lnTo>
                    <a:pt x="0" y="1"/>
                  </a:lnTo>
                  <a:lnTo>
                    <a:pt x="0" y="3"/>
                  </a:lnTo>
                  <a:lnTo>
                    <a:pt x="0" y="5"/>
                  </a:lnTo>
                  <a:lnTo>
                    <a:pt x="0" y="6"/>
                  </a:lnTo>
                  <a:lnTo>
                    <a:pt x="0" y="8"/>
                  </a:lnTo>
                  <a:lnTo>
                    <a:pt x="0" y="9"/>
                  </a:lnTo>
                  <a:lnTo>
                    <a:pt x="2" y="11"/>
                  </a:lnTo>
                  <a:lnTo>
                    <a:pt x="2" y="12"/>
                  </a:lnTo>
                  <a:lnTo>
                    <a:pt x="3" y="14"/>
                  </a:lnTo>
                  <a:lnTo>
                    <a:pt x="6" y="16"/>
                  </a:lnTo>
                  <a:lnTo>
                    <a:pt x="7" y="17"/>
                  </a:lnTo>
                  <a:lnTo>
                    <a:pt x="10" y="17"/>
                  </a:lnTo>
                  <a:lnTo>
                    <a:pt x="13" y="17"/>
                  </a:lnTo>
                  <a:lnTo>
                    <a:pt x="16" y="17"/>
                  </a:lnTo>
                  <a:lnTo>
                    <a:pt x="14" y="14"/>
                  </a:lnTo>
                  <a:lnTo>
                    <a:pt x="13" y="12"/>
                  </a:lnTo>
                  <a:lnTo>
                    <a:pt x="11" y="9"/>
                  </a:lnTo>
                  <a:lnTo>
                    <a:pt x="10" y="8"/>
                  </a:lnTo>
                  <a:lnTo>
                    <a:pt x="10" y="6"/>
                  </a:lnTo>
                  <a:lnTo>
                    <a:pt x="9" y="5"/>
                  </a:lnTo>
                  <a:lnTo>
                    <a:pt x="9" y="3"/>
                  </a:lnTo>
                  <a:lnTo>
                    <a:pt x="9"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8" name="Freeform 157">
              <a:extLst>
                <a:ext uri="{FF2B5EF4-FFF2-40B4-BE49-F238E27FC236}">
                  <a16:creationId xmlns:a16="http://schemas.microsoft.com/office/drawing/2014/main" id="{1163B7B9-2ACC-ADC1-EB5C-60294C46B295}"/>
                </a:ext>
              </a:extLst>
            </p:cNvPr>
            <p:cNvSpPr>
              <a:spLocks/>
            </p:cNvSpPr>
            <p:nvPr/>
          </p:nvSpPr>
          <p:spPr bwMode="gray">
            <a:xfrm>
              <a:off x="3637604" y="6012158"/>
              <a:ext cx="16069" cy="7925"/>
            </a:xfrm>
            <a:custGeom>
              <a:avLst/>
              <a:gdLst>
                <a:gd name="T0" fmla="*/ 0 w 9"/>
                <a:gd name="T1" fmla="*/ 0 h 5"/>
                <a:gd name="T2" fmla="*/ 0 w 9"/>
                <a:gd name="T3" fmla="*/ 4206 h 5"/>
                <a:gd name="T4" fmla="*/ 1588 w 9"/>
                <a:gd name="T5" fmla="*/ 4206 h 5"/>
                <a:gd name="T6" fmla="*/ 1588 w 9"/>
                <a:gd name="T7" fmla="*/ 7010 h 5"/>
                <a:gd name="T8" fmla="*/ 4763 w 9"/>
                <a:gd name="T9" fmla="*/ 7010 h 5"/>
                <a:gd name="T10" fmla="*/ 6350 w 9"/>
                <a:gd name="T11" fmla="*/ 7010 h 5"/>
                <a:gd name="T12" fmla="*/ 9525 w 9"/>
                <a:gd name="T13" fmla="*/ 4206 h 5"/>
                <a:gd name="T14" fmla="*/ 12700 w 9"/>
                <a:gd name="T15" fmla="*/ 4206 h 5"/>
                <a:gd name="T16" fmla="*/ 14288 w 9"/>
                <a:gd name="T17" fmla="*/ 0 h 5"/>
                <a:gd name="T18" fmla="*/ 0 w 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5"/>
                <a:gd name="T32" fmla="*/ 9 w 9"/>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5">
                  <a:moveTo>
                    <a:pt x="0" y="0"/>
                  </a:moveTo>
                  <a:lnTo>
                    <a:pt x="0" y="3"/>
                  </a:lnTo>
                  <a:lnTo>
                    <a:pt x="1" y="3"/>
                  </a:lnTo>
                  <a:lnTo>
                    <a:pt x="1" y="5"/>
                  </a:lnTo>
                  <a:lnTo>
                    <a:pt x="3" y="5"/>
                  </a:lnTo>
                  <a:lnTo>
                    <a:pt x="4" y="5"/>
                  </a:lnTo>
                  <a:lnTo>
                    <a:pt x="6" y="3"/>
                  </a:lnTo>
                  <a:lnTo>
                    <a:pt x="8" y="3"/>
                  </a:lnTo>
                  <a:lnTo>
                    <a:pt x="9" y="0"/>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09" name="Freeform 158">
              <a:extLst>
                <a:ext uri="{FF2B5EF4-FFF2-40B4-BE49-F238E27FC236}">
                  <a16:creationId xmlns:a16="http://schemas.microsoft.com/office/drawing/2014/main" id="{06F85130-3043-AF78-4179-1894E5A19D04}"/>
                </a:ext>
              </a:extLst>
            </p:cNvPr>
            <p:cNvSpPr>
              <a:spLocks/>
            </p:cNvSpPr>
            <p:nvPr/>
          </p:nvSpPr>
          <p:spPr bwMode="gray">
            <a:xfrm>
              <a:off x="3788261" y="6127051"/>
              <a:ext cx="48213" cy="19809"/>
            </a:xfrm>
            <a:custGeom>
              <a:avLst/>
              <a:gdLst>
                <a:gd name="T0" fmla="*/ 0 w 26"/>
                <a:gd name="T1" fmla="*/ 0 h 11"/>
                <a:gd name="T2" fmla="*/ 0 w 26"/>
                <a:gd name="T3" fmla="*/ 1402 h 11"/>
                <a:gd name="T4" fmla="*/ 1588 w 26"/>
                <a:gd name="T5" fmla="*/ 2804 h 11"/>
                <a:gd name="T6" fmla="*/ 1588 w 26"/>
                <a:gd name="T7" fmla="*/ 7010 h 11"/>
                <a:gd name="T8" fmla="*/ 3175 w 26"/>
                <a:gd name="T9" fmla="*/ 8412 h 11"/>
                <a:gd name="T10" fmla="*/ 3175 w 26"/>
                <a:gd name="T11" fmla="*/ 12618 h 11"/>
                <a:gd name="T12" fmla="*/ 4763 w 26"/>
                <a:gd name="T13" fmla="*/ 14020 h 11"/>
                <a:gd name="T14" fmla="*/ 7938 w 26"/>
                <a:gd name="T15" fmla="*/ 15422 h 11"/>
                <a:gd name="T16" fmla="*/ 12700 w 26"/>
                <a:gd name="T17" fmla="*/ 15422 h 11"/>
                <a:gd name="T18" fmla="*/ 14288 w 26"/>
                <a:gd name="T19" fmla="*/ 14020 h 11"/>
                <a:gd name="T20" fmla="*/ 19050 w 26"/>
                <a:gd name="T21" fmla="*/ 12618 h 11"/>
                <a:gd name="T22" fmla="*/ 22225 w 26"/>
                <a:gd name="T23" fmla="*/ 8412 h 11"/>
                <a:gd name="T24" fmla="*/ 25400 w 26"/>
                <a:gd name="T25" fmla="*/ 8412 h 11"/>
                <a:gd name="T26" fmla="*/ 31750 w 26"/>
                <a:gd name="T27" fmla="*/ 7010 h 11"/>
                <a:gd name="T28" fmla="*/ 34925 w 26"/>
                <a:gd name="T29" fmla="*/ 7010 h 11"/>
                <a:gd name="T30" fmla="*/ 38100 w 26"/>
                <a:gd name="T31" fmla="*/ 2804 h 11"/>
                <a:gd name="T32" fmla="*/ 41275 w 26"/>
                <a:gd name="T33" fmla="*/ 0 h 11"/>
                <a:gd name="T34" fmla="*/ 0 w 26"/>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1"/>
                <a:gd name="T56" fmla="*/ 26 w 26"/>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1">
                  <a:moveTo>
                    <a:pt x="0" y="0"/>
                  </a:moveTo>
                  <a:lnTo>
                    <a:pt x="0" y="1"/>
                  </a:lnTo>
                  <a:lnTo>
                    <a:pt x="1" y="2"/>
                  </a:lnTo>
                  <a:lnTo>
                    <a:pt x="1" y="5"/>
                  </a:lnTo>
                  <a:lnTo>
                    <a:pt x="2" y="6"/>
                  </a:lnTo>
                  <a:lnTo>
                    <a:pt x="2" y="9"/>
                  </a:lnTo>
                  <a:lnTo>
                    <a:pt x="3" y="10"/>
                  </a:lnTo>
                  <a:lnTo>
                    <a:pt x="5" y="11"/>
                  </a:lnTo>
                  <a:lnTo>
                    <a:pt x="8" y="11"/>
                  </a:lnTo>
                  <a:lnTo>
                    <a:pt x="9" y="10"/>
                  </a:lnTo>
                  <a:lnTo>
                    <a:pt x="12" y="9"/>
                  </a:lnTo>
                  <a:lnTo>
                    <a:pt x="14" y="6"/>
                  </a:lnTo>
                  <a:lnTo>
                    <a:pt x="16" y="6"/>
                  </a:lnTo>
                  <a:lnTo>
                    <a:pt x="20" y="5"/>
                  </a:lnTo>
                  <a:lnTo>
                    <a:pt x="22" y="5"/>
                  </a:lnTo>
                  <a:lnTo>
                    <a:pt x="24" y="2"/>
                  </a:lnTo>
                  <a:lnTo>
                    <a:pt x="26" y="0"/>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0" name="Freeform 159">
              <a:extLst>
                <a:ext uri="{FF2B5EF4-FFF2-40B4-BE49-F238E27FC236}">
                  <a16:creationId xmlns:a16="http://schemas.microsoft.com/office/drawing/2014/main" id="{5BB9ED19-C715-FE09-DF41-7AA78453614C}"/>
                </a:ext>
              </a:extLst>
            </p:cNvPr>
            <p:cNvSpPr>
              <a:spLocks/>
            </p:cNvSpPr>
            <p:nvPr/>
          </p:nvSpPr>
          <p:spPr bwMode="gray">
            <a:xfrm>
              <a:off x="3736034" y="6099319"/>
              <a:ext cx="44195" cy="19809"/>
            </a:xfrm>
            <a:custGeom>
              <a:avLst/>
              <a:gdLst>
                <a:gd name="T0" fmla="*/ 23812 w 24"/>
                <a:gd name="T1" fmla="*/ 0 h 11"/>
                <a:gd name="T2" fmla="*/ 19050 w 24"/>
                <a:gd name="T3" fmla="*/ 0 h 11"/>
                <a:gd name="T4" fmla="*/ 15875 w 24"/>
                <a:gd name="T5" fmla="*/ 2804 h 11"/>
                <a:gd name="T6" fmla="*/ 14288 w 24"/>
                <a:gd name="T7" fmla="*/ 5608 h 11"/>
                <a:gd name="T8" fmla="*/ 7938 w 24"/>
                <a:gd name="T9" fmla="*/ 5608 h 11"/>
                <a:gd name="T10" fmla="*/ 6350 w 24"/>
                <a:gd name="T11" fmla="*/ 8412 h 11"/>
                <a:gd name="T12" fmla="*/ 4763 w 24"/>
                <a:gd name="T13" fmla="*/ 9814 h 11"/>
                <a:gd name="T14" fmla="*/ 3175 w 24"/>
                <a:gd name="T15" fmla="*/ 12618 h 11"/>
                <a:gd name="T16" fmla="*/ 0 w 24"/>
                <a:gd name="T17" fmla="*/ 15422 h 11"/>
                <a:gd name="T18" fmla="*/ 6350 w 24"/>
                <a:gd name="T19" fmla="*/ 15422 h 11"/>
                <a:gd name="T20" fmla="*/ 11112 w 24"/>
                <a:gd name="T21" fmla="*/ 15422 h 11"/>
                <a:gd name="T22" fmla="*/ 17463 w 24"/>
                <a:gd name="T23" fmla="*/ 15422 h 11"/>
                <a:gd name="T24" fmla="*/ 20637 w 24"/>
                <a:gd name="T25" fmla="*/ 15422 h 11"/>
                <a:gd name="T26" fmla="*/ 26988 w 24"/>
                <a:gd name="T27" fmla="*/ 15422 h 11"/>
                <a:gd name="T28" fmla="*/ 31750 w 24"/>
                <a:gd name="T29" fmla="*/ 15422 h 11"/>
                <a:gd name="T30" fmla="*/ 33338 w 24"/>
                <a:gd name="T31" fmla="*/ 15422 h 11"/>
                <a:gd name="T32" fmla="*/ 38100 w 24"/>
                <a:gd name="T33" fmla="*/ 15422 h 11"/>
                <a:gd name="T34" fmla="*/ 36513 w 24"/>
                <a:gd name="T35" fmla="*/ 12618 h 11"/>
                <a:gd name="T36" fmla="*/ 33338 w 24"/>
                <a:gd name="T37" fmla="*/ 9814 h 11"/>
                <a:gd name="T38" fmla="*/ 31750 w 24"/>
                <a:gd name="T39" fmla="*/ 8412 h 11"/>
                <a:gd name="T40" fmla="*/ 30163 w 24"/>
                <a:gd name="T41" fmla="*/ 5608 h 11"/>
                <a:gd name="T42" fmla="*/ 26988 w 24"/>
                <a:gd name="T43" fmla="*/ 5608 h 11"/>
                <a:gd name="T44" fmla="*/ 25400 w 24"/>
                <a:gd name="T45" fmla="*/ 2804 h 11"/>
                <a:gd name="T46" fmla="*/ 25400 w 24"/>
                <a:gd name="T47" fmla="*/ 0 h 11"/>
                <a:gd name="T48" fmla="*/ 23812 w 24"/>
                <a:gd name="T49" fmla="*/ 0 h 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11"/>
                <a:gd name="T77" fmla="*/ 24 w 24"/>
                <a:gd name="T78" fmla="*/ 11 h 1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11">
                  <a:moveTo>
                    <a:pt x="15" y="0"/>
                  </a:moveTo>
                  <a:lnTo>
                    <a:pt x="12" y="0"/>
                  </a:lnTo>
                  <a:lnTo>
                    <a:pt x="10" y="2"/>
                  </a:lnTo>
                  <a:lnTo>
                    <a:pt x="9" y="4"/>
                  </a:lnTo>
                  <a:lnTo>
                    <a:pt x="5" y="4"/>
                  </a:lnTo>
                  <a:lnTo>
                    <a:pt x="4" y="6"/>
                  </a:lnTo>
                  <a:lnTo>
                    <a:pt x="3" y="7"/>
                  </a:lnTo>
                  <a:lnTo>
                    <a:pt x="2" y="9"/>
                  </a:lnTo>
                  <a:lnTo>
                    <a:pt x="0" y="11"/>
                  </a:lnTo>
                  <a:lnTo>
                    <a:pt x="4" y="11"/>
                  </a:lnTo>
                  <a:lnTo>
                    <a:pt x="7" y="11"/>
                  </a:lnTo>
                  <a:lnTo>
                    <a:pt x="11" y="11"/>
                  </a:lnTo>
                  <a:lnTo>
                    <a:pt x="13" y="11"/>
                  </a:lnTo>
                  <a:lnTo>
                    <a:pt x="17" y="11"/>
                  </a:lnTo>
                  <a:lnTo>
                    <a:pt x="20" y="11"/>
                  </a:lnTo>
                  <a:lnTo>
                    <a:pt x="21" y="11"/>
                  </a:lnTo>
                  <a:lnTo>
                    <a:pt x="24" y="11"/>
                  </a:lnTo>
                  <a:lnTo>
                    <a:pt x="23" y="9"/>
                  </a:lnTo>
                  <a:lnTo>
                    <a:pt x="21" y="7"/>
                  </a:lnTo>
                  <a:lnTo>
                    <a:pt x="20" y="6"/>
                  </a:lnTo>
                  <a:lnTo>
                    <a:pt x="19" y="4"/>
                  </a:lnTo>
                  <a:lnTo>
                    <a:pt x="17" y="4"/>
                  </a:lnTo>
                  <a:lnTo>
                    <a:pt x="16" y="2"/>
                  </a:lnTo>
                  <a:lnTo>
                    <a:pt x="16" y="0"/>
                  </a:lnTo>
                  <a:lnTo>
                    <a:pt x="15"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1" name="Freeform 160">
              <a:extLst>
                <a:ext uri="{FF2B5EF4-FFF2-40B4-BE49-F238E27FC236}">
                  <a16:creationId xmlns:a16="http://schemas.microsoft.com/office/drawing/2014/main" id="{A26E47A5-65C1-E640-1A88-EF4132F2101E}"/>
                </a:ext>
              </a:extLst>
            </p:cNvPr>
            <p:cNvSpPr>
              <a:spLocks/>
            </p:cNvSpPr>
            <p:nvPr/>
          </p:nvSpPr>
          <p:spPr bwMode="gray">
            <a:xfrm>
              <a:off x="3462839" y="4629453"/>
              <a:ext cx="345513" cy="1463922"/>
            </a:xfrm>
            <a:custGeom>
              <a:avLst/>
              <a:gdLst>
                <a:gd name="T0" fmla="*/ 169862 w 186"/>
                <a:gd name="T1" fmla="*/ 1065535 h 837"/>
                <a:gd name="T2" fmla="*/ 168275 w 186"/>
                <a:gd name="T3" fmla="*/ 1024876 h 837"/>
                <a:gd name="T4" fmla="*/ 171450 w 186"/>
                <a:gd name="T5" fmla="*/ 1003846 h 837"/>
                <a:gd name="T6" fmla="*/ 174625 w 186"/>
                <a:gd name="T7" fmla="*/ 980011 h 837"/>
                <a:gd name="T8" fmla="*/ 173037 w 186"/>
                <a:gd name="T9" fmla="*/ 944961 h 837"/>
                <a:gd name="T10" fmla="*/ 158750 w 186"/>
                <a:gd name="T11" fmla="*/ 887478 h 837"/>
                <a:gd name="T12" fmla="*/ 109538 w 186"/>
                <a:gd name="T13" fmla="*/ 780925 h 837"/>
                <a:gd name="T14" fmla="*/ 106363 w 186"/>
                <a:gd name="T15" fmla="*/ 716432 h 837"/>
                <a:gd name="T16" fmla="*/ 104775 w 186"/>
                <a:gd name="T17" fmla="*/ 670165 h 837"/>
                <a:gd name="T18" fmla="*/ 95250 w 186"/>
                <a:gd name="T19" fmla="*/ 626703 h 837"/>
                <a:gd name="T20" fmla="*/ 106363 w 186"/>
                <a:gd name="T21" fmla="*/ 601466 h 837"/>
                <a:gd name="T22" fmla="*/ 95250 w 186"/>
                <a:gd name="T23" fmla="*/ 580436 h 837"/>
                <a:gd name="T24" fmla="*/ 106363 w 186"/>
                <a:gd name="T25" fmla="*/ 556602 h 837"/>
                <a:gd name="T26" fmla="*/ 95250 w 186"/>
                <a:gd name="T27" fmla="*/ 552396 h 837"/>
                <a:gd name="T28" fmla="*/ 106363 w 186"/>
                <a:gd name="T29" fmla="*/ 535571 h 837"/>
                <a:gd name="T30" fmla="*/ 71438 w 186"/>
                <a:gd name="T31" fmla="*/ 472480 h 837"/>
                <a:gd name="T32" fmla="*/ 63500 w 186"/>
                <a:gd name="T33" fmla="*/ 407988 h 837"/>
                <a:gd name="T34" fmla="*/ 80962 w 186"/>
                <a:gd name="T35" fmla="*/ 335083 h 837"/>
                <a:gd name="T36" fmla="*/ 92075 w 186"/>
                <a:gd name="T37" fmla="*/ 271992 h 837"/>
                <a:gd name="T38" fmla="*/ 85725 w 186"/>
                <a:gd name="T39" fmla="*/ 224323 h 837"/>
                <a:gd name="T40" fmla="*/ 111125 w 186"/>
                <a:gd name="T41" fmla="*/ 172448 h 837"/>
                <a:gd name="T42" fmla="*/ 68263 w 186"/>
                <a:gd name="T43" fmla="*/ 103749 h 837"/>
                <a:gd name="T44" fmla="*/ 50800 w 186"/>
                <a:gd name="T45" fmla="*/ 29442 h 837"/>
                <a:gd name="T46" fmla="*/ 23812 w 186"/>
                <a:gd name="T47" fmla="*/ 12618 h 837"/>
                <a:gd name="T48" fmla="*/ 3175 w 186"/>
                <a:gd name="T49" fmla="*/ 58885 h 837"/>
                <a:gd name="T50" fmla="*/ 23812 w 186"/>
                <a:gd name="T51" fmla="*/ 158428 h 837"/>
                <a:gd name="T52" fmla="*/ 12700 w 186"/>
                <a:gd name="T53" fmla="*/ 187871 h 837"/>
                <a:gd name="T54" fmla="*/ 25400 w 186"/>
                <a:gd name="T55" fmla="*/ 269188 h 837"/>
                <a:gd name="T56" fmla="*/ 23812 w 186"/>
                <a:gd name="T57" fmla="*/ 319660 h 837"/>
                <a:gd name="T58" fmla="*/ 22225 w 186"/>
                <a:gd name="T59" fmla="*/ 349103 h 837"/>
                <a:gd name="T60" fmla="*/ 19050 w 186"/>
                <a:gd name="T61" fmla="*/ 364525 h 837"/>
                <a:gd name="T62" fmla="*/ 20637 w 186"/>
                <a:gd name="T63" fmla="*/ 389761 h 837"/>
                <a:gd name="T64" fmla="*/ 28575 w 186"/>
                <a:gd name="T65" fmla="*/ 416400 h 837"/>
                <a:gd name="T66" fmla="*/ 28575 w 186"/>
                <a:gd name="T67" fmla="*/ 438832 h 837"/>
                <a:gd name="T68" fmla="*/ 33338 w 186"/>
                <a:gd name="T69" fmla="*/ 478089 h 837"/>
                <a:gd name="T70" fmla="*/ 41275 w 186"/>
                <a:gd name="T71" fmla="*/ 511737 h 837"/>
                <a:gd name="T72" fmla="*/ 34925 w 186"/>
                <a:gd name="T73" fmla="*/ 591652 h 837"/>
                <a:gd name="T74" fmla="*/ 23812 w 186"/>
                <a:gd name="T75" fmla="*/ 636517 h 837"/>
                <a:gd name="T76" fmla="*/ 34925 w 186"/>
                <a:gd name="T77" fmla="*/ 692597 h 837"/>
                <a:gd name="T78" fmla="*/ 49212 w 186"/>
                <a:gd name="T79" fmla="*/ 740266 h 837"/>
                <a:gd name="T80" fmla="*/ 47625 w 186"/>
                <a:gd name="T81" fmla="*/ 780925 h 837"/>
                <a:gd name="T82" fmla="*/ 93662 w 186"/>
                <a:gd name="T83" fmla="*/ 806161 h 837"/>
                <a:gd name="T84" fmla="*/ 100012 w 186"/>
                <a:gd name="T85" fmla="*/ 860840 h 837"/>
                <a:gd name="T86" fmla="*/ 109538 w 186"/>
                <a:gd name="T87" fmla="*/ 897292 h 837"/>
                <a:gd name="T88" fmla="*/ 114300 w 186"/>
                <a:gd name="T89" fmla="*/ 926735 h 837"/>
                <a:gd name="T90" fmla="*/ 82550 w 186"/>
                <a:gd name="T91" fmla="*/ 946363 h 837"/>
                <a:gd name="T92" fmla="*/ 98425 w 186"/>
                <a:gd name="T93" fmla="*/ 964589 h 837"/>
                <a:gd name="T94" fmla="*/ 122238 w 186"/>
                <a:gd name="T95" fmla="*/ 987022 h 837"/>
                <a:gd name="T96" fmla="*/ 139700 w 186"/>
                <a:gd name="T97" fmla="*/ 1024876 h 837"/>
                <a:gd name="T98" fmla="*/ 177800 w 186"/>
                <a:gd name="T99" fmla="*/ 1096379 h 837"/>
                <a:gd name="T100" fmla="*/ 214313 w 186"/>
                <a:gd name="T101" fmla="*/ 1125821 h 837"/>
                <a:gd name="T102" fmla="*/ 209550 w 186"/>
                <a:gd name="T103" fmla="*/ 1135635 h 837"/>
                <a:gd name="T104" fmla="*/ 252413 w 186"/>
                <a:gd name="T105" fmla="*/ 1151058 h 837"/>
                <a:gd name="T106" fmla="*/ 263525 w 186"/>
                <a:gd name="T107" fmla="*/ 1170686 h 837"/>
                <a:gd name="T108" fmla="*/ 290513 w 186"/>
                <a:gd name="T109" fmla="*/ 1139842 h 837"/>
                <a:gd name="T110" fmla="*/ 292100 w 186"/>
                <a:gd name="T111" fmla="*/ 1125821 h 8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86"/>
                <a:gd name="T169" fmla="*/ 0 h 837"/>
                <a:gd name="T170" fmla="*/ 186 w 186"/>
                <a:gd name="T171" fmla="*/ 837 h 83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86" h="837">
                  <a:moveTo>
                    <a:pt x="152" y="792"/>
                  </a:moveTo>
                  <a:lnTo>
                    <a:pt x="145" y="791"/>
                  </a:lnTo>
                  <a:lnTo>
                    <a:pt x="137" y="788"/>
                  </a:lnTo>
                  <a:lnTo>
                    <a:pt x="128" y="782"/>
                  </a:lnTo>
                  <a:lnTo>
                    <a:pt x="120" y="775"/>
                  </a:lnTo>
                  <a:lnTo>
                    <a:pt x="113" y="769"/>
                  </a:lnTo>
                  <a:lnTo>
                    <a:pt x="107" y="760"/>
                  </a:lnTo>
                  <a:lnTo>
                    <a:pt x="103" y="752"/>
                  </a:lnTo>
                  <a:lnTo>
                    <a:pt x="102" y="745"/>
                  </a:lnTo>
                  <a:lnTo>
                    <a:pt x="102" y="742"/>
                  </a:lnTo>
                  <a:lnTo>
                    <a:pt x="102" y="739"/>
                  </a:lnTo>
                  <a:lnTo>
                    <a:pt x="103" y="735"/>
                  </a:lnTo>
                  <a:lnTo>
                    <a:pt x="104" y="734"/>
                  </a:lnTo>
                  <a:lnTo>
                    <a:pt x="106" y="731"/>
                  </a:lnTo>
                  <a:lnTo>
                    <a:pt x="107" y="728"/>
                  </a:lnTo>
                  <a:lnTo>
                    <a:pt x="108" y="725"/>
                  </a:lnTo>
                  <a:lnTo>
                    <a:pt x="108" y="723"/>
                  </a:lnTo>
                  <a:lnTo>
                    <a:pt x="108" y="721"/>
                  </a:lnTo>
                  <a:lnTo>
                    <a:pt x="108" y="720"/>
                  </a:lnTo>
                  <a:lnTo>
                    <a:pt x="108" y="718"/>
                  </a:lnTo>
                  <a:lnTo>
                    <a:pt x="108" y="716"/>
                  </a:lnTo>
                  <a:lnTo>
                    <a:pt x="108" y="714"/>
                  </a:lnTo>
                  <a:lnTo>
                    <a:pt x="108" y="711"/>
                  </a:lnTo>
                  <a:lnTo>
                    <a:pt x="108" y="707"/>
                  </a:lnTo>
                  <a:lnTo>
                    <a:pt x="108" y="706"/>
                  </a:lnTo>
                  <a:lnTo>
                    <a:pt x="109" y="703"/>
                  </a:lnTo>
                  <a:lnTo>
                    <a:pt x="109" y="700"/>
                  </a:lnTo>
                  <a:lnTo>
                    <a:pt x="110" y="699"/>
                  </a:lnTo>
                  <a:lnTo>
                    <a:pt x="110" y="696"/>
                  </a:lnTo>
                  <a:lnTo>
                    <a:pt x="112" y="695"/>
                  </a:lnTo>
                  <a:lnTo>
                    <a:pt x="112" y="692"/>
                  </a:lnTo>
                  <a:lnTo>
                    <a:pt x="113" y="688"/>
                  </a:lnTo>
                  <a:lnTo>
                    <a:pt x="112" y="682"/>
                  </a:lnTo>
                  <a:lnTo>
                    <a:pt x="110" y="678"/>
                  </a:lnTo>
                  <a:lnTo>
                    <a:pt x="109" y="674"/>
                  </a:lnTo>
                  <a:lnTo>
                    <a:pt x="107" y="670"/>
                  </a:lnTo>
                  <a:lnTo>
                    <a:pt x="104" y="665"/>
                  </a:lnTo>
                  <a:lnTo>
                    <a:pt x="103" y="660"/>
                  </a:lnTo>
                  <a:lnTo>
                    <a:pt x="102" y="656"/>
                  </a:lnTo>
                  <a:lnTo>
                    <a:pt x="102" y="650"/>
                  </a:lnTo>
                  <a:lnTo>
                    <a:pt x="101" y="642"/>
                  </a:lnTo>
                  <a:lnTo>
                    <a:pt x="100" y="633"/>
                  </a:lnTo>
                  <a:lnTo>
                    <a:pt x="98" y="624"/>
                  </a:lnTo>
                  <a:lnTo>
                    <a:pt x="96" y="617"/>
                  </a:lnTo>
                  <a:lnTo>
                    <a:pt x="90" y="604"/>
                  </a:lnTo>
                  <a:lnTo>
                    <a:pt x="83" y="592"/>
                  </a:lnTo>
                  <a:lnTo>
                    <a:pt x="77" y="579"/>
                  </a:lnTo>
                  <a:lnTo>
                    <a:pt x="71" y="565"/>
                  </a:lnTo>
                  <a:lnTo>
                    <a:pt x="69" y="557"/>
                  </a:lnTo>
                  <a:lnTo>
                    <a:pt x="66" y="549"/>
                  </a:lnTo>
                  <a:lnTo>
                    <a:pt x="65" y="539"/>
                  </a:lnTo>
                  <a:lnTo>
                    <a:pt x="65" y="529"/>
                  </a:lnTo>
                  <a:lnTo>
                    <a:pt x="65" y="524"/>
                  </a:lnTo>
                  <a:lnTo>
                    <a:pt x="66" y="519"/>
                  </a:lnTo>
                  <a:lnTo>
                    <a:pt x="66" y="515"/>
                  </a:lnTo>
                  <a:lnTo>
                    <a:pt x="67" y="511"/>
                  </a:lnTo>
                  <a:lnTo>
                    <a:pt x="69" y="507"/>
                  </a:lnTo>
                  <a:lnTo>
                    <a:pt x="69" y="501"/>
                  </a:lnTo>
                  <a:lnTo>
                    <a:pt x="69" y="497"/>
                  </a:lnTo>
                  <a:lnTo>
                    <a:pt x="70" y="492"/>
                  </a:lnTo>
                  <a:lnTo>
                    <a:pt x="69" y="486"/>
                  </a:lnTo>
                  <a:lnTo>
                    <a:pt x="67" y="482"/>
                  </a:lnTo>
                  <a:lnTo>
                    <a:pt x="66" y="478"/>
                  </a:lnTo>
                  <a:lnTo>
                    <a:pt x="64" y="472"/>
                  </a:lnTo>
                  <a:lnTo>
                    <a:pt x="63" y="468"/>
                  </a:lnTo>
                  <a:lnTo>
                    <a:pt x="60" y="464"/>
                  </a:lnTo>
                  <a:lnTo>
                    <a:pt x="59" y="458"/>
                  </a:lnTo>
                  <a:lnTo>
                    <a:pt x="59" y="451"/>
                  </a:lnTo>
                  <a:lnTo>
                    <a:pt x="59" y="448"/>
                  </a:lnTo>
                  <a:lnTo>
                    <a:pt x="60" y="447"/>
                  </a:lnTo>
                  <a:lnTo>
                    <a:pt x="62" y="444"/>
                  </a:lnTo>
                  <a:lnTo>
                    <a:pt x="63" y="441"/>
                  </a:lnTo>
                  <a:lnTo>
                    <a:pt x="65" y="440"/>
                  </a:lnTo>
                  <a:lnTo>
                    <a:pt x="66" y="437"/>
                  </a:lnTo>
                  <a:lnTo>
                    <a:pt x="67" y="435"/>
                  </a:lnTo>
                  <a:lnTo>
                    <a:pt x="67" y="432"/>
                  </a:lnTo>
                  <a:lnTo>
                    <a:pt x="67" y="429"/>
                  </a:lnTo>
                  <a:lnTo>
                    <a:pt x="66" y="428"/>
                  </a:lnTo>
                  <a:lnTo>
                    <a:pt x="65" y="425"/>
                  </a:lnTo>
                  <a:lnTo>
                    <a:pt x="64" y="423"/>
                  </a:lnTo>
                  <a:lnTo>
                    <a:pt x="63" y="421"/>
                  </a:lnTo>
                  <a:lnTo>
                    <a:pt x="62" y="419"/>
                  </a:lnTo>
                  <a:lnTo>
                    <a:pt x="62" y="416"/>
                  </a:lnTo>
                  <a:lnTo>
                    <a:pt x="60" y="414"/>
                  </a:lnTo>
                  <a:lnTo>
                    <a:pt x="62" y="414"/>
                  </a:lnTo>
                  <a:lnTo>
                    <a:pt x="62" y="411"/>
                  </a:lnTo>
                  <a:lnTo>
                    <a:pt x="63" y="409"/>
                  </a:lnTo>
                  <a:lnTo>
                    <a:pt x="64" y="407"/>
                  </a:lnTo>
                  <a:lnTo>
                    <a:pt x="65" y="404"/>
                  </a:lnTo>
                  <a:lnTo>
                    <a:pt x="66" y="400"/>
                  </a:lnTo>
                  <a:lnTo>
                    <a:pt x="67" y="397"/>
                  </a:lnTo>
                  <a:lnTo>
                    <a:pt x="67" y="394"/>
                  </a:lnTo>
                  <a:lnTo>
                    <a:pt x="66" y="394"/>
                  </a:lnTo>
                  <a:lnTo>
                    <a:pt x="65" y="394"/>
                  </a:lnTo>
                  <a:lnTo>
                    <a:pt x="64" y="394"/>
                  </a:lnTo>
                  <a:lnTo>
                    <a:pt x="63" y="394"/>
                  </a:lnTo>
                  <a:lnTo>
                    <a:pt x="62" y="394"/>
                  </a:lnTo>
                  <a:lnTo>
                    <a:pt x="60" y="394"/>
                  </a:lnTo>
                  <a:lnTo>
                    <a:pt x="62" y="393"/>
                  </a:lnTo>
                  <a:lnTo>
                    <a:pt x="63" y="391"/>
                  </a:lnTo>
                  <a:lnTo>
                    <a:pt x="64" y="390"/>
                  </a:lnTo>
                  <a:lnTo>
                    <a:pt x="65" y="389"/>
                  </a:lnTo>
                  <a:lnTo>
                    <a:pt x="66" y="387"/>
                  </a:lnTo>
                  <a:lnTo>
                    <a:pt x="66" y="384"/>
                  </a:lnTo>
                  <a:lnTo>
                    <a:pt x="67" y="382"/>
                  </a:lnTo>
                  <a:lnTo>
                    <a:pt x="67" y="379"/>
                  </a:lnTo>
                  <a:lnTo>
                    <a:pt x="66" y="372"/>
                  </a:lnTo>
                  <a:lnTo>
                    <a:pt x="63" y="365"/>
                  </a:lnTo>
                  <a:lnTo>
                    <a:pt x="59" y="359"/>
                  </a:lnTo>
                  <a:lnTo>
                    <a:pt x="54" y="352"/>
                  </a:lnTo>
                  <a:lnTo>
                    <a:pt x="50" y="345"/>
                  </a:lnTo>
                  <a:lnTo>
                    <a:pt x="45" y="337"/>
                  </a:lnTo>
                  <a:lnTo>
                    <a:pt x="41" y="329"/>
                  </a:lnTo>
                  <a:lnTo>
                    <a:pt x="40" y="319"/>
                  </a:lnTo>
                  <a:lnTo>
                    <a:pt x="40" y="313"/>
                  </a:lnTo>
                  <a:lnTo>
                    <a:pt x="40" y="308"/>
                  </a:lnTo>
                  <a:lnTo>
                    <a:pt x="40" y="302"/>
                  </a:lnTo>
                  <a:lnTo>
                    <a:pt x="40" y="297"/>
                  </a:lnTo>
                  <a:lnTo>
                    <a:pt x="40" y="291"/>
                  </a:lnTo>
                  <a:lnTo>
                    <a:pt x="40" y="284"/>
                  </a:lnTo>
                  <a:lnTo>
                    <a:pt x="40" y="277"/>
                  </a:lnTo>
                  <a:lnTo>
                    <a:pt x="40" y="269"/>
                  </a:lnTo>
                  <a:lnTo>
                    <a:pt x="41" y="260"/>
                  </a:lnTo>
                  <a:lnTo>
                    <a:pt x="44" y="253"/>
                  </a:lnTo>
                  <a:lnTo>
                    <a:pt x="47" y="246"/>
                  </a:lnTo>
                  <a:lnTo>
                    <a:pt x="51" y="239"/>
                  </a:lnTo>
                  <a:lnTo>
                    <a:pt x="54" y="232"/>
                  </a:lnTo>
                  <a:lnTo>
                    <a:pt x="58" y="225"/>
                  </a:lnTo>
                  <a:lnTo>
                    <a:pt x="60" y="219"/>
                  </a:lnTo>
                  <a:lnTo>
                    <a:pt x="60" y="208"/>
                  </a:lnTo>
                  <a:lnTo>
                    <a:pt x="60" y="204"/>
                  </a:lnTo>
                  <a:lnTo>
                    <a:pt x="59" y="198"/>
                  </a:lnTo>
                  <a:lnTo>
                    <a:pt x="58" y="194"/>
                  </a:lnTo>
                  <a:lnTo>
                    <a:pt x="56" y="190"/>
                  </a:lnTo>
                  <a:lnTo>
                    <a:pt x="53" y="185"/>
                  </a:lnTo>
                  <a:lnTo>
                    <a:pt x="52" y="181"/>
                  </a:lnTo>
                  <a:lnTo>
                    <a:pt x="51" y="176"/>
                  </a:lnTo>
                  <a:lnTo>
                    <a:pt x="50" y="170"/>
                  </a:lnTo>
                  <a:lnTo>
                    <a:pt x="51" y="165"/>
                  </a:lnTo>
                  <a:lnTo>
                    <a:pt x="54" y="160"/>
                  </a:lnTo>
                  <a:lnTo>
                    <a:pt x="58" y="156"/>
                  </a:lnTo>
                  <a:lnTo>
                    <a:pt x="62" y="152"/>
                  </a:lnTo>
                  <a:lnTo>
                    <a:pt x="66" y="146"/>
                  </a:lnTo>
                  <a:lnTo>
                    <a:pt x="70" y="141"/>
                  </a:lnTo>
                  <a:lnTo>
                    <a:pt x="72" y="134"/>
                  </a:lnTo>
                  <a:lnTo>
                    <a:pt x="73" y="123"/>
                  </a:lnTo>
                  <a:lnTo>
                    <a:pt x="70" y="123"/>
                  </a:lnTo>
                  <a:lnTo>
                    <a:pt x="66" y="120"/>
                  </a:lnTo>
                  <a:lnTo>
                    <a:pt x="64" y="117"/>
                  </a:lnTo>
                  <a:lnTo>
                    <a:pt x="60" y="114"/>
                  </a:lnTo>
                  <a:lnTo>
                    <a:pt x="56" y="105"/>
                  </a:lnTo>
                  <a:lnTo>
                    <a:pt x="51" y="95"/>
                  </a:lnTo>
                  <a:lnTo>
                    <a:pt x="47" y="84"/>
                  </a:lnTo>
                  <a:lnTo>
                    <a:pt x="43" y="74"/>
                  </a:lnTo>
                  <a:lnTo>
                    <a:pt x="41" y="66"/>
                  </a:lnTo>
                  <a:lnTo>
                    <a:pt x="40" y="61"/>
                  </a:lnTo>
                  <a:lnTo>
                    <a:pt x="40" y="52"/>
                  </a:lnTo>
                  <a:lnTo>
                    <a:pt x="39" y="43"/>
                  </a:lnTo>
                  <a:lnTo>
                    <a:pt x="37" y="35"/>
                  </a:lnTo>
                  <a:lnTo>
                    <a:pt x="34" y="28"/>
                  </a:lnTo>
                  <a:lnTo>
                    <a:pt x="32" y="21"/>
                  </a:lnTo>
                  <a:lnTo>
                    <a:pt x="28" y="14"/>
                  </a:lnTo>
                  <a:lnTo>
                    <a:pt x="24" y="7"/>
                  </a:lnTo>
                  <a:lnTo>
                    <a:pt x="19" y="0"/>
                  </a:lnTo>
                  <a:lnTo>
                    <a:pt x="19" y="3"/>
                  </a:lnTo>
                  <a:lnTo>
                    <a:pt x="18" y="4"/>
                  </a:lnTo>
                  <a:lnTo>
                    <a:pt x="16" y="7"/>
                  </a:lnTo>
                  <a:lnTo>
                    <a:pt x="15" y="9"/>
                  </a:lnTo>
                  <a:lnTo>
                    <a:pt x="15" y="11"/>
                  </a:lnTo>
                  <a:lnTo>
                    <a:pt x="14" y="13"/>
                  </a:lnTo>
                  <a:lnTo>
                    <a:pt x="12" y="15"/>
                  </a:lnTo>
                  <a:lnTo>
                    <a:pt x="11" y="18"/>
                  </a:lnTo>
                  <a:lnTo>
                    <a:pt x="0" y="15"/>
                  </a:lnTo>
                  <a:lnTo>
                    <a:pt x="1" y="29"/>
                  </a:lnTo>
                  <a:lnTo>
                    <a:pt x="2" y="42"/>
                  </a:lnTo>
                  <a:lnTo>
                    <a:pt x="5" y="54"/>
                  </a:lnTo>
                  <a:lnTo>
                    <a:pt x="8" y="64"/>
                  </a:lnTo>
                  <a:lnTo>
                    <a:pt x="11" y="75"/>
                  </a:lnTo>
                  <a:lnTo>
                    <a:pt x="13" y="85"/>
                  </a:lnTo>
                  <a:lnTo>
                    <a:pt x="14" y="96"/>
                  </a:lnTo>
                  <a:lnTo>
                    <a:pt x="15" y="109"/>
                  </a:lnTo>
                  <a:lnTo>
                    <a:pt x="15" y="113"/>
                  </a:lnTo>
                  <a:lnTo>
                    <a:pt x="14" y="116"/>
                  </a:lnTo>
                  <a:lnTo>
                    <a:pt x="13" y="119"/>
                  </a:lnTo>
                  <a:lnTo>
                    <a:pt x="12" y="121"/>
                  </a:lnTo>
                  <a:lnTo>
                    <a:pt x="11" y="124"/>
                  </a:lnTo>
                  <a:lnTo>
                    <a:pt x="9" y="127"/>
                  </a:lnTo>
                  <a:lnTo>
                    <a:pt x="9" y="130"/>
                  </a:lnTo>
                  <a:lnTo>
                    <a:pt x="8" y="134"/>
                  </a:lnTo>
                  <a:lnTo>
                    <a:pt x="9" y="144"/>
                  </a:lnTo>
                  <a:lnTo>
                    <a:pt x="11" y="152"/>
                  </a:lnTo>
                  <a:lnTo>
                    <a:pt x="12" y="160"/>
                  </a:lnTo>
                  <a:lnTo>
                    <a:pt x="13" y="167"/>
                  </a:lnTo>
                  <a:lnTo>
                    <a:pt x="14" y="176"/>
                  </a:lnTo>
                  <a:lnTo>
                    <a:pt x="15" y="184"/>
                  </a:lnTo>
                  <a:lnTo>
                    <a:pt x="16" y="192"/>
                  </a:lnTo>
                  <a:lnTo>
                    <a:pt x="18" y="201"/>
                  </a:lnTo>
                  <a:lnTo>
                    <a:pt x="18" y="208"/>
                  </a:lnTo>
                  <a:lnTo>
                    <a:pt x="16" y="213"/>
                  </a:lnTo>
                  <a:lnTo>
                    <a:pt x="16" y="217"/>
                  </a:lnTo>
                  <a:lnTo>
                    <a:pt x="16" y="221"/>
                  </a:lnTo>
                  <a:lnTo>
                    <a:pt x="15" y="224"/>
                  </a:lnTo>
                  <a:lnTo>
                    <a:pt x="15" y="228"/>
                  </a:lnTo>
                  <a:lnTo>
                    <a:pt x="15" y="232"/>
                  </a:lnTo>
                  <a:lnTo>
                    <a:pt x="15" y="237"/>
                  </a:lnTo>
                  <a:lnTo>
                    <a:pt x="15" y="239"/>
                  </a:lnTo>
                  <a:lnTo>
                    <a:pt x="15" y="241"/>
                  </a:lnTo>
                  <a:lnTo>
                    <a:pt x="14" y="244"/>
                  </a:lnTo>
                  <a:lnTo>
                    <a:pt x="14" y="246"/>
                  </a:lnTo>
                  <a:lnTo>
                    <a:pt x="14" y="249"/>
                  </a:lnTo>
                  <a:lnTo>
                    <a:pt x="14" y="251"/>
                  </a:lnTo>
                  <a:lnTo>
                    <a:pt x="14" y="253"/>
                  </a:lnTo>
                  <a:lnTo>
                    <a:pt x="15" y="255"/>
                  </a:lnTo>
                  <a:lnTo>
                    <a:pt x="14" y="255"/>
                  </a:lnTo>
                  <a:lnTo>
                    <a:pt x="13" y="258"/>
                  </a:lnTo>
                  <a:lnTo>
                    <a:pt x="13" y="259"/>
                  </a:lnTo>
                  <a:lnTo>
                    <a:pt x="12" y="260"/>
                  </a:lnTo>
                  <a:lnTo>
                    <a:pt x="12" y="263"/>
                  </a:lnTo>
                  <a:lnTo>
                    <a:pt x="12" y="265"/>
                  </a:lnTo>
                  <a:lnTo>
                    <a:pt x="11" y="267"/>
                  </a:lnTo>
                  <a:lnTo>
                    <a:pt x="11" y="269"/>
                  </a:lnTo>
                  <a:lnTo>
                    <a:pt x="11" y="273"/>
                  </a:lnTo>
                  <a:lnTo>
                    <a:pt x="12" y="277"/>
                  </a:lnTo>
                  <a:lnTo>
                    <a:pt x="13" y="278"/>
                  </a:lnTo>
                  <a:lnTo>
                    <a:pt x="14" y="281"/>
                  </a:lnTo>
                  <a:lnTo>
                    <a:pt x="15" y="283"/>
                  </a:lnTo>
                  <a:lnTo>
                    <a:pt x="16" y="285"/>
                  </a:lnTo>
                  <a:lnTo>
                    <a:pt x="16" y="287"/>
                  </a:lnTo>
                  <a:lnTo>
                    <a:pt x="18" y="290"/>
                  </a:lnTo>
                  <a:lnTo>
                    <a:pt x="18" y="292"/>
                  </a:lnTo>
                  <a:lnTo>
                    <a:pt x="18" y="297"/>
                  </a:lnTo>
                  <a:lnTo>
                    <a:pt x="18" y="299"/>
                  </a:lnTo>
                  <a:lnTo>
                    <a:pt x="18" y="302"/>
                  </a:lnTo>
                  <a:lnTo>
                    <a:pt x="18" y="305"/>
                  </a:lnTo>
                  <a:lnTo>
                    <a:pt x="18" y="308"/>
                  </a:lnTo>
                  <a:lnTo>
                    <a:pt x="18" y="310"/>
                  </a:lnTo>
                  <a:lnTo>
                    <a:pt x="18" y="312"/>
                  </a:lnTo>
                  <a:lnTo>
                    <a:pt x="18" y="313"/>
                  </a:lnTo>
                  <a:lnTo>
                    <a:pt x="18" y="317"/>
                  </a:lnTo>
                  <a:lnTo>
                    <a:pt x="18" y="323"/>
                  </a:lnTo>
                  <a:lnTo>
                    <a:pt x="19" y="327"/>
                  </a:lnTo>
                  <a:lnTo>
                    <a:pt x="19" y="333"/>
                  </a:lnTo>
                  <a:lnTo>
                    <a:pt x="20" y="337"/>
                  </a:lnTo>
                  <a:lnTo>
                    <a:pt x="20" y="341"/>
                  </a:lnTo>
                  <a:lnTo>
                    <a:pt x="21" y="341"/>
                  </a:lnTo>
                  <a:lnTo>
                    <a:pt x="24" y="347"/>
                  </a:lnTo>
                  <a:lnTo>
                    <a:pt x="25" y="350"/>
                  </a:lnTo>
                  <a:lnTo>
                    <a:pt x="26" y="352"/>
                  </a:lnTo>
                  <a:lnTo>
                    <a:pt x="26" y="355"/>
                  </a:lnTo>
                  <a:lnTo>
                    <a:pt x="26" y="358"/>
                  </a:lnTo>
                  <a:lnTo>
                    <a:pt x="26" y="362"/>
                  </a:lnTo>
                  <a:lnTo>
                    <a:pt x="26" y="365"/>
                  </a:lnTo>
                  <a:lnTo>
                    <a:pt x="26" y="369"/>
                  </a:lnTo>
                  <a:lnTo>
                    <a:pt x="26" y="379"/>
                  </a:lnTo>
                  <a:lnTo>
                    <a:pt x="25" y="389"/>
                  </a:lnTo>
                  <a:lnTo>
                    <a:pt x="25" y="397"/>
                  </a:lnTo>
                  <a:lnTo>
                    <a:pt x="24" y="405"/>
                  </a:lnTo>
                  <a:lnTo>
                    <a:pt x="22" y="414"/>
                  </a:lnTo>
                  <a:lnTo>
                    <a:pt x="22" y="422"/>
                  </a:lnTo>
                  <a:lnTo>
                    <a:pt x="21" y="430"/>
                  </a:lnTo>
                  <a:lnTo>
                    <a:pt x="21" y="439"/>
                  </a:lnTo>
                  <a:lnTo>
                    <a:pt x="21" y="443"/>
                  </a:lnTo>
                  <a:lnTo>
                    <a:pt x="20" y="447"/>
                  </a:lnTo>
                  <a:lnTo>
                    <a:pt x="19" y="450"/>
                  </a:lnTo>
                  <a:lnTo>
                    <a:pt x="18" y="453"/>
                  </a:lnTo>
                  <a:lnTo>
                    <a:pt x="15" y="454"/>
                  </a:lnTo>
                  <a:lnTo>
                    <a:pt x="14" y="457"/>
                  </a:lnTo>
                  <a:lnTo>
                    <a:pt x="13" y="460"/>
                  </a:lnTo>
                  <a:lnTo>
                    <a:pt x="13" y="462"/>
                  </a:lnTo>
                  <a:lnTo>
                    <a:pt x="14" y="469"/>
                  </a:lnTo>
                  <a:lnTo>
                    <a:pt x="16" y="478"/>
                  </a:lnTo>
                  <a:lnTo>
                    <a:pt x="19" y="486"/>
                  </a:lnTo>
                  <a:lnTo>
                    <a:pt x="22" y="494"/>
                  </a:lnTo>
                  <a:lnTo>
                    <a:pt x="26" y="501"/>
                  </a:lnTo>
                  <a:lnTo>
                    <a:pt x="30" y="508"/>
                  </a:lnTo>
                  <a:lnTo>
                    <a:pt x="31" y="515"/>
                  </a:lnTo>
                  <a:lnTo>
                    <a:pt x="32" y="519"/>
                  </a:lnTo>
                  <a:lnTo>
                    <a:pt x="32" y="522"/>
                  </a:lnTo>
                  <a:lnTo>
                    <a:pt x="32" y="525"/>
                  </a:lnTo>
                  <a:lnTo>
                    <a:pt x="31" y="528"/>
                  </a:lnTo>
                  <a:lnTo>
                    <a:pt x="30" y="531"/>
                  </a:lnTo>
                  <a:lnTo>
                    <a:pt x="30" y="533"/>
                  </a:lnTo>
                  <a:lnTo>
                    <a:pt x="28" y="536"/>
                  </a:lnTo>
                  <a:lnTo>
                    <a:pt x="28" y="539"/>
                  </a:lnTo>
                  <a:lnTo>
                    <a:pt x="28" y="542"/>
                  </a:lnTo>
                  <a:lnTo>
                    <a:pt x="28" y="550"/>
                  </a:lnTo>
                  <a:lnTo>
                    <a:pt x="30" y="557"/>
                  </a:lnTo>
                  <a:lnTo>
                    <a:pt x="33" y="561"/>
                  </a:lnTo>
                  <a:lnTo>
                    <a:pt x="37" y="565"/>
                  </a:lnTo>
                  <a:lnTo>
                    <a:pt x="40" y="567"/>
                  </a:lnTo>
                  <a:lnTo>
                    <a:pt x="47" y="568"/>
                  </a:lnTo>
                  <a:lnTo>
                    <a:pt x="52" y="570"/>
                  </a:lnTo>
                  <a:lnTo>
                    <a:pt x="59" y="570"/>
                  </a:lnTo>
                  <a:lnTo>
                    <a:pt x="59" y="575"/>
                  </a:lnTo>
                  <a:lnTo>
                    <a:pt x="60" y="582"/>
                  </a:lnTo>
                  <a:lnTo>
                    <a:pt x="62" y="588"/>
                  </a:lnTo>
                  <a:lnTo>
                    <a:pt x="62" y="593"/>
                  </a:lnTo>
                  <a:lnTo>
                    <a:pt x="63" y="598"/>
                  </a:lnTo>
                  <a:lnTo>
                    <a:pt x="63" y="603"/>
                  </a:lnTo>
                  <a:lnTo>
                    <a:pt x="63" y="609"/>
                  </a:lnTo>
                  <a:lnTo>
                    <a:pt x="63" y="614"/>
                  </a:lnTo>
                  <a:lnTo>
                    <a:pt x="63" y="617"/>
                  </a:lnTo>
                  <a:lnTo>
                    <a:pt x="64" y="620"/>
                  </a:lnTo>
                  <a:lnTo>
                    <a:pt x="65" y="624"/>
                  </a:lnTo>
                  <a:lnTo>
                    <a:pt x="66" y="629"/>
                  </a:lnTo>
                  <a:lnTo>
                    <a:pt x="67" y="633"/>
                  </a:lnTo>
                  <a:lnTo>
                    <a:pt x="69" y="638"/>
                  </a:lnTo>
                  <a:lnTo>
                    <a:pt x="69" y="640"/>
                  </a:lnTo>
                  <a:lnTo>
                    <a:pt x="70" y="643"/>
                  </a:lnTo>
                  <a:lnTo>
                    <a:pt x="70" y="647"/>
                  </a:lnTo>
                  <a:lnTo>
                    <a:pt x="70" y="650"/>
                  </a:lnTo>
                  <a:lnTo>
                    <a:pt x="70" y="653"/>
                  </a:lnTo>
                  <a:lnTo>
                    <a:pt x="71" y="656"/>
                  </a:lnTo>
                  <a:lnTo>
                    <a:pt x="71" y="658"/>
                  </a:lnTo>
                  <a:lnTo>
                    <a:pt x="72" y="661"/>
                  </a:lnTo>
                  <a:lnTo>
                    <a:pt x="73" y="664"/>
                  </a:lnTo>
                  <a:lnTo>
                    <a:pt x="73" y="668"/>
                  </a:lnTo>
                  <a:lnTo>
                    <a:pt x="69" y="670"/>
                  </a:lnTo>
                  <a:lnTo>
                    <a:pt x="64" y="671"/>
                  </a:lnTo>
                  <a:lnTo>
                    <a:pt x="60" y="671"/>
                  </a:lnTo>
                  <a:lnTo>
                    <a:pt x="56" y="672"/>
                  </a:lnTo>
                  <a:lnTo>
                    <a:pt x="52" y="675"/>
                  </a:lnTo>
                  <a:lnTo>
                    <a:pt x="48" y="677"/>
                  </a:lnTo>
                  <a:lnTo>
                    <a:pt x="45" y="681"/>
                  </a:lnTo>
                  <a:lnTo>
                    <a:pt x="43" y="685"/>
                  </a:lnTo>
                  <a:lnTo>
                    <a:pt x="47" y="685"/>
                  </a:lnTo>
                  <a:lnTo>
                    <a:pt x="52" y="686"/>
                  </a:lnTo>
                  <a:lnTo>
                    <a:pt x="57" y="686"/>
                  </a:lnTo>
                  <a:lnTo>
                    <a:pt x="62" y="688"/>
                  </a:lnTo>
                  <a:lnTo>
                    <a:pt x="65" y="688"/>
                  </a:lnTo>
                  <a:lnTo>
                    <a:pt x="70" y="689"/>
                  </a:lnTo>
                  <a:lnTo>
                    <a:pt x="72" y="690"/>
                  </a:lnTo>
                  <a:lnTo>
                    <a:pt x="73" y="693"/>
                  </a:lnTo>
                  <a:lnTo>
                    <a:pt x="75" y="697"/>
                  </a:lnTo>
                  <a:lnTo>
                    <a:pt x="76" y="700"/>
                  </a:lnTo>
                  <a:lnTo>
                    <a:pt x="77" y="704"/>
                  </a:lnTo>
                  <a:lnTo>
                    <a:pt x="78" y="706"/>
                  </a:lnTo>
                  <a:lnTo>
                    <a:pt x="79" y="709"/>
                  </a:lnTo>
                  <a:lnTo>
                    <a:pt x="82" y="710"/>
                  </a:lnTo>
                  <a:lnTo>
                    <a:pt x="84" y="710"/>
                  </a:lnTo>
                  <a:lnTo>
                    <a:pt x="87" y="710"/>
                  </a:lnTo>
                  <a:lnTo>
                    <a:pt x="87" y="720"/>
                  </a:lnTo>
                  <a:lnTo>
                    <a:pt x="88" y="731"/>
                  </a:lnTo>
                  <a:lnTo>
                    <a:pt x="90" y="741"/>
                  </a:lnTo>
                  <a:lnTo>
                    <a:pt x="92" y="752"/>
                  </a:lnTo>
                  <a:lnTo>
                    <a:pt x="96" y="760"/>
                  </a:lnTo>
                  <a:lnTo>
                    <a:pt x="100" y="767"/>
                  </a:lnTo>
                  <a:lnTo>
                    <a:pt x="104" y="773"/>
                  </a:lnTo>
                  <a:lnTo>
                    <a:pt x="110" y="775"/>
                  </a:lnTo>
                  <a:lnTo>
                    <a:pt x="112" y="782"/>
                  </a:lnTo>
                  <a:lnTo>
                    <a:pt x="114" y="788"/>
                  </a:lnTo>
                  <a:lnTo>
                    <a:pt x="117" y="791"/>
                  </a:lnTo>
                  <a:lnTo>
                    <a:pt x="121" y="794"/>
                  </a:lnTo>
                  <a:lnTo>
                    <a:pt x="126" y="795"/>
                  </a:lnTo>
                  <a:lnTo>
                    <a:pt x="129" y="798"/>
                  </a:lnTo>
                  <a:lnTo>
                    <a:pt x="133" y="799"/>
                  </a:lnTo>
                  <a:lnTo>
                    <a:pt x="135" y="803"/>
                  </a:lnTo>
                  <a:lnTo>
                    <a:pt x="134" y="803"/>
                  </a:lnTo>
                  <a:lnTo>
                    <a:pt x="133" y="803"/>
                  </a:lnTo>
                  <a:lnTo>
                    <a:pt x="132" y="805"/>
                  </a:lnTo>
                  <a:lnTo>
                    <a:pt x="131" y="805"/>
                  </a:lnTo>
                  <a:lnTo>
                    <a:pt x="129" y="805"/>
                  </a:lnTo>
                  <a:lnTo>
                    <a:pt x="131" y="808"/>
                  </a:lnTo>
                  <a:lnTo>
                    <a:pt x="132" y="810"/>
                  </a:lnTo>
                  <a:lnTo>
                    <a:pt x="134" y="813"/>
                  </a:lnTo>
                  <a:lnTo>
                    <a:pt x="138" y="816"/>
                  </a:lnTo>
                  <a:lnTo>
                    <a:pt x="142" y="817"/>
                  </a:lnTo>
                  <a:lnTo>
                    <a:pt x="146" y="817"/>
                  </a:lnTo>
                  <a:lnTo>
                    <a:pt x="151" y="819"/>
                  </a:lnTo>
                  <a:lnTo>
                    <a:pt x="155" y="817"/>
                  </a:lnTo>
                  <a:lnTo>
                    <a:pt x="159" y="821"/>
                  </a:lnTo>
                  <a:lnTo>
                    <a:pt x="161" y="826"/>
                  </a:lnTo>
                  <a:lnTo>
                    <a:pt x="163" y="830"/>
                  </a:lnTo>
                  <a:lnTo>
                    <a:pt x="164" y="833"/>
                  </a:lnTo>
                  <a:lnTo>
                    <a:pt x="165" y="835"/>
                  </a:lnTo>
                  <a:lnTo>
                    <a:pt x="165" y="837"/>
                  </a:lnTo>
                  <a:lnTo>
                    <a:pt x="166" y="837"/>
                  </a:lnTo>
                  <a:lnTo>
                    <a:pt x="166" y="835"/>
                  </a:lnTo>
                  <a:lnTo>
                    <a:pt x="168" y="828"/>
                  </a:lnTo>
                  <a:lnTo>
                    <a:pt x="171" y="824"/>
                  </a:lnTo>
                  <a:lnTo>
                    <a:pt x="173" y="820"/>
                  </a:lnTo>
                  <a:lnTo>
                    <a:pt x="176" y="817"/>
                  </a:lnTo>
                  <a:lnTo>
                    <a:pt x="178" y="816"/>
                  </a:lnTo>
                  <a:lnTo>
                    <a:pt x="180" y="815"/>
                  </a:lnTo>
                  <a:lnTo>
                    <a:pt x="183" y="813"/>
                  </a:lnTo>
                  <a:lnTo>
                    <a:pt x="186" y="813"/>
                  </a:lnTo>
                  <a:lnTo>
                    <a:pt x="185" y="812"/>
                  </a:lnTo>
                  <a:lnTo>
                    <a:pt x="185" y="809"/>
                  </a:lnTo>
                  <a:lnTo>
                    <a:pt x="184" y="808"/>
                  </a:lnTo>
                  <a:lnTo>
                    <a:pt x="184" y="806"/>
                  </a:lnTo>
                  <a:lnTo>
                    <a:pt x="184" y="805"/>
                  </a:lnTo>
                  <a:lnTo>
                    <a:pt x="184" y="803"/>
                  </a:lnTo>
                  <a:lnTo>
                    <a:pt x="152" y="79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2" name="Freeform 161">
              <a:extLst>
                <a:ext uri="{FF2B5EF4-FFF2-40B4-BE49-F238E27FC236}">
                  <a16:creationId xmlns:a16="http://schemas.microsoft.com/office/drawing/2014/main" id="{1844756E-8E6F-0B49-4D8F-14E2513F04CE}"/>
                </a:ext>
              </a:extLst>
            </p:cNvPr>
            <p:cNvSpPr>
              <a:spLocks/>
            </p:cNvSpPr>
            <p:nvPr/>
          </p:nvSpPr>
          <p:spPr bwMode="gray">
            <a:xfrm>
              <a:off x="3788261" y="6028005"/>
              <a:ext cx="166729" cy="128760"/>
            </a:xfrm>
            <a:custGeom>
              <a:avLst/>
              <a:gdLst>
                <a:gd name="T0" fmla="*/ 125413 w 90"/>
                <a:gd name="T1" fmla="*/ 89729 h 74"/>
                <a:gd name="T2" fmla="*/ 107950 w 90"/>
                <a:gd name="T3" fmla="*/ 92533 h 74"/>
                <a:gd name="T4" fmla="*/ 92075 w 90"/>
                <a:gd name="T5" fmla="*/ 92533 h 74"/>
                <a:gd name="T6" fmla="*/ 79375 w 90"/>
                <a:gd name="T7" fmla="*/ 92533 h 74"/>
                <a:gd name="T8" fmla="*/ 69850 w 90"/>
                <a:gd name="T9" fmla="*/ 82719 h 74"/>
                <a:gd name="T10" fmla="*/ 60325 w 90"/>
                <a:gd name="T11" fmla="*/ 65895 h 74"/>
                <a:gd name="T12" fmla="*/ 50800 w 90"/>
                <a:gd name="T13" fmla="*/ 46266 h 74"/>
                <a:gd name="T14" fmla="*/ 42862 w 90"/>
                <a:gd name="T15" fmla="*/ 19628 h 74"/>
                <a:gd name="T16" fmla="*/ 20637 w 90"/>
                <a:gd name="T17" fmla="*/ 0 h 74"/>
                <a:gd name="T18" fmla="*/ 17463 w 90"/>
                <a:gd name="T19" fmla="*/ 28040 h 74"/>
                <a:gd name="T20" fmla="*/ 11112 w 90"/>
                <a:gd name="T21" fmla="*/ 32246 h 74"/>
                <a:gd name="T22" fmla="*/ 3175 w 90"/>
                <a:gd name="T23" fmla="*/ 36452 h 74"/>
                <a:gd name="T24" fmla="*/ 0 w 90"/>
                <a:gd name="T25" fmla="*/ 39256 h 74"/>
                <a:gd name="T26" fmla="*/ 3175 w 90"/>
                <a:gd name="T27" fmla="*/ 43462 h 74"/>
                <a:gd name="T28" fmla="*/ 11112 w 90"/>
                <a:gd name="T29" fmla="*/ 51875 h 74"/>
                <a:gd name="T30" fmla="*/ 17463 w 90"/>
                <a:gd name="T31" fmla="*/ 58885 h 74"/>
                <a:gd name="T32" fmla="*/ 22225 w 90"/>
                <a:gd name="T33" fmla="*/ 65895 h 74"/>
                <a:gd name="T34" fmla="*/ 25400 w 90"/>
                <a:gd name="T35" fmla="*/ 68699 h 74"/>
                <a:gd name="T36" fmla="*/ 30163 w 90"/>
                <a:gd name="T37" fmla="*/ 72905 h 74"/>
                <a:gd name="T38" fmla="*/ 36512 w 90"/>
                <a:gd name="T39" fmla="*/ 72905 h 74"/>
                <a:gd name="T40" fmla="*/ 39687 w 90"/>
                <a:gd name="T41" fmla="*/ 79915 h 74"/>
                <a:gd name="T42" fmla="*/ 42862 w 90"/>
                <a:gd name="T43" fmla="*/ 84121 h 74"/>
                <a:gd name="T44" fmla="*/ 49212 w 90"/>
                <a:gd name="T45" fmla="*/ 85523 h 74"/>
                <a:gd name="T46" fmla="*/ 52388 w 90"/>
                <a:gd name="T47" fmla="*/ 88327 h 74"/>
                <a:gd name="T48" fmla="*/ 52388 w 90"/>
                <a:gd name="T49" fmla="*/ 98141 h 74"/>
                <a:gd name="T50" fmla="*/ 55563 w 90"/>
                <a:gd name="T51" fmla="*/ 103749 h 74"/>
                <a:gd name="T52" fmla="*/ 61913 w 90"/>
                <a:gd name="T53" fmla="*/ 103749 h 74"/>
                <a:gd name="T54" fmla="*/ 69850 w 90"/>
                <a:gd name="T55" fmla="*/ 103749 h 74"/>
                <a:gd name="T56" fmla="*/ 80962 w 90"/>
                <a:gd name="T57" fmla="*/ 103749 h 74"/>
                <a:gd name="T58" fmla="*/ 90487 w 90"/>
                <a:gd name="T59" fmla="*/ 102347 h 74"/>
                <a:gd name="T60" fmla="*/ 95250 w 90"/>
                <a:gd name="T61" fmla="*/ 99543 h 74"/>
                <a:gd name="T62" fmla="*/ 104775 w 90"/>
                <a:gd name="T63" fmla="*/ 102347 h 74"/>
                <a:gd name="T64" fmla="*/ 142875 w 90"/>
                <a:gd name="T65" fmla="*/ 89729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74"/>
                <a:gd name="T101" fmla="*/ 90 w 90"/>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74">
                  <a:moveTo>
                    <a:pt x="85" y="64"/>
                  </a:moveTo>
                  <a:lnTo>
                    <a:pt x="79" y="64"/>
                  </a:lnTo>
                  <a:lnTo>
                    <a:pt x="74" y="64"/>
                  </a:lnTo>
                  <a:lnTo>
                    <a:pt x="68" y="66"/>
                  </a:lnTo>
                  <a:lnTo>
                    <a:pt x="63" y="66"/>
                  </a:lnTo>
                  <a:lnTo>
                    <a:pt x="58" y="66"/>
                  </a:lnTo>
                  <a:lnTo>
                    <a:pt x="54" y="66"/>
                  </a:lnTo>
                  <a:lnTo>
                    <a:pt x="50" y="66"/>
                  </a:lnTo>
                  <a:lnTo>
                    <a:pt x="46" y="64"/>
                  </a:lnTo>
                  <a:lnTo>
                    <a:pt x="44" y="59"/>
                  </a:lnTo>
                  <a:lnTo>
                    <a:pt x="41" y="52"/>
                  </a:lnTo>
                  <a:lnTo>
                    <a:pt x="38" y="47"/>
                  </a:lnTo>
                  <a:lnTo>
                    <a:pt x="35" y="40"/>
                  </a:lnTo>
                  <a:lnTo>
                    <a:pt x="32" y="33"/>
                  </a:lnTo>
                  <a:lnTo>
                    <a:pt x="29" y="24"/>
                  </a:lnTo>
                  <a:lnTo>
                    <a:pt x="27" y="14"/>
                  </a:lnTo>
                  <a:lnTo>
                    <a:pt x="27" y="4"/>
                  </a:lnTo>
                  <a:lnTo>
                    <a:pt x="13" y="0"/>
                  </a:lnTo>
                  <a:lnTo>
                    <a:pt x="11" y="16"/>
                  </a:lnTo>
                  <a:lnTo>
                    <a:pt x="11" y="20"/>
                  </a:lnTo>
                  <a:lnTo>
                    <a:pt x="8" y="21"/>
                  </a:lnTo>
                  <a:lnTo>
                    <a:pt x="7" y="23"/>
                  </a:lnTo>
                  <a:lnTo>
                    <a:pt x="5" y="24"/>
                  </a:lnTo>
                  <a:lnTo>
                    <a:pt x="2" y="26"/>
                  </a:lnTo>
                  <a:lnTo>
                    <a:pt x="0" y="27"/>
                  </a:lnTo>
                  <a:lnTo>
                    <a:pt x="0" y="28"/>
                  </a:lnTo>
                  <a:lnTo>
                    <a:pt x="1" y="30"/>
                  </a:lnTo>
                  <a:lnTo>
                    <a:pt x="2" y="31"/>
                  </a:lnTo>
                  <a:lnTo>
                    <a:pt x="5" y="34"/>
                  </a:lnTo>
                  <a:lnTo>
                    <a:pt x="7" y="37"/>
                  </a:lnTo>
                  <a:lnTo>
                    <a:pt x="9" y="41"/>
                  </a:lnTo>
                  <a:lnTo>
                    <a:pt x="11" y="42"/>
                  </a:lnTo>
                  <a:lnTo>
                    <a:pt x="13" y="45"/>
                  </a:lnTo>
                  <a:lnTo>
                    <a:pt x="14" y="47"/>
                  </a:lnTo>
                  <a:lnTo>
                    <a:pt x="15" y="48"/>
                  </a:lnTo>
                  <a:lnTo>
                    <a:pt x="16" y="49"/>
                  </a:lnTo>
                  <a:lnTo>
                    <a:pt x="18" y="51"/>
                  </a:lnTo>
                  <a:lnTo>
                    <a:pt x="19" y="52"/>
                  </a:lnTo>
                  <a:lnTo>
                    <a:pt x="20" y="52"/>
                  </a:lnTo>
                  <a:lnTo>
                    <a:pt x="23" y="52"/>
                  </a:lnTo>
                  <a:lnTo>
                    <a:pt x="25" y="52"/>
                  </a:lnTo>
                  <a:lnTo>
                    <a:pt x="25" y="57"/>
                  </a:lnTo>
                  <a:lnTo>
                    <a:pt x="26" y="60"/>
                  </a:lnTo>
                  <a:lnTo>
                    <a:pt x="27" y="60"/>
                  </a:lnTo>
                  <a:lnTo>
                    <a:pt x="29" y="61"/>
                  </a:lnTo>
                  <a:lnTo>
                    <a:pt x="31" y="61"/>
                  </a:lnTo>
                  <a:lnTo>
                    <a:pt x="32" y="61"/>
                  </a:lnTo>
                  <a:lnTo>
                    <a:pt x="33" y="63"/>
                  </a:lnTo>
                  <a:lnTo>
                    <a:pt x="33" y="66"/>
                  </a:lnTo>
                  <a:lnTo>
                    <a:pt x="33" y="70"/>
                  </a:lnTo>
                  <a:lnTo>
                    <a:pt x="34" y="73"/>
                  </a:lnTo>
                  <a:lnTo>
                    <a:pt x="35" y="74"/>
                  </a:lnTo>
                  <a:lnTo>
                    <a:pt x="36" y="74"/>
                  </a:lnTo>
                  <a:lnTo>
                    <a:pt x="39" y="74"/>
                  </a:lnTo>
                  <a:lnTo>
                    <a:pt x="40" y="74"/>
                  </a:lnTo>
                  <a:lnTo>
                    <a:pt x="44" y="74"/>
                  </a:lnTo>
                  <a:lnTo>
                    <a:pt x="46" y="74"/>
                  </a:lnTo>
                  <a:lnTo>
                    <a:pt x="51" y="74"/>
                  </a:lnTo>
                  <a:lnTo>
                    <a:pt x="54" y="73"/>
                  </a:lnTo>
                  <a:lnTo>
                    <a:pt x="57" y="73"/>
                  </a:lnTo>
                  <a:lnTo>
                    <a:pt x="58" y="71"/>
                  </a:lnTo>
                  <a:lnTo>
                    <a:pt x="60" y="71"/>
                  </a:lnTo>
                  <a:lnTo>
                    <a:pt x="63" y="71"/>
                  </a:lnTo>
                  <a:lnTo>
                    <a:pt x="66" y="73"/>
                  </a:lnTo>
                  <a:lnTo>
                    <a:pt x="73" y="74"/>
                  </a:lnTo>
                  <a:lnTo>
                    <a:pt x="90" y="64"/>
                  </a:lnTo>
                  <a:lnTo>
                    <a:pt x="85" y="6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3" name="Freeform 163">
              <a:extLst>
                <a:ext uri="{FF2B5EF4-FFF2-40B4-BE49-F238E27FC236}">
                  <a16:creationId xmlns:a16="http://schemas.microsoft.com/office/drawing/2014/main" id="{BF4551F3-4680-15C0-6B5E-E4290C24DC8E}"/>
                </a:ext>
              </a:extLst>
            </p:cNvPr>
            <p:cNvSpPr>
              <a:spLocks/>
            </p:cNvSpPr>
            <p:nvPr/>
          </p:nvSpPr>
          <p:spPr bwMode="gray">
            <a:xfrm>
              <a:off x="3814378" y="5627852"/>
              <a:ext cx="34149" cy="39617"/>
            </a:xfrm>
            <a:custGeom>
              <a:avLst/>
              <a:gdLst>
                <a:gd name="T0" fmla="*/ 28575 w 18"/>
                <a:gd name="T1" fmla="*/ 11206 h 22"/>
                <a:gd name="T2" fmla="*/ 11112 w 18"/>
                <a:gd name="T3" fmla="*/ 0 h 22"/>
                <a:gd name="T4" fmla="*/ 9525 w 18"/>
                <a:gd name="T5" fmla="*/ 2801 h 22"/>
                <a:gd name="T6" fmla="*/ 7937 w 18"/>
                <a:gd name="T7" fmla="*/ 4202 h 22"/>
                <a:gd name="T8" fmla="*/ 4762 w 18"/>
                <a:gd name="T9" fmla="*/ 4202 h 22"/>
                <a:gd name="T10" fmla="*/ 1588 w 18"/>
                <a:gd name="T11" fmla="*/ 8404 h 22"/>
                <a:gd name="T12" fmla="*/ 1588 w 18"/>
                <a:gd name="T13" fmla="*/ 9805 h 22"/>
                <a:gd name="T14" fmla="*/ 0 w 18"/>
                <a:gd name="T15" fmla="*/ 11206 h 22"/>
                <a:gd name="T16" fmla="*/ 0 w 18"/>
                <a:gd name="T17" fmla="*/ 15408 h 22"/>
                <a:gd name="T18" fmla="*/ 0 w 18"/>
                <a:gd name="T19" fmla="*/ 18209 h 22"/>
                <a:gd name="T20" fmla="*/ 1588 w 18"/>
                <a:gd name="T21" fmla="*/ 19610 h 22"/>
                <a:gd name="T22" fmla="*/ 1588 w 18"/>
                <a:gd name="T23" fmla="*/ 21011 h 22"/>
                <a:gd name="T24" fmla="*/ 4762 w 18"/>
                <a:gd name="T25" fmla="*/ 25213 h 22"/>
                <a:gd name="T26" fmla="*/ 7937 w 18"/>
                <a:gd name="T27" fmla="*/ 26614 h 22"/>
                <a:gd name="T28" fmla="*/ 9525 w 18"/>
                <a:gd name="T29" fmla="*/ 29415 h 22"/>
                <a:gd name="T30" fmla="*/ 11112 w 18"/>
                <a:gd name="T31" fmla="*/ 30816 h 22"/>
                <a:gd name="T32" fmla="*/ 12700 w 18"/>
                <a:gd name="T33" fmla="*/ 30816 h 22"/>
                <a:gd name="T34" fmla="*/ 15875 w 18"/>
                <a:gd name="T35" fmla="*/ 30816 h 22"/>
                <a:gd name="T36" fmla="*/ 17462 w 18"/>
                <a:gd name="T37" fmla="*/ 30816 h 22"/>
                <a:gd name="T38" fmla="*/ 19050 w 18"/>
                <a:gd name="T39" fmla="*/ 30816 h 22"/>
                <a:gd name="T40" fmla="*/ 22225 w 18"/>
                <a:gd name="T41" fmla="*/ 30816 h 22"/>
                <a:gd name="T42" fmla="*/ 23812 w 18"/>
                <a:gd name="T43" fmla="*/ 30816 h 22"/>
                <a:gd name="T44" fmla="*/ 28575 w 18"/>
                <a:gd name="T45" fmla="*/ 30816 h 22"/>
                <a:gd name="T46" fmla="*/ 28575 w 18"/>
                <a:gd name="T47" fmla="*/ 26614 h 22"/>
                <a:gd name="T48" fmla="*/ 28575 w 18"/>
                <a:gd name="T49" fmla="*/ 21011 h 22"/>
                <a:gd name="T50" fmla="*/ 28575 w 18"/>
                <a:gd name="T51" fmla="*/ 19610 h 22"/>
                <a:gd name="T52" fmla="*/ 28575 w 18"/>
                <a:gd name="T53" fmla="*/ 15408 h 22"/>
                <a:gd name="T54" fmla="*/ 28575 w 18"/>
                <a:gd name="T55" fmla="*/ 14007 h 22"/>
                <a:gd name="T56" fmla="*/ 28575 w 18"/>
                <a:gd name="T57" fmla="*/ 11206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22"/>
                <a:gd name="T89" fmla="*/ 18 w 18"/>
                <a:gd name="T90" fmla="*/ 22 h 2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22">
                  <a:moveTo>
                    <a:pt x="18" y="8"/>
                  </a:moveTo>
                  <a:lnTo>
                    <a:pt x="7" y="0"/>
                  </a:lnTo>
                  <a:lnTo>
                    <a:pt x="6" y="2"/>
                  </a:lnTo>
                  <a:lnTo>
                    <a:pt x="5" y="3"/>
                  </a:lnTo>
                  <a:lnTo>
                    <a:pt x="3" y="3"/>
                  </a:lnTo>
                  <a:lnTo>
                    <a:pt x="1" y="6"/>
                  </a:lnTo>
                  <a:lnTo>
                    <a:pt x="1" y="7"/>
                  </a:lnTo>
                  <a:lnTo>
                    <a:pt x="0" y="8"/>
                  </a:lnTo>
                  <a:lnTo>
                    <a:pt x="0" y="11"/>
                  </a:lnTo>
                  <a:lnTo>
                    <a:pt x="0" y="13"/>
                  </a:lnTo>
                  <a:lnTo>
                    <a:pt x="1" y="14"/>
                  </a:lnTo>
                  <a:lnTo>
                    <a:pt x="1" y="15"/>
                  </a:lnTo>
                  <a:lnTo>
                    <a:pt x="3" y="18"/>
                  </a:lnTo>
                  <a:lnTo>
                    <a:pt x="5" y="19"/>
                  </a:lnTo>
                  <a:lnTo>
                    <a:pt x="6" y="21"/>
                  </a:lnTo>
                  <a:lnTo>
                    <a:pt x="7" y="22"/>
                  </a:lnTo>
                  <a:lnTo>
                    <a:pt x="8" y="22"/>
                  </a:lnTo>
                  <a:lnTo>
                    <a:pt x="10" y="22"/>
                  </a:lnTo>
                  <a:lnTo>
                    <a:pt x="11" y="22"/>
                  </a:lnTo>
                  <a:lnTo>
                    <a:pt x="12" y="22"/>
                  </a:lnTo>
                  <a:lnTo>
                    <a:pt x="14" y="22"/>
                  </a:lnTo>
                  <a:lnTo>
                    <a:pt x="15" y="22"/>
                  </a:lnTo>
                  <a:lnTo>
                    <a:pt x="18" y="22"/>
                  </a:lnTo>
                  <a:lnTo>
                    <a:pt x="18" y="19"/>
                  </a:lnTo>
                  <a:lnTo>
                    <a:pt x="18" y="15"/>
                  </a:lnTo>
                  <a:lnTo>
                    <a:pt x="18" y="14"/>
                  </a:lnTo>
                  <a:lnTo>
                    <a:pt x="18" y="11"/>
                  </a:lnTo>
                  <a:lnTo>
                    <a:pt x="18" y="10"/>
                  </a:lnTo>
                  <a:lnTo>
                    <a:pt x="18" y="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4" name="Freeform 164">
              <a:extLst>
                <a:ext uri="{FF2B5EF4-FFF2-40B4-BE49-F238E27FC236}">
                  <a16:creationId xmlns:a16="http://schemas.microsoft.com/office/drawing/2014/main" id="{3E7A5B83-9E15-3E93-DEBF-85D0BE25DE70}"/>
                </a:ext>
              </a:extLst>
            </p:cNvPr>
            <p:cNvSpPr>
              <a:spLocks/>
            </p:cNvSpPr>
            <p:nvPr/>
          </p:nvSpPr>
          <p:spPr bwMode="gray">
            <a:xfrm>
              <a:off x="3836474" y="6033946"/>
              <a:ext cx="108476" cy="108953"/>
            </a:xfrm>
            <a:custGeom>
              <a:avLst/>
              <a:gdLst>
                <a:gd name="T0" fmla="*/ 0 w 59"/>
                <a:gd name="T1" fmla="*/ 0 h 62"/>
                <a:gd name="T2" fmla="*/ 0 w 59"/>
                <a:gd name="T3" fmla="*/ 14007 h 62"/>
                <a:gd name="T4" fmla="*/ 3175 w 59"/>
                <a:gd name="T5" fmla="*/ 28015 h 62"/>
                <a:gd name="T6" fmla="*/ 7938 w 59"/>
                <a:gd name="T7" fmla="*/ 40622 h 62"/>
                <a:gd name="T8" fmla="*/ 12700 w 59"/>
                <a:gd name="T9" fmla="*/ 50427 h 62"/>
                <a:gd name="T10" fmla="*/ 17463 w 59"/>
                <a:gd name="T11" fmla="*/ 60232 h 62"/>
                <a:gd name="T12" fmla="*/ 22225 w 59"/>
                <a:gd name="T13" fmla="*/ 68636 h 62"/>
                <a:gd name="T14" fmla="*/ 28575 w 59"/>
                <a:gd name="T15" fmla="*/ 77041 h 62"/>
                <a:gd name="T16" fmla="*/ 31750 w 59"/>
                <a:gd name="T17" fmla="*/ 84045 h 62"/>
                <a:gd name="T18" fmla="*/ 38100 w 59"/>
                <a:gd name="T19" fmla="*/ 86846 h 62"/>
                <a:gd name="T20" fmla="*/ 44450 w 59"/>
                <a:gd name="T21" fmla="*/ 86846 h 62"/>
                <a:gd name="T22" fmla="*/ 50800 w 59"/>
                <a:gd name="T23" fmla="*/ 86846 h 62"/>
                <a:gd name="T24" fmla="*/ 58738 w 59"/>
                <a:gd name="T25" fmla="*/ 86846 h 62"/>
                <a:gd name="T26" fmla="*/ 65088 w 59"/>
                <a:gd name="T27" fmla="*/ 86846 h 62"/>
                <a:gd name="T28" fmla="*/ 76200 w 59"/>
                <a:gd name="T29" fmla="*/ 84045 h 62"/>
                <a:gd name="T30" fmla="*/ 84138 w 59"/>
                <a:gd name="T31" fmla="*/ 84045 h 62"/>
                <a:gd name="T32" fmla="*/ 93663 w 59"/>
                <a:gd name="T33" fmla="*/ 84045 h 62"/>
                <a:gd name="T34" fmla="*/ 85725 w 59"/>
                <a:gd name="T35" fmla="*/ 82644 h 62"/>
                <a:gd name="T36" fmla="*/ 79375 w 59"/>
                <a:gd name="T37" fmla="*/ 79842 h 62"/>
                <a:gd name="T38" fmla="*/ 73025 w 59"/>
                <a:gd name="T39" fmla="*/ 78442 h 62"/>
                <a:gd name="T40" fmla="*/ 63500 w 59"/>
                <a:gd name="T41" fmla="*/ 74239 h 62"/>
                <a:gd name="T42" fmla="*/ 50800 w 59"/>
                <a:gd name="T43" fmla="*/ 63033 h 62"/>
                <a:gd name="T44" fmla="*/ 38100 w 59"/>
                <a:gd name="T45" fmla="*/ 53228 h 62"/>
                <a:gd name="T46" fmla="*/ 25400 w 59"/>
                <a:gd name="T47" fmla="*/ 40622 h 62"/>
                <a:gd name="T48" fmla="*/ 14288 w 59"/>
                <a:gd name="T49" fmla="*/ 28015 h 62"/>
                <a:gd name="T50" fmla="*/ 7938 w 59"/>
                <a:gd name="T51" fmla="*/ 14007 h 62"/>
                <a:gd name="T52" fmla="*/ 3175 w 59"/>
                <a:gd name="T53" fmla="*/ 4202 h 62"/>
                <a:gd name="T54" fmla="*/ 0 w 59"/>
                <a:gd name="T55" fmla="*/ 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9"/>
                <a:gd name="T85" fmla="*/ 0 h 62"/>
                <a:gd name="T86" fmla="*/ 59 w 59"/>
                <a:gd name="T87" fmla="*/ 62 h 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9" h="62">
                  <a:moveTo>
                    <a:pt x="0" y="0"/>
                  </a:moveTo>
                  <a:lnTo>
                    <a:pt x="0" y="10"/>
                  </a:lnTo>
                  <a:lnTo>
                    <a:pt x="2" y="20"/>
                  </a:lnTo>
                  <a:lnTo>
                    <a:pt x="5" y="29"/>
                  </a:lnTo>
                  <a:lnTo>
                    <a:pt x="8" y="36"/>
                  </a:lnTo>
                  <a:lnTo>
                    <a:pt x="11" y="43"/>
                  </a:lnTo>
                  <a:lnTo>
                    <a:pt x="14" y="49"/>
                  </a:lnTo>
                  <a:lnTo>
                    <a:pt x="18" y="55"/>
                  </a:lnTo>
                  <a:lnTo>
                    <a:pt x="20" y="60"/>
                  </a:lnTo>
                  <a:lnTo>
                    <a:pt x="24" y="62"/>
                  </a:lnTo>
                  <a:lnTo>
                    <a:pt x="28" y="62"/>
                  </a:lnTo>
                  <a:lnTo>
                    <a:pt x="32" y="62"/>
                  </a:lnTo>
                  <a:lnTo>
                    <a:pt x="37" y="62"/>
                  </a:lnTo>
                  <a:lnTo>
                    <a:pt x="41" y="62"/>
                  </a:lnTo>
                  <a:lnTo>
                    <a:pt x="48" y="60"/>
                  </a:lnTo>
                  <a:lnTo>
                    <a:pt x="53" y="60"/>
                  </a:lnTo>
                  <a:lnTo>
                    <a:pt x="59" y="60"/>
                  </a:lnTo>
                  <a:lnTo>
                    <a:pt x="54" y="59"/>
                  </a:lnTo>
                  <a:lnTo>
                    <a:pt x="50" y="57"/>
                  </a:lnTo>
                  <a:lnTo>
                    <a:pt x="46" y="56"/>
                  </a:lnTo>
                  <a:lnTo>
                    <a:pt x="40" y="53"/>
                  </a:lnTo>
                  <a:lnTo>
                    <a:pt x="32" y="45"/>
                  </a:lnTo>
                  <a:lnTo>
                    <a:pt x="24" y="38"/>
                  </a:lnTo>
                  <a:lnTo>
                    <a:pt x="16" y="29"/>
                  </a:lnTo>
                  <a:lnTo>
                    <a:pt x="9" y="20"/>
                  </a:lnTo>
                  <a:lnTo>
                    <a:pt x="5" y="10"/>
                  </a:lnTo>
                  <a:lnTo>
                    <a:pt x="2" y="3"/>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5" name="Freeform 165">
              <a:extLst>
                <a:ext uri="{FF2B5EF4-FFF2-40B4-BE49-F238E27FC236}">
                  <a16:creationId xmlns:a16="http://schemas.microsoft.com/office/drawing/2014/main" id="{EF0E9C85-9B45-5B01-C08C-D68A31A1E61A}"/>
                </a:ext>
              </a:extLst>
            </p:cNvPr>
            <p:cNvSpPr>
              <a:spLocks/>
            </p:cNvSpPr>
            <p:nvPr/>
          </p:nvSpPr>
          <p:spPr bwMode="gray">
            <a:xfrm>
              <a:off x="3537162" y="4805759"/>
              <a:ext cx="508224" cy="1232150"/>
            </a:xfrm>
            <a:custGeom>
              <a:avLst/>
              <a:gdLst>
                <a:gd name="T0" fmla="*/ 411163 w 274"/>
                <a:gd name="T1" fmla="*/ 197504 h 705"/>
                <a:gd name="T2" fmla="*/ 434975 w 274"/>
                <a:gd name="T3" fmla="*/ 162485 h 705"/>
                <a:gd name="T4" fmla="*/ 434975 w 274"/>
                <a:gd name="T5" fmla="*/ 133070 h 705"/>
                <a:gd name="T6" fmla="*/ 423863 w 274"/>
                <a:gd name="T7" fmla="*/ 117662 h 705"/>
                <a:gd name="T8" fmla="*/ 417513 w 274"/>
                <a:gd name="T9" fmla="*/ 127467 h 705"/>
                <a:gd name="T10" fmla="*/ 384175 w 274"/>
                <a:gd name="T11" fmla="*/ 177893 h 705"/>
                <a:gd name="T12" fmla="*/ 319087 w 274"/>
                <a:gd name="T13" fmla="*/ 176493 h 705"/>
                <a:gd name="T14" fmla="*/ 317500 w 274"/>
                <a:gd name="T15" fmla="*/ 131669 h 705"/>
                <a:gd name="T16" fmla="*/ 284162 w 274"/>
                <a:gd name="T17" fmla="*/ 84044 h 705"/>
                <a:gd name="T18" fmla="*/ 200025 w 274"/>
                <a:gd name="T19" fmla="*/ 36419 h 705"/>
                <a:gd name="T20" fmla="*/ 171450 w 274"/>
                <a:gd name="T21" fmla="*/ 2801 h 705"/>
                <a:gd name="T22" fmla="*/ 131762 w 274"/>
                <a:gd name="T23" fmla="*/ 29415 h 705"/>
                <a:gd name="T24" fmla="*/ 100012 w 274"/>
                <a:gd name="T25" fmla="*/ 4202 h 705"/>
                <a:gd name="T26" fmla="*/ 55562 w 274"/>
                <a:gd name="T27" fmla="*/ 26614 h 705"/>
                <a:gd name="T28" fmla="*/ 25400 w 274"/>
                <a:gd name="T29" fmla="*/ 77040 h 705"/>
                <a:gd name="T30" fmla="*/ 23812 w 274"/>
                <a:gd name="T31" fmla="*/ 126066 h 705"/>
                <a:gd name="T32" fmla="*/ 20637 w 274"/>
                <a:gd name="T33" fmla="*/ 183496 h 705"/>
                <a:gd name="T34" fmla="*/ 0 w 274"/>
                <a:gd name="T35" fmla="*/ 257735 h 705"/>
                <a:gd name="T36" fmla="*/ 1588 w 274"/>
                <a:gd name="T37" fmla="*/ 320769 h 705"/>
                <a:gd name="T38" fmla="*/ 41275 w 274"/>
                <a:gd name="T39" fmla="*/ 390805 h 705"/>
                <a:gd name="T40" fmla="*/ 33337 w 274"/>
                <a:gd name="T41" fmla="*/ 410416 h 705"/>
                <a:gd name="T42" fmla="*/ 41275 w 274"/>
                <a:gd name="T43" fmla="*/ 411816 h 705"/>
                <a:gd name="T44" fmla="*/ 33337 w 274"/>
                <a:gd name="T45" fmla="*/ 439831 h 705"/>
                <a:gd name="T46" fmla="*/ 39687 w 274"/>
                <a:gd name="T47" fmla="*/ 459441 h 705"/>
                <a:gd name="T48" fmla="*/ 33337 w 274"/>
                <a:gd name="T49" fmla="*/ 481853 h 705"/>
                <a:gd name="T50" fmla="*/ 36512 w 274"/>
                <a:gd name="T51" fmla="*/ 521074 h 705"/>
                <a:gd name="T52" fmla="*/ 44450 w 274"/>
                <a:gd name="T53" fmla="*/ 570100 h 705"/>
                <a:gd name="T54" fmla="*/ 39687 w 274"/>
                <a:gd name="T55" fmla="*/ 628930 h 705"/>
                <a:gd name="T56" fmla="*/ 90487 w 274"/>
                <a:gd name="T57" fmla="*/ 733986 h 705"/>
                <a:gd name="T58" fmla="*/ 104775 w 274"/>
                <a:gd name="T59" fmla="*/ 798420 h 705"/>
                <a:gd name="T60" fmla="*/ 111125 w 274"/>
                <a:gd name="T61" fmla="*/ 834839 h 705"/>
                <a:gd name="T62" fmla="*/ 106363 w 274"/>
                <a:gd name="T63" fmla="*/ 860052 h 705"/>
                <a:gd name="T64" fmla="*/ 104775 w 274"/>
                <a:gd name="T65" fmla="*/ 879662 h 705"/>
                <a:gd name="T66" fmla="*/ 98425 w 274"/>
                <a:gd name="T67" fmla="*/ 913280 h 705"/>
                <a:gd name="T68" fmla="*/ 165100 w 274"/>
                <a:gd name="T69" fmla="*/ 967909 h 705"/>
                <a:gd name="T70" fmla="*/ 215900 w 274"/>
                <a:gd name="T71" fmla="*/ 987519 h 705"/>
                <a:gd name="T72" fmla="*/ 217488 w 274"/>
                <a:gd name="T73" fmla="*/ 945497 h 705"/>
                <a:gd name="T74" fmla="*/ 227012 w 274"/>
                <a:gd name="T75" fmla="*/ 927287 h 705"/>
                <a:gd name="T76" fmla="*/ 233362 w 274"/>
                <a:gd name="T77" fmla="*/ 878262 h 705"/>
                <a:gd name="T78" fmla="*/ 254000 w 274"/>
                <a:gd name="T79" fmla="*/ 865655 h 705"/>
                <a:gd name="T80" fmla="*/ 200025 w 274"/>
                <a:gd name="T81" fmla="*/ 801221 h 705"/>
                <a:gd name="T82" fmla="*/ 217488 w 274"/>
                <a:gd name="T83" fmla="*/ 763401 h 705"/>
                <a:gd name="T84" fmla="*/ 236537 w 274"/>
                <a:gd name="T85" fmla="*/ 735387 h 705"/>
                <a:gd name="T86" fmla="*/ 230187 w 274"/>
                <a:gd name="T87" fmla="*/ 677956 h 705"/>
                <a:gd name="T88" fmla="*/ 209550 w 274"/>
                <a:gd name="T89" fmla="*/ 624728 h 705"/>
                <a:gd name="T90" fmla="*/ 257175 w 274"/>
                <a:gd name="T91" fmla="*/ 635934 h 705"/>
                <a:gd name="T92" fmla="*/ 279400 w 274"/>
                <a:gd name="T93" fmla="*/ 623328 h 705"/>
                <a:gd name="T94" fmla="*/ 277812 w 274"/>
                <a:gd name="T95" fmla="*/ 600916 h 705"/>
                <a:gd name="T96" fmla="*/ 269875 w 274"/>
                <a:gd name="T97" fmla="*/ 581305 h 705"/>
                <a:gd name="T98" fmla="*/ 277812 w 274"/>
                <a:gd name="T99" fmla="*/ 560294 h 705"/>
                <a:gd name="T100" fmla="*/ 355600 w 274"/>
                <a:gd name="T101" fmla="*/ 554692 h 705"/>
                <a:gd name="T102" fmla="*/ 401637 w 274"/>
                <a:gd name="T103" fmla="*/ 501464 h 705"/>
                <a:gd name="T104" fmla="*/ 390525 w 274"/>
                <a:gd name="T105" fmla="*/ 474850 h 705"/>
                <a:gd name="T106" fmla="*/ 385762 w 274"/>
                <a:gd name="T107" fmla="*/ 456640 h 705"/>
                <a:gd name="T108" fmla="*/ 358775 w 274"/>
                <a:gd name="T109" fmla="*/ 431427 h 705"/>
                <a:gd name="T110" fmla="*/ 344487 w 274"/>
                <a:gd name="T111" fmla="*/ 320769 h 705"/>
                <a:gd name="T112" fmla="*/ 357187 w 274"/>
                <a:gd name="T113" fmla="*/ 271743 h 70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4"/>
                <a:gd name="T172" fmla="*/ 0 h 705"/>
                <a:gd name="T173" fmla="*/ 274 w 274"/>
                <a:gd name="T174" fmla="*/ 705 h 70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4" h="705">
                  <a:moveTo>
                    <a:pt x="225" y="194"/>
                  </a:moveTo>
                  <a:lnTo>
                    <a:pt x="226" y="185"/>
                  </a:lnTo>
                  <a:lnTo>
                    <a:pt x="231" y="177"/>
                  </a:lnTo>
                  <a:lnTo>
                    <a:pt x="237" y="166"/>
                  </a:lnTo>
                  <a:lnTo>
                    <a:pt x="244" y="157"/>
                  </a:lnTo>
                  <a:lnTo>
                    <a:pt x="252" y="148"/>
                  </a:lnTo>
                  <a:lnTo>
                    <a:pt x="259" y="141"/>
                  </a:lnTo>
                  <a:lnTo>
                    <a:pt x="268" y="136"/>
                  </a:lnTo>
                  <a:lnTo>
                    <a:pt x="274" y="133"/>
                  </a:lnTo>
                  <a:lnTo>
                    <a:pt x="274" y="131"/>
                  </a:lnTo>
                  <a:lnTo>
                    <a:pt x="274" y="127"/>
                  </a:lnTo>
                  <a:lnTo>
                    <a:pt x="274" y="124"/>
                  </a:lnTo>
                  <a:lnTo>
                    <a:pt x="274" y="120"/>
                  </a:lnTo>
                  <a:lnTo>
                    <a:pt x="274" y="116"/>
                  </a:lnTo>
                  <a:lnTo>
                    <a:pt x="274" y="112"/>
                  </a:lnTo>
                  <a:lnTo>
                    <a:pt x="274" y="109"/>
                  </a:lnTo>
                  <a:lnTo>
                    <a:pt x="274" y="106"/>
                  </a:lnTo>
                  <a:lnTo>
                    <a:pt x="274" y="104"/>
                  </a:lnTo>
                  <a:lnTo>
                    <a:pt x="274" y="101"/>
                  </a:lnTo>
                  <a:lnTo>
                    <a:pt x="274" y="98"/>
                  </a:lnTo>
                  <a:lnTo>
                    <a:pt x="274" y="95"/>
                  </a:lnTo>
                  <a:lnTo>
                    <a:pt x="274" y="94"/>
                  </a:lnTo>
                  <a:lnTo>
                    <a:pt x="274" y="91"/>
                  </a:lnTo>
                  <a:lnTo>
                    <a:pt x="274" y="88"/>
                  </a:lnTo>
                  <a:lnTo>
                    <a:pt x="274" y="85"/>
                  </a:lnTo>
                  <a:lnTo>
                    <a:pt x="271" y="85"/>
                  </a:lnTo>
                  <a:lnTo>
                    <a:pt x="268" y="85"/>
                  </a:lnTo>
                  <a:lnTo>
                    <a:pt x="267" y="84"/>
                  </a:lnTo>
                  <a:lnTo>
                    <a:pt x="264" y="83"/>
                  </a:lnTo>
                  <a:lnTo>
                    <a:pt x="263" y="80"/>
                  </a:lnTo>
                  <a:lnTo>
                    <a:pt x="261" y="79"/>
                  </a:lnTo>
                  <a:lnTo>
                    <a:pt x="259" y="76"/>
                  </a:lnTo>
                  <a:lnTo>
                    <a:pt x="259" y="73"/>
                  </a:lnTo>
                  <a:lnTo>
                    <a:pt x="261" y="88"/>
                  </a:lnTo>
                  <a:lnTo>
                    <a:pt x="263" y="91"/>
                  </a:lnTo>
                  <a:lnTo>
                    <a:pt x="263" y="95"/>
                  </a:lnTo>
                  <a:lnTo>
                    <a:pt x="263" y="98"/>
                  </a:lnTo>
                  <a:lnTo>
                    <a:pt x="263" y="102"/>
                  </a:lnTo>
                  <a:lnTo>
                    <a:pt x="259" y="109"/>
                  </a:lnTo>
                  <a:lnTo>
                    <a:pt x="255" y="116"/>
                  </a:lnTo>
                  <a:lnTo>
                    <a:pt x="249" y="122"/>
                  </a:lnTo>
                  <a:lnTo>
                    <a:pt x="242" y="127"/>
                  </a:lnTo>
                  <a:lnTo>
                    <a:pt x="236" y="130"/>
                  </a:lnTo>
                  <a:lnTo>
                    <a:pt x="231" y="131"/>
                  </a:lnTo>
                  <a:lnTo>
                    <a:pt x="225" y="130"/>
                  </a:lnTo>
                  <a:lnTo>
                    <a:pt x="219" y="130"/>
                  </a:lnTo>
                  <a:lnTo>
                    <a:pt x="213" y="130"/>
                  </a:lnTo>
                  <a:lnTo>
                    <a:pt x="207" y="129"/>
                  </a:lnTo>
                  <a:lnTo>
                    <a:pt x="201" y="126"/>
                  </a:lnTo>
                  <a:lnTo>
                    <a:pt x="198" y="123"/>
                  </a:lnTo>
                  <a:lnTo>
                    <a:pt x="195" y="119"/>
                  </a:lnTo>
                  <a:lnTo>
                    <a:pt x="194" y="113"/>
                  </a:lnTo>
                  <a:lnTo>
                    <a:pt x="194" y="108"/>
                  </a:lnTo>
                  <a:lnTo>
                    <a:pt x="195" y="104"/>
                  </a:lnTo>
                  <a:lnTo>
                    <a:pt x="198" y="98"/>
                  </a:lnTo>
                  <a:lnTo>
                    <a:pt x="200" y="94"/>
                  </a:lnTo>
                  <a:lnTo>
                    <a:pt x="202" y="90"/>
                  </a:lnTo>
                  <a:lnTo>
                    <a:pt x="206" y="85"/>
                  </a:lnTo>
                  <a:lnTo>
                    <a:pt x="208" y="80"/>
                  </a:lnTo>
                  <a:lnTo>
                    <a:pt x="209" y="73"/>
                  </a:lnTo>
                  <a:lnTo>
                    <a:pt x="198" y="67"/>
                  </a:lnTo>
                  <a:lnTo>
                    <a:pt x="188" y="63"/>
                  </a:lnTo>
                  <a:lnTo>
                    <a:pt x="179" y="60"/>
                  </a:lnTo>
                  <a:lnTo>
                    <a:pt x="169" y="58"/>
                  </a:lnTo>
                  <a:lnTo>
                    <a:pt x="160" y="55"/>
                  </a:lnTo>
                  <a:lnTo>
                    <a:pt x="150" y="49"/>
                  </a:lnTo>
                  <a:lnTo>
                    <a:pt x="142" y="42"/>
                  </a:lnTo>
                  <a:lnTo>
                    <a:pt x="132" y="34"/>
                  </a:lnTo>
                  <a:lnTo>
                    <a:pt x="129" y="30"/>
                  </a:lnTo>
                  <a:lnTo>
                    <a:pt x="126" y="26"/>
                  </a:lnTo>
                  <a:lnTo>
                    <a:pt x="125" y="21"/>
                  </a:lnTo>
                  <a:lnTo>
                    <a:pt x="123" y="17"/>
                  </a:lnTo>
                  <a:lnTo>
                    <a:pt x="122" y="13"/>
                  </a:lnTo>
                  <a:lnTo>
                    <a:pt x="119" y="9"/>
                  </a:lnTo>
                  <a:lnTo>
                    <a:pt x="117" y="5"/>
                  </a:lnTo>
                  <a:lnTo>
                    <a:pt x="113" y="0"/>
                  </a:lnTo>
                  <a:lnTo>
                    <a:pt x="108" y="2"/>
                  </a:lnTo>
                  <a:lnTo>
                    <a:pt x="104" y="3"/>
                  </a:lnTo>
                  <a:lnTo>
                    <a:pt x="100" y="5"/>
                  </a:lnTo>
                  <a:lnTo>
                    <a:pt x="97" y="5"/>
                  </a:lnTo>
                  <a:lnTo>
                    <a:pt x="93" y="7"/>
                  </a:lnTo>
                  <a:lnTo>
                    <a:pt x="89" y="10"/>
                  </a:lnTo>
                  <a:lnTo>
                    <a:pt x="86" y="14"/>
                  </a:lnTo>
                  <a:lnTo>
                    <a:pt x="83" y="21"/>
                  </a:lnTo>
                  <a:lnTo>
                    <a:pt x="81" y="19"/>
                  </a:lnTo>
                  <a:lnTo>
                    <a:pt x="79" y="16"/>
                  </a:lnTo>
                  <a:lnTo>
                    <a:pt x="76" y="13"/>
                  </a:lnTo>
                  <a:lnTo>
                    <a:pt x="74" y="10"/>
                  </a:lnTo>
                  <a:lnTo>
                    <a:pt x="72" y="7"/>
                  </a:lnTo>
                  <a:lnTo>
                    <a:pt x="67" y="5"/>
                  </a:lnTo>
                  <a:lnTo>
                    <a:pt x="63" y="3"/>
                  </a:lnTo>
                  <a:lnTo>
                    <a:pt x="59" y="3"/>
                  </a:lnTo>
                  <a:lnTo>
                    <a:pt x="53" y="5"/>
                  </a:lnTo>
                  <a:lnTo>
                    <a:pt x="49" y="6"/>
                  </a:lnTo>
                  <a:lnTo>
                    <a:pt x="44" y="9"/>
                  </a:lnTo>
                  <a:lnTo>
                    <a:pt x="41" y="12"/>
                  </a:lnTo>
                  <a:lnTo>
                    <a:pt x="37" y="16"/>
                  </a:lnTo>
                  <a:lnTo>
                    <a:pt x="35" y="19"/>
                  </a:lnTo>
                  <a:lnTo>
                    <a:pt x="31" y="20"/>
                  </a:lnTo>
                  <a:lnTo>
                    <a:pt x="29" y="21"/>
                  </a:lnTo>
                  <a:lnTo>
                    <a:pt x="28" y="31"/>
                  </a:lnTo>
                  <a:lnTo>
                    <a:pt x="25" y="39"/>
                  </a:lnTo>
                  <a:lnTo>
                    <a:pt x="23" y="45"/>
                  </a:lnTo>
                  <a:lnTo>
                    <a:pt x="19" y="51"/>
                  </a:lnTo>
                  <a:lnTo>
                    <a:pt x="16" y="55"/>
                  </a:lnTo>
                  <a:lnTo>
                    <a:pt x="12" y="60"/>
                  </a:lnTo>
                  <a:lnTo>
                    <a:pt x="10" y="65"/>
                  </a:lnTo>
                  <a:lnTo>
                    <a:pt x="9" y="70"/>
                  </a:lnTo>
                  <a:lnTo>
                    <a:pt x="10" y="76"/>
                  </a:lnTo>
                  <a:lnTo>
                    <a:pt x="11" y="81"/>
                  </a:lnTo>
                  <a:lnTo>
                    <a:pt x="12" y="85"/>
                  </a:lnTo>
                  <a:lnTo>
                    <a:pt x="15" y="90"/>
                  </a:lnTo>
                  <a:lnTo>
                    <a:pt x="17" y="94"/>
                  </a:lnTo>
                  <a:lnTo>
                    <a:pt x="18" y="98"/>
                  </a:lnTo>
                  <a:lnTo>
                    <a:pt x="19" y="104"/>
                  </a:lnTo>
                  <a:lnTo>
                    <a:pt x="19" y="108"/>
                  </a:lnTo>
                  <a:lnTo>
                    <a:pt x="19" y="118"/>
                  </a:lnTo>
                  <a:lnTo>
                    <a:pt x="17" y="124"/>
                  </a:lnTo>
                  <a:lnTo>
                    <a:pt x="13" y="131"/>
                  </a:lnTo>
                  <a:lnTo>
                    <a:pt x="10" y="138"/>
                  </a:lnTo>
                  <a:lnTo>
                    <a:pt x="6" y="145"/>
                  </a:lnTo>
                  <a:lnTo>
                    <a:pt x="4" y="152"/>
                  </a:lnTo>
                  <a:lnTo>
                    <a:pt x="1" y="159"/>
                  </a:lnTo>
                  <a:lnTo>
                    <a:pt x="0" y="168"/>
                  </a:lnTo>
                  <a:lnTo>
                    <a:pt x="0" y="177"/>
                  </a:lnTo>
                  <a:lnTo>
                    <a:pt x="0" y="184"/>
                  </a:lnTo>
                  <a:lnTo>
                    <a:pt x="0" y="191"/>
                  </a:lnTo>
                  <a:lnTo>
                    <a:pt x="0" y="197"/>
                  </a:lnTo>
                  <a:lnTo>
                    <a:pt x="0" y="202"/>
                  </a:lnTo>
                  <a:lnTo>
                    <a:pt x="0" y="208"/>
                  </a:lnTo>
                  <a:lnTo>
                    <a:pt x="0" y="213"/>
                  </a:lnTo>
                  <a:lnTo>
                    <a:pt x="0" y="219"/>
                  </a:lnTo>
                  <a:lnTo>
                    <a:pt x="1" y="229"/>
                  </a:lnTo>
                  <a:lnTo>
                    <a:pt x="5" y="237"/>
                  </a:lnTo>
                  <a:lnTo>
                    <a:pt x="9" y="245"/>
                  </a:lnTo>
                  <a:lnTo>
                    <a:pt x="13" y="252"/>
                  </a:lnTo>
                  <a:lnTo>
                    <a:pt x="18" y="259"/>
                  </a:lnTo>
                  <a:lnTo>
                    <a:pt x="22" y="265"/>
                  </a:lnTo>
                  <a:lnTo>
                    <a:pt x="25" y="272"/>
                  </a:lnTo>
                  <a:lnTo>
                    <a:pt x="26" y="279"/>
                  </a:lnTo>
                  <a:lnTo>
                    <a:pt x="26" y="282"/>
                  </a:lnTo>
                  <a:lnTo>
                    <a:pt x="25" y="284"/>
                  </a:lnTo>
                  <a:lnTo>
                    <a:pt x="25" y="287"/>
                  </a:lnTo>
                  <a:lnTo>
                    <a:pt x="24" y="289"/>
                  </a:lnTo>
                  <a:lnTo>
                    <a:pt x="23" y="290"/>
                  </a:lnTo>
                  <a:lnTo>
                    <a:pt x="22" y="291"/>
                  </a:lnTo>
                  <a:lnTo>
                    <a:pt x="21" y="293"/>
                  </a:lnTo>
                  <a:lnTo>
                    <a:pt x="19" y="294"/>
                  </a:lnTo>
                  <a:lnTo>
                    <a:pt x="21" y="294"/>
                  </a:lnTo>
                  <a:lnTo>
                    <a:pt x="22" y="294"/>
                  </a:lnTo>
                  <a:lnTo>
                    <a:pt x="23" y="294"/>
                  </a:lnTo>
                  <a:lnTo>
                    <a:pt x="24" y="294"/>
                  </a:lnTo>
                  <a:lnTo>
                    <a:pt x="25" y="294"/>
                  </a:lnTo>
                  <a:lnTo>
                    <a:pt x="26" y="294"/>
                  </a:lnTo>
                  <a:lnTo>
                    <a:pt x="26" y="297"/>
                  </a:lnTo>
                  <a:lnTo>
                    <a:pt x="25" y="300"/>
                  </a:lnTo>
                  <a:lnTo>
                    <a:pt x="24" y="304"/>
                  </a:lnTo>
                  <a:lnTo>
                    <a:pt x="23" y="307"/>
                  </a:lnTo>
                  <a:lnTo>
                    <a:pt x="22" y="309"/>
                  </a:lnTo>
                  <a:lnTo>
                    <a:pt x="21" y="311"/>
                  </a:lnTo>
                  <a:lnTo>
                    <a:pt x="21" y="314"/>
                  </a:lnTo>
                  <a:lnTo>
                    <a:pt x="19" y="314"/>
                  </a:lnTo>
                  <a:lnTo>
                    <a:pt x="21" y="316"/>
                  </a:lnTo>
                  <a:lnTo>
                    <a:pt x="21" y="319"/>
                  </a:lnTo>
                  <a:lnTo>
                    <a:pt x="22" y="321"/>
                  </a:lnTo>
                  <a:lnTo>
                    <a:pt x="23" y="323"/>
                  </a:lnTo>
                  <a:lnTo>
                    <a:pt x="24" y="325"/>
                  </a:lnTo>
                  <a:lnTo>
                    <a:pt x="25" y="328"/>
                  </a:lnTo>
                  <a:lnTo>
                    <a:pt x="26" y="329"/>
                  </a:lnTo>
                  <a:lnTo>
                    <a:pt x="26" y="332"/>
                  </a:lnTo>
                  <a:lnTo>
                    <a:pt x="26" y="335"/>
                  </a:lnTo>
                  <a:lnTo>
                    <a:pt x="25" y="337"/>
                  </a:lnTo>
                  <a:lnTo>
                    <a:pt x="24" y="340"/>
                  </a:lnTo>
                  <a:lnTo>
                    <a:pt x="22" y="341"/>
                  </a:lnTo>
                  <a:lnTo>
                    <a:pt x="21" y="344"/>
                  </a:lnTo>
                  <a:lnTo>
                    <a:pt x="19" y="347"/>
                  </a:lnTo>
                  <a:lnTo>
                    <a:pt x="18" y="348"/>
                  </a:lnTo>
                  <a:lnTo>
                    <a:pt x="18" y="351"/>
                  </a:lnTo>
                  <a:lnTo>
                    <a:pt x="18" y="358"/>
                  </a:lnTo>
                  <a:lnTo>
                    <a:pt x="19" y="364"/>
                  </a:lnTo>
                  <a:lnTo>
                    <a:pt x="22" y="368"/>
                  </a:lnTo>
                  <a:lnTo>
                    <a:pt x="23" y="372"/>
                  </a:lnTo>
                  <a:lnTo>
                    <a:pt x="25" y="378"/>
                  </a:lnTo>
                  <a:lnTo>
                    <a:pt x="26" y="382"/>
                  </a:lnTo>
                  <a:lnTo>
                    <a:pt x="28" y="386"/>
                  </a:lnTo>
                  <a:lnTo>
                    <a:pt x="29" y="392"/>
                  </a:lnTo>
                  <a:lnTo>
                    <a:pt x="28" y="397"/>
                  </a:lnTo>
                  <a:lnTo>
                    <a:pt x="28" y="401"/>
                  </a:lnTo>
                  <a:lnTo>
                    <a:pt x="28" y="407"/>
                  </a:lnTo>
                  <a:lnTo>
                    <a:pt x="26" y="411"/>
                  </a:lnTo>
                  <a:lnTo>
                    <a:pt x="25" y="415"/>
                  </a:lnTo>
                  <a:lnTo>
                    <a:pt x="25" y="419"/>
                  </a:lnTo>
                  <a:lnTo>
                    <a:pt x="24" y="424"/>
                  </a:lnTo>
                  <a:lnTo>
                    <a:pt x="24" y="429"/>
                  </a:lnTo>
                  <a:lnTo>
                    <a:pt x="24" y="439"/>
                  </a:lnTo>
                  <a:lnTo>
                    <a:pt x="25" y="449"/>
                  </a:lnTo>
                  <a:lnTo>
                    <a:pt x="28" y="457"/>
                  </a:lnTo>
                  <a:lnTo>
                    <a:pt x="30" y="465"/>
                  </a:lnTo>
                  <a:lnTo>
                    <a:pt x="36" y="479"/>
                  </a:lnTo>
                  <a:lnTo>
                    <a:pt x="42" y="492"/>
                  </a:lnTo>
                  <a:lnTo>
                    <a:pt x="49" y="504"/>
                  </a:lnTo>
                  <a:lnTo>
                    <a:pt x="55" y="517"/>
                  </a:lnTo>
                  <a:lnTo>
                    <a:pt x="57" y="524"/>
                  </a:lnTo>
                  <a:lnTo>
                    <a:pt x="59" y="533"/>
                  </a:lnTo>
                  <a:lnTo>
                    <a:pt x="60" y="542"/>
                  </a:lnTo>
                  <a:lnTo>
                    <a:pt x="61" y="550"/>
                  </a:lnTo>
                  <a:lnTo>
                    <a:pt x="61" y="556"/>
                  </a:lnTo>
                  <a:lnTo>
                    <a:pt x="62" y="560"/>
                  </a:lnTo>
                  <a:lnTo>
                    <a:pt x="63" y="565"/>
                  </a:lnTo>
                  <a:lnTo>
                    <a:pt x="66" y="570"/>
                  </a:lnTo>
                  <a:lnTo>
                    <a:pt x="69" y="574"/>
                  </a:lnTo>
                  <a:lnTo>
                    <a:pt x="70" y="578"/>
                  </a:lnTo>
                  <a:lnTo>
                    <a:pt x="72" y="582"/>
                  </a:lnTo>
                  <a:lnTo>
                    <a:pt x="73" y="588"/>
                  </a:lnTo>
                  <a:lnTo>
                    <a:pt x="72" y="592"/>
                  </a:lnTo>
                  <a:lnTo>
                    <a:pt x="72" y="595"/>
                  </a:lnTo>
                  <a:lnTo>
                    <a:pt x="70" y="596"/>
                  </a:lnTo>
                  <a:lnTo>
                    <a:pt x="70" y="599"/>
                  </a:lnTo>
                  <a:lnTo>
                    <a:pt x="69" y="600"/>
                  </a:lnTo>
                  <a:lnTo>
                    <a:pt x="69" y="603"/>
                  </a:lnTo>
                  <a:lnTo>
                    <a:pt x="67" y="606"/>
                  </a:lnTo>
                  <a:lnTo>
                    <a:pt x="67" y="607"/>
                  </a:lnTo>
                  <a:lnTo>
                    <a:pt x="67" y="611"/>
                  </a:lnTo>
                  <a:lnTo>
                    <a:pt x="67" y="614"/>
                  </a:lnTo>
                  <a:lnTo>
                    <a:pt x="67" y="616"/>
                  </a:lnTo>
                  <a:lnTo>
                    <a:pt x="67" y="618"/>
                  </a:lnTo>
                  <a:lnTo>
                    <a:pt x="67" y="620"/>
                  </a:lnTo>
                  <a:lnTo>
                    <a:pt x="67" y="621"/>
                  </a:lnTo>
                  <a:lnTo>
                    <a:pt x="67" y="623"/>
                  </a:lnTo>
                  <a:lnTo>
                    <a:pt x="67" y="625"/>
                  </a:lnTo>
                  <a:lnTo>
                    <a:pt x="66" y="628"/>
                  </a:lnTo>
                  <a:lnTo>
                    <a:pt x="65" y="631"/>
                  </a:lnTo>
                  <a:lnTo>
                    <a:pt x="63" y="634"/>
                  </a:lnTo>
                  <a:lnTo>
                    <a:pt x="62" y="635"/>
                  </a:lnTo>
                  <a:lnTo>
                    <a:pt x="61" y="639"/>
                  </a:lnTo>
                  <a:lnTo>
                    <a:pt x="61" y="642"/>
                  </a:lnTo>
                  <a:lnTo>
                    <a:pt x="61" y="645"/>
                  </a:lnTo>
                  <a:lnTo>
                    <a:pt x="62" y="652"/>
                  </a:lnTo>
                  <a:lnTo>
                    <a:pt x="65" y="660"/>
                  </a:lnTo>
                  <a:lnTo>
                    <a:pt x="72" y="667"/>
                  </a:lnTo>
                  <a:lnTo>
                    <a:pt x="77" y="674"/>
                  </a:lnTo>
                  <a:lnTo>
                    <a:pt x="85" y="681"/>
                  </a:lnTo>
                  <a:lnTo>
                    <a:pt x="92" y="685"/>
                  </a:lnTo>
                  <a:lnTo>
                    <a:pt x="98" y="689"/>
                  </a:lnTo>
                  <a:lnTo>
                    <a:pt x="104" y="691"/>
                  </a:lnTo>
                  <a:lnTo>
                    <a:pt x="110" y="692"/>
                  </a:lnTo>
                  <a:lnTo>
                    <a:pt x="114" y="694"/>
                  </a:lnTo>
                  <a:lnTo>
                    <a:pt x="118" y="696"/>
                  </a:lnTo>
                  <a:lnTo>
                    <a:pt x="123" y="699"/>
                  </a:lnTo>
                  <a:lnTo>
                    <a:pt x="126" y="701"/>
                  </a:lnTo>
                  <a:lnTo>
                    <a:pt x="131" y="703"/>
                  </a:lnTo>
                  <a:lnTo>
                    <a:pt x="136" y="705"/>
                  </a:lnTo>
                  <a:lnTo>
                    <a:pt x="141" y="705"/>
                  </a:lnTo>
                  <a:lnTo>
                    <a:pt x="141" y="699"/>
                  </a:lnTo>
                  <a:lnTo>
                    <a:pt x="139" y="694"/>
                  </a:lnTo>
                  <a:lnTo>
                    <a:pt x="139" y="688"/>
                  </a:lnTo>
                  <a:lnTo>
                    <a:pt x="138" y="684"/>
                  </a:lnTo>
                  <a:lnTo>
                    <a:pt x="138" y="680"/>
                  </a:lnTo>
                  <a:lnTo>
                    <a:pt x="137" y="675"/>
                  </a:lnTo>
                  <a:lnTo>
                    <a:pt x="137" y="674"/>
                  </a:lnTo>
                  <a:lnTo>
                    <a:pt x="136" y="673"/>
                  </a:lnTo>
                  <a:lnTo>
                    <a:pt x="137" y="671"/>
                  </a:lnTo>
                  <a:lnTo>
                    <a:pt x="138" y="669"/>
                  </a:lnTo>
                  <a:lnTo>
                    <a:pt x="139" y="666"/>
                  </a:lnTo>
                  <a:lnTo>
                    <a:pt x="141" y="663"/>
                  </a:lnTo>
                  <a:lnTo>
                    <a:pt x="143" y="662"/>
                  </a:lnTo>
                  <a:lnTo>
                    <a:pt x="145" y="659"/>
                  </a:lnTo>
                  <a:lnTo>
                    <a:pt x="148" y="659"/>
                  </a:lnTo>
                  <a:lnTo>
                    <a:pt x="149" y="657"/>
                  </a:lnTo>
                  <a:lnTo>
                    <a:pt x="145" y="635"/>
                  </a:lnTo>
                  <a:lnTo>
                    <a:pt x="143" y="635"/>
                  </a:lnTo>
                  <a:lnTo>
                    <a:pt x="143" y="628"/>
                  </a:lnTo>
                  <a:lnTo>
                    <a:pt x="147" y="627"/>
                  </a:lnTo>
                  <a:lnTo>
                    <a:pt x="149" y="625"/>
                  </a:lnTo>
                  <a:lnTo>
                    <a:pt x="151" y="625"/>
                  </a:lnTo>
                  <a:lnTo>
                    <a:pt x="154" y="624"/>
                  </a:lnTo>
                  <a:lnTo>
                    <a:pt x="155" y="623"/>
                  </a:lnTo>
                  <a:lnTo>
                    <a:pt x="157" y="621"/>
                  </a:lnTo>
                  <a:lnTo>
                    <a:pt x="158" y="620"/>
                  </a:lnTo>
                  <a:lnTo>
                    <a:pt x="160" y="618"/>
                  </a:lnTo>
                  <a:lnTo>
                    <a:pt x="160" y="588"/>
                  </a:lnTo>
                  <a:lnTo>
                    <a:pt x="154" y="588"/>
                  </a:lnTo>
                  <a:lnTo>
                    <a:pt x="147" y="586"/>
                  </a:lnTo>
                  <a:lnTo>
                    <a:pt x="141" y="585"/>
                  </a:lnTo>
                  <a:lnTo>
                    <a:pt x="135" y="582"/>
                  </a:lnTo>
                  <a:lnTo>
                    <a:pt x="130" y="578"/>
                  </a:lnTo>
                  <a:lnTo>
                    <a:pt x="126" y="572"/>
                  </a:lnTo>
                  <a:lnTo>
                    <a:pt x="124" y="567"/>
                  </a:lnTo>
                  <a:lnTo>
                    <a:pt x="124" y="560"/>
                  </a:lnTo>
                  <a:lnTo>
                    <a:pt x="124" y="556"/>
                  </a:lnTo>
                  <a:lnTo>
                    <a:pt x="126" y="553"/>
                  </a:lnTo>
                  <a:lnTo>
                    <a:pt x="129" y="549"/>
                  </a:lnTo>
                  <a:lnTo>
                    <a:pt x="132" y="547"/>
                  </a:lnTo>
                  <a:lnTo>
                    <a:pt x="137" y="545"/>
                  </a:lnTo>
                  <a:lnTo>
                    <a:pt x="141" y="543"/>
                  </a:lnTo>
                  <a:lnTo>
                    <a:pt x="144" y="543"/>
                  </a:lnTo>
                  <a:lnTo>
                    <a:pt x="147" y="543"/>
                  </a:lnTo>
                  <a:lnTo>
                    <a:pt x="148" y="539"/>
                  </a:lnTo>
                  <a:lnTo>
                    <a:pt x="148" y="535"/>
                  </a:lnTo>
                  <a:lnTo>
                    <a:pt x="148" y="531"/>
                  </a:lnTo>
                  <a:lnTo>
                    <a:pt x="149" y="525"/>
                  </a:lnTo>
                  <a:lnTo>
                    <a:pt x="150" y="521"/>
                  </a:lnTo>
                  <a:lnTo>
                    <a:pt x="150" y="517"/>
                  </a:lnTo>
                  <a:lnTo>
                    <a:pt x="151" y="513"/>
                  </a:lnTo>
                  <a:lnTo>
                    <a:pt x="151" y="509"/>
                  </a:lnTo>
                  <a:lnTo>
                    <a:pt x="150" y="500"/>
                  </a:lnTo>
                  <a:lnTo>
                    <a:pt x="148" y="492"/>
                  </a:lnTo>
                  <a:lnTo>
                    <a:pt x="145" y="484"/>
                  </a:lnTo>
                  <a:lnTo>
                    <a:pt x="142" y="475"/>
                  </a:lnTo>
                  <a:lnTo>
                    <a:pt x="138" y="468"/>
                  </a:lnTo>
                  <a:lnTo>
                    <a:pt x="135" y="461"/>
                  </a:lnTo>
                  <a:lnTo>
                    <a:pt x="132" y="454"/>
                  </a:lnTo>
                  <a:lnTo>
                    <a:pt x="132" y="449"/>
                  </a:lnTo>
                  <a:lnTo>
                    <a:pt x="132" y="447"/>
                  </a:lnTo>
                  <a:lnTo>
                    <a:pt x="132" y="446"/>
                  </a:lnTo>
                  <a:lnTo>
                    <a:pt x="132" y="445"/>
                  </a:lnTo>
                  <a:lnTo>
                    <a:pt x="137" y="445"/>
                  </a:lnTo>
                  <a:lnTo>
                    <a:pt x="142" y="446"/>
                  </a:lnTo>
                  <a:lnTo>
                    <a:pt x="147" y="449"/>
                  </a:lnTo>
                  <a:lnTo>
                    <a:pt x="152" y="450"/>
                  </a:lnTo>
                  <a:lnTo>
                    <a:pt x="157" y="453"/>
                  </a:lnTo>
                  <a:lnTo>
                    <a:pt x="162" y="454"/>
                  </a:lnTo>
                  <a:lnTo>
                    <a:pt x="167" y="456"/>
                  </a:lnTo>
                  <a:lnTo>
                    <a:pt x="170" y="457"/>
                  </a:lnTo>
                  <a:lnTo>
                    <a:pt x="173" y="456"/>
                  </a:lnTo>
                  <a:lnTo>
                    <a:pt x="174" y="454"/>
                  </a:lnTo>
                  <a:lnTo>
                    <a:pt x="175" y="452"/>
                  </a:lnTo>
                  <a:lnTo>
                    <a:pt x="176" y="449"/>
                  </a:lnTo>
                  <a:lnTo>
                    <a:pt x="176" y="445"/>
                  </a:lnTo>
                  <a:lnTo>
                    <a:pt x="176" y="440"/>
                  </a:lnTo>
                  <a:lnTo>
                    <a:pt x="176" y="438"/>
                  </a:lnTo>
                  <a:lnTo>
                    <a:pt x="176" y="435"/>
                  </a:lnTo>
                  <a:lnTo>
                    <a:pt x="176" y="433"/>
                  </a:lnTo>
                  <a:lnTo>
                    <a:pt x="176" y="432"/>
                  </a:lnTo>
                  <a:lnTo>
                    <a:pt x="175" y="431"/>
                  </a:lnTo>
                  <a:lnTo>
                    <a:pt x="175" y="429"/>
                  </a:lnTo>
                  <a:lnTo>
                    <a:pt x="174" y="426"/>
                  </a:lnTo>
                  <a:lnTo>
                    <a:pt x="173" y="424"/>
                  </a:lnTo>
                  <a:lnTo>
                    <a:pt x="173" y="421"/>
                  </a:lnTo>
                  <a:lnTo>
                    <a:pt x="173" y="419"/>
                  </a:lnTo>
                  <a:lnTo>
                    <a:pt x="173" y="418"/>
                  </a:lnTo>
                  <a:lnTo>
                    <a:pt x="171" y="417"/>
                  </a:lnTo>
                  <a:lnTo>
                    <a:pt x="170" y="415"/>
                  </a:lnTo>
                  <a:lnTo>
                    <a:pt x="169" y="414"/>
                  </a:lnTo>
                  <a:lnTo>
                    <a:pt x="169" y="413"/>
                  </a:lnTo>
                  <a:lnTo>
                    <a:pt x="168" y="411"/>
                  </a:lnTo>
                  <a:lnTo>
                    <a:pt x="168" y="410"/>
                  </a:lnTo>
                  <a:lnTo>
                    <a:pt x="169" y="406"/>
                  </a:lnTo>
                  <a:lnTo>
                    <a:pt x="171" y="401"/>
                  </a:lnTo>
                  <a:lnTo>
                    <a:pt x="175" y="400"/>
                  </a:lnTo>
                  <a:lnTo>
                    <a:pt x="179" y="399"/>
                  </a:lnTo>
                  <a:lnTo>
                    <a:pt x="183" y="397"/>
                  </a:lnTo>
                  <a:lnTo>
                    <a:pt x="187" y="397"/>
                  </a:lnTo>
                  <a:lnTo>
                    <a:pt x="191" y="397"/>
                  </a:lnTo>
                  <a:lnTo>
                    <a:pt x="194" y="397"/>
                  </a:lnTo>
                  <a:lnTo>
                    <a:pt x="211" y="397"/>
                  </a:lnTo>
                  <a:lnTo>
                    <a:pt x="224" y="396"/>
                  </a:lnTo>
                  <a:lnTo>
                    <a:pt x="228" y="394"/>
                  </a:lnTo>
                  <a:lnTo>
                    <a:pt x="233" y="392"/>
                  </a:lnTo>
                  <a:lnTo>
                    <a:pt x="238" y="389"/>
                  </a:lnTo>
                  <a:lnTo>
                    <a:pt x="242" y="386"/>
                  </a:lnTo>
                  <a:lnTo>
                    <a:pt x="247" y="378"/>
                  </a:lnTo>
                  <a:lnTo>
                    <a:pt x="252" y="369"/>
                  </a:lnTo>
                  <a:lnTo>
                    <a:pt x="253" y="358"/>
                  </a:lnTo>
                  <a:lnTo>
                    <a:pt x="255" y="347"/>
                  </a:lnTo>
                  <a:lnTo>
                    <a:pt x="255" y="344"/>
                  </a:lnTo>
                  <a:lnTo>
                    <a:pt x="253" y="343"/>
                  </a:lnTo>
                  <a:lnTo>
                    <a:pt x="252" y="341"/>
                  </a:lnTo>
                  <a:lnTo>
                    <a:pt x="250" y="340"/>
                  </a:lnTo>
                  <a:lnTo>
                    <a:pt x="249" y="339"/>
                  </a:lnTo>
                  <a:lnTo>
                    <a:pt x="246" y="339"/>
                  </a:lnTo>
                  <a:lnTo>
                    <a:pt x="245" y="337"/>
                  </a:lnTo>
                  <a:lnTo>
                    <a:pt x="244" y="337"/>
                  </a:lnTo>
                  <a:lnTo>
                    <a:pt x="244" y="335"/>
                  </a:lnTo>
                  <a:lnTo>
                    <a:pt x="243" y="333"/>
                  </a:lnTo>
                  <a:lnTo>
                    <a:pt x="243" y="330"/>
                  </a:lnTo>
                  <a:lnTo>
                    <a:pt x="243" y="328"/>
                  </a:lnTo>
                  <a:lnTo>
                    <a:pt x="243" y="326"/>
                  </a:lnTo>
                  <a:lnTo>
                    <a:pt x="243" y="323"/>
                  </a:lnTo>
                  <a:lnTo>
                    <a:pt x="244" y="322"/>
                  </a:lnTo>
                  <a:lnTo>
                    <a:pt x="244" y="319"/>
                  </a:lnTo>
                  <a:lnTo>
                    <a:pt x="240" y="318"/>
                  </a:lnTo>
                  <a:lnTo>
                    <a:pt x="236" y="315"/>
                  </a:lnTo>
                  <a:lnTo>
                    <a:pt x="231" y="312"/>
                  </a:lnTo>
                  <a:lnTo>
                    <a:pt x="226" y="308"/>
                  </a:lnTo>
                  <a:lnTo>
                    <a:pt x="221" y="304"/>
                  </a:lnTo>
                  <a:lnTo>
                    <a:pt x="219" y="298"/>
                  </a:lnTo>
                  <a:lnTo>
                    <a:pt x="217" y="294"/>
                  </a:lnTo>
                  <a:lnTo>
                    <a:pt x="217" y="290"/>
                  </a:lnTo>
                  <a:lnTo>
                    <a:pt x="217" y="240"/>
                  </a:lnTo>
                  <a:lnTo>
                    <a:pt x="217" y="234"/>
                  </a:lnTo>
                  <a:lnTo>
                    <a:pt x="217" y="229"/>
                  </a:lnTo>
                  <a:lnTo>
                    <a:pt x="217" y="223"/>
                  </a:lnTo>
                  <a:lnTo>
                    <a:pt x="217" y="217"/>
                  </a:lnTo>
                  <a:lnTo>
                    <a:pt x="218" y="212"/>
                  </a:lnTo>
                  <a:lnTo>
                    <a:pt x="219" y="206"/>
                  </a:lnTo>
                  <a:lnTo>
                    <a:pt x="221" y="202"/>
                  </a:lnTo>
                  <a:lnTo>
                    <a:pt x="225" y="197"/>
                  </a:lnTo>
                  <a:lnTo>
                    <a:pt x="225" y="194"/>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6" name="Freeform 167">
              <a:extLst>
                <a:ext uri="{FF2B5EF4-FFF2-40B4-BE49-F238E27FC236}">
                  <a16:creationId xmlns:a16="http://schemas.microsoft.com/office/drawing/2014/main" id="{6BCB85BA-B455-3A12-9372-3C8CB5FA53DC}"/>
                </a:ext>
              </a:extLst>
            </p:cNvPr>
            <p:cNvSpPr>
              <a:spLocks/>
            </p:cNvSpPr>
            <p:nvPr/>
          </p:nvSpPr>
          <p:spPr bwMode="gray">
            <a:xfrm>
              <a:off x="3507031" y="2220620"/>
              <a:ext cx="66291" cy="31696"/>
            </a:xfrm>
            <a:custGeom>
              <a:avLst/>
              <a:gdLst>
                <a:gd name="T0" fmla="*/ 0 w 36"/>
                <a:gd name="T1" fmla="*/ 25228 h 18"/>
                <a:gd name="T2" fmla="*/ 26988 w 36"/>
                <a:gd name="T3" fmla="*/ 25228 h 18"/>
                <a:gd name="T4" fmla="*/ 31750 w 36"/>
                <a:gd name="T5" fmla="*/ 21023 h 18"/>
                <a:gd name="T6" fmla="*/ 36512 w 36"/>
                <a:gd name="T7" fmla="*/ 19622 h 18"/>
                <a:gd name="T8" fmla="*/ 41275 w 36"/>
                <a:gd name="T9" fmla="*/ 15417 h 18"/>
                <a:gd name="T10" fmla="*/ 46037 w 36"/>
                <a:gd name="T11" fmla="*/ 14016 h 18"/>
                <a:gd name="T12" fmla="*/ 49212 w 36"/>
                <a:gd name="T13" fmla="*/ 11212 h 18"/>
                <a:gd name="T14" fmla="*/ 52388 w 36"/>
                <a:gd name="T15" fmla="*/ 9811 h 18"/>
                <a:gd name="T16" fmla="*/ 55563 w 36"/>
                <a:gd name="T17" fmla="*/ 4205 h 18"/>
                <a:gd name="T18" fmla="*/ 57150 w 36"/>
                <a:gd name="T19" fmla="*/ 0 h 18"/>
                <a:gd name="T20" fmla="*/ 52388 w 36"/>
                <a:gd name="T21" fmla="*/ 0 h 18"/>
                <a:gd name="T22" fmla="*/ 44450 w 36"/>
                <a:gd name="T23" fmla="*/ 0 h 18"/>
                <a:gd name="T24" fmla="*/ 34925 w 36"/>
                <a:gd name="T25" fmla="*/ 2803 h 18"/>
                <a:gd name="T26" fmla="*/ 25400 w 36"/>
                <a:gd name="T27" fmla="*/ 4205 h 18"/>
                <a:gd name="T28" fmla="*/ 15875 w 36"/>
                <a:gd name="T29" fmla="*/ 8409 h 18"/>
                <a:gd name="T30" fmla="*/ 6350 w 36"/>
                <a:gd name="T31" fmla="*/ 11212 h 18"/>
                <a:gd name="T32" fmla="*/ 1588 w 36"/>
                <a:gd name="T33" fmla="*/ 19622 h 18"/>
                <a:gd name="T34" fmla="*/ 0 w 36"/>
                <a:gd name="T35" fmla="*/ 2522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18"/>
                <a:gd name="T56" fmla="*/ 36 w 36"/>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18">
                  <a:moveTo>
                    <a:pt x="0" y="18"/>
                  </a:moveTo>
                  <a:lnTo>
                    <a:pt x="17" y="18"/>
                  </a:lnTo>
                  <a:lnTo>
                    <a:pt x="20" y="15"/>
                  </a:lnTo>
                  <a:lnTo>
                    <a:pt x="23" y="14"/>
                  </a:lnTo>
                  <a:lnTo>
                    <a:pt x="26" y="11"/>
                  </a:lnTo>
                  <a:lnTo>
                    <a:pt x="29" y="10"/>
                  </a:lnTo>
                  <a:lnTo>
                    <a:pt x="31" y="8"/>
                  </a:lnTo>
                  <a:lnTo>
                    <a:pt x="33" y="7"/>
                  </a:lnTo>
                  <a:lnTo>
                    <a:pt x="35" y="3"/>
                  </a:lnTo>
                  <a:lnTo>
                    <a:pt x="36" y="0"/>
                  </a:lnTo>
                  <a:lnTo>
                    <a:pt x="33" y="0"/>
                  </a:lnTo>
                  <a:lnTo>
                    <a:pt x="28" y="0"/>
                  </a:lnTo>
                  <a:lnTo>
                    <a:pt x="22" y="2"/>
                  </a:lnTo>
                  <a:lnTo>
                    <a:pt x="16" y="3"/>
                  </a:lnTo>
                  <a:lnTo>
                    <a:pt x="10" y="6"/>
                  </a:lnTo>
                  <a:lnTo>
                    <a:pt x="4" y="8"/>
                  </a:lnTo>
                  <a:lnTo>
                    <a:pt x="1" y="14"/>
                  </a:lnTo>
                  <a:lnTo>
                    <a:pt x="0" y="18"/>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7" name="Freeform 168">
              <a:extLst>
                <a:ext uri="{FF2B5EF4-FFF2-40B4-BE49-F238E27FC236}">
                  <a16:creationId xmlns:a16="http://schemas.microsoft.com/office/drawing/2014/main" id="{84513BBE-9474-71AC-466C-4E3059AD8F7E}"/>
                </a:ext>
              </a:extLst>
            </p:cNvPr>
            <p:cNvSpPr>
              <a:spLocks/>
            </p:cNvSpPr>
            <p:nvPr/>
          </p:nvSpPr>
          <p:spPr bwMode="gray">
            <a:xfrm>
              <a:off x="1978339" y="1891779"/>
              <a:ext cx="1811935" cy="1000382"/>
            </a:xfrm>
            <a:custGeom>
              <a:avLst/>
              <a:gdLst>
                <a:gd name="T0" fmla="*/ 1428750 w 978"/>
                <a:gd name="T1" fmla="*/ 192013 h 572"/>
                <a:gd name="T2" fmla="*/ 1406525 w 978"/>
                <a:gd name="T3" fmla="*/ 243870 h 572"/>
                <a:gd name="T4" fmla="*/ 1412875 w 978"/>
                <a:gd name="T5" fmla="*/ 252279 h 572"/>
                <a:gd name="T6" fmla="*/ 1314450 w 978"/>
                <a:gd name="T7" fmla="*/ 271901 h 572"/>
                <a:gd name="T8" fmla="*/ 1274763 w 978"/>
                <a:gd name="T9" fmla="*/ 337774 h 572"/>
                <a:gd name="T10" fmla="*/ 1266825 w 978"/>
                <a:gd name="T11" fmla="*/ 316751 h 572"/>
                <a:gd name="T12" fmla="*/ 1260475 w 978"/>
                <a:gd name="T13" fmla="*/ 353191 h 572"/>
                <a:gd name="T14" fmla="*/ 1238250 w 978"/>
                <a:gd name="T15" fmla="*/ 365805 h 572"/>
                <a:gd name="T16" fmla="*/ 1225550 w 978"/>
                <a:gd name="T17" fmla="*/ 347585 h 572"/>
                <a:gd name="T18" fmla="*/ 1216025 w 978"/>
                <a:gd name="T19" fmla="*/ 368608 h 572"/>
                <a:gd name="T20" fmla="*/ 1209675 w 978"/>
                <a:gd name="T21" fmla="*/ 400844 h 572"/>
                <a:gd name="T22" fmla="*/ 1217613 w 978"/>
                <a:gd name="T23" fmla="*/ 407852 h 572"/>
                <a:gd name="T24" fmla="*/ 1200150 w 978"/>
                <a:gd name="T25" fmla="*/ 458308 h 572"/>
                <a:gd name="T26" fmla="*/ 1100138 w 978"/>
                <a:gd name="T27" fmla="*/ 542401 h 572"/>
                <a:gd name="T28" fmla="*/ 1033463 w 978"/>
                <a:gd name="T29" fmla="*/ 622289 h 572"/>
                <a:gd name="T30" fmla="*/ 1035050 w 978"/>
                <a:gd name="T31" fmla="*/ 676950 h 572"/>
                <a:gd name="T32" fmla="*/ 1028700 w 978"/>
                <a:gd name="T33" fmla="*/ 790476 h 572"/>
                <a:gd name="T34" fmla="*/ 990600 w 978"/>
                <a:gd name="T35" fmla="*/ 761043 h 572"/>
                <a:gd name="T36" fmla="*/ 974725 w 978"/>
                <a:gd name="T37" fmla="*/ 706382 h 572"/>
                <a:gd name="T38" fmla="*/ 963613 w 978"/>
                <a:gd name="T39" fmla="*/ 650320 h 572"/>
                <a:gd name="T40" fmla="*/ 917575 w 978"/>
                <a:gd name="T41" fmla="*/ 641911 h 572"/>
                <a:gd name="T42" fmla="*/ 854075 w 978"/>
                <a:gd name="T43" fmla="*/ 630699 h 572"/>
                <a:gd name="T44" fmla="*/ 787400 w 978"/>
                <a:gd name="T45" fmla="*/ 630699 h 572"/>
                <a:gd name="T46" fmla="*/ 788987 w 978"/>
                <a:gd name="T47" fmla="*/ 667139 h 572"/>
                <a:gd name="T48" fmla="*/ 744538 w 978"/>
                <a:gd name="T49" fmla="*/ 660131 h 572"/>
                <a:gd name="T50" fmla="*/ 696913 w 978"/>
                <a:gd name="T51" fmla="*/ 650320 h 572"/>
                <a:gd name="T52" fmla="*/ 568325 w 978"/>
                <a:gd name="T53" fmla="*/ 731610 h 572"/>
                <a:gd name="T54" fmla="*/ 533400 w 978"/>
                <a:gd name="T55" fmla="*/ 759641 h 572"/>
                <a:gd name="T56" fmla="*/ 488950 w 978"/>
                <a:gd name="T57" fmla="*/ 647517 h 572"/>
                <a:gd name="T58" fmla="*/ 431800 w 978"/>
                <a:gd name="T59" fmla="*/ 669942 h 572"/>
                <a:gd name="T60" fmla="*/ 385763 w 978"/>
                <a:gd name="T61" fmla="*/ 597061 h 572"/>
                <a:gd name="T62" fmla="*/ 306388 w 978"/>
                <a:gd name="T63" fmla="*/ 591455 h 572"/>
                <a:gd name="T64" fmla="*/ 138113 w 978"/>
                <a:gd name="T65" fmla="*/ 549408 h 572"/>
                <a:gd name="T66" fmla="*/ 85725 w 978"/>
                <a:gd name="T67" fmla="*/ 539598 h 572"/>
                <a:gd name="T68" fmla="*/ 23813 w 978"/>
                <a:gd name="T69" fmla="*/ 493346 h 572"/>
                <a:gd name="T70" fmla="*/ 14288 w 978"/>
                <a:gd name="T71" fmla="*/ 437284 h 572"/>
                <a:gd name="T72" fmla="*/ 14288 w 978"/>
                <a:gd name="T73" fmla="*/ 358797 h 572"/>
                <a:gd name="T74" fmla="*/ 0 w 978"/>
                <a:gd name="T75" fmla="*/ 355994 h 572"/>
                <a:gd name="T76" fmla="*/ 1588 w 978"/>
                <a:gd name="T77" fmla="*/ 297129 h 572"/>
                <a:gd name="T78" fmla="*/ 104775 w 978"/>
                <a:gd name="T79" fmla="*/ 137352 h 572"/>
                <a:gd name="T80" fmla="*/ 133350 w 978"/>
                <a:gd name="T81" fmla="*/ 53259 h 572"/>
                <a:gd name="T82" fmla="*/ 173038 w 978"/>
                <a:gd name="T83" fmla="*/ 43448 h 572"/>
                <a:gd name="T84" fmla="*/ 174625 w 978"/>
                <a:gd name="T85" fmla="*/ 74282 h 572"/>
                <a:gd name="T86" fmla="*/ 890588 w 978"/>
                <a:gd name="T87" fmla="*/ 8409 h 572"/>
                <a:gd name="T88" fmla="*/ 917575 w 978"/>
                <a:gd name="T89" fmla="*/ 28031 h 572"/>
                <a:gd name="T90" fmla="*/ 947738 w 978"/>
                <a:gd name="T91" fmla="*/ 32236 h 572"/>
                <a:gd name="T92" fmla="*/ 979488 w 978"/>
                <a:gd name="T93" fmla="*/ 35039 h 572"/>
                <a:gd name="T94" fmla="*/ 1027113 w 978"/>
                <a:gd name="T95" fmla="*/ 47653 h 572"/>
                <a:gd name="T96" fmla="*/ 1063625 w 978"/>
                <a:gd name="T97" fmla="*/ 19622 h 572"/>
                <a:gd name="T98" fmla="*/ 1116013 w 978"/>
                <a:gd name="T99" fmla="*/ 58865 h 572"/>
                <a:gd name="T100" fmla="*/ 1133475 w 978"/>
                <a:gd name="T101" fmla="*/ 106518 h 572"/>
                <a:gd name="T102" fmla="*/ 1206500 w 978"/>
                <a:gd name="T103" fmla="*/ 121935 h 572"/>
                <a:gd name="T104" fmla="*/ 1187450 w 978"/>
                <a:gd name="T105" fmla="*/ 161179 h 572"/>
                <a:gd name="T106" fmla="*/ 1162050 w 978"/>
                <a:gd name="T107" fmla="*/ 144360 h 572"/>
                <a:gd name="T108" fmla="*/ 1128713 w 978"/>
                <a:gd name="T109" fmla="*/ 208831 h 572"/>
                <a:gd name="T110" fmla="*/ 1119188 w 978"/>
                <a:gd name="T111" fmla="*/ 229855 h 572"/>
                <a:gd name="T112" fmla="*/ 1187450 w 978"/>
                <a:gd name="T113" fmla="*/ 222847 h 572"/>
                <a:gd name="T114" fmla="*/ 1303338 w 978"/>
                <a:gd name="T115" fmla="*/ 173792 h 572"/>
                <a:gd name="T116" fmla="*/ 1465263 w 978"/>
                <a:gd name="T117" fmla="*/ 117730 h 572"/>
                <a:gd name="T118" fmla="*/ 1531938 w 978"/>
                <a:gd name="T119" fmla="*/ 64471 h 572"/>
                <a:gd name="T120" fmla="*/ 1543050 w 978"/>
                <a:gd name="T121" fmla="*/ 89699 h 5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78"/>
                <a:gd name="T184" fmla="*/ 0 h 572"/>
                <a:gd name="T185" fmla="*/ 978 w 978"/>
                <a:gd name="T186" fmla="*/ 572 h 5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78" h="572">
                  <a:moveTo>
                    <a:pt x="972" y="101"/>
                  </a:moveTo>
                  <a:lnTo>
                    <a:pt x="964" y="105"/>
                  </a:lnTo>
                  <a:lnTo>
                    <a:pt x="955" y="108"/>
                  </a:lnTo>
                  <a:lnTo>
                    <a:pt x="948" y="112"/>
                  </a:lnTo>
                  <a:lnTo>
                    <a:pt x="940" y="116"/>
                  </a:lnTo>
                  <a:lnTo>
                    <a:pt x="933" y="119"/>
                  </a:lnTo>
                  <a:lnTo>
                    <a:pt x="925" y="122"/>
                  </a:lnTo>
                  <a:lnTo>
                    <a:pt x="918" y="126"/>
                  </a:lnTo>
                  <a:lnTo>
                    <a:pt x="910" y="129"/>
                  </a:lnTo>
                  <a:lnTo>
                    <a:pt x="905" y="131"/>
                  </a:lnTo>
                  <a:lnTo>
                    <a:pt x="900" y="137"/>
                  </a:lnTo>
                  <a:lnTo>
                    <a:pt x="898" y="142"/>
                  </a:lnTo>
                  <a:lnTo>
                    <a:pt x="894" y="149"/>
                  </a:lnTo>
                  <a:lnTo>
                    <a:pt x="892" y="155"/>
                  </a:lnTo>
                  <a:lnTo>
                    <a:pt x="890" y="160"/>
                  </a:lnTo>
                  <a:lnTo>
                    <a:pt x="887" y="164"/>
                  </a:lnTo>
                  <a:lnTo>
                    <a:pt x="884" y="167"/>
                  </a:lnTo>
                  <a:lnTo>
                    <a:pt x="885" y="169"/>
                  </a:lnTo>
                  <a:lnTo>
                    <a:pt x="885" y="170"/>
                  </a:lnTo>
                  <a:lnTo>
                    <a:pt x="886" y="171"/>
                  </a:lnTo>
                  <a:lnTo>
                    <a:pt x="886" y="173"/>
                  </a:lnTo>
                  <a:lnTo>
                    <a:pt x="886" y="174"/>
                  </a:lnTo>
                  <a:lnTo>
                    <a:pt x="887" y="173"/>
                  </a:lnTo>
                  <a:lnTo>
                    <a:pt x="889" y="173"/>
                  </a:lnTo>
                  <a:lnTo>
                    <a:pt x="890" y="171"/>
                  </a:lnTo>
                  <a:lnTo>
                    <a:pt x="891" y="170"/>
                  </a:lnTo>
                  <a:lnTo>
                    <a:pt x="892" y="170"/>
                  </a:lnTo>
                  <a:lnTo>
                    <a:pt x="893" y="169"/>
                  </a:lnTo>
                  <a:lnTo>
                    <a:pt x="894" y="167"/>
                  </a:lnTo>
                  <a:lnTo>
                    <a:pt x="896" y="171"/>
                  </a:lnTo>
                  <a:lnTo>
                    <a:pt x="894" y="176"/>
                  </a:lnTo>
                  <a:lnTo>
                    <a:pt x="892" y="178"/>
                  </a:lnTo>
                  <a:lnTo>
                    <a:pt x="890" y="180"/>
                  </a:lnTo>
                  <a:lnTo>
                    <a:pt x="887" y="181"/>
                  </a:lnTo>
                  <a:lnTo>
                    <a:pt x="884" y="181"/>
                  </a:lnTo>
                  <a:lnTo>
                    <a:pt x="880" y="181"/>
                  </a:lnTo>
                  <a:lnTo>
                    <a:pt x="875" y="181"/>
                  </a:lnTo>
                  <a:lnTo>
                    <a:pt x="868" y="182"/>
                  </a:lnTo>
                  <a:lnTo>
                    <a:pt x="861" y="182"/>
                  </a:lnTo>
                  <a:lnTo>
                    <a:pt x="854" y="184"/>
                  </a:lnTo>
                  <a:lnTo>
                    <a:pt x="847" y="187"/>
                  </a:lnTo>
                  <a:lnTo>
                    <a:pt x="840" y="188"/>
                  </a:lnTo>
                  <a:lnTo>
                    <a:pt x="834" y="191"/>
                  </a:lnTo>
                  <a:lnTo>
                    <a:pt x="828" y="194"/>
                  </a:lnTo>
                  <a:lnTo>
                    <a:pt x="822" y="196"/>
                  </a:lnTo>
                  <a:lnTo>
                    <a:pt x="822" y="209"/>
                  </a:lnTo>
                  <a:lnTo>
                    <a:pt x="822" y="215"/>
                  </a:lnTo>
                  <a:lnTo>
                    <a:pt x="821" y="220"/>
                  </a:lnTo>
                  <a:lnTo>
                    <a:pt x="818" y="224"/>
                  </a:lnTo>
                  <a:lnTo>
                    <a:pt x="815" y="227"/>
                  </a:lnTo>
                  <a:lnTo>
                    <a:pt x="812" y="231"/>
                  </a:lnTo>
                  <a:lnTo>
                    <a:pt x="809" y="234"/>
                  </a:lnTo>
                  <a:lnTo>
                    <a:pt x="805" y="237"/>
                  </a:lnTo>
                  <a:lnTo>
                    <a:pt x="803" y="242"/>
                  </a:lnTo>
                  <a:lnTo>
                    <a:pt x="803" y="241"/>
                  </a:lnTo>
                  <a:lnTo>
                    <a:pt x="803" y="240"/>
                  </a:lnTo>
                  <a:lnTo>
                    <a:pt x="803" y="238"/>
                  </a:lnTo>
                  <a:lnTo>
                    <a:pt x="803" y="237"/>
                  </a:lnTo>
                  <a:lnTo>
                    <a:pt x="803" y="235"/>
                  </a:lnTo>
                  <a:lnTo>
                    <a:pt x="803" y="234"/>
                  </a:lnTo>
                  <a:lnTo>
                    <a:pt x="802" y="234"/>
                  </a:lnTo>
                  <a:lnTo>
                    <a:pt x="800" y="233"/>
                  </a:lnTo>
                  <a:lnTo>
                    <a:pt x="799" y="231"/>
                  </a:lnTo>
                  <a:lnTo>
                    <a:pt x="798" y="230"/>
                  </a:lnTo>
                  <a:lnTo>
                    <a:pt x="798" y="228"/>
                  </a:lnTo>
                  <a:lnTo>
                    <a:pt x="798" y="226"/>
                  </a:lnTo>
                  <a:lnTo>
                    <a:pt x="798" y="224"/>
                  </a:lnTo>
                  <a:lnTo>
                    <a:pt x="799" y="222"/>
                  </a:lnTo>
                  <a:lnTo>
                    <a:pt x="794" y="222"/>
                  </a:lnTo>
                  <a:lnTo>
                    <a:pt x="793" y="228"/>
                  </a:lnTo>
                  <a:lnTo>
                    <a:pt x="793" y="233"/>
                  </a:lnTo>
                  <a:lnTo>
                    <a:pt x="792" y="237"/>
                  </a:lnTo>
                  <a:lnTo>
                    <a:pt x="793" y="241"/>
                  </a:lnTo>
                  <a:lnTo>
                    <a:pt x="793" y="244"/>
                  </a:lnTo>
                  <a:lnTo>
                    <a:pt x="794" y="247"/>
                  </a:lnTo>
                  <a:lnTo>
                    <a:pt x="794" y="249"/>
                  </a:lnTo>
                  <a:lnTo>
                    <a:pt x="794" y="252"/>
                  </a:lnTo>
                  <a:lnTo>
                    <a:pt x="794" y="255"/>
                  </a:lnTo>
                  <a:lnTo>
                    <a:pt x="793" y="259"/>
                  </a:lnTo>
                  <a:lnTo>
                    <a:pt x="791" y="262"/>
                  </a:lnTo>
                  <a:lnTo>
                    <a:pt x="790" y="265"/>
                  </a:lnTo>
                  <a:lnTo>
                    <a:pt x="787" y="269"/>
                  </a:lnTo>
                  <a:lnTo>
                    <a:pt x="785" y="272"/>
                  </a:lnTo>
                  <a:lnTo>
                    <a:pt x="783" y="274"/>
                  </a:lnTo>
                  <a:lnTo>
                    <a:pt x="779" y="277"/>
                  </a:lnTo>
                  <a:lnTo>
                    <a:pt x="779" y="272"/>
                  </a:lnTo>
                  <a:lnTo>
                    <a:pt x="780" y="266"/>
                  </a:lnTo>
                  <a:lnTo>
                    <a:pt x="780" y="261"/>
                  </a:lnTo>
                  <a:lnTo>
                    <a:pt x="780" y="255"/>
                  </a:lnTo>
                  <a:lnTo>
                    <a:pt x="780" y="251"/>
                  </a:lnTo>
                  <a:lnTo>
                    <a:pt x="780" y="245"/>
                  </a:lnTo>
                  <a:lnTo>
                    <a:pt x="781" y="240"/>
                  </a:lnTo>
                  <a:lnTo>
                    <a:pt x="781" y="234"/>
                  </a:lnTo>
                  <a:lnTo>
                    <a:pt x="779" y="235"/>
                  </a:lnTo>
                  <a:lnTo>
                    <a:pt x="778" y="237"/>
                  </a:lnTo>
                  <a:lnTo>
                    <a:pt x="775" y="240"/>
                  </a:lnTo>
                  <a:lnTo>
                    <a:pt x="774" y="241"/>
                  </a:lnTo>
                  <a:lnTo>
                    <a:pt x="773" y="244"/>
                  </a:lnTo>
                  <a:lnTo>
                    <a:pt x="772" y="248"/>
                  </a:lnTo>
                  <a:lnTo>
                    <a:pt x="771" y="251"/>
                  </a:lnTo>
                  <a:lnTo>
                    <a:pt x="771" y="255"/>
                  </a:lnTo>
                  <a:lnTo>
                    <a:pt x="769" y="255"/>
                  </a:lnTo>
                  <a:lnTo>
                    <a:pt x="768" y="255"/>
                  </a:lnTo>
                  <a:lnTo>
                    <a:pt x="767" y="255"/>
                  </a:lnTo>
                  <a:lnTo>
                    <a:pt x="766" y="255"/>
                  </a:lnTo>
                  <a:lnTo>
                    <a:pt x="764" y="255"/>
                  </a:lnTo>
                  <a:lnTo>
                    <a:pt x="762" y="255"/>
                  </a:lnTo>
                  <a:lnTo>
                    <a:pt x="762" y="258"/>
                  </a:lnTo>
                  <a:lnTo>
                    <a:pt x="764" y="261"/>
                  </a:lnTo>
                  <a:lnTo>
                    <a:pt x="766" y="263"/>
                  </a:lnTo>
                  <a:lnTo>
                    <a:pt x="767" y="266"/>
                  </a:lnTo>
                  <a:lnTo>
                    <a:pt x="769" y="269"/>
                  </a:lnTo>
                  <a:lnTo>
                    <a:pt x="772" y="270"/>
                  </a:lnTo>
                  <a:lnTo>
                    <a:pt x="773" y="272"/>
                  </a:lnTo>
                  <a:lnTo>
                    <a:pt x="775" y="272"/>
                  </a:lnTo>
                  <a:lnTo>
                    <a:pt x="775" y="284"/>
                  </a:lnTo>
                  <a:lnTo>
                    <a:pt x="772" y="286"/>
                  </a:lnTo>
                  <a:lnTo>
                    <a:pt x="769" y="286"/>
                  </a:lnTo>
                  <a:lnTo>
                    <a:pt x="767" y="286"/>
                  </a:lnTo>
                  <a:lnTo>
                    <a:pt x="765" y="286"/>
                  </a:lnTo>
                  <a:lnTo>
                    <a:pt x="762" y="286"/>
                  </a:lnTo>
                  <a:lnTo>
                    <a:pt x="761" y="284"/>
                  </a:lnTo>
                  <a:lnTo>
                    <a:pt x="759" y="284"/>
                  </a:lnTo>
                  <a:lnTo>
                    <a:pt x="756" y="284"/>
                  </a:lnTo>
                  <a:lnTo>
                    <a:pt x="758" y="286"/>
                  </a:lnTo>
                  <a:lnTo>
                    <a:pt x="759" y="287"/>
                  </a:lnTo>
                  <a:lnTo>
                    <a:pt x="760" y="288"/>
                  </a:lnTo>
                  <a:lnTo>
                    <a:pt x="761" y="290"/>
                  </a:lnTo>
                  <a:lnTo>
                    <a:pt x="764" y="291"/>
                  </a:lnTo>
                  <a:lnTo>
                    <a:pt x="765" y="291"/>
                  </a:lnTo>
                  <a:lnTo>
                    <a:pt x="766" y="291"/>
                  </a:lnTo>
                  <a:lnTo>
                    <a:pt x="767" y="291"/>
                  </a:lnTo>
                  <a:lnTo>
                    <a:pt x="767" y="294"/>
                  </a:lnTo>
                  <a:lnTo>
                    <a:pt x="767" y="295"/>
                  </a:lnTo>
                  <a:lnTo>
                    <a:pt x="768" y="297"/>
                  </a:lnTo>
                  <a:lnTo>
                    <a:pt x="769" y="300"/>
                  </a:lnTo>
                  <a:lnTo>
                    <a:pt x="771" y="301"/>
                  </a:lnTo>
                  <a:lnTo>
                    <a:pt x="771" y="302"/>
                  </a:lnTo>
                  <a:lnTo>
                    <a:pt x="772" y="304"/>
                  </a:lnTo>
                  <a:lnTo>
                    <a:pt x="773" y="304"/>
                  </a:lnTo>
                  <a:lnTo>
                    <a:pt x="766" y="312"/>
                  </a:lnTo>
                  <a:lnTo>
                    <a:pt x="761" y="320"/>
                  </a:lnTo>
                  <a:lnTo>
                    <a:pt x="756" y="327"/>
                  </a:lnTo>
                  <a:lnTo>
                    <a:pt x="752" y="334"/>
                  </a:lnTo>
                  <a:lnTo>
                    <a:pt x="747" y="340"/>
                  </a:lnTo>
                  <a:lnTo>
                    <a:pt x="741" y="347"/>
                  </a:lnTo>
                  <a:lnTo>
                    <a:pt x="734" y="352"/>
                  </a:lnTo>
                  <a:lnTo>
                    <a:pt x="723" y="357"/>
                  </a:lnTo>
                  <a:lnTo>
                    <a:pt x="720" y="359"/>
                  </a:lnTo>
                  <a:lnTo>
                    <a:pt x="715" y="364"/>
                  </a:lnTo>
                  <a:lnTo>
                    <a:pt x="709" y="369"/>
                  </a:lnTo>
                  <a:lnTo>
                    <a:pt x="703" y="376"/>
                  </a:lnTo>
                  <a:lnTo>
                    <a:pt x="698" y="382"/>
                  </a:lnTo>
                  <a:lnTo>
                    <a:pt x="693" y="387"/>
                  </a:lnTo>
                  <a:lnTo>
                    <a:pt x="689" y="392"/>
                  </a:lnTo>
                  <a:lnTo>
                    <a:pt x="686" y="394"/>
                  </a:lnTo>
                  <a:lnTo>
                    <a:pt x="679" y="398"/>
                  </a:lnTo>
                  <a:lnTo>
                    <a:pt x="672" y="401"/>
                  </a:lnTo>
                  <a:lnTo>
                    <a:pt x="666" y="405"/>
                  </a:lnTo>
                  <a:lnTo>
                    <a:pt x="660" y="411"/>
                  </a:lnTo>
                  <a:lnTo>
                    <a:pt x="657" y="417"/>
                  </a:lnTo>
                  <a:lnTo>
                    <a:pt x="653" y="424"/>
                  </a:lnTo>
                  <a:lnTo>
                    <a:pt x="651" y="433"/>
                  </a:lnTo>
                  <a:lnTo>
                    <a:pt x="651" y="443"/>
                  </a:lnTo>
                  <a:lnTo>
                    <a:pt x="651" y="444"/>
                  </a:lnTo>
                  <a:lnTo>
                    <a:pt x="651" y="448"/>
                  </a:lnTo>
                  <a:lnTo>
                    <a:pt x="651" y="452"/>
                  </a:lnTo>
                  <a:lnTo>
                    <a:pt x="651" y="457"/>
                  </a:lnTo>
                  <a:lnTo>
                    <a:pt x="651" y="461"/>
                  </a:lnTo>
                  <a:lnTo>
                    <a:pt x="651" y="465"/>
                  </a:lnTo>
                  <a:lnTo>
                    <a:pt x="651" y="469"/>
                  </a:lnTo>
                  <a:lnTo>
                    <a:pt x="651" y="471"/>
                  </a:lnTo>
                  <a:lnTo>
                    <a:pt x="651" y="473"/>
                  </a:lnTo>
                  <a:lnTo>
                    <a:pt x="651" y="476"/>
                  </a:lnTo>
                  <a:lnTo>
                    <a:pt x="652" y="480"/>
                  </a:lnTo>
                  <a:lnTo>
                    <a:pt x="652" y="483"/>
                  </a:lnTo>
                  <a:lnTo>
                    <a:pt x="652" y="487"/>
                  </a:lnTo>
                  <a:lnTo>
                    <a:pt x="652" y="491"/>
                  </a:lnTo>
                  <a:lnTo>
                    <a:pt x="652" y="496"/>
                  </a:lnTo>
                  <a:lnTo>
                    <a:pt x="651" y="500"/>
                  </a:lnTo>
                  <a:lnTo>
                    <a:pt x="654" y="522"/>
                  </a:lnTo>
                  <a:lnTo>
                    <a:pt x="654" y="529"/>
                  </a:lnTo>
                  <a:lnTo>
                    <a:pt x="653" y="536"/>
                  </a:lnTo>
                  <a:lnTo>
                    <a:pt x="652" y="543"/>
                  </a:lnTo>
                  <a:lnTo>
                    <a:pt x="651" y="550"/>
                  </a:lnTo>
                  <a:lnTo>
                    <a:pt x="649" y="558"/>
                  </a:lnTo>
                  <a:lnTo>
                    <a:pt x="648" y="564"/>
                  </a:lnTo>
                  <a:lnTo>
                    <a:pt x="646" y="569"/>
                  </a:lnTo>
                  <a:lnTo>
                    <a:pt x="644" y="572"/>
                  </a:lnTo>
                  <a:lnTo>
                    <a:pt x="633" y="572"/>
                  </a:lnTo>
                  <a:lnTo>
                    <a:pt x="633" y="567"/>
                  </a:lnTo>
                  <a:lnTo>
                    <a:pt x="632" y="562"/>
                  </a:lnTo>
                  <a:lnTo>
                    <a:pt x="629" y="560"/>
                  </a:lnTo>
                  <a:lnTo>
                    <a:pt x="628" y="557"/>
                  </a:lnTo>
                  <a:lnTo>
                    <a:pt x="626" y="554"/>
                  </a:lnTo>
                  <a:lnTo>
                    <a:pt x="624" y="551"/>
                  </a:lnTo>
                  <a:lnTo>
                    <a:pt x="624" y="549"/>
                  </a:lnTo>
                  <a:lnTo>
                    <a:pt x="624" y="543"/>
                  </a:lnTo>
                  <a:lnTo>
                    <a:pt x="624" y="533"/>
                  </a:lnTo>
                  <a:lnTo>
                    <a:pt x="622" y="532"/>
                  </a:lnTo>
                  <a:lnTo>
                    <a:pt x="621" y="530"/>
                  </a:lnTo>
                  <a:lnTo>
                    <a:pt x="619" y="529"/>
                  </a:lnTo>
                  <a:lnTo>
                    <a:pt x="617" y="526"/>
                  </a:lnTo>
                  <a:lnTo>
                    <a:pt x="616" y="522"/>
                  </a:lnTo>
                  <a:lnTo>
                    <a:pt x="615" y="519"/>
                  </a:lnTo>
                  <a:lnTo>
                    <a:pt x="614" y="515"/>
                  </a:lnTo>
                  <a:lnTo>
                    <a:pt x="614" y="512"/>
                  </a:lnTo>
                  <a:lnTo>
                    <a:pt x="614" y="508"/>
                  </a:lnTo>
                  <a:lnTo>
                    <a:pt x="614" y="504"/>
                  </a:lnTo>
                  <a:lnTo>
                    <a:pt x="614" y="501"/>
                  </a:lnTo>
                  <a:lnTo>
                    <a:pt x="614" y="498"/>
                  </a:lnTo>
                  <a:lnTo>
                    <a:pt x="614" y="496"/>
                  </a:lnTo>
                  <a:lnTo>
                    <a:pt x="614" y="491"/>
                  </a:lnTo>
                  <a:lnTo>
                    <a:pt x="614" y="489"/>
                  </a:lnTo>
                  <a:lnTo>
                    <a:pt x="614" y="486"/>
                  </a:lnTo>
                  <a:lnTo>
                    <a:pt x="614" y="482"/>
                  </a:lnTo>
                  <a:lnTo>
                    <a:pt x="613" y="476"/>
                  </a:lnTo>
                  <a:lnTo>
                    <a:pt x="611" y="472"/>
                  </a:lnTo>
                  <a:lnTo>
                    <a:pt x="609" y="468"/>
                  </a:lnTo>
                  <a:lnTo>
                    <a:pt x="607" y="464"/>
                  </a:lnTo>
                  <a:lnTo>
                    <a:pt x="603" y="461"/>
                  </a:lnTo>
                  <a:lnTo>
                    <a:pt x="599" y="458"/>
                  </a:lnTo>
                  <a:lnTo>
                    <a:pt x="595" y="458"/>
                  </a:lnTo>
                  <a:lnTo>
                    <a:pt x="592" y="458"/>
                  </a:lnTo>
                  <a:lnTo>
                    <a:pt x="590" y="458"/>
                  </a:lnTo>
                  <a:lnTo>
                    <a:pt x="588" y="458"/>
                  </a:lnTo>
                  <a:lnTo>
                    <a:pt x="586" y="458"/>
                  </a:lnTo>
                  <a:lnTo>
                    <a:pt x="584" y="458"/>
                  </a:lnTo>
                  <a:lnTo>
                    <a:pt x="583" y="458"/>
                  </a:lnTo>
                  <a:lnTo>
                    <a:pt x="582" y="458"/>
                  </a:lnTo>
                  <a:lnTo>
                    <a:pt x="578" y="458"/>
                  </a:lnTo>
                  <a:lnTo>
                    <a:pt x="574" y="457"/>
                  </a:lnTo>
                  <a:lnTo>
                    <a:pt x="571" y="457"/>
                  </a:lnTo>
                  <a:lnTo>
                    <a:pt x="567" y="455"/>
                  </a:lnTo>
                  <a:lnTo>
                    <a:pt x="564" y="454"/>
                  </a:lnTo>
                  <a:lnTo>
                    <a:pt x="560" y="454"/>
                  </a:lnTo>
                  <a:lnTo>
                    <a:pt x="555" y="452"/>
                  </a:lnTo>
                  <a:lnTo>
                    <a:pt x="549" y="452"/>
                  </a:lnTo>
                  <a:lnTo>
                    <a:pt x="546" y="452"/>
                  </a:lnTo>
                  <a:lnTo>
                    <a:pt x="544" y="451"/>
                  </a:lnTo>
                  <a:lnTo>
                    <a:pt x="540" y="451"/>
                  </a:lnTo>
                  <a:lnTo>
                    <a:pt x="538" y="450"/>
                  </a:lnTo>
                  <a:lnTo>
                    <a:pt x="535" y="448"/>
                  </a:lnTo>
                  <a:lnTo>
                    <a:pt x="533" y="447"/>
                  </a:lnTo>
                  <a:lnTo>
                    <a:pt x="529" y="445"/>
                  </a:lnTo>
                  <a:lnTo>
                    <a:pt x="527" y="445"/>
                  </a:lnTo>
                  <a:lnTo>
                    <a:pt x="523" y="445"/>
                  </a:lnTo>
                  <a:lnTo>
                    <a:pt x="519" y="445"/>
                  </a:lnTo>
                  <a:lnTo>
                    <a:pt x="514" y="445"/>
                  </a:lnTo>
                  <a:lnTo>
                    <a:pt x="508" y="445"/>
                  </a:lnTo>
                  <a:lnTo>
                    <a:pt x="503" y="445"/>
                  </a:lnTo>
                  <a:lnTo>
                    <a:pt x="498" y="447"/>
                  </a:lnTo>
                  <a:lnTo>
                    <a:pt x="496" y="450"/>
                  </a:lnTo>
                  <a:lnTo>
                    <a:pt x="495" y="452"/>
                  </a:lnTo>
                  <a:lnTo>
                    <a:pt x="495" y="457"/>
                  </a:lnTo>
                  <a:lnTo>
                    <a:pt x="496" y="459"/>
                  </a:lnTo>
                  <a:lnTo>
                    <a:pt x="497" y="462"/>
                  </a:lnTo>
                  <a:lnTo>
                    <a:pt x="499" y="464"/>
                  </a:lnTo>
                  <a:lnTo>
                    <a:pt x="501" y="466"/>
                  </a:lnTo>
                  <a:lnTo>
                    <a:pt x="503" y="469"/>
                  </a:lnTo>
                  <a:lnTo>
                    <a:pt x="504" y="472"/>
                  </a:lnTo>
                  <a:lnTo>
                    <a:pt x="505" y="475"/>
                  </a:lnTo>
                  <a:lnTo>
                    <a:pt x="501" y="476"/>
                  </a:lnTo>
                  <a:lnTo>
                    <a:pt x="497" y="476"/>
                  </a:lnTo>
                  <a:lnTo>
                    <a:pt x="492" y="478"/>
                  </a:lnTo>
                  <a:lnTo>
                    <a:pt x="489" y="478"/>
                  </a:lnTo>
                  <a:lnTo>
                    <a:pt x="485" y="479"/>
                  </a:lnTo>
                  <a:lnTo>
                    <a:pt x="482" y="479"/>
                  </a:lnTo>
                  <a:lnTo>
                    <a:pt x="478" y="480"/>
                  </a:lnTo>
                  <a:lnTo>
                    <a:pt x="476" y="480"/>
                  </a:lnTo>
                  <a:lnTo>
                    <a:pt x="474" y="480"/>
                  </a:lnTo>
                  <a:lnTo>
                    <a:pt x="473" y="479"/>
                  </a:lnTo>
                  <a:lnTo>
                    <a:pt x="472" y="476"/>
                  </a:lnTo>
                  <a:lnTo>
                    <a:pt x="470" y="473"/>
                  </a:lnTo>
                  <a:lnTo>
                    <a:pt x="469" y="471"/>
                  </a:lnTo>
                  <a:lnTo>
                    <a:pt x="466" y="469"/>
                  </a:lnTo>
                  <a:lnTo>
                    <a:pt x="465" y="466"/>
                  </a:lnTo>
                  <a:lnTo>
                    <a:pt x="465" y="465"/>
                  </a:lnTo>
                  <a:lnTo>
                    <a:pt x="454" y="473"/>
                  </a:lnTo>
                  <a:lnTo>
                    <a:pt x="452" y="472"/>
                  </a:lnTo>
                  <a:lnTo>
                    <a:pt x="449" y="471"/>
                  </a:lnTo>
                  <a:lnTo>
                    <a:pt x="447" y="469"/>
                  </a:lnTo>
                  <a:lnTo>
                    <a:pt x="446" y="466"/>
                  </a:lnTo>
                  <a:lnTo>
                    <a:pt x="444" y="465"/>
                  </a:lnTo>
                  <a:lnTo>
                    <a:pt x="441" y="464"/>
                  </a:lnTo>
                  <a:lnTo>
                    <a:pt x="439" y="464"/>
                  </a:lnTo>
                  <a:lnTo>
                    <a:pt x="436" y="462"/>
                  </a:lnTo>
                  <a:lnTo>
                    <a:pt x="427" y="465"/>
                  </a:lnTo>
                  <a:lnTo>
                    <a:pt x="417" y="469"/>
                  </a:lnTo>
                  <a:lnTo>
                    <a:pt x="407" y="475"/>
                  </a:lnTo>
                  <a:lnTo>
                    <a:pt x="395" y="483"/>
                  </a:lnTo>
                  <a:lnTo>
                    <a:pt x="384" y="491"/>
                  </a:lnTo>
                  <a:lnTo>
                    <a:pt x="374" y="500"/>
                  </a:lnTo>
                  <a:lnTo>
                    <a:pt x="366" y="508"/>
                  </a:lnTo>
                  <a:lnTo>
                    <a:pt x="360" y="515"/>
                  </a:lnTo>
                  <a:lnTo>
                    <a:pt x="358" y="518"/>
                  </a:lnTo>
                  <a:lnTo>
                    <a:pt x="358" y="522"/>
                  </a:lnTo>
                  <a:lnTo>
                    <a:pt x="358" y="528"/>
                  </a:lnTo>
                  <a:lnTo>
                    <a:pt x="358" y="532"/>
                  </a:lnTo>
                  <a:lnTo>
                    <a:pt x="358" y="537"/>
                  </a:lnTo>
                  <a:lnTo>
                    <a:pt x="357" y="542"/>
                  </a:lnTo>
                  <a:lnTo>
                    <a:pt x="355" y="546"/>
                  </a:lnTo>
                  <a:lnTo>
                    <a:pt x="353" y="550"/>
                  </a:lnTo>
                  <a:lnTo>
                    <a:pt x="350" y="550"/>
                  </a:lnTo>
                  <a:lnTo>
                    <a:pt x="346" y="549"/>
                  </a:lnTo>
                  <a:lnTo>
                    <a:pt x="342" y="547"/>
                  </a:lnTo>
                  <a:lnTo>
                    <a:pt x="339" y="544"/>
                  </a:lnTo>
                  <a:lnTo>
                    <a:pt x="336" y="542"/>
                  </a:lnTo>
                  <a:lnTo>
                    <a:pt x="334" y="539"/>
                  </a:lnTo>
                  <a:lnTo>
                    <a:pt x="333" y="535"/>
                  </a:lnTo>
                  <a:lnTo>
                    <a:pt x="332" y="530"/>
                  </a:lnTo>
                  <a:lnTo>
                    <a:pt x="332" y="522"/>
                  </a:lnTo>
                  <a:lnTo>
                    <a:pt x="330" y="511"/>
                  </a:lnTo>
                  <a:lnTo>
                    <a:pt x="328" y="500"/>
                  </a:lnTo>
                  <a:lnTo>
                    <a:pt x="325" y="487"/>
                  </a:lnTo>
                  <a:lnTo>
                    <a:pt x="320" y="478"/>
                  </a:lnTo>
                  <a:lnTo>
                    <a:pt x="314" y="468"/>
                  </a:lnTo>
                  <a:lnTo>
                    <a:pt x="311" y="465"/>
                  </a:lnTo>
                  <a:lnTo>
                    <a:pt x="308" y="462"/>
                  </a:lnTo>
                  <a:lnTo>
                    <a:pt x="304" y="461"/>
                  </a:lnTo>
                  <a:lnTo>
                    <a:pt x="300" y="461"/>
                  </a:lnTo>
                  <a:lnTo>
                    <a:pt x="297" y="461"/>
                  </a:lnTo>
                  <a:lnTo>
                    <a:pt x="294" y="462"/>
                  </a:lnTo>
                  <a:lnTo>
                    <a:pt x="290" y="464"/>
                  </a:lnTo>
                  <a:lnTo>
                    <a:pt x="288" y="465"/>
                  </a:lnTo>
                  <a:lnTo>
                    <a:pt x="285" y="468"/>
                  </a:lnTo>
                  <a:lnTo>
                    <a:pt x="283" y="471"/>
                  </a:lnTo>
                  <a:lnTo>
                    <a:pt x="282" y="475"/>
                  </a:lnTo>
                  <a:lnTo>
                    <a:pt x="280" y="478"/>
                  </a:lnTo>
                  <a:lnTo>
                    <a:pt x="272" y="478"/>
                  </a:lnTo>
                  <a:lnTo>
                    <a:pt x="269" y="476"/>
                  </a:lnTo>
                  <a:lnTo>
                    <a:pt x="265" y="471"/>
                  </a:lnTo>
                  <a:lnTo>
                    <a:pt x="261" y="465"/>
                  </a:lnTo>
                  <a:lnTo>
                    <a:pt x="258" y="458"/>
                  </a:lnTo>
                  <a:lnTo>
                    <a:pt x="255" y="451"/>
                  </a:lnTo>
                  <a:lnTo>
                    <a:pt x="253" y="444"/>
                  </a:lnTo>
                  <a:lnTo>
                    <a:pt x="252" y="438"/>
                  </a:lnTo>
                  <a:lnTo>
                    <a:pt x="251" y="436"/>
                  </a:lnTo>
                  <a:lnTo>
                    <a:pt x="247" y="434"/>
                  </a:lnTo>
                  <a:lnTo>
                    <a:pt x="245" y="432"/>
                  </a:lnTo>
                  <a:lnTo>
                    <a:pt x="243" y="426"/>
                  </a:lnTo>
                  <a:lnTo>
                    <a:pt x="240" y="422"/>
                  </a:lnTo>
                  <a:lnTo>
                    <a:pt x="238" y="417"/>
                  </a:lnTo>
                  <a:lnTo>
                    <a:pt x="235" y="414"/>
                  </a:lnTo>
                  <a:lnTo>
                    <a:pt x="231" y="411"/>
                  </a:lnTo>
                  <a:lnTo>
                    <a:pt x="225" y="410"/>
                  </a:lnTo>
                  <a:lnTo>
                    <a:pt x="218" y="410"/>
                  </a:lnTo>
                  <a:lnTo>
                    <a:pt x="212" y="411"/>
                  </a:lnTo>
                  <a:lnTo>
                    <a:pt x="207" y="414"/>
                  </a:lnTo>
                  <a:lnTo>
                    <a:pt x="202" y="417"/>
                  </a:lnTo>
                  <a:lnTo>
                    <a:pt x="197" y="419"/>
                  </a:lnTo>
                  <a:lnTo>
                    <a:pt x="193" y="422"/>
                  </a:lnTo>
                  <a:lnTo>
                    <a:pt x="185" y="424"/>
                  </a:lnTo>
                  <a:lnTo>
                    <a:pt x="177" y="425"/>
                  </a:lnTo>
                  <a:lnTo>
                    <a:pt x="164" y="424"/>
                  </a:lnTo>
                  <a:lnTo>
                    <a:pt x="152" y="419"/>
                  </a:lnTo>
                  <a:lnTo>
                    <a:pt x="141" y="414"/>
                  </a:lnTo>
                  <a:lnTo>
                    <a:pt x="132" y="408"/>
                  </a:lnTo>
                  <a:lnTo>
                    <a:pt x="122" y="403"/>
                  </a:lnTo>
                  <a:lnTo>
                    <a:pt x="113" y="397"/>
                  </a:lnTo>
                  <a:lnTo>
                    <a:pt x="103" y="393"/>
                  </a:lnTo>
                  <a:lnTo>
                    <a:pt x="91" y="392"/>
                  </a:lnTo>
                  <a:lnTo>
                    <a:pt x="87" y="392"/>
                  </a:lnTo>
                  <a:lnTo>
                    <a:pt x="82" y="393"/>
                  </a:lnTo>
                  <a:lnTo>
                    <a:pt x="77" y="393"/>
                  </a:lnTo>
                  <a:lnTo>
                    <a:pt x="72" y="394"/>
                  </a:lnTo>
                  <a:lnTo>
                    <a:pt x="69" y="394"/>
                  </a:lnTo>
                  <a:lnTo>
                    <a:pt x="64" y="394"/>
                  </a:lnTo>
                  <a:lnTo>
                    <a:pt x="59" y="393"/>
                  </a:lnTo>
                  <a:lnTo>
                    <a:pt x="53" y="392"/>
                  </a:lnTo>
                  <a:lnTo>
                    <a:pt x="53" y="390"/>
                  </a:lnTo>
                  <a:lnTo>
                    <a:pt x="53" y="389"/>
                  </a:lnTo>
                  <a:lnTo>
                    <a:pt x="54" y="386"/>
                  </a:lnTo>
                  <a:lnTo>
                    <a:pt x="54" y="385"/>
                  </a:lnTo>
                  <a:lnTo>
                    <a:pt x="54" y="382"/>
                  </a:lnTo>
                  <a:lnTo>
                    <a:pt x="54" y="380"/>
                  </a:lnTo>
                  <a:lnTo>
                    <a:pt x="54" y="379"/>
                  </a:lnTo>
                  <a:lnTo>
                    <a:pt x="53" y="376"/>
                  </a:lnTo>
                  <a:lnTo>
                    <a:pt x="49" y="373"/>
                  </a:lnTo>
                  <a:lnTo>
                    <a:pt x="44" y="369"/>
                  </a:lnTo>
                  <a:lnTo>
                    <a:pt x="39" y="365"/>
                  </a:lnTo>
                  <a:lnTo>
                    <a:pt x="33" y="361"/>
                  </a:lnTo>
                  <a:lnTo>
                    <a:pt x="28" y="358"/>
                  </a:lnTo>
                  <a:lnTo>
                    <a:pt x="22" y="355"/>
                  </a:lnTo>
                  <a:lnTo>
                    <a:pt x="15" y="352"/>
                  </a:lnTo>
                  <a:lnTo>
                    <a:pt x="8" y="351"/>
                  </a:lnTo>
                  <a:lnTo>
                    <a:pt x="8" y="350"/>
                  </a:lnTo>
                  <a:lnTo>
                    <a:pt x="9" y="347"/>
                  </a:lnTo>
                  <a:lnTo>
                    <a:pt x="9" y="344"/>
                  </a:lnTo>
                  <a:lnTo>
                    <a:pt x="9" y="343"/>
                  </a:lnTo>
                  <a:lnTo>
                    <a:pt x="10" y="341"/>
                  </a:lnTo>
                  <a:lnTo>
                    <a:pt x="10" y="339"/>
                  </a:lnTo>
                  <a:lnTo>
                    <a:pt x="10" y="337"/>
                  </a:lnTo>
                  <a:lnTo>
                    <a:pt x="10" y="330"/>
                  </a:lnTo>
                  <a:lnTo>
                    <a:pt x="10" y="322"/>
                  </a:lnTo>
                  <a:lnTo>
                    <a:pt x="9" y="312"/>
                  </a:lnTo>
                  <a:lnTo>
                    <a:pt x="8" y="302"/>
                  </a:lnTo>
                  <a:lnTo>
                    <a:pt x="7" y="293"/>
                  </a:lnTo>
                  <a:lnTo>
                    <a:pt x="6" y="284"/>
                  </a:lnTo>
                  <a:lnTo>
                    <a:pt x="6" y="274"/>
                  </a:lnTo>
                  <a:lnTo>
                    <a:pt x="5" y="266"/>
                  </a:lnTo>
                  <a:lnTo>
                    <a:pt x="6" y="266"/>
                  </a:lnTo>
                  <a:lnTo>
                    <a:pt x="6" y="265"/>
                  </a:lnTo>
                  <a:lnTo>
                    <a:pt x="7" y="263"/>
                  </a:lnTo>
                  <a:lnTo>
                    <a:pt x="8" y="262"/>
                  </a:lnTo>
                  <a:lnTo>
                    <a:pt x="9" y="259"/>
                  </a:lnTo>
                  <a:lnTo>
                    <a:pt x="9" y="256"/>
                  </a:lnTo>
                  <a:lnTo>
                    <a:pt x="8" y="255"/>
                  </a:lnTo>
                  <a:lnTo>
                    <a:pt x="7" y="256"/>
                  </a:lnTo>
                  <a:lnTo>
                    <a:pt x="6" y="258"/>
                  </a:lnTo>
                  <a:lnTo>
                    <a:pt x="5" y="259"/>
                  </a:lnTo>
                  <a:lnTo>
                    <a:pt x="3" y="261"/>
                  </a:lnTo>
                  <a:lnTo>
                    <a:pt x="3" y="262"/>
                  </a:lnTo>
                  <a:lnTo>
                    <a:pt x="2" y="265"/>
                  </a:lnTo>
                  <a:lnTo>
                    <a:pt x="1" y="262"/>
                  </a:lnTo>
                  <a:lnTo>
                    <a:pt x="1" y="259"/>
                  </a:lnTo>
                  <a:lnTo>
                    <a:pt x="1" y="256"/>
                  </a:lnTo>
                  <a:lnTo>
                    <a:pt x="0" y="254"/>
                  </a:lnTo>
                  <a:lnTo>
                    <a:pt x="0" y="251"/>
                  </a:lnTo>
                  <a:lnTo>
                    <a:pt x="0" y="248"/>
                  </a:lnTo>
                  <a:lnTo>
                    <a:pt x="0" y="245"/>
                  </a:lnTo>
                  <a:lnTo>
                    <a:pt x="0" y="244"/>
                  </a:lnTo>
                  <a:lnTo>
                    <a:pt x="0" y="240"/>
                  </a:lnTo>
                  <a:lnTo>
                    <a:pt x="0" y="234"/>
                  </a:lnTo>
                  <a:lnTo>
                    <a:pt x="0" y="230"/>
                  </a:lnTo>
                  <a:lnTo>
                    <a:pt x="0" y="226"/>
                  </a:lnTo>
                  <a:lnTo>
                    <a:pt x="1" y="222"/>
                  </a:lnTo>
                  <a:lnTo>
                    <a:pt x="1" y="217"/>
                  </a:lnTo>
                  <a:lnTo>
                    <a:pt x="1" y="212"/>
                  </a:lnTo>
                  <a:lnTo>
                    <a:pt x="2" y="206"/>
                  </a:lnTo>
                  <a:lnTo>
                    <a:pt x="10" y="195"/>
                  </a:lnTo>
                  <a:lnTo>
                    <a:pt x="18" y="181"/>
                  </a:lnTo>
                  <a:lnTo>
                    <a:pt x="24" y="169"/>
                  </a:lnTo>
                  <a:lnTo>
                    <a:pt x="31" y="156"/>
                  </a:lnTo>
                  <a:lnTo>
                    <a:pt x="37" y="142"/>
                  </a:lnTo>
                  <a:lnTo>
                    <a:pt x="44" y="130"/>
                  </a:lnTo>
                  <a:lnTo>
                    <a:pt x="51" y="119"/>
                  </a:lnTo>
                  <a:lnTo>
                    <a:pt x="59" y="108"/>
                  </a:lnTo>
                  <a:lnTo>
                    <a:pt x="63" y="103"/>
                  </a:lnTo>
                  <a:lnTo>
                    <a:pt x="66" y="98"/>
                  </a:lnTo>
                  <a:lnTo>
                    <a:pt x="68" y="91"/>
                  </a:lnTo>
                  <a:lnTo>
                    <a:pt x="70" y="84"/>
                  </a:lnTo>
                  <a:lnTo>
                    <a:pt x="72" y="78"/>
                  </a:lnTo>
                  <a:lnTo>
                    <a:pt x="75" y="71"/>
                  </a:lnTo>
                  <a:lnTo>
                    <a:pt x="78" y="66"/>
                  </a:lnTo>
                  <a:lnTo>
                    <a:pt x="83" y="60"/>
                  </a:lnTo>
                  <a:lnTo>
                    <a:pt x="83" y="56"/>
                  </a:lnTo>
                  <a:lnTo>
                    <a:pt x="83" y="51"/>
                  </a:lnTo>
                  <a:lnTo>
                    <a:pt x="83" y="46"/>
                  </a:lnTo>
                  <a:lnTo>
                    <a:pt x="83" y="42"/>
                  </a:lnTo>
                  <a:lnTo>
                    <a:pt x="84" y="38"/>
                  </a:lnTo>
                  <a:lnTo>
                    <a:pt x="84" y="35"/>
                  </a:lnTo>
                  <a:lnTo>
                    <a:pt x="84" y="32"/>
                  </a:lnTo>
                  <a:lnTo>
                    <a:pt x="85" y="31"/>
                  </a:lnTo>
                  <a:lnTo>
                    <a:pt x="88" y="31"/>
                  </a:lnTo>
                  <a:lnTo>
                    <a:pt x="91" y="31"/>
                  </a:lnTo>
                  <a:lnTo>
                    <a:pt x="96" y="31"/>
                  </a:lnTo>
                  <a:lnTo>
                    <a:pt x="100" y="31"/>
                  </a:lnTo>
                  <a:lnTo>
                    <a:pt x="103" y="31"/>
                  </a:lnTo>
                  <a:lnTo>
                    <a:pt x="106" y="31"/>
                  </a:lnTo>
                  <a:lnTo>
                    <a:pt x="108" y="31"/>
                  </a:lnTo>
                  <a:lnTo>
                    <a:pt x="109" y="31"/>
                  </a:lnTo>
                  <a:lnTo>
                    <a:pt x="109" y="35"/>
                  </a:lnTo>
                  <a:lnTo>
                    <a:pt x="108" y="39"/>
                  </a:lnTo>
                  <a:lnTo>
                    <a:pt x="107" y="44"/>
                  </a:lnTo>
                  <a:lnTo>
                    <a:pt x="106" y="46"/>
                  </a:lnTo>
                  <a:lnTo>
                    <a:pt x="104" y="49"/>
                  </a:lnTo>
                  <a:lnTo>
                    <a:pt x="103" y="52"/>
                  </a:lnTo>
                  <a:lnTo>
                    <a:pt x="103" y="56"/>
                  </a:lnTo>
                  <a:lnTo>
                    <a:pt x="102" y="59"/>
                  </a:lnTo>
                  <a:lnTo>
                    <a:pt x="106" y="57"/>
                  </a:lnTo>
                  <a:lnTo>
                    <a:pt x="108" y="56"/>
                  </a:lnTo>
                  <a:lnTo>
                    <a:pt x="110" y="53"/>
                  </a:lnTo>
                  <a:lnTo>
                    <a:pt x="113" y="51"/>
                  </a:lnTo>
                  <a:lnTo>
                    <a:pt x="116" y="44"/>
                  </a:lnTo>
                  <a:lnTo>
                    <a:pt x="119" y="35"/>
                  </a:lnTo>
                  <a:lnTo>
                    <a:pt x="120" y="27"/>
                  </a:lnTo>
                  <a:lnTo>
                    <a:pt x="121" y="20"/>
                  </a:lnTo>
                  <a:lnTo>
                    <a:pt x="121" y="16"/>
                  </a:lnTo>
                  <a:lnTo>
                    <a:pt x="122" y="13"/>
                  </a:lnTo>
                  <a:lnTo>
                    <a:pt x="563" y="10"/>
                  </a:lnTo>
                  <a:lnTo>
                    <a:pt x="563" y="9"/>
                  </a:lnTo>
                  <a:lnTo>
                    <a:pt x="563" y="7"/>
                  </a:lnTo>
                  <a:lnTo>
                    <a:pt x="561" y="6"/>
                  </a:lnTo>
                  <a:lnTo>
                    <a:pt x="561" y="5"/>
                  </a:lnTo>
                  <a:lnTo>
                    <a:pt x="561" y="3"/>
                  </a:lnTo>
                  <a:lnTo>
                    <a:pt x="561" y="2"/>
                  </a:lnTo>
                  <a:lnTo>
                    <a:pt x="560" y="0"/>
                  </a:lnTo>
                  <a:lnTo>
                    <a:pt x="570" y="0"/>
                  </a:lnTo>
                  <a:lnTo>
                    <a:pt x="570" y="6"/>
                  </a:lnTo>
                  <a:lnTo>
                    <a:pt x="571" y="9"/>
                  </a:lnTo>
                  <a:lnTo>
                    <a:pt x="572" y="13"/>
                  </a:lnTo>
                  <a:lnTo>
                    <a:pt x="573" y="16"/>
                  </a:lnTo>
                  <a:lnTo>
                    <a:pt x="576" y="17"/>
                  </a:lnTo>
                  <a:lnTo>
                    <a:pt x="578" y="20"/>
                  </a:lnTo>
                  <a:lnTo>
                    <a:pt x="582" y="20"/>
                  </a:lnTo>
                  <a:lnTo>
                    <a:pt x="584" y="21"/>
                  </a:lnTo>
                  <a:lnTo>
                    <a:pt x="585" y="21"/>
                  </a:lnTo>
                  <a:lnTo>
                    <a:pt x="586" y="21"/>
                  </a:lnTo>
                  <a:lnTo>
                    <a:pt x="588" y="21"/>
                  </a:lnTo>
                  <a:lnTo>
                    <a:pt x="589" y="21"/>
                  </a:lnTo>
                  <a:lnTo>
                    <a:pt x="590" y="21"/>
                  </a:lnTo>
                  <a:lnTo>
                    <a:pt x="591" y="21"/>
                  </a:lnTo>
                  <a:lnTo>
                    <a:pt x="592" y="21"/>
                  </a:lnTo>
                  <a:lnTo>
                    <a:pt x="595" y="21"/>
                  </a:lnTo>
                  <a:lnTo>
                    <a:pt x="597" y="23"/>
                  </a:lnTo>
                  <a:lnTo>
                    <a:pt x="599" y="23"/>
                  </a:lnTo>
                  <a:lnTo>
                    <a:pt x="602" y="24"/>
                  </a:lnTo>
                  <a:lnTo>
                    <a:pt x="604" y="25"/>
                  </a:lnTo>
                  <a:lnTo>
                    <a:pt x="607" y="27"/>
                  </a:lnTo>
                  <a:lnTo>
                    <a:pt x="609" y="28"/>
                  </a:lnTo>
                  <a:lnTo>
                    <a:pt x="613" y="28"/>
                  </a:lnTo>
                  <a:lnTo>
                    <a:pt x="614" y="28"/>
                  </a:lnTo>
                  <a:lnTo>
                    <a:pt x="615" y="27"/>
                  </a:lnTo>
                  <a:lnTo>
                    <a:pt x="616" y="27"/>
                  </a:lnTo>
                  <a:lnTo>
                    <a:pt x="617" y="27"/>
                  </a:lnTo>
                  <a:lnTo>
                    <a:pt x="617" y="25"/>
                  </a:lnTo>
                  <a:lnTo>
                    <a:pt x="619" y="25"/>
                  </a:lnTo>
                  <a:lnTo>
                    <a:pt x="621" y="28"/>
                  </a:lnTo>
                  <a:lnTo>
                    <a:pt x="623" y="31"/>
                  </a:lnTo>
                  <a:lnTo>
                    <a:pt x="626" y="32"/>
                  </a:lnTo>
                  <a:lnTo>
                    <a:pt x="628" y="34"/>
                  </a:lnTo>
                  <a:lnTo>
                    <a:pt x="630" y="35"/>
                  </a:lnTo>
                  <a:lnTo>
                    <a:pt x="634" y="35"/>
                  </a:lnTo>
                  <a:lnTo>
                    <a:pt x="636" y="35"/>
                  </a:lnTo>
                  <a:lnTo>
                    <a:pt x="640" y="35"/>
                  </a:lnTo>
                  <a:lnTo>
                    <a:pt x="644" y="35"/>
                  </a:lnTo>
                  <a:lnTo>
                    <a:pt x="647" y="34"/>
                  </a:lnTo>
                  <a:lnTo>
                    <a:pt x="649" y="31"/>
                  </a:lnTo>
                  <a:lnTo>
                    <a:pt x="651" y="28"/>
                  </a:lnTo>
                  <a:lnTo>
                    <a:pt x="652" y="25"/>
                  </a:lnTo>
                  <a:lnTo>
                    <a:pt x="652" y="23"/>
                  </a:lnTo>
                  <a:lnTo>
                    <a:pt x="653" y="20"/>
                  </a:lnTo>
                  <a:lnTo>
                    <a:pt x="654" y="18"/>
                  </a:lnTo>
                  <a:lnTo>
                    <a:pt x="658" y="17"/>
                  </a:lnTo>
                  <a:lnTo>
                    <a:pt x="660" y="16"/>
                  </a:lnTo>
                  <a:lnTo>
                    <a:pt x="663" y="16"/>
                  </a:lnTo>
                  <a:lnTo>
                    <a:pt x="666" y="14"/>
                  </a:lnTo>
                  <a:lnTo>
                    <a:pt x="670" y="14"/>
                  </a:lnTo>
                  <a:lnTo>
                    <a:pt x="672" y="14"/>
                  </a:lnTo>
                  <a:lnTo>
                    <a:pt x="674" y="14"/>
                  </a:lnTo>
                  <a:lnTo>
                    <a:pt x="676" y="13"/>
                  </a:lnTo>
                  <a:lnTo>
                    <a:pt x="685" y="13"/>
                  </a:lnTo>
                  <a:lnTo>
                    <a:pt x="685" y="21"/>
                  </a:lnTo>
                  <a:lnTo>
                    <a:pt x="688" y="27"/>
                  </a:lnTo>
                  <a:lnTo>
                    <a:pt x="690" y="32"/>
                  </a:lnTo>
                  <a:lnTo>
                    <a:pt x="692" y="35"/>
                  </a:lnTo>
                  <a:lnTo>
                    <a:pt x="696" y="38"/>
                  </a:lnTo>
                  <a:lnTo>
                    <a:pt x="699" y="39"/>
                  </a:lnTo>
                  <a:lnTo>
                    <a:pt x="703" y="42"/>
                  </a:lnTo>
                  <a:lnTo>
                    <a:pt x="705" y="46"/>
                  </a:lnTo>
                  <a:lnTo>
                    <a:pt x="707" y="49"/>
                  </a:lnTo>
                  <a:lnTo>
                    <a:pt x="708" y="53"/>
                  </a:lnTo>
                  <a:lnTo>
                    <a:pt x="708" y="57"/>
                  </a:lnTo>
                  <a:lnTo>
                    <a:pt x="707" y="60"/>
                  </a:lnTo>
                  <a:lnTo>
                    <a:pt x="707" y="64"/>
                  </a:lnTo>
                  <a:lnTo>
                    <a:pt x="707" y="67"/>
                  </a:lnTo>
                  <a:lnTo>
                    <a:pt x="707" y="70"/>
                  </a:lnTo>
                  <a:lnTo>
                    <a:pt x="708" y="73"/>
                  </a:lnTo>
                  <a:lnTo>
                    <a:pt x="710" y="74"/>
                  </a:lnTo>
                  <a:lnTo>
                    <a:pt x="714" y="76"/>
                  </a:lnTo>
                  <a:lnTo>
                    <a:pt x="718" y="76"/>
                  </a:lnTo>
                  <a:lnTo>
                    <a:pt x="723" y="77"/>
                  </a:lnTo>
                  <a:lnTo>
                    <a:pt x="729" y="77"/>
                  </a:lnTo>
                  <a:lnTo>
                    <a:pt x="735" y="76"/>
                  </a:lnTo>
                  <a:lnTo>
                    <a:pt x="740" y="76"/>
                  </a:lnTo>
                  <a:lnTo>
                    <a:pt x="743" y="76"/>
                  </a:lnTo>
                  <a:lnTo>
                    <a:pt x="748" y="77"/>
                  </a:lnTo>
                  <a:lnTo>
                    <a:pt x="752" y="78"/>
                  </a:lnTo>
                  <a:lnTo>
                    <a:pt x="754" y="81"/>
                  </a:lnTo>
                  <a:lnTo>
                    <a:pt x="758" y="84"/>
                  </a:lnTo>
                  <a:lnTo>
                    <a:pt x="760" y="87"/>
                  </a:lnTo>
                  <a:lnTo>
                    <a:pt x="761" y="91"/>
                  </a:lnTo>
                  <a:lnTo>
                    <a:pt x="764" y="94"/>
                  </a:lnTo>
                  <a:lnTo>
                    <a:pt x="765" y="95"/>
                  </a:lnTo>
                  <a:lnTo>
                    <a:pt x="765" y="108"/>
                  </a:lnTo>
                  <a:lnTo>
                    <a:pt x="761" y="109"/>
                  </a:lnTo>
                  <a:lnTo>
                    <a:pt x="759" y="110"/>
                  </a:lnTo>
                  <a:lnTo>
                    <a:pt x="756" y="110"/>
                  </a:lnTo>
                  <a:lnTo>
                    <a:pt x="754" y="112"/>
                  </a:lnTo>
                  <a:lnTo>
                    <a:pt x="752" y="113"/>
                  </a:lnTo>
                  <a:lnTo>
                    <a:pt x="750" y="113"/>
                  </a:lnTo>
                  <a:lnTo>
                    <a:pt x="748" y="115"/>
                  </a:lnTo>
                  <a:lnTo>
                    <a:pt x="746" y="116"/>
                  </a:lnTo>
                  <a:lnTo>
                    <a:pt x="744" y="113"/>
                  </a:lnTo>
                  <a:lnTo>
                    <a:pt x="743" y="110"/>
                  </a:lnTo>
                  <a:lnTo>
                    <a:pt x="743" y="109"/>
                  </a:lnTo>
                  <a:lnTo>
                    <a:pt x="742" y="108"/>
                  </a:lnTo>
                  <a:lnTo>
                    <a:pt x="742" y="105"/>
                  </a:lnTo>
                  <a:lnTo>
                    <a:pt x="741" y="103"/>
                  </a:lnTo>
                  <a:lnTo>
                    <a:pt x="741" y="101"/>
                  </a:lnTo>
                  <a:lnTo>
                    <a:pt x="741" y="98"/>
                  </a:lnTo>
                  <a:lnTo>
                    <a:pt x="735" y="98"/>
                  </a:lnTo>
                  <a:lnTo>
                    <a:pt x="732" y="103"/>
                  </a:lnTo>
                  <a:lnTo>
                    <a:pt x="729" y="108"/>
                  </a:lnTo>
                  <a:lnTo>
                    <a:pt x="728" y="112"/>
                  </a:lnTo>
                  <a:lnTo>
                    <a:pt x="728" y="116"/>
                  </a:lnTo>
                  <a:lnTo>
                    <a:pt x="727" y="120"/>
                  </a:lnTo>
                  <a:lnTo>
                    <a:pt x="726" y="124"/>
                  </a:lnTo>
                  <a:lnTo>
                    <a:pt x="724" y="129"/>
                  </a:lnTo>
                  <a:lnTo>
                    <a:pt x="723" y="133"/>
                  </a:lnTo>
                  <a:lnTo>
                    <a:pt x="721" y="138"/>
                  </a:lnTo>
                  <a:lnTo>
                    <a:pt x="717" y="142"/>
                  </a:lnTo>
                  <a:lnTo>
                    <a:pt x="715" y="146"/>
                  </a:lnTo>
                  <a:lnTo>
                    <a:pt x="711" y="149"/>
                  </a:lnTo>
                  <a:lnTo>
                    <a:pt x="708" y="152"/>
                  </a:lnTo>
                  <a:lnTo>
                    <a:pt x="704" y="156"/>
                  </a:lnTo>
                  <a:lnTo>
                    <a:pt x="701" y="159"/>
                  </a:lnTo>
                  <a:lnTo>
                    <a:pt x="697" y="164"/>
                  </a:lnTo>
                  <a:lnTo>
                    <a:pt x="698" y="164"/>
                  </a:lnTo>
                  <a:lnTo>
                    <a:pt x="699" y="166"/>
                  </a:lnTo>
                  <a:lnTo>
                    <a:pt x="701" y="166"/>
                  </a:lnTo>
                  <a:lnTo>
                    <a:pt x="702" y="166"/>
                  </a:lnTo>
                  <a:lnTo>
                    <a:pt x="703" y="164"/>
                  </a:lnTo>
                  <a:lnTo>
                    <a:pt x="704" y="164"/>
                  </a:lnTo>
                  <a:lnTo>
                    <a:pt x="705" y="164"/>
                  </a:lnTo>
                  <a:lnTo>
                    <a:pt x="709" y="164"/>
                  </a:lnTo>
                  <a:lnTo>
                    <a:pt x="714" y="164"/>
                  </a:lnTo>
                  <a:lnTo>
                    <a:pt x="717" y="163"/>
                  </a:lnTo>
                  <a:lnTo>
                    <a:pt x="722" y="163"/>
                  </a:lnTo>
                  <a:lnTo>
                    <a:pt x="727" y="162"/>
                  </a:lnTo>
                  <a:lnTo>
                    <a:pt x="732" y="162"/>
                  </a:lnTo>
                  <a:lnTo>
                    <a:pt x="737" y="160"/>
                  </a:lnTo>
                  <a:lnTo>
                    <a:pt x="741" y="159"/>
                  </a:lnTo>
                  <a:lnTo>
                    <a:pt x="743" y="159"/>
                  </a:lnTo>
                  <a:lnTo>
                    <a:pt x="746" y="159"/>
                  </a:lnTo>
                  <a:lnTo>
                    <a:pt x="748" y="159"/>
                  </a:lnTo>
                  <a:lnTo>
                    <a:pt x="749" y="159"/>
                  </a:lnTo>
                  <a:lnTo>
                    <a:pt x="752" y="159"/>
                  </a:lnTo>
                  <a:lnTo>
                    <a:pt x="753" y="159"/>
                  </a:lnTo>
                  <a:lnTo>
                    <a:pt x="754" y="157"/>
                  </a:lnTo>
                  <a:lnTo>
                    <a:pt x="756" y="157"/>
                  </a:lnTo>
                  <a:lnTo>
                    <a:pt x="779" y="149"/>
                  </a:lnTo>
                  <a:lnTo>
                    <a:pt x="787" y="146"/>
                  </a:lnTo>
                  <a:lnTo>
                    <a:pt x="796" y="142"/>
                  </a:lnTo>
                  <a:lnTo>
                    <a:pt x="805" y="137"/>
                  </a:lnTo>
                  <a:lnTo>
                    <a:pt x="814" y="131"/>
                  </a:lnTo>
                  <a:lnTo>
                    <a:pt x="821" y="124"/>
                  </a:lnTo>
                  <a:lnTo>
                    <a:pt x="829" y="117"/>
                  </a:lnTo>
                  <a:lnTo>
                    <a:pt x="835" y="108"/>
                  </a:lnTo>
                  <a:lnTo>
                    <a:pt x="842" y="98"/>
                  </a:lnTo>
                  <a:lnTo>
                    <a:pt x="867" y="98"/>
                  </a:lnTo>
                  <a:lnTo>
                    <a:pt x="877" y="96"/>
                  </a:lnTo>
                  <a:lnTo>
                    <a:pt x="886" y="95"/>
                  </a:lnTo>
                  <a:lnTo>
                    <a:pt x="894" y="94"/>
                  </a:lnTo>
                  <a:lnTo>
                    <a:pt x="902" y="92"/>
                  </a:lnTo>
                  <a:lnTo>
                    <a:pt x="909" y="91"/>
                  </a:lnTo>
                  <a:lnTo>
                    <a:pt x="916" y="88"/>
                  </a:lnTo>
                  <a:lnTo>
                    <a:pt x="923" y="84"/>
                  </a:lnTo>
                  <a:lnTo>
                    <a:pt x="929" y="78"/>
                  </a:lnTo>
                  <a:lnTo>
                    <a:pt x="933" y="73"/>
                  </a:lnTo>
                  <a:lnTo>
                    <a:pt x="935" y="69"/>
                  </a:lnTo>
                  <a:lnTo>
                    <a:pt x="937" y="63"/>
                  </a:lnTo>
                  <a:lnTo>
                    <a:pt x="941" y="57"/>
                  </a:lnTo>
                  <a:lnTo>
                    <a:pt x="943" y="53"/>
                  </a:lnTo>
                  <a:lnTo>
                    <a:pt x="947" y="49"/>
                  </a:lnTo>
                  <a:lnTo>
                    <a:pt x="952" y="46"/>
                  </a:lnTo>
                  <a:lnTo>
                    <a:pt x="956" y="46"/>
                  </a:lnTo>
                  <a:lnTo>
                    <a:pt x="961" y="46"/>
                  </a:lnTo>
                  <a:lnTo>
                    <a:pt x="965" y="46"/>
                  </a:lnTo>
                  <a:lnTo>
                    <a:pt x="968" y="46"/>
                  </a:lnTo>
                  <a:lnTo>
                    <a:pt x="971" y="46"/>
                  </a:lnTo>
                  <a:lnTo>
                    <a:pt x="973" y="46"/>
                  </a:lnTo>
                  <a:lnTo>
                    <a:pt x="975" y="46"/>
                  </a:lnTo>
                  <a:lnTo>
                    <a:pt x="977" y="46"/>
                  </a:lnTo>
                  <a:lnTo>
                    <a:pt x="978" y="46"/>
                  </a:lnTo>
                  <a:lnTo>
                    <a:pt x="978" y="49"/>
                  </a:lnTo>
                  <a:lnTo>
                    <a:pt x="977" y="52"/>
                  </a:lnTo>
                  <a:lnTo>
                    <a:pt x="975" y="56"/>
                  </a:lnTo>
                  <a:lnTo>
                    <a:pt x="974" y="60"/>
                  </a:lnTo>
                  <a:lnTo>
                    <a:pt x="972" y="64"/>
                  </a:lnTo>
                  <a:lnTo>
                    <a:pt x="971" y="67"/>
                  </a:lnTo>
                  <a:lnTo>
                    <a:pt x="971" y="69"/>
                  </a:lnTo>
                  <a:lnTo>
                    <a:pt x="969" y="71"/>
                  </a:lnTo>
                  <a:lnTo>
                    <a:pt x="969" y="98"/>
                  </a:lnTo>
                  <a:lnTo>
                    <a:pt x="972" y="101"/>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8" name="Freeform 170">
              <a:extLst>
                <a:ext uri="{FF2B5EF4-FFF2-40B4-BE49-F238E27FC236}">
                  <a16:creationId xmlns:a16="http://schemas.microsoft.com/office/drawing/2014/main" id="{523BFE4F-9B68-FF8F-A59C-C3FDFBFF4D78}"/>
                </a:ext>
              </a:extLst>
            </p:cNvPr>
            <p:cNvSpPr>
              <a:spLocks/>
            </p:cNvSpPr>
            <p:nvPr/>
          </p:nvSpPr>
          <p:spPr bwMode="gray">
            <a:xfrm>
              <a:off x="2104893" y="1600580"/>
              <a:ext cx="20089" cy="29715"/>
            </a:xfrm>
            <a:custGeom>
              <a:avLst/>
              <a:gdLst>
                <a:gd name="T0" fmla="*/ 6350 w 10"/>
                <a:gd name="T1" fmla="*/ 23868 h 17"/>
                <a:gd name="T2" fmla="*/ 9525 w 10"/>
                <a:gd name="T3" fmla="*/ 23868 h 17"/>
                <a:gd name="T4" fmla="*/ 12700 w 10"/>
                <a:gd name="T5" fmla="*/ 22464 h 17"/>
                <a:gd name="T6" fmla="*/ 14288 w 10"/>
                <a:gd name="T7" fmla="*/ 22464 h 17"/>
                <a:gd name="T8" fmla="*/ 14288 w 10"/>
                <a:gd name="T9" fmla="*/ 21060 h 17"/>
                <a:gd name="T10" fmla="*/ 15875 w 10"/>
                <a:gd name="T11" fmla="*/ 16848 h 17"/>
                <a:gd name="T12" fmla="*/ 15875 w 10"/>
                <a:gd name="T13" fmla="*/ 15444 h 17"/>
                <a:gd name="T14" fmla="*/ 15875 w 10"/>
                <a:gd name="T15" fmla="*/ 12636 h 17"/>
                <a:gd name="T16" fmla="*/ 15875 w 10"/>
                <a:gd name="T17" fmla="*/ 11232 h 17"/>
                <a:gd name="T18" fmla="*/ 14288 w 10"/>
                <a:gd name="T19" fmla="*/ 11232 h 17"/>
                <a:gd name="T20" fmla="*/ 12700 w 10"/>
                <a:gd name="T21" fmla="*/ 9828 h 17"/>
                <a:gd name="T22" fmla="*/ 9525 w 10"/>
                <a:gd name="T23" fmla="*/ 7020 h 17"/>
                <a:gd name="T24" fmla="*/ 6350 w 10"/>
                <a:gd name="T25" fmla="*/ 4212 h 17"/>
                <a:gd name="T26" fmla="*/ 4762 w 10"/>
                <a:gd name="T27" fmla="*/ 2808 h 17"/>
                <a:gd name="T28" fmla="*/ 1588 w 10"/>
                <a:gd name="T29" fmla="*/ 2808 h 17"/>
                <a:gd name="T30" fmla="*/ 0 w 10"/>
                <a:gd name="T31" fmla="*/ 0 h 17"/>
                <a:gd name="T32" fmla="*/ 0 w 10"/>
                <a:gd name="T33" fmla="*/ 2808 h 17"/>
                <a:gd name="T34" fmla="*/ 0 w 10"/>
                <a:gd name="T35" fmla="*/ 4212 h 17"/>
                <a:gd name="T36" fmla="*/ 0 w 10"/>
                <a:gd name="T37" fmla="*/ 7020 h 17"/>
                <a:gd name="T38" fmla="*/ 0 w 10"/>
                <a:gd name="T39" fmla="*/ 9828 h 17"/>
                <a:gd name="T40" fmla="*/ 0 w 10"/>
                <a:gd name="T41" fmla="*/ 11232 h 17"/>
                <a:gd name="T42" fmla="*/ 0 w 10"/>
                <a:gd name="T43" fmla="*/ 12636 h 17"/>
                <a:gd name="T44" fmla="*/ 0 w 10"/>
                <a:gd name="T45" fmla="*/ 15444 h 17"/>
                <a:gd name="T46" fmla="*/ 0 w 10"/>
                <a:gd name="T47" fmla="*/ 16848 h 17"/>
                <a:gd name="T48" fmla="*/ 1588 w 10"/>
                <a:gd name="T49" fmla="*/ 21060 h 17"/>
                <a:gd name="T50" fmla="*/ 1588 w 10"/>
                <a:gd name="T51" fmla="*/ 22464 h 17"/>
                <a:gd name="T52" fmla="*/ 4762 w 10"/>
                <a:gd name="T53" fmla="*/ 22464 h 17"/>
                <a:gd name="T54" fmla="*/ 6350 w 10"/>
                <a:gd name="T55" fmla="*/ 23868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
                <a:gd name="T85" fmla="*/ 0 h 17"/>
                <a:gd name="T86" fmla="*/ 10 w 10"/>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 h="17">
                  <a:moveTo>
                    <a:pt x="4" y="17"/>
                  </a:moveTo>
                  <a:lnTo>
                    <a:pt x="6" y="17"/>
                  </a:lnTo>
                  <a:lnTo>
                    <a:pt x="8" y="16"/>
                  </a:lnTo>
                  <a:lnTo>
                    <a:pt x="9" y="16"/>
                  </a:lnTo>
                  <a:lnTo>
                    <a:pt x="9" y="15"/>
                  </a:lnTo>
                  <a:lnTo>
                    <a:pt x="10" y="12"/>
                  </a:lnTo>
                  <a:lnTo>
                    <a:pt x="10" y="11"/>
                  </a:lnTo>
                  <a:lnTo>
                    <a:pt x="10" y="9"/>
                  </a:lnTo>
                  <a:lnTo>
                    <a:pt x="10" y="8"/>
                  </a:lnTo>
                  <a:lnTo>
                    <a:pt x="9" y="8"/>
                  </a:lnTo>
                  <a:lnTo>
                    <a:pt x="8" y="7"/>
                  </a:lnTo>
                  <a:lnTo>
                    <a:pt x="6" y="5"/>
                  </a:lnTo>
                  <a:lnTo>
                    <a:pt x="4" y="3"/>
                  </a:lnTo>
                  <a:lnTo>
                    <a:pt x="3" y="2"/>
                  </a:lnTo>
                  <a:lnTo>
                    <a:pt x="1" y="2"/>
                  </a:lnTo>
                  <a:lnTo>
                    <a:pt x="0" y="0"/>
                  </a:lnTo>
                  <a:lnTo>
                    <a:pt x="0" y="2"/>
                  </a:lnTo>
                  <a:lnTo>
                    <a:pt x="0" y="3"/>
                  </a:lnTo>
                  <a:lnTo>
                    <a:pt x="0" y="5"/>
                  </a:lnTo>
                  <a:lnTo>
                    <a:pt x="0" y="7"/>
                  </a:lnTo>
                  <a:lnTo>
                    <a:pt x="0" y="8"/>
                  </a:lnTo>
                  <a:lnTo>
                    <a:pt x="0" y="9"/>
                  </a:lnTo>
                  <a:lnTo>
                    <a:pt x="0" y="11"/>
                  </a:lnTo>
                  <a:lnTo>
                    <a:pt x="0" y="12"/>
                  </a:lnTo>
                  <a:lnTo>
                    <a:pt x="1" y="15"/>
                  </a:lnTo>
                  <a:lnTo>
                    <a:pt x="1" y="16"/>
                  </a:lnTo>
                  <a:lnTo>
                    <a:pt x="3" y="16"/>
                  </a:lnTo>
                  <a:lnTo>
                    <a:pt x="4" y="17"/>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19" name="Freeform 171">
              <a:extLst>
                <a:ext uri="{FF2B5EF4-FFF2-40B4-BE49-F238E27FC236}">
                  <a16:creationId xmlns:a16="http://schemas.microsoft.com/office/drawing/2014/main" id="{488CFB46-718D-5D1D-DD34-39305BC45087}"/>
                </a:ext>
              </a:extLst>
            </p:cNvPr>
            <p:cNvSpPr>
              <a:spLocks/>
            </p:cNvSpPr>
            <p:nvPr/>
          </p:nvSpPr>
          <p:spPr bwMode="gray">
            <a:xfrm>
              <a:off x="2096857" y="1551055"/>
              <a:ext cx="38167" cy="35657"/>
            </a:xfrm>
            <a:custGeom>
              <a:avLst/>
              <a:gdLst>
                <a:gd name="T0" fmla="*/ 26988 w 21"/>
                <a:gd name="T1" fmla="*/ 0 h 20"/>
                <a:gd name="T2" fmla="*/ 22225 w 21"/>
                <a:gd name="T3" fmla="*/ 2808 h 20"/>
                <a:gd name="T4" fmla="*/ 19050 w 21"/>
                <a:gd name="T5" fmla="*/ 4212 h 20"/>
                <a:gd name="T6" fmla="*/ 14288 w 21"/>
                <a:gd name="T7" fmla="*/ 9828 h 20"/>
                <a:gd name="T8" fmla="*/ 12700 w 21"/>
                <a:gd name="T9" fmla="*/ 11232 h 20"/>
                <a:gd name="T10" fmla="*/ 9525 w 21"/>
                <a:gd name="T11" fmla="*/ 15443 h 20"/>
                <a:gd name="T12" fmla="*/ 6350 w 21"/>
                <a:gd name="T13" fmla="*/ 19655 h 20"/>
                <a:gd name="T14" fmla="*/ 1588 w 21"/>
                <a:gd name="T15" fmla="*/ 25271 h 20"/>
                <a:gd name="T16" fmla="*/ 0 w 21"/>
                <a:gd name="T17" fmla="*/ 28079 h 20"/>
                <a:gd name="T18" fmla="*/ 11113 w 21"/>
                <a:gd name="T19" fmla="*/ 28079 h 20"/>
                <a:gd name="T20" fmla="*/ 14288 w 21"/>
                <a:gd name="T21" fmla="*/ 26675 h 20"/>
                <a:gd name="T22" fmla="*/ 19050 w 21"/>
                <a:gd name="T23" fmla="*/ 22463 h 20"/>
                <a:gd name="T24" fmla="*/ 20638 w 21"/>
                <a:gd name="T25" fmla="*/ 19655 h 20"/>
                <a:gd name="T26" fmla="*/ 22225 w 21"/>
                <a:gd name="T27" fmla="*/ 16847 h 20"/>
                <a:gd name="T28" fmla="*/ 23813 w 21"/>
                <a:gd name="T29" fmla="*/ 15443 h 20"/>
                <a:gd name="T30" fmla="*/ 26988 w 21"/>
                <a:gd name="T31" fmla="*/ 14040 h 20"/>
                <a:gd name="T32" fmla="*/ 30163 w 21"/>
                <a:gd name="T33" fmla="*/ 11232 h 20"/>
                <a:gd name="T34" fmla="*/ 33338 w 21"/>
                <a:gd name="T35" fmla="*/ 9828 h 20"/>
                <a:gd name="T36" fmla="*/ 26988 w 21"/>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0"/>
                <a:gd name="T59" fmla="*/ 21 w 21"/>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0">
                  <a:moveTo>
                    <a:pt x="17" y="0"/>
                  </a:moveTo>
                  <a:lnTo>
                    <a:pt x="14" y="2"/>
                  </a:lnTo>
                  <a:lnTo>
                    <a:pt x="12" y="3"/>
                  </a:lnTo>
                  <a:lnTo>
                    <a:pt x="9" y="7"/>
                  </a:lnTo>
                  <a:lnTo>
                    <a:pt x="8" y="8"/>
                  </a:lnTo>
                  <a:lnTo>
                    <a:pt x="6" y="11"/>
                  </a:lnTo>
                  <a:lnTo>
                    <a:pt x="4" y="14"/>
                  </a:lnTo>
                  <a:lnTo>
                    <a:pt x="1" y="18"/>
                  </a:lnTo>
                  <a:lnTo>
                    <a:pt x="0" y="20"/>
                  </a:lnTo>
                  <a:lnTo>
                    <a:pt x="7" y="20"/>
                  </a:lnTo>
                  <a:lnTo>
                    <a:pt x="9" y="19"/>
                  </a:lnTo>
                  <a:lnTo>
                    <a:pt x="12" y="16"/>
                  </a:lnTo>
                  <a:lnTo>
                    <a:pt x="13" y="14"/>
                  </a:lnTo>
                  <a:lnTo>
                    <a:pt x="14" y="12"/>
                  </a:lnTo>
                  <a:lnTo>
                    <a:pt x="15" y="11"/>
                  </a:lnTo>
                  <a:lnTo>
                    <a:pt x="17" y="10"/>
                  </a:lnTo>
                  <a:lnTo>
                    <a:pt x="19" y="8"/>
                  </a:lnTo>
                  <a:lnTo>
                    <a:pt x="21" y="7"/>
                  </a:lnTo>
                  <a:lnTo>
                    <a:pt x="17"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0" name="Freeform 172">
              <a:extLst>
                <a:ext uri="{FF2B5EF4-FFF2-40B4-BE49-F238E27FC236}">
                  <a16:creationId xmlns:a16="http://schemas.microsoft.com/office/drawing/2014/main" id="{F1386A02-7E90-5021-1B4A-2375F1756D7F}"/>
                </a:ext>
              </a:extLst>
            </p:cNvPr>
            <p:cNvSpPr>
              <a:spLocks/>
            </p:cNvSpPr>
            <p:nvPr/>
          </p:nvSpPr>
          <p:spPr bwMode="gray">
            <a:xfrm>
              <a:off x="2086814" y="1592657"/>
              <a:ext cx="24105" cy="21791"/>
            </a:xfrm>
            <a:custGeom>
              <a:avLst/>
              <a:gdLst>
                <a:gd name="T0" fmla="*/ 0 w 13"/>
                <a:gd name="T1" fmla="*/ 0 h 12"/>
                <a:gd name="T2" fmla="*/ 0 w 13"/>
                <a:gd name="T3" fmla="*/ 5616 h 12"/>
                <a:gd name="T4" fmla="*/ 0 w 13"/>
                <a:gd name="T5" fmla="*/ 9828 h 12"/>
                <a:gd name="T6" fmla="*/ 1588 w 13"/>
                <a:gd name="T7" fmla="*/ 11232 h 12"/>
                <a:gd name="T8" fmla="*/ 6350 w 13"/>
                <a:gd name="T9" fmla="*/ 14040 h 12"/>
                <a:gd name="T10" fmla="*/ 7938 w 13"/>
                <a:gd name="T11" fmla="*/ 14040 h 12"/>
                <a:gd name="T12" fmla="*/ 11113 w 13"/>
                <a:gd name="T13" fmla="*/ 16848 h 12"/>
                <a:gd name="T14" fmla="*/ 17463 w 13"/>
                <a:gd name="T15" fmla="*/ 16848 h 12"/>
                <a:gd name="T16" fmla="*/ 20638 w 13"/>
                <a:gd name="T17" fmla="*/ 16848 h 12"/>
                <a:gd name="T18" fmla="*/ 20638 w 13"/>
                <a:gd name="T19" fmla="*/ 0 h 12"/>
                <a:gd name="T20" fmla="*/ 0 w 1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2"/>
                <a:gd name="T35" fmla="*/ 13 w 13"/>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2">
                  <a:moveTo>
                    <a:pt x="0" y="0"/>
                  </a:moveTo>
                  <a:lnTo>
                    <a:pt x="0" y="4"/>
                  </a:lnTo>
                  <a:lnTo>
                    <a:pt x="0" y="7"/>
                  </a:lnTo>
                  <a:lnTo>
                    <a:pt x="1" y="8"/>
                  </a:lnTo>
                  <a:lnTo>
                    <a:pt x="4" y="10"/>
                  </a:lnTo>
                  <a:lnTo>
                    <a:pt x="5" y="10"/>
                  </a:lnTo>
                  <a:lnTo>
                    <a:pt x="7" y="12"/>
                  </a:lnTo>
                  <a:lnTo>
                    <a:pt x="11" y="12"/>
                  </a:lnTo>
                  <a:lnTo>
                    <a:pt x="13" y="12"/>
                  </a:lnTo>
                  <a:lnTo>
                    <a:pt x="13" y="0"/>
                  </a:lnTo>
                  <a:lnTo>
                    <a:pt x="0"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1" name="Freeform 173">
              <a:extLst>
                <a:ext uri="{FF2B5EF4-FFF2-40B4-BE49-F238E27FC236}">
                  <a16:creationId xmlns:a16="http://schemas.microsoft.com/office/drawing/2014/main" id="{1C55B133-BB0B-0ED2-059F-3B7D68430527}"/>
                </a:ext>
              </a:extLst>
            </p:cNvPr>
            <p:cNvSpPr>
              <a:spLocks/>
            </p:cNvSpPr>
            <p:nvPr/>
          </p:nvSpPr>
          <p:spPr bwMode="gray">
            <a:xfrm>
              <a:off x="2116946" y="1618407"/>
              <a:ext cx="32141" cy="51503"/>
            </a:xfrm>
            <a:custGeom>
              <a:avLst/>
              <a:gdLst>
                <a:gd name="T0" fmla="*/ 0 w 17"/>
                <a:gd name="T1" fmla="*/ 18252 h 30"/>
                <a:gd name="T2" fmla="*/ 0 w 17"/>
                <a:gd name="T3" fmla="*/ 22463 h 30"/>
                <a:gd name="T4" fmla="*/ 1588 w 17"/>
                <a:gd name="T5" fmla="*/ 26675 h 30"/>
                <a:gd name="T6" fmla="*/ 1588 w 17"/>
                <a:gd name="T7" fmla="*/ 28079 h 30"/>
                <a:gd name="T8" fmla="*/ 3175 w 17"/>
                <a:gd name="T9" fmla="*/ 32291 h 30"/>
                <a:gd name="T10" fmla="*/ 4763 w 17"/>
                <a:gd name="T11" fmla="*/ 33695 h 30"/>
                <a:gd name="T12" fmla="*/ 7938 w 17"/>
                <a:gd name="T13" fmla="*/ 37907 h 30"/>
                <a:gd name="T14" fmla="*/ 11113 w 17"/>
                <a:gd name="T15" fmla="*/ 39311 h 30"/>
                <a:gd name="T16" fmla="*/ 11113 w 17"/>
                <a:gd name="T17" fmla="*/ 42119 h 30"/>
                <a:gd name="T18" fmla="*/ 26988 w 17"/>
                <a:gd name="T19" fmla="*/ 42119 h 30"/>
                <a:gd name="T20" fmla="*/ 26988 w 17"/>
                <a:gd name="T21" fmla="*/ 0 h 30"/>
                <a:gd name="T22" fmla="*/ 22225 w 17"/>
                <a:gd name="T23" fmla="*/ 1404 h 30"/>
                <a:gd name="T24" fmla="*/ 15875 w 17"/>
                <a:gd name="T25" fmla="*/ 4212 h 30"/>
                <a:gd name="T26" fmla="*/ 11113 w 17"/>
                <a:gd name="T27" fmla="*/ 5616 h 30"/>
                <a:gd name="T28" fmla="*/ 7938 w 17"/>
                <a:gd name="T29" fmla="*/ 7020 h 30"/>
                <a:gd name="T30" fmla="*/ 3175 w 17"/>
                <a:gd name="T31" fmla="*/ 11232 h 30"/>
                <a:gd name="T32" fmla="*/ 1588 w 17"/>
                <a:gd name="T33" fmla="*/ 15444 h 30"/>
                <a:gd name="T34" fmla="*/ 0 w 17"/>
                <a:gd name="T35" fmla="*/ 16848 h 30"/>
                <a:gd name="T36" fmla="*/ 0 w 17"/>
                <a:gd name="T37" fmla="*/ 18252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30"/>
                <a:gd name="T59" fmla="*/ 17 w 17"/>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30">
                  <a:moveTo>
                    <a:pt x="0" y="13"/>
                  </a:moveTo>
                  <a:lnTo>
                    <a:pt x="0" y="16"/>
                  </a:lnTo>
                  <a:lnTo>
                    <a:pt x="1" y="19"/>
                  </a:lnTo>
                  <a:lnTo>
                    <a:pt x="1" y="20"/>
                  </a:lnTo>
                  <a:lnTo>
                    <a:pt x="2" y="23"/>
                  </a:lnTo>
                  <a:lnTo>
                    <a:pt x="3" y="24"/>
                  </a:lnTo>
                  <a:lnTo>
                    <a:pt x="5" y="27"/>
                  </a:lnTo>
                  <a:lnTo>
                    <a:pt x="7" y="28"/>
                  </a:lnTo>
                  <a:lnTo>
                    <a:pt x="7" y="30"/>
                  </a:lnTo>
                  <a:lnTo>
                    <a:pt x="17" y="30"/>
                  </a:lnTo>
                  <a:lnTo>
                    <a:pt x="17" y="0"/>
                  </a:lnTo>
                  <a:lnTo>
                    <a:pt x="14" y="1"/>
                  </a:lnTo>
                  <a:lnTo>
                    <a:pt x="10" y="3"/>
                  </a:lnTo>
                  <a:lnTo>
                    <a:pt x="7" y="4"/>
                  </a:lnTo>
                  <a:lnTo>
                    <a:pt x="5" y="5"/>
                  </a:lnTo>
                  <a:lnTo>
                    <a:pt x="2" y="8"/>
                  </a:lnTo>
                  <a:lnTo>
                    <a:pt x="1" y="11"/>
                  </a:lnTo>
                  <a:lnTo>
                    <a:pt x="0" y="12"/>
                  </a:lnTo>
                  <a:lnTo>
                    <a:pt x="0" y="13"/>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2" name="Freeform 174">
              <a:extLst>
                <a:ext uri="{FF2B5EF4-FFF2-40B4-BE49-F238E27FC236}">
                  <a16:creationId xmlns:a16="http://schemas.microsoft.com/office/drawing/2014/main" id="{C057A0EE-3026-1BF8-F232-2D92F1380E25}"/>
                </a:ext>
              </a:extLst>
            </p:cNvPr>
            <p:cNvSpPr>
              <a:spLocks/>
            </p:cNvSpPr>
            <p:nvPr/>
          </p:nvSpPr>
          <p:spPr bwMode="gray">
            <a:xfrm>
              <a:off x="2128999" y="1574826"/>
              <a:ext cx="10044" cy="23771"/>
            </a:xfrm>
            <a:custGeom>
              <a:avLst/>
              <a:gdLst>
                <a:gd name="T0" fmla="*/ 0 w 6"/>
                <a:gd name="T1" fmla="*/ 0 h 14"/>
                <a:gd name="T2" fmla="*/ 0 w 6"/>
                <a:gd name="T3" fmla="*/ 19656 h 14"/>
                <a:gd name="T4" fmla="*/ 3175 w 6"/>
                <a:gd name="T5" fmla="*/ 19656 h 14"/>
                <a:gd name="T6" fmla="*/ 4763 w 6"/>
                <a:gd name="T7" fmla="*/ 19656 h 14"/>
                <a:gd name="T8" fmla="*/ 7938 w 6"/>
                <a:gd name="T9" fmla="*/ 19656 h 14"/>
                <a:gd name="T10" fmla="*/ 9525 w 6"/>
                <a:gd name="T11" fmla="*/ 19656 h 14"/>
                <a:gd name="T12" fmla="*/ 9525 w 6"/>
                <a:gd name="T13" fmla="*/ 0 h 14"/>
                <a:gd name="T14" fmla="*/ 0 w 6"/>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14"/>
                <a:gd name="T26" fmla="*/ 6 w 6"/>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14">
                  <a:moveTo>
                    <a:pt x="0" y="0"/>
                  </a:moveTo>
                  <a:lnTo>
                    <a:pt x="0" y="14"/>
                  </a:lnTo>
                  <a:lnTo>
                    <a:pt x="2" y="14"/>
                  </a:lnTo>
                  <a:lnTo>
                    <a:pt x="3" y="14"/>
                  </a:lnTo>
                  <a:lnTo>
                    <a:pt x="5" y="14"/>
                  </a:lnTo>
                  <a:lnTo>
                    <a:pt x="6" y="14"/>
                  </a:lnTo>
                  <a:lnTo>
                    <a:pt x="6" y="0"/>
                  </a:lnTo>
                  <a:lnTo>
                    <a:pt x="0"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3" name="Freeform 175">
              <a:extLst>
                <a:ext uri="{FF2B5EF4-FFF2-40B4-BE49-F238E27FC236}">
                  <a16:creationId xmlns:a16="http://schemas.microsoft.com/office/drawing/2014/main" id="{797AEDE6-1504-EEB1-9C03-83C7B8999F18}"/>
                </a:ext>
              </a:extLst>
            </p:cNvPr>
            <p:cNvSpPr>
              <a:spLocks/>
            </p:cNvSpPr>
            <p:nvPr/>
          </p:nvSpPr>
          <p:spPr bwMode="gray">
            <a:xfrm>
              <a:off x="1323471" y="1671894"/>
              <a:ext cx="34149" cy="19809"/>
            </a:xfrm>
            <a:custGeom>
              <a:avLst/>
              <a:gdLst>
                <a:gd name="T0" fmla="*/ 0 w 18"/>
                <a:gd name="T1" fmla="*/ 0 h 11"/>
                <a:gd name="T2" fmla="*/ 0 w 18"/>
                <a:gd name="T3" fmla="*/ 15444 h 11"/>
                <a:gd name="T4" fmla="*/ 19050 w 18"/>
                <a:gd name="T5" fmla="*/ 15444 h 11"/>
                <a:gd name="T6" fmla="*/ 19050 w 18"/>
                <a:gd name="T7" fmla="*/ 14040 h 11"/>
                <a:gd name="T8" fmla="*/ 22225 w 18"/>
                <a:gd name="T9" fmla="*/ 12636 h 11"/>
                <a:gd name="T10" fmla="*/ 22225 w 18"/>
                <a:gd name="T11" fmla="*/ 8424 h 11"/>
                <a:gd name="T12" fmla="*/ 25400 w 18"/>
                <a:gd name="T13" fmla="*/ 8424 h 11"/>
                <a:gd name="T14" fmla="*/ 26988 w 18"/>
                <a:gd name="T15" fmla="*/ 7020 h 11"/>
                <a:gd name="T16" fmla="*/ 26988 w 18"/>
                <a:gd name="T17" fmla="*/ 2808 h 11"/>
                <a:gd name="T18" fmla="*/ 28575 w 18"/>
                <a:gd name="T19" fmla="*/ 2808 h 11"/>
                <a:gd name="T20" fmla="*/ 25400 w 18"/>
                <a:gd name="T21" fmla="*/ 1404 h 11"/>
                <a:gd name="T22" fmla="*/ 22225 w 18"/>
                <a:gd name="T23" fmla="*/ 1404 h 11"/>
                <a:gd name="T24" fmla="*/ 19050 w 18"/>
                <a:gd name="T25" fmla="*/ 0 h 11"/>
                <a:gd name="T26" fmla="*/ 15875 w 18"/>
                <a:gd name="T27" fmla="*/ 0 h 11"/>
                <a:gd name="T28" fmla="*/ 14288 w 18"/>
                <a:gd name="T29" fmla="*/ 0 h 11"/>
                <a:gd name="T30" fmla="*/ 9525 w 18"/>
                <a:gd name="T31" fmla="*/ 0 h 11"/>
                <a:gd name="T32" fmla="*/ 4762 w 18"/>
                <a:gd name="T33" fmla="*/ 0 h 11"/>
                <a:gd name="T34" fmla="*/ 0 w 18"/>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1"/>
                <a:gd name="T56" fmla="*/ 18 w 18"/>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1">
                  <a:moveTo>
                    <a:pt x="0" y="0"/>
                  </a:moveTo>
                  <a:lnTo>
                    <a:pt x="0" y="11"/>
                  </a:lnTo>
                  <a:lnTo>
                    <a:pt x="12" y="11"/>
                  </a:lnTo>
                  <a:lnTo>
                    <a:pt x="12" y="10"/>
                  </a:lnTo>
                  <a:lnTo>
                    <a:pt x="14" y="9"/>
                  </a:lnTo>
                  <a:lnTo>
                    <a:pt x="14" y="6"/>
                  </a:lnTo>
                  <a:lnTo>
                    <a:pt x="16" y="6"/>
                  </a:lnTo>
                  <a:lnTo>
                    <a:pt x="17" y="5"/>
                  </a:lnTo>
                  <a:lnTo>
                    <a:pt x="17" y="2"/>
                  </a:lnTo>
                  <a:lnTo>
                    <a:pt x="18" y="2"/>
                  </a:lnTo>
                  <a:lnTo>
                    <a:pt x="16" y="1"/>
                  </a:lnTo>
                  <a:lnTo>
                    <a:pt x="14" y="1"/>
                  </a:lnTo>
                  <a:lnTo>
                    <a:pt x="12" y="0"/>
                  </a:lnTo>
                  <a:lnTo>
                    <a:pt x="10" y="0"/>
                  </a:lnTo>
                  <a:lnTo>
                    <a:pt x="9" y="0"/>
                  </a:lnTo>
                  <a:lnTo>
                    <a:pt x="6" y="0"/>
                  </a:lnTo>
                  <a:lnTo>
                    <a:pt x="3" y="0"/>
                  </a:lnTo>
                  <a:lnTo>
                    <a:pt x="0"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4" name="Freeform 176">
              <a:extLst>
                <a:ext uri="{FF2B5EF4-FFF2-40B4-BE49-F238E27FC236}">
                  <a16:creationId xmlns:a16="http://schemas.microsoft.com/office/drawing/2014/main" id="{FB22137D-81AE-0A87-CF8F-75A910A815C6}"/>
                </a:ext>
              </a:extLst>
            </p:cNvPr>
            <p:cNvSpPr>
              <a:spLocks/>
            </p:cNvSpPr>
            <p:nvPr/>
          </p:nvSpPr>
          <p:spPr bwMode="gray">
            <a:xfrm>
              <a:off x="1263207" y="1650105"/>
              <a:ext cx="94413" cy="41599"/>
            </a:xfrm>
            <a:custGeom>
              <a:avLst/>
              <a:gdLst>
                <a:gd name="T0" fmla="*/ 26988 w 50"/>
                <a:gd name="T1" fmla="*/ 30887 h 24"/>
                <a:gd name="T2" fmla="*/ 31750 w 50"/>
                <a:gd name="T3" fmla="*/ 28079 h 24"/>
                <a:gd name="T4" fmla="*/ 38100 w 50"/>
                <a:gd name="T5" fmla="*/ 22463 h 24"/>
                <a:gd name="T6" fmla="*/ 42862 w 50"/>
                <a:gd name="T7" fmla="*/ 19655 h 24"/>
                <a:gd name="T8" fmla="*/ 50800 w 50"/>
                <a:gd name="T9" fmla="*/ 16848 h 24"/>
                <a:gd name="T10" fmla="*/ 57150 w 50"/>
                <a:gd name="T11" fmla="*/ 12636 h 24"/>
                <a:gd name="T12" fmla="*/ 66675 w 50"/>
                <a:gd name="T13" fmla="*/ 9828 h 24"/>
                <a:gd name="T14" fmla="*/ 71438 w 50"/>
                <a:gd name="T15" fmla="*/ 4212 h 24"/>
                <a:gd name="T16" fmla="*/ 79375 w 50"/>
                <a:gd name="T17" fmla="*/ 0 h 24"/>
                <a:gd name="T18" fmla="*/ 76200 w 50"/>
                <a:gd name="T19" fmla="*/ 0 h 24"/>
                <a:gd name="T20" fmla="*/ 73025 w 50"/>
                <a:gd name="T21" fmla="*/ 0 h 24"/>
                <a:gd name="T22" fmla="*/ 71438 w 50"/>
                <a:gd name="T23" fmla="*/ 0 h 24"/>
                <a:gd name="T24" fmla="*/ 69850 w 50"/>
                <a:gd name="T25" fmla="*/ 0 h 24"/>
                <a:gd name="T26" fmla="*/ 68263 w 50"/>
                <a:gd name="T27" fmla="*/ 0 h 24"/>
                <a:gd name="T28" fmla="*/ 66675 w 50"/>
                <a:gd name="T29" fmla="*/ 0 h 24"/>
                <a:gd name="T30" fmla="*/ 63500 w 50"/>
                <a:gd name="T31" fmla="*/ 0 h 24"/>
                <a:gd name="T32" fmla="*/ 61913 w 50"/>
                <a:gd name="T33" fmla="*/ 0 h 24"/>
                <a:gd name="T34" fmla="*/ 52388 w 50"/>
                <a:gd name="T35" fmla="*/ 0 h 24"/>
                <a:gd name="T36" fmla="*/ 46037 w 50"/>
                <a:gd name="T37" fmla="*/ 1404 h 24"/>
                <a:gd name="T38" fmla="*/ 36513 w 50"/>
                <a:gd name="T39" fmla="*/ 4212 h 24"/>
                <a:gd name="T40" fmla="*/ 26988 w 50"/>
                <a:gd name="T41" fmla="*/ 9828 h 24"/>
                <a:gd name="T42" fmla="*/ 17463 w 50"/>
                <a:gd name="T43" fmla="*/ 12636 h 24"/>
                <a:gd name="T44" fmla="*/ 9525 w 50"/>
                <a:gd name="T45" fmla="*/ 19655 h 24"/>
                <a:gd name="T46" fmla="*/ 4763 w 50"/>
                <a:gd name="T47" fmla="*/ 26675 h 24"/>
                <a:gd name="T48" fmla="*/ 0 w 50"/>
                <a:gd name="T49" fmla="*/ 33695 h 24"/>
                <a:gd name="T50" fmla="*/ 6350 w 50"/>
                <a:gd name="T51" fmla="*/ 33695 h 24"/>
                <a:gd name="T52" fmla="*/ 9525 w 50"/>
                <a:gd name="T53" fmla="*/ 33695 h 24"/>
                <a:gd name="T54" fmla="*/ 14288 w 50"/>
                <a:gd name="T55" fmla="*/ 32291 h 24"/>
                <a:gd name="T56" fmla="*/ 15875 w 50"/>
                <a:gd name="T57" fmla="*/ 32291 h 24"/>
                <a:gd name="T58" fmla="*/ 17463 w 50"/>
                <a:gd name="T59" fmla="*/ 32291 h 24"/>
                <a:gd name="T60" fmla="*/ 20637 w 50"/>
                <a:gd name="T61" fmla="*/ 30887 h 24"/>
                <a:gd name="T62" fmla="*/ 22225 w 50"/>
                <a:gd name="T63" fmla="*/ 30887 h 24"/>
                <a:gd name="T64" fmla="*/ 26988 w 50"/>
                <a:gd name="T65" fmla="*/ 30887 h 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24"/>
                <a:gd name="T101" fmla="*/ 50 w 50"/>
                <a:gd name="T102" fmla="*/ 24 h 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24">
                  <a:moveTo>
                    <a:pt x="17" y="22"/>
                  </a:moveTo>
                  <a:lnTo>
                    <a:pt x="20" y="20"/>
                  </a:lnTo>
                  <a:lnTo>
                    <a:pt x="24" y="16"/>
                  </a:lnTo>
                  <a:lnTo>
                    <a:pt x="27" y="14"/>
                  </a:lnTo>
                  <a:lnTo>
                    <a:pt x="32" y="12"/>
                  </a:lnTo>
                  <a:lnTo>
                    <a:pt x="36" y="9"/>
                  </a:lnTo>
                  <a:lnTo>
                    <a:pt x="42" y="7"/>
                  </a:lnTo>
                  <a:lnTo>
                    <a:pt x="45" y="3"/>
                  </a:lnTo>
                  <a:lnTo>
                    <a:pt x="50" y="0"/>
                  </a:lnTo>
                  <a:lnTo>
                    <a:pt x="48" y="0"/>
                  </a:lnTo>
                  <a:lnTo>
                    <a:pt x="46" y="0"/>
                  </a:lnTo>
                  <a:lnTo>
                    <a:pt x="45" y="0"/>
                  </a:lnTo>
                  <a:lnTo>
                    <a:pt x="44" y="0"/>
                  </a:lnTo>
                  <a:lnTo>
                    <a:pt x="43" y="0"/>
                  </a:lnTo>
                  <a:lnTo>
                    <a:pt x="42" y="0"/>
                  </a:lnTo>
                  <a:lnTo>
                    <a:pt x="40" y="0"/>
                  </a:lnTo>
                  <a:lnTo>
                    <a:pt x="39" y="0"/>
                  </a:lnTo>
                  <a:lnTo>
                    <a:pt x="33" y="0"/>
                  </a:lnTo>
                  <a:lnTo>
                    <a:pt x="29" y="1"/>
                  </a:lnTo>
                  <a:lnTo>
                    <a:pt x="23" y="3"/>
                  </a:lnTo>
                  <a:lnTo>
                    <a:pt x="17" y="7"/>
                  </a:lnTo>
                  <a:lnTo>
                    <a:pt x="11" y="9"/>
                  </a:lnTo>
                  <a:lnTo>
                    <a:pt x="6" y="14"/>
                  </a:lnTo>
                  <a:lnTo>
                    <a:pt x="3" y="19"/>
                  </a:lnTo>
                  <a:lnTo>
                    <a:pt x="0" y="24"/>
                  </a:lnTo>
                  <a:lnTo>
                    <a:pt x="4" y="24"/>
                  </a:lnTo>
                  <a:lnTo>
                    <a:pt x="6" y="24"/>
                  </a:lnTo>
                  <a:lnTo>
                    <a:pt x="9" y="23"/>
                  </a:lnTo>
                  <a:lnTo>
                    <a:pt x="10" y="23"/>
                  </a:lnTo>
                  <a:lnTo>
                    <a:pt x="11" y="23"/>
                  </a:lnTo>
                  <a:lnTo>
                    <a:pt x="13" y="22"/>
                  </a:lnTo>
                  <a:lnTo>
                    <a:pt x="14" y="22"/>
                  </a:lnTo>
                  <a:lnTo>
                    <a:pt x="17" y="22"/>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5" name="Freeform 177">
              <a:extLst>
                <a:ext uri="{FF2B5EF4-FFF2-40B4-BE49-F238E27FC236}">
                  <a16:creationId xmlns:a16="http://schemas.microsoft.com/office/drawing/2014/main" id="{90AAF023-4952-82DF-6793-C4B1E70074A8}"/>
                </a:ext>
              </a:extLst>
            </p:cNvPr>
            <p:cNvSpPr>
              <a:spLocks/>
            </p:cNvSpPr>
            <p:nvPr/>
          </p:nvSpPr>
          <p:spPr bwMode="gray">
            <a:xfrm>
              <a:off x="1202944" y="1675854"/>
              <a:ext cx="50219" cy="27733"/>
            </a:xfrm>
            <a:custGeom>
              <a:avLst/>
              <a:gdLst>
                <a:gd name="T0" fmla="*/ 42863 w 27"/>
                <a:gd name="T1" fmla="*/ 2808 h 16"/>
                <a:gd name="T2" fmla="*/ 41275 w 27"/>
                <a:gd name="T3" fmla="*/ 8424 h 16"/>
                <a:gd name="T4" fmla="*/ 39688 w 27"/>
                <a:gd name="T5" fmla="*/ 11232 h 16"/>
                <a:gd name="T6" fmla="*/ 36513 w 27"/>
                <a:gd name="T7" fmla="*/ 14040 h 16"/>
                <a:gd name="T8" fmla="*/ 34925 w 27"/>
                <a:gd name="T9" fmla="*/ 15444 h 16"/>
                <a:gd name="T10" fmla="*/ 33338 w 27"/>
                <a:gd name="T11" fmla="*/ 15444 h 16"/>
                <a:gd name="T12" fmla="*/ 30163 w 27"/>
                <a:gd name="T13" fmla="*/ 18252 h 16"/>
                <a:gd name="T14" fmla="*/ 30163 w 27"/>
                <a:gd name="T15" fmla="*/ 21060 h 16"/>
                <a:gd name="T16" fmla="*/ 28575 w 27"/>
                <a:gd name="T17" fmla="*/ 22464 h 16"/>
                <a:gd name="T18" fmla="*/ 0 w 27"/>
                <a:gd name="T19" fmla="*/ 22464 h 16"/>
                <a:gd name="T20" fmla="*/ 1588 w 27"/>
                <a:gd name="T21" fmla="*/ 21060 h 16"/>
                <a:gd name="T22" fmla="*/ 3175 w 27"/>
                <a:gd name="T23" fmla="*/ 15444 h 16"/>
                <a:gd name="T24" fmla="*/ 7938 w 27"/>
                <a:gd name="T25" fmla="*/ 14040 h 16"/>
                <a:gd name="T26" fmla="*/ 12700 w 27"/>
                <a:gd name="T27" fmla="*/ 9828 h 16"/>
                <a:gd name="T28" fmla="*/ 14288 w 27"/>
                <a:gd name="T29" fmla="*/ 8424 h 16"/>
                <a:gd name="T30" fmla="*/ 15875 w 27"/>
                <a:gd name="T31" fmla="*/ 4212 h 16"/>
                <a:gd name="T32" fmla="*/ 19050 w 27"/>
                <a:gd name="T33" fmla="*/ 2808 h 16"/>
                <a:gd name="T34" fmla="*/ 20638 w 27"/>
                <a:gd name="T35" fmla="*/ 0 h 16"/>
                <a:gd name="T36" fmla="*/ 23813 w 27"/>
                <a:gd name="T37" fmla="*/ 0 h 16"/>
                <a:gd name="T38" fmla="*/ 28575 w 27"/>
                <a:gd name="T39" fmla="*/ 2808 h 16"/>
                <a:gd name="T40" fmla="*/ 30163 w 27"/>
                <a:gd name="T41" fmla="*/ 2808 h 16"/>
                <a:gd name="T42" fmla="*/ 33338 w 27"/>
                <a:gd name="T43" fmla="*/ 2808 h 16"/>
                <a:gd name="T44" fmla="*/ 34925 w 27"/>
                <a:gd name="T45" fmla="*/ 2808 h 16"/>
                <a:gd name="T46" fmla="*/ 39688 w 27"/>
                <a:gd name="T47" fmla="*/ 2808 h 16"/>
                <a:gd name="T48" fmla="*/ 41275 w 27"/>
                <a:gd name="T49" fmla="*/ 2808 h 16"/>
                <a:gd name="T50" fmla="*/ 42863 w 27"/>
                <a:gd name="T51" fmla="*/ 2808 h 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16"/>
                <a:gd name="T80" fmla="*/ 27 w 27"/>
                <a:gd name="T81" fmla="*/ 16 h 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16">
                  <a:moveTo>
                    <a:pt x="27" y="2"/>
                  </a:moveTo>
                  <a:lnTo>
                    <a:pt x="26" y="6"/>
                  </a:lnTo>
                  <a:lnTo>
                    <a:pt x="25" y="8"/>
                  </a:lnTo>
                  <a:lnTo>
                    <a:pt x="23" y="10"/>
                  </a:lnTo>
                  <a:lnTo>
                    <a:pt x="22" y="11"/>
                  </a:lnTo>
                  <a:lnTo>
                    <a:pt x="21" y="11"/>
                  </a:lnTo>
                  <a:lnTo>
                    <a:pt x="19" y="13"/>
                  </a:lnTo>
                  <a:lnTo>
                    <a:pt x="19" y="15"/>
                  </a:lnTo>
                  <a:lnTo>
                    <a:pt x="18" y="16"/>
                  </a:lnTo>
                  <a:lnTo>
                    <a:pt x="0" y="16"/>
                  </a:lnTo>
                  <a:lnTo>
                    <a:pt x="1" y="15"/>
                  </a:lnTo>
                  <a:lnTo>
                    <a:pt x="2" y="11"/>
                  </a:lnTo>
                  <a:lnTo>
                    <a:pt x="5" y="10"/>
                  </a:lnTo>
                  <a:lnTo>
                    <a:pt x="8" y="7"/>
                  </a:lnTo>
                  <a:lnTo>
                    <a:pt x="9" y="6"/>
                  </a:lnTo>
                  <a:lnTo>
                    <a:pt x="10" y="3"/>
                  </a:lnTo>
                  <a:lnTo>
                    <a:pt x="12" y="2"/>
                  </a:lnTo>
                  <a:lnTo>
                    <a:pt x="13" y="0"/>
                  </a:lnTo>
                  <a:lnTo>
                    <a:pt x="15" y="0"/>
                  </a:lnTo>
                  <a:lnTo>
                    <a:pt x="18" y="2"/>
                  </a:lnTo>
                  <a:lnTo>
                    <a:pt x="19" y="2"/>
                  </a:lnTo>
                  <a:lnTo>
                    <a:pt x="21" y="2"/>
                  </a:lnTo>
                  <a:lnTo>
                    <a:pt x="22" y="2"/>
                  </a:lnTo>
                  <a:lnTo>
                    <a:pt x="25" y="2"/>
                  </a:lnTo>
                  <a:lnTo>
                    <a:pt x="26" y="2"/>
                  </a:lnTo>
                  <a:lnTo>
                    <a:pt x="27" y="2"/>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6" name="Freeform 178">
              <a:extLst>
                <a:ext uri="{FF2B5EF4-FFF2-40B4-BE49-F238E27FC236}">
                  <a16:creationId xmlns:a16="http://schemas.microsoft.com/office/drawing/2014/main" id="{7A05FCDD-11D8-14B4-6B70-5D38197E0EA1}"/>
                </a:ext>
              </a:extLst>
            </p:cNvPr>
            <p:cNvSpPr>
              <a:spLocks/>
            </p:cNvSpPr>
            <p:nvPr/>
          </p:nvSpPr>
          <p:spPr bwMode="gray">
            <a:xfrm>
              <a:off x="1574569" y="1600580"/>
              <a:ext cx="18080" cy="25752"/>
            </a:xfrm>
            <a:custGeom>
              <a:avLst/>
              <a:gdLst>
                <a:gd name="T0" fmla="*/ 0 w 10"/>
                <a:gd name="T1" fmla="*/ 9828 h 15"/>
                <a:gd name="T2" fmla="*/ 0 w 10"/>
                <a:gd name="T3" fmla="*/ 21060 h 15"/>
                <a:gd name="T4" fmla="*/ 6350 w 10"/>
                <a:gd name="T5" fmla="*/ 21060 h 15"/>
                <a:gd name="T6" fmla="*/ 9525 w 10"/>
                <a:gd name="T7" fmla="*/ 18252 h 15"/>
                <a:gd name="T8" fmla="*/ 14288 w 10"/>
                <a:gd name="T9" fmla="*/ 18252 h 15"/>
                <a:gd name="T10" fmla="*/ 14288 w 10"/>
                <a:gd name="T11" fmla="*/ 16848 h 15"/>
                <a:gd name="T12" fmla="*/ 15875 w 10"/>
                <a:gd name="T13" fmla="*/ 11232 h 15"/>
                <a:gd name="T14" fmla="*/ 15875 w 10"/>
                <a:gd name="T15" fmla="*/ 9828 h 15"/>
                <a:gd name="T16" fmla="*/ 15875 w 10"/>
                <a:gd name="T17" fmla="*/ 4212 h 15"/>
                <a:gd name="T18" fmla="*/ 15875 w 10"/>
                <a:gd name="T19" fmla="*/ 0 h 15"/>
                <a:gd name="T20" fmla="*/ 14288 w 10"/>
                <a:gd name="T21" fmla="*/ 2808 h 15"/>
                <a:gd name="T22" fmla="*/ 12700 w 10"/>
                <a:gd name="T23" fmla="*/ 2808 h 15"/>
                <a:gd name="T24" fmla="*/ 9525 w 10"/>
                <a:gd name="T25" fmla="*/ 4212 h 15"/>
                <a:gd name="T26" fmla="*/ 6350 w 10"/>
                <a:gd name="T27" fmla="*/ 7020 h 15"/>
                <a:gd name="T28" fmla="*/ 4762 w 10"/>
                <a:gd name="T29" fmla="*/ 7020 h 15"/>
                <a:gd name="T30" fmla="*/ 1588 w 10"/>
                <a:gd name="T31" fmla="*/ 9828 h 15"/>
                <a:gd name="T32" fmla="*/ 0 w 10"/>
                <a:gd name="T33" fmla="*/ 9828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5"/>
                <a:gd name="T53" fmla="*/ 10 w 10"/>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5">
                  <a:moveTo>
                    <a:pt x="0" y="7"/>
                  </a:moveTo>
                  <a:lnTo>
                    <a:pt x="0" y="15"/>
                  </a:lnTo>
                  <a:lnTo>
                    <a:pt x="4" y="15"/>
                  </a:lnTo>
                  <a:lnTo>
                    <a:pt x="6" y="13"/>
                  </a:lnTo>
                  <a:lnTo>
                    <a:pt x="9" y="13"/>
                  </a:lnTo>
                  <a:lnTo>
                    <a:pt x="9" y="12"/>
                  </a:lnTo>
                  <a:lnTo>
                    <a:pt x="10" y="8"/>
                  </a:lnTo>
                  <a:lnTo>
                    <a:pt x="10" y="7"/>
                  </a:lnTo>
                  <a:lnTo>
                    <a:pt x="10" y="3"/>
                  </a:lnTo>
                  <a:lnTo>
                    <a:pt x="10" y="0"/>
                  </a:lnTo>
                  <a:lnTo>
                    <a:pt x="9" y="2"/>
                  </a:lnTo>
                  <a:lnTo>
                    <a:pt x="8" y="2"/>
                  </a:lnTo>
                  <a:lnTo>
                    <a:pt x="6" y="3"/>
                  </a:lnTo>
                  <a:lnTo>
                    <a:pt x="4" y="5"/>
                  </a:lnTo>
                  <a:lnTo>
                    <a:pt x="3" y="5"/>
                  </a:lnTo>
                  <a:lnTo>
                    <a:pt x="1" y="7"/>
                  </a:lnTo>
                  <a:lnTo>
                    <a:pt x="0" y="7"/>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7" name="Freeform 179">
              <a:extLst>
                <a:ext uri="{FF2B5EF4-FFF2-40B4-BE49-F238E27FC236}">
                  <a16:creationId xmlns:a16="http://schemas.microsoft.com/office/drawing/2014/main" id="{B47C1B7C-4A97-F6F3-FAE1-C99F1A40D670}"/>
                </a:ext>
              </a:extLst>
            </p:cNvPr>
            <p:cNvSpPr>
              <a:spLocks/>
            </p:cNvSpPr>
            <p:nvPr/>
          </p:nvSpPr>
          <p:spPr bwMode="gray">
            <a:xfrm>
              <a:off x="1594659" y="1545112"/>
              <a:ext cx="92406" cy="71313"/>
            </a:xfrm>
            <a:custGeom>
              <a:avLst/>
              <a:gdLst>
                <a:gd name="T0" fmla="*/ 42862 w 50"/>
                <a:gd name="T1" fmla="*/ 0 h 41"/>
                <a:gd name="T2" fmla="*/ 42862 w 50"/>
                <a:gd name="T3" fmla="*/ 4212 h 41"/>
                <a:gd name="T4" fmla="*/ 41275 w 50"/>
                <a:gd name="T5" fmla="*/ 8424 h 41"/>
                <a:gd name="T6" fmla="*/ 41275 w 50"/>
                <a:gd name="T7" fmla="*/ 11232 h 41"/>
                <a:gd name="T8" fmla="*/ 38100 w 50"/>
                <a:gd name="T9" fmla="*/ 15444 h 41"/>
                <a:gd name="T10" fmla="*/ 38100 w 50"/>
                <a:gd name="T11" fmla="*/ 19656 h 41"/>
                <a:gd name="T12" fmla="*/ 36513 w 50"/>
                <a:gd name="T13" fmla="*/ 21060 h 41"/>
                <a:gd name="T14" fmla="*/ 34925 w 50"/>
                <a:gd name="T15" fmla="*/ 21060 h 41"/>
                <a:gd name="T16" fmla="*/ 31750 w 50"/>
                <a:gd name="T17" fmla="*/ 22464 h 41"/>
                <a:gd name="T18" fmla="*/ 28575 w 50"/>
                <a:gd name="T19" fmla="*/ 22464 h 41"/>
                <a:gd name="T20" fmla="*/ 26988 w 50"/>
                <a:gd name="T21" fmla="*/ 22464 h 41"/>
                <a:gd name="T22" fmla="*/ 25400 w 50"/>
                <a:gd name="T23" fmla="*/ 22464 h 41"/>
                <a:gd name="T24" fmla="*/ 23812 w 50"/>
                <a:gd name="T25" fmla="*/ 22464 h 41"/>
                <a:gd name="T26" fmla="*/ 22225 w 50"/>
                <a:gd name="T27" fmla="*/ 22464 h 41"/>
                <a:gd name="T28" fmla="*/ 20637 w 50"/>
                <a:gd name="T29" fmla="*/ 22464 h 41"/>
                <a:gd name="T30" fmla="*/ 15875 w 50"/>
                <a:gd name="T31" fmla="*/ 22464 h 41"/>
                <a:gd name="T32" fmla="*/ 14288 w 50"/>
                <a:gd name="T33" fmla="*/ 22464 h 41"/>
                <a:gd name="T34" fmla="*/ 11112 w 50"/>
                <a:gd name="T35" fmla="*/ 22464 h 41"/>
                <a:gd name="T36" fmla="*/ 9525 w 50"/>
                <a:gd name="T37" fmla="*/ 22464 h 41"/>
                <a:gd name="T38" fmla="*/ 4763 w 50"/>
                <a:gd name="T39" fmla="*/ 22464 h 41"/>
                <a:gd name="T40" fmla="*/ 3175 w 50"/>
                <a:gd name="T41" fmla="*/ 25272 h 41"/>
                <a:gd name="T42" fmla="*/ 1588 w 50"/>
                <a:gd name="T43" fmla="*/ 26676 h 41"/>
                <a:gd name="T44" fmla="*/ 0 w 50"/>
                <a:gd name="T45" fmla="*/ 29483 h 41"/>
                <a:gd name="T46" fmla="*/ 0 w 50"/>
                <a:gd name="T47" fmla="*/ 32291 h 41"/>
                <a:gd name="T48" fmla="*/ 0 w 50"/>
                <a:gd name="T49" fmla="*/ 36503 h 41"/>
                <a:gd name="T50" fmla="*/ 1588 w 50"/>
                <a:gd name="T51" fmla="*/ 40715 h 41"/>
                <a:gd name="T52" fmla="*/ 3175 w 50"/>
                <a:gd name="T53" fmla="*/ 46331 h 41"/>
                <a:gd name="T54" fmla="*/ 4763 w 50"/>
                <a:gd name="T55" fmla="*/ 50543 h 41"/>
                <a:gd name="T56" fmla="*/ 9525 w 50"/>
                <a:gd name="T57" fmla="*/ 51947 h 41"/>
                <a:gd name="T58" fmla="*/ 11112 w 50"/>
                <a:gd name="T59" fmla="*/ 56159 h 41"/>
                <a:gd name="T60" fmla="*/ 14288 w 50"/>
                <a:gd name="T61" fmla="*/ 57563 h 41"/>
                <a:gd name="T62" fmla="*/ 15875 w 50"/>
                <a:gd name="T63" fmla="*/ 57563 h 41"/>
                <a:gd name="T64" fmla="*/ 22225 w 50"/>
                <a:gd name="T65" fmla="*/ 51947 h 41"/>
                <a:gd name="T66" fmla="*/ 28575 w 50"/>
                <a:gd name="T67" fmla="*/ 42119 h 41"/>
                <a:gd name="T68" fmla="*/ 36513 w 50"/>
                <a:gd name="T69" fmla="*/ 35099 h 41"/>
                <a:gd name="T70" fmla="*/ 46037 w 50"/>
                <a:gd name="T71" fmla="*/ 29483 h 41"/>
                <a:gd name="T72" fmla="*/ 55563 w 50"/>
                <a:gd name="T73" fmla="*/ 25272 h 41"/>
                <a:gd name="T74" fmla="*/ 66675 w 50"/>
                <a:gd name="T75" fmla="*/ 21060 h 41"/>
                <a:gd name="T76" fmla="*/ 74613 w 50"/>
                <a:gd name="T77" fmla="*/ 16848 h 41"/>
                <a:gd name="T78" fmla="*/ 79375 w 50"/>
                <a:gd name="T79" fmla="*/ 15444 h 41"/>
                <a:gd name="T80" fmla="*/ 79375 w 50"/>
                <a:gd name="T81" fmla="*/ 11232 h 41"/>
                <a:gd name="T82" fmla="*/ 79375 w 50"/>
                <a:gd name="T83" fmla="*/ 9828 h 41"/>
                <a:gd name="T84" fmla="*/ 79375 w 50"/>
                <a:gd name="T85" fmla="*/ 8424 h 41"/>
                <a:gd name="T86" fmla="*/ 79375 w 50"/>
                <a:gd name="T87" fmla="*/ 5616 h 41"/>
                <a:gd name="T88" fmla="*/ 79375 w 50"/>
                <a:gd name="T89" fmla="*/ 4212 h 41"/>
                <a:gd name="T90" fmla="*/ 79375 w 50"/>
                <a:gd name="T91" fmla="*/ 1404 h 41"/>
                <a:gd name="T92" fmla="*/ 79375 w 50"/>
                <a:gd name="T93" fmla="*/ 0 h 41"/>
                <a:gd name="T94" fmla="*/ 74613 w 50"/>
                <a:gd name="T95" fmla="*/ 1404 h 41"/>
                <a:gd name="T96" fmla="*/ 68263 w 50"/>
                <a:gd name="T97" fmla="*/ 4212 h 41"/>
                <a:gd name="T98" fmla="*/ 63500 w 50"/>
                <a:gd name="T99" fmla="*/ 4212 h 41"/>
                <a:gd name="T100" fmla="*/ 55563 w 50"/>
                <a:gd name="T101" fmla="*/ 5616 h 41"/>
                <a:gd name="T102" fmla="*/ 50800 w 50"/>
                <a:gd name="T103" fmla="*/ 5616 h 41"/>
                <a:gd name="T104" fmla="*/ 46037 w 50"/>
                <a:gd name="T105" fmla="*/ 5616 h 41"/>
                <a:gd name="T106" fmla="*/ 44450 w 50"/>
                <a:gd name="T107" fmla="*/ 4212 h 41"/>
                <a:gd name="T108" fmla="*/ 42862 w 50"/>
                <a:gd name="T109" fmla="*/ 0 h 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
                <a:gd name="T166" fmla="*/ 0 h 41"/>
                <a:gd name="T167" fmla="*/ 50 w 50"/>
                <a:gd name="T168" fmla="*/ 41 h 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 h="41">
                  <a:moveTo>
                    <a:pt x="27" y="0"/>
                  </a:moveTo>
                  <a:lnTo>
                    <a:pt x="27" y="3"/>
                  </a:lnTo>
                  <a:lnTo>
                    <a:pt x="26" y="6"/>
                  </a:lnTo>
                  <a:lnTo>
                    <a:pt x="26" y="8"/>
                  </a:lnTo>
                  <a:lnTo>
                    <a:pt x="24" y="11"/>
                  </a:lnTo>
                  <a:lnTo>
                    <a:pt x="24" y="14"/>
                  </a:lnTo>
                  <a:lnTo>
                    <a:pt x="23" y="15"/>
                  </a:lnTo>
                  <a:lnTo>
                    <a:pt x="22" y="15"/>
                  </a:lnTo>
                  <a:lnTo>
                    <a:pt x="20" y="16"/>
                  </a:lnTo>
                  <a:lnTo>
                    <a:pt x="18" y="16"/>
                  </a:lnTo>
                  <a:lnTo>
                    <a:pt x="17" y="16"/>
                  </a:lnTo>
                  <a:lnTo>
                    <a:pt x="16" y="16"/>
                  </a:lnTo>
                  <a:lnTo>
                    <a:pt x="15" y="16"/>
                  </a:lnTo>
                  <a:lnTo>
                    <a:pt x="14" y="16"/>
                  </a:lnTo>
                  <a:lnTo>
                    <a:pt x="13" y="16"/>
                  </a:lnTo>
                  <a:lnTo>
                    <a:pt x="10" y="16"/>
                  </a:lnTo>
                  <a:lnTo>
                    <a:pt x="9" y="16"/>
                  </a:lnTo>
                  <a:lnTo>
                    <a:pt x="7" y="16"/>
                  </a:lnTo>
                  <a:lnTo>
                    <a:pt x="6" y="16"/>
                  </a:lnTo>
                  <a:lnTo>
                    <a:pt x="3" y="16"/>
                  </a:lnTo>
                  <a:lnTo>
                    <a:pt x="2" y="18"/>
                  </a:lnTo>
                  <a:lnTo>
                    <a:pt x="1" y="19"/>
                  </a:lnTo>
                  <a:lnTo>
                    <a:pt x="0" y="21"/>
                  </a:lnTo>
                  <a:lnTo>
                    <a:pt x="0" y="23"/>
                  </a:lnTo>
                  <a:lnTo>
                    <a:pt x="0" y="26"/>
                  </a:lnTo>
                  <a:lnTo>
                    <a:pt x="1" y="29"/>
                  </a:lnTo>
                  <a:lnTo>
                    <a:pt x="2" y="33"/>
                  </a:lnTo>
                  <a:lnTo>
                    <a:pt x="3" y="36"/>
                  </a:lnTo>
                  <a:lnTo>
                    <a:pt x="6" y="37"/>
                  </a:lnTo>
                  <a:lnTo>
                    <a:pt x="7" y="40"/>
                  </a:lnTo>
                  <a:lnTo>
                    <a:pt x="9" y="41"/>
                  </a:lnTo>
                  <a:lnTo>
                    <a:pt x="10" y="41"/>
                  </a:lnTo>
                  <a:lnTo>
                    <a:pt x="14" y="37"/>
                  </a:lnTo>
                  <a:lnTo>
                    <a:pt x="18" y="30"/>
                  </a:lnTo>
                  <a:lnTo>
                    <a:pt x="23" y="25"/>
                  </a:lnTo>
                  <a:lnTo>
                    <a:pt x="29" y="21"/>
                  </a:lnTo>
                  <a:lnTo>
                    <a:pt x="35" y="18"/>
                  </a:lnTo>
                  <a:lnTo>
                    <a:pt x="42" y="15"/>
                  </a:lnTo>
                  <a:lnTo>
                    <a:pt x="47" y="12"/>
                  </a:lnTo>
                  <a:lnTo>
                    <a:pt x="50" y="11"/>
                  </a:lnTo>
                  <a:lnTo>
                    <a:pt x="50" y="8"/>
                  </a:lnTo>
                  <a:lnTo>
                    <a:pt x="50" y="7"/>
                  </a:lnTo>
                  <a:lnTo>
                    <a:pt x="50" y="6"/>
                  </a:lnTo>
                  <a:lnTo>
                    <a:pt x="50" y="4"/>
                  </a:lnTo>
                  <a:lnTo>
                    <a:pt x="50" y="3"/>
                  </a:lnTo>
                  <a:lnTo>
                    <a:pt x="50" y="1"/>
                  </a:lnTo>
                  <a:lnTo>
                    <a:pt x="50" y="0"/>
                  </a:lnTo>
                  <a:lnTo>
                    <a:pt x="47" y="1"/>
                  </a:lnTo>
                  <a:lnTo>
                    <a:pt x="43" y="3"/>
                  </a:lnTo>
                  <a:lnTo>
                    <a:pt x="40" y="3"/>
                  </a:lnTo>
                  <a:lnTo>
                    <a:pt x="35" y="4"/>
                  </a:lnTo>
                  <a:lnTo>
                    <a:pt x="32" y="4"/>
                  </a:lnTo>
                  <a:lnTo>
                    <a:pt x="29" y="4"/>
                  </a:lnTo>
                  <a:lnTo>
                    <a:pt x="28" y="3"/>
                  </a:lnTo>
                  <a:lnTo>
                    <a:pt x="27"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8" name="Freeform 180">
              <a:extLst>
                <a:ext uri="{FF2B5EF4-FFF2-40B4-BE49-F238E27FC236}">
                  <a16:creationId xmlns:a16="http://schemas.microsoft.com/office/drawing/2014/main" id="{84D1CFE5-96C1-C75E-6E97-BFD18B1D1894}"/>
                </a:ext>
              </a:extLst>
            </p:cNvPr>
            <p:cNvSpPr>
              <a:spLocks/>
            </p:cNvSpPr>
            <p:nvPr/>
          </p:nvSpPr>
          <p:spPr bwMode="gray">
            <a:xfrm>
              <a:off x="1361639" y="1097418"/>
              <a:ext cx="1032521" cy="582398"/>
            </a:xfrm>
            <a:custGeom>
              <a:avLst/>
              <a:gdLst>
                <a:gd name="T0" fmla="*/ 682625 w 556"/>
                <a:gd name="T1" fmla="*/ 431020 h 332"/>
                <a:gd name="T2" fmla="*/ 679450 w 556"/>
                <a:gd name="T3" fmla="*/ 379073 h 332"/>
                <a:gd name="T4" fmla="*/ 660400 w 556"/>
                <a:gd name="T5" fmla="*/ 359417 h 332"/>
                <a:gd name="T6" fmla="*/ 623887 w 556"/>
                <a:gd name="T7" fmla="*/ 362225 h 332"/>
                <a:gd name="T8" fmla="*/ 598487 w 556"/>
                <a:gd name="T9" fmla="*/ 329934 h 332"/>
                <a:gd name="T10" fmla="*/ 498475 w 556"/>
                <a:gd name="T11" fmla="*/ 306066 h 332"/>
                <a:gd name="T12" fmla="*/ 468312 w 556"/>
                <a:gd name="T13" fmla="*/ 280795 h 332"/>
                <a:gd name="T14" fmla="*/ 434975 w 556"/>
                <a:gd name="T15" fmla="*/ 293430 h 332"/>
                <a:gd name="T16" fmla="*/ 377825 w 556"/>
                <a:gd name="T17" fmla="*/ 328530 h 332"/>
                <a:gd name="T18" fmla="*/ 323850 w 556"/>
                <a:gd name="T19" fmla="*/ 334146 h 332"/>
                <a:gd name="T20" fmla="*/ 350837 w 556"/>
                <a:gd name="T21" fmla="*/ 303258 h 332"/>
                <a:gd name="T22" fmla="*/ 398462 w 556"/>
                <a:gd name="T23" fmla="*/ 289218 h 332"/>
                <a:gd name="T24" fmla="*/ 314325 w 556"/>
                <a:gd name="T25" fmla="*/ 313086 h 332"/>
                <a:gd name="T26" fmla="*/ 269875 w 556"/>
                <a:gd name="T27" fmla="*/ 338357 h 332"/>
                <a:gd name="T28" fmla="*/ 249237 w 556"/>
                <a:gd name="T29" fmla="*/ 360821 h 332"/>
                <a:gd name="T30" fmla="*/ 207963 w 556"/>
                <a:gd name="T31" fmla="*/ 366437 h 332"/>
                <a:gd name="T32" fmla="*/ 163512 w 556"/>
                <a:gd name="T33" fmla="*/ 395920 h 332"/>
                <a:gd name="T34" fmla="*/ 93662 w 556"/>
                <a:gd name="T35" fmla="*/ 426808 h 332"/>
                <a:gd name="T36" fmla="*/ 22225 w 556"/>
                <a:gd name="T37" fmla="*/ 453483 h 332"/>
                <a:gd name="T38" fmla="*/ 0 w 556"/>
                <a:gd name="T39" fmla="*/ 445059 h 332"/>
                <a:gd name="T40" fmla="*/ 33337 w 556"/>
                <a:gd name="T41" fmla="*/ 425404 h 332"/>
                <a:gd name="T42" fmla="*/ 104775 w 556"/>
                <a:gd name="T43" fmla="*/ 400132 h 332"/>
                <a:gd name="T44" fmla="*/ 158750 w 556"/>
                <a:gd name="T45" fmla="*/ 355205 h 332"/>
                <a:gd name="T46" fmla="*/ 141287 w 556"/>
                <a:gd name="T47" fmla="*/ 343973 h 332"/>
                <a:gd name="T48" fmla="*/ 120650 w 556"/>
                <a:gd name="T49" fmla="*/ 360821 h 332"/>
                <a:gd name="T50" fmla="*/ 71437 w 556"/>
                <a:gd name="T51" fmla="*/ 353801 h 332"/>
                <a:gd name="T52" fmla="*/ 106363 w 556"/>
                <a:gd name="T53" fmla="*/ 313086 h 332"/>
                <a:gd name="T54" fmla="*/ 76200 w 556"/>
                <a:gd name="T55" fmla="*/ 314490 h 332"/>
                <a:gd name="T56" fmla="*/ 79375 w 556"/>
                <a:gd name="T57" fmla="*/ 285006 h 332"/>
                <a:gd name="T58" fmla="*/ 141287 w 556"/>
                <a:gd name="T59" fmla="*/ 235867 h 332"/>
                <a:gd name="T60" fmla="*/ 184150 w 556"/>
                <a:gd name="T61" fmla="*/ 226040 h 332"/>
                <a:gd name="T62" fmla="*/ 261937 w 556"/>
                <a:gd name="T63" fmla="*/ 200768 h 332"/>
                <a:gd name="T64" fmla="*/ 271462 w 556"/>
                <a:gd name="T65" fmla="*/ 171285 h 332"/>
                <a:gd name="T66" fmla="*/ 246062 w 556"/>
                <a:gd name="T67" fmla="*/ 183920 h 332"/>
                <a:gd name="T68" fmla="*/ 211138 w 556"/>
                <a:gd name="T69" fmla="*/ 178305 h 332"/>
                <a:gd name="T70" fmla="*/ 246062 w 556"/>
                <a:gd name="T71" fmla="*/ 148821 h 332"/>
                <a:gd name="T72" fmla="*/ 355600 w 556"/>
                <a:gd name="T73" fmla="*/ 131973 h 332"/>
                <a:gd name="T74" fmla="*/ 355600 w 556"/>
                <a:gd name="T75" fmla="*/ 108106 h 332"/>
                <a:gd name="T76" fmla="*/ 334962 w 556"/>
                <a:gd name="T77" fmla="*/ 80026 h 332"/>
                <a:gd name="T78" fmla="*/ 398462 w 556"/>
                <a:gd name="T79" fmla="*/ 44927 h 332"/>
                <a:gd name="T80" fmla="*/ 552450 w 556"/>
                <a:gd name="T81" fmla="*/ 5616 h 332"/>
                <a:gd name="T82" fmla="*/ 587375 w 556"/>
                <a:gd name="T83" fmla="*/ 4212 h 332"/>
                <a:gd name="T84" fmla="*/ 622300 w 556"/>
                <a:gd name="T85" fmla="*/ 1404 h 332"/>
                <a:gd name="T86" fmla="*/ 658812 w 556"/>
                <a:gd name="T87" fmla="*/ 5616 h 332"/>
                <a:gd name="T88" fmla="*/ 742950 w 556"/>
                <a:gd name="T89" fmla="*/ 21060 h 332"/>
                <a:gd name="T90" fmla="*/ 863600 w 556"/>
                <a:gd name="T91" fmla="*/ 28079 h 332"/>
                <a:gd name="T92" fmla="*/ 596900 w 556"/>
                <a:gd name="T93" fmla="*/ 294834 h 332"/>
                <a:gd name="T94" fmla="*/ 646112 w 556"/>
                <a:gd name="T95" fmla="*/ 294834 h 332"/>
                <a:gd name="T96" fmla="*/ 641350 w 556"/>
                <a:gd name="T97" fmla="*/ 315894 h 332"/>
                <a:gd name="T98" fmla="*/ 652462 w 556"/>
                <a:gd name="T99" fmla="*/ 334146 h 332"/>
                <a:gd name="T100" fmla="*/ 684212 w 556"/>
                <a:gd name="T101" fmla="*/ 324318 h 332"/>
                <a:gd name="T102" fmla="*/ 711200 w 556"/>
                <a:gd name="T103" fmla="*/ 338357 h 332"/>
                <a:gd name="T104" fmla="*/ 717550 w 556"/>
                <a:gd name="T105" fmla="*/ 384689 h 332"/>
                <a:gd name="T106" fmla="*/ 711200 w 556"/>
                <a:gd name="T107" fmla="*/ 411364 h 332"/>
                <a:gd name="T108" fmla="*/ 722312 w 556"/>
                <a:gd name="T109" fmla="*/ 443655 h 332"/>
                <a:gd name="T110" fmla="*/ 682625 w 556"/>
                <a:gd name="T111" fmla="*/ 466119 h 3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56"/>
                <a:gd name="T169" fmla="*/ 0 h 332"/>
                <a:gd name="T170" fmla="*/ 556 w 556"/>
                <a:gd name="T171" fmla="*/ 332 h 3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56" h="332">
                  <a:moveTo>
                    <a:pt x="435" y="330"/>
                  </a:moveTo>
                  <a:lnTo>
                    <a:pt x="433" y="328"/>
                  </a:lnTo>
                  <a:lnTo>
                    <a:pt x="431" y="325"/>
                  </a:lnTo>
                  <a:lnTo>
                    <a:pt x="430" y="321"/>
                  </a:lnTo>
                  <a:lnTo>
                    <a:pt x="430" y="317"/>
                  </a:lnTo>
                  <a:lnTo>
                    <a:pt x="430" y="311"/>
                  </a:lnTo>
                  <a:lnTo>
                    <a:pt x="430" y="307"/>
                  </a:lnTo>
                  <a:lnTo>
                    <a:pt x="430" y="303"/>
                  </a:lnTo>
                  <a:lnTo>
                    <a:pt x="430" y="299"/>
                  </a:lnTo>
                  <a:lnTo>
                    <a:pt x="429" y="297"/>
                  </a:lnTo>
                  <a:lnTo>
                    <a:pt x="428" y="292"/>
                  </a:lnTo>
                  <a:lnTo>
                    <a:pt x="428" y="285"/>
                  </a:lnTo>
                  <a:lnTo>
                    <a:pt x="428" y="278"/>
                  </a:lnTo>
                  <a:lnTo>
                    <a:pt x="428" y="270"/>
                  </a:lnTo>
                  <a:lnTo>
                    <a:pt x="428" y="263"/>
                  </a:lnTo>
                  <a:lnTo>
                    <a:pt x="428" y="257"/>
                  </a:lnTo>
                  <a:lnTo>
                    <a:pt x="428" y="254"/>
                  </a:lnTo>
                  <a:lnTo>
                    <a:pt x="425" y="256"/>
                  </a:lnTo>
                  <a:lnTo>
                    <a:pt x="423" y="256"/>
                  </a:lnTo>
                  <a:lnTo>
                    <a:pt x="419" y="256"/>
                  </a:lnTo>
                  <a:lnTo>
                    <a:pt x="416" y="256"/>
                  </a:lnTo>
                  <a:lnTo>
                    <a:pt x="412" y="254"/>
                  </a:lnTo>
                  <a:lnTo>
                    <a:pt x="409" y="253"/>
                  </a:lnTo>
                  <a:lnTo>
                    <a:pt x="407" y="252"/>
                  </a:lnTo>
                  <a:lnTo>
                    <a:pt x="405" y="248"/>
                  </a:lnTo>
                  <a:lnTo>
                    <a:pt x="397" y="267"/>
                  </a:lnTo>
                  <a:lnTo>
                    <a:pt x="396" y="261"/>
                  </a:lnTo>
                  <a:lnTo>
                    <a:pt x="393" y="258"/>
                  </a:lnTo>
                  <a:lnTo>
                    <a:pt x="392" y="256"/>
                  </a:lnTo>
                  <a:lnTo>
                    <a:pt x="390" y="253"/>
                  </a:lnTo>
                  <a:lnTo>
                    <a:pt x="389" y="250"/>
                  </a:lnTo>
                  <a:lnTo>
                    <a:pt x="387" y="246"/>
                  </a:lnTo>
                  <a:lnTo>
                    <a:pt x="386" y="244"/>
                  </a:lnTo>
                  <a:lnTo>
                    <a:pt x="386" y="238"/>
                  </a:lnTo>
                  <a:lnTo>
                    <a:pt x="377" y="235"/>
                  </a:lnTo>
                  <a:lnTo>
                    <a:pt x="367" y="232"/>
                  </a:lnTo>
                  <a:lnTo>
                    <a:pt x="358" y="231"/>
                  </a:lnTo>
                  <a:lnTo>
                    <a:pt x="348" y="228"/>
                  </a:lnTo>
                  <a:lnTo>
                    <a:pt x="340" y="225"/>
                  </a:lnTo>
                  <a:lnTo>
                    <a:pt x="330" y="224"/>
                  </a:lnTo>
                  <a:lnTo>
                    <a:pt x="322" y="221"/>
                  </a:lnTo>
                  <a:lnTo>
                    <a:pt x="314" y="218"/>
                  </a:lnTo>
                  <a:lnTo>
                    <a:pt x="303" y="216"/>
                  </a:lnTo>
                  <a:lnTo>
                    <a:pt x="301" y="213"/>
                  </a:lnTo>
                  <a:lnTo>
                    <a:pt x="299" y="210"/>
                  </a:lnTo>
                  <a:lnTo>
                    <a:pt x="298" y="207"/>
                  </a:lnTo>
                  <a:lnTo>
                    <a:pt x="297" y="205"/>
                  </a:lnTo>
                  <a:lnTo>
                    <a:pt x="296" y="202"/>
                  </a:lnTo>
                  <a:lnTo>
                    <a:pt x="295" y="200"/>
                  </a:lnTo>
                  <a:lnTo>
                    <a:pt x="291" y="199"/>
                  </a:lnTo>
                  <a:lnTo>
                    <a:pt x="289" y="199"/>
                  </a:lnTo>
                  <a:lnTo>
                    <a:pt x="284" y="199"/>
                  </a:lnTo>
                  <a:lnTo>
                    <a:pt x="280" y="200"/>
                  </a:lnTo>
                  <a:lnTo>
                    <a:pt x="278" y="203"/>
                  </a:lnTo>
                  <a:lnTo>
                    <a:pt x="277" y="205"/>
                  </a:lnTo>
                  <a:lnTo>
                    <a:pt x="274" y="209"/>
                  </a:lnTo>
                  <a:lnTo>
                    <a:pt x="273" y="211"/>
                  </a:lnTo>
                  <a:lnTo>
                    <a:pt x="272" y="214"/>
                  </a:lnTo>
                  <a:lnTo>
                    <a:pt x="271" y="216"/>
                  </a:lnTo>
                  <a:lnTo>
                    <a:pt x="266" y="220"/>
                  </a:lnTo>
                  <a:lnTo>
                    <a:pt x="258" y="225"/>
                  </a:lnTo>
                  <a:lnTo>
                    <a:pt x="248" y="230"/>
                  </a:lnTo>
                  <a:lnTo>
                    <a:pt x="238" y="234"/>
                  </a:lnTo>
                  <a:lnTo>
                    <a:pt x="227" y="238"/>
                  </a:lnTo>
                  <a:lnTo>
                    <a:pt x="217" y="241"/>
                  </a:lnTo>
                  <a:lnTo>
                    <a:pt x="209" y="242"/>
                  </a:lnTo>
                  <a:lnTo>
                    <a:pt x="203" y="244"/>
                  </a:lnTo>
                  <a:lnTo>
                    <a:pt x="202" y="242"/>
                  </a:lnTo>
                  <a:lnTo>
                    <a:pt x="203" y="241"/>
                  </a:lnTo>
                  <a:lnTo>
                    <a:pt x="204" y="238"/>
                  </a:lnTo>
                  <a:lnTo>
                    <a:pt x="205" y="235"/>
                  </a:lnTo>
                  <a:lnTo>
                    <a:pt x="207" y="231"/>
                  </a:lnTo>
                  <a:lnTo>
                    <a:pt x="207" y="228"/>
                  </a:lnTo>
                  <a:lnTo>
                    <a:pt x="208" y="227"/>
                  </a:lnTo>
                  <a:lnTo>
                    <a:pt x="207" y="225"/>
                  </a:lnTo>
                  <a:lnTo>
                    <a:pt x="214" y="220"/>
                  </a:lnTo>
                  <a:lnTo>
                    <a:pt x="221" y="216"/>
                  </a:lnTo>
                  <a:lnTo>
                    <a:pt x="227" y="216"/>
                  </a:lnTo>
                  <a:lnTo>
                    <a:pt x="234" y="216"/>
                  </a:lnTo>
                  <a:lnTo>
                    <a:pt x="239" y="214"/>
                  </a:lnTo>
                  <a:lnTo>
                    <a:pt x="243" y="213"/>
                  </a:lnTo>
                  <a:lnTo>
                    <a:pt x="246" y="211"/>
                  </a:lnTo>
                  <a:lnTo>
                    <a:pt x="248" y="209"/>
                  </a:lnTo>
                  <a:lnTo>
                    <a:pt x="251" y="206"/>
                  </a:lnTo>
                  <a:lnTo>
                    <a:pt x="252" y="200"/>
                  </a:lnTo>
                  <a:lnTo>
                    <a:pt x="228" y="200"/>
                  </a:lnTo>
                  <a:lnTo>
                    <a:pt x="222" y="206"/>
                  </a:lnTo>
                  <a:lnTo>
                    <a:pt x="216" y="210"/>
                  </a:lnTo>
                  <a:lnTo>
                    <a:pt x="210" y="214"/>
                  </a:lnTo>
                  <a:lnTo>
                    <a:pt x="204" y="218"/>
                  </a:lnTo>
                  <a:lnTo>
                    <a:pt x="198" y="223"/>
                  </a:lnTo>
                  <a:lnTo>
                    <a:pt x="192" y="225"/>
                  </a:lnTo>
                  <a:lnTo>
                    <a:pt x="186" y="228"/>
                  </a:lnTo>
                  <a:lnTo>
                    <a:pt x="179" y="231"/>
                  </a:lnTo>
                  <a:lnTo>
                    <a:pt x="176" y="232"/>
                  </a:lnTo>
                  <a:lnTo>
                    <a:pt x="173" y="235"/>
                  </a:lnTo>
                  <a:lnTo>
                    <a:pt x="172" y="238"/>
                  </a:lnTo>
                  <a:lnTo>
                    <a:pt x="170" y="241"/>
                  </a:lnTo>
                  <a:lnTo>
                    <a:pt x="168" y="244"/>
                  </a:lnTo>
                  <a:lnTo>
                    <a:pt x="167" y="248"/>
                  </a:lnTo>
                  <a:lnTo>
                    <a:pt x="166" y="252"/>
                  </a:lnTo>
                  <a:lnTo>
                    <a:pt x="164" y="254"/>
                  </a:lnTo>
                  <a:lnTo>
                    <a:pt x="163" y="256"/>
                  </a:lnTo>
                  <a:lnTo>
                    <a:pt x="159" y="257"/>
                  </a:lnTo>
                  <a:lnTo>
                    <a:pt x="157" y="257"/>
                  </a:lnTo>
                  <a:lnTo>
                    <a:pt x="153" y="257"/>
                  </a:lnTo>
                  <a:lnTo>
                    <a:pt x="149" y="256"/>
                  </a:lnTo>
                  <a:lnTo>
                    <a:pt x="146" y="256"/>
                  </a:lnTo>
                  <a:lnTo>
                    <a:pt x="142" y="256"/>
                  </a:lnTo>
                  <a:lnTo>
                    <a:pt x="141" y="257"/>
                  </a:lnTo>
                  <a:lnTo>
                    <a:pt x="135" y="258"/>
                  </a:lnTo>
                  <a:lnTo>
                    <a:pt x="131" y="261"/>
                  </a:lnTo>
                  <a:lnTo>
                    <a:pt x="127" y="264"/>
                  </a:lnTo>
                  <a:lnTo>
                    <a:pt x="123" y="268"/>
                  </a:lnTo>
                  <a:lnTo>
                    <a:pt x="120" y="272"/>
                  </a:lnTo>
                  <a:lnTo>
                    <a:pt x="117" y="275"/>
                  </a:lnTo>
                  <a:lnTo>
                    <a:pt x="115" y="278"/>
                  </a:lnTo>
                  <a:lnTo>
                    <a:pt x="112" y="279"/>
                  </a:lnTo>
                  <a:lnTo>
                    <a:pt x="103" y="282"/>
                  </a:lnTo>
                  <a:lnTo>
                    <a:pt x="95" y="286"/>
                  </a:lnTo>
                  <a:lnTo>
                    <a:pt x="89" y="289"/>
                  </a:lnTo>
                  <a:lnTo>
                    <a:pt x="83" y="292"/>
                  </a:lnTo>
                  <a:lnTo>
                    <a:pt x="77" y="295"/>
                  </a:lnTo>
                  <a:lnTo>
                    <a:pt x="72" y="297"/>
                  </a:lnTo>
                  <a:lnTo>
                    <a:pt x="66" y="300"/>
                  </a:lnTo>
                  <a:lnTo>
                    <a:pt x="59" y="304"/>
                  </a:lnTo>
                  <a:lnTo>
                    <a:pt x="51" y="309"/>
                  </a:lnTo>
                  <a:lnTo>
                    <a:pt x="44" y="313"/>
                  </a:lnTo>
                  <a:lnTo>
                    <a:pt x="37" y="314"/>
                  </a:lnTo>
                  <a:lnTo>
                    <a:pt x="32" y="317"/>
                  </a:lnTo>
                  <a:lnTo>
                    <a:pt x="26" y="318"/>
                  </a:lnTo>
                  <a:lnTo>
                    <a:pt x="20" y="320"/>
                  </a:lnTo>
                  <a:lnTo>
                    <a:pt x="14" y="323"/>
                  </a:lnTo>
                  <a:lnTo>
                    <a:pt x="7" y="327"/>
                  </a:lnTo>
                  <a:lnTo>
                    <a:pt x="1" y="324"/>
                  </a:lnTo>
                  <a:lnTo>
                    <a:pt x="1" y="321"/>
                  </a:lnTo>
                  <a:lnTo>
                    <a:pt x="1" y="320"/>
                  </a:lnTo>
                  <a:lnTo>
                    <a:pt x="1" y="318"/>
                  </a:lnTo>
                  <a:lnTo>
                    <a:pt x="1" y="317"/>
                  </a:lnTo>
                  <a:lnTo>
                    <a:pt x="0" y="317"/>
                  </a:lnTo>
                  <a:lnTo>
                    <a:pt x="1" y="316"/>
                  </a:lnTo>
                  <a:lnTo>
                    <a:pt x="1" y="314"/>
                  </a:lnTo>
                  <a:lnTo>
                    <a:pt x="3" y="311"/>
                  </a:lnTo>
                  <a:lnTo>
                    <a:pt x="7" y="309"/>
                  </a:lnTo>
                  <a:lnTo>
                    <a:pt x="12" y="306"/>
                  </a:lnTo>
                  <a:lnTo>
                    <a:pt x="16" y="304"/>
                  </a:lnTo>
                  <a:lnTo>
                    <a:pt x="21" y="303"/>
                  </a:lnTo>
                  <a:lnTo>
                    <a:pt x="26" y="302"/>
                  </a:lnTo>
                  <a:lnTo>
                    <a:pt x="32" y="300"/>
                  </a:lnTo>
                  <a:lnTo>
                    <a:pt x="35" y="300"/>
                  </a:lnTo>
                  <a:lnTo>
                    <a:pt x="39" y="299"/>
                  </a:lnTo>
                  <a:lnTo>
                    <a:pt x="48" y="295"/>
                  </a:lnTo>
                  <a:lnTo>
                    <a:pt x="58" y="291"/>
                  </a:lnTo>
                  <a:lnTo>
                    <a:pt x="66" y="285"/>
                  </a:lnTo>
                  <a:lnTo>
                    <a:pt x="73" y="278"/>
                  </a:lnTo>
                  <a:lnTo>
                    <a:pt x="82" y="272"/>
                  </a:lnTo>
                  <a:lnTo>
                    <a:pt x="89" y="267"/>
                  </a:lnTo>
                  <a:lnTo>
                    <a:pt x="96" y="260"/>
                  </a:lnTo>
                  <a:lnTo>
                    <a:pt x="103" y="254"/>
                  </a:lnTo>
                  <a:lnTo>
                    <a:pt x="101" y="253"/>
                  </a:lnTo>
                  <a:lnTo>
                    <a:pt x="100" y="253"/>
                  </a:lnTo>
                  <a:lnTo>
                    <a:pt x="97" y="252"/>
                  </a:lnTo>
                  <a:lnTo>
                    <a:pt x="96" y="250"/>
                  </a:lnTo>
                  <a:lnTo>
                    <a:pt x="95" y="248"/>
                  </a:lnTo>
                  <a:lnTo>
                    <a:pt x="94" y="246"/>
                  </a:lnTo>
                  <a:lnTo>
                    <a:pt x="92" y="245"/>
                  </a:lnTo>
                  <a:lnTo>
                    <a:pt x="90" y="244"/>
                  </a:lnTo>
                  <a:lnTo>
                    <a:pt x="89" y="245"/>
                  </a:lnTo>
                  <a:lnTo>
                    <a:pt x="88" y="248"/>
                  </a:lnTo>
                  <a:lnTo>
                    <a:pt x="85" y="250"/>
                  </a:lnTo>
                  <a:lnTo>
                    <a:pt x="84" y="253"/>
                  </a:lnTo>
                  <a:lnTo>
                    <a:pt x="82" y="254"/>
                  </a:lnTo>
                  <a:lnTo>
                    <a:pt x="81" y="256"/>
                  </a:lnTo>
                  <a:lnTo>
                    <a:pt x="78" y="257"/>
                  </a:lnTo>
                  <a:lnTo>
                    <a:pt x="76" y="257"/>
                  </a:lnTo>
                  <a:lnTo>
                    <a:pt x="73" y="257"/>
                  </a:lnTo>
                  <a:lnTo>
                    <a:pt x="69" y="257"/>
                  </a:lnTo>
                  <a:lnTo>
                    <a:pt x="64" y="256"/>
                  </a:lnTo>
                  <a:lnTo>
                    <a:pt x="58" y="256"/>
                  </a:lnTo>
                  <a:lnTo>
                    <a:pt x="53" y="254"/>
                  </a:lnTo>
                  <a:lnTo>
                    <a:pt x="48" y="254"/>
                  </a:lnTo>
                  <a:lnTo>
                    <a:pt x="45" y="252"/>
                  </a:lnTo>
                  <a:lnTo>
                    <a:pt x="44" y="248"/>
                  </a:lnTo>
                  <a:lnTo>
                    <a:pt x="45" y="245"/>
                  </a:lnTo>
                  <a:lnTo>
                    <a:pt x="47" y="241"/>
                  </a:lnTo>
                  <a:lnTo>
                    <a:pt x="52" y="237"/>
                  </a:lnTo>
                  <a:lnTo>
                    <a:pt x="57" y="232"/>
                  </a:lnTo>
                  <a:lnTo>
                    <a:pt x="63" y="228"/>
                  </a:lnTo>
                  <a:lnTo>
                    <a:pt x="67" y="223"/>
                  </a:lnTo>
                  <a:lnTo>
                    <a:pt x="71" y="218"/>
                  </a:lnTo>
                  <a:lnTo>
                    <a:pt x="73" y="213"/>
                  </a:lnTo>
                  <a:lnTo>
                    <a:pt x="69" y="216"/>
                  </a:lnTo>
                  <a:lnTo>
                    <a:pt x="63" y="218"/>
                  </a:lnTo>
                  <a:lnTo>
                    <a:pt x="58" y="221"/>
                  </a:lnTo>
                  <a:lnTo>
                    <a:pt x="53" y="223"/>
                  </a:lnTo>
                  <a:lnTo>
                    <a:pt x="48" y="224"/>
                  </a:lnTo>
                  <a:lnTo>
                    <a:pt x="44" y="225"/>
                  </a:lnTo>
                  <a:lnTo>
                    <a:pt x="39" y="225"/>
                  </a:lnTo>
                  <a:lnTo>
                    <a:pt x="33" y="223"/>
                  </a:lnTo>
                  <a:lnTo>
                    <a:pt x="33" y="221"/>
                  </a:lnTo>
                  <a:lnTo>
                    <a:pt x="38" y="216"/>
                  </a:lnTo>
                  <a:lnTo>
                    <a:pt x="44" y="210"/>
                  </a:lnTo>
                  <a:lnTo>
                    <a:pt x="50" y="203"/>
                  </a:lnTo>
                  <a:lnTo>
                    <a:pt x="56" y="198"/>
                  </a:lnTo>
                  <a:lnTo>
                    <a:pt x="62" y="192"/>
                  </a:lnTo>
                  <a:lnTo>
                    <a:pt x="69" y="186"/>
                  </a:lnTo>
                  <a:lnTo>
                    <a:pt x="75" y="179"/>
                  </a:lnTo>
                  <a:lnTo>
                    <a:pt x="82" y="174"/>
                  </a:lnTo>
                  <a:lnTo>
                    <a:pt x="85" y="171"/>
                  </a:lnTo>
                  <a:lnTo>
                    <a:pt x="89" y="168"/>
                  </a:lnTo>
                  <a:lnTo>
                    <a:pt x="91" y="166"/>
                  </a:lnTo>
                  <a:lnTo>
                    <a:pt x="95" y="161"/>
                  </a:lnTo>
                  <a:lnTo>
                    <a:pt x="97" y="159"/>
                  </a:lnTo>
                  <a:lnTo>
                    <a:pt x="101" y="156"/>
                  </a:lnTo>
                  <a:lnTo>
                    <a:pt x="103" y="153"/>
                  </a:lnTo>
                  <a:lnTo>
                    <a:pt x="106" y="150"/>
                  </a:lnTo>
                  <a:lnTo>
                    <a:pt x="116" y="161"/>
                  </a:lnTo>
                  <a:lnTo>
                    <a:pt x="121" y="157"/>
                  </a:lnTo>
                  <a:lnTo>
                    <a:pt x="125" y="153"/>
                  </a:lnTo>
                  <a:lnTo>
                    <a:pt x="129" y="152"/>
                  </a:lnTo>
                  <a:lnTo>
                    <a:pt x="134" y="149"/>
                  </a:lnTo>
                  <a:lnTo>
                    <a:pt x="146" y="147"/>
                  </a:lnTo>
                  <a:lnTo>
                    <a:pt x="157" y="146"/>
                  </a:lnTo>
                  <a:lnTo>
                    <a:pt x="165" y="143"/>
                  </a:lnTo>
                  <a:lnTo>
                    <a:pt x="173" y="139"/>
                  </a:lnTo>
                  <a:lnTo>
                    <a:pt x="177" y="136"/>
                  </a:lnTo>
                  <a:lnTo>
                    <a:pt x="179" y="132"/>
                  </a:lnTo>
                  <a:lnTo>
                    <a:pt x="182" y="127"/>
                  </a:lnTo>
                  <a:lnTo>
                    <a:pt x="184" y="121"/>
                  </a:lnTo>
                  <a:lnTo>
                    <a:pt x="173" y="121"/>
                  </a:lnTo>
                  <a:lnTo>
                    <a:pt x="171" y="122"/>
                  </a:lnTo>
                  <a:lnTo>
                    <a:pt x="170" y="124"/>
                  </a:lnTo>
                  <a:lnTo>
                    <a:pt x="167" y="125"/>
                  </a:lnTo>
                  <a:lnTo>
                    <a:pt x="165" y="127"/>
                  </a:lnTo>
                  <a:lnTo>
                    <a:pt x="163" y="128"/>
                  </a:lnTo>
                  <a:lnTo>
                    <a:pt x="160" y="129"/>
                  </a:lnTo>
                  <a:lnTo>
                    <a:pt x="158" y="131"/>
                  </a:lnTo>
                  <a:lnTo>
                    <a:pt x="155" y="131"/>
                  </a:lnTo>
                  <a:lnTo>
                    <a:pt x="153" y="131"/>
                  </a:lnTo>
                  <a:lnTo>
                    <a:pt x="149" y="129"/>
                  </a:lnTo>
                  <a:lnTo>
                    <a:pt x="146" y="128"/>
                  </a:lnTo>
                  <a:lnTo>
                    <a:pt x="142" y="127"/>
                  </a:lnTo>
                  <a:lnTo>
                    <a:pt x="138" y="125"/>
                  </a:lnTo>
                  <a:lnTo>
                    <a:pt x="135" y="125"/>
                  </a:lnTo>
                  <a:lnTo>
                    <a:pt x="133" y="127"/>
                  </a:lnTo>
                  <a:lnTo>
                    <a:pt x="132" y="128"/>
                  </a:lnTo>
                  <a:lnTo>
                    <a:pt x="133" y="125"/>
                  </a:lnTo>
                  <a:lnTo>
                    <a:pt x="137" y="121"/>
                  </a:lnTo>
                  <a:lnTo>
                    <a:pt x="141" y="118"/>
                  </a:lnTo>
                  <a:lnTo>
                    <a:pt x="146" y="114"/>
                  </a:lnTo>
                  <a:lnTo>
                    <a:pt x="151" y="110"/>
                  </a:lnTo>
                  <a:lnTo>
                    <a:pt x="155" y="106"/>
                  </a:lnTo>
                  <a:lnTo>
                    <a:pt x="160" y="101"/>
                  </a:lnTo>
                  <a:lnTo>
                    <a:pt x="164" y="99"/>
                  </a:lnTo>
                  <a:lnTo>
                    <a:pt x="216" y="99"/>
                  </a:lnTo>
                  <a:lnTo>
                    <a:pt x="217" y="96"/>
                  </a:lnTo>
                  <a:lnTo>
                    <a:pt x="220" y="94"/>
                  </a:lnTo>
                  <a:lnTo>
                    <a:pt x="222" y="94"/>
                  </a:lnTo>
                  <a:lnTo>
                    <a:pt x="224" y="94"/>
                  </a:lnTo>
                  <a:lnTo>
                    <a:pt x="227" y="94"/>
                  </a:lnTo>
                  <a:lnTo>
                    <a:pt x="229" y="94"/>
                  </a:lnTo>
                  <a:lnTo>
                    <a:pt x="230" y="94"/>
                  </a:lnTo>
                  <a:lnTo>
                    <a:pt x="233" y="93"/>
                  </a:lnTo>
                  <a:lnTo>
                    <a:pt x="232" y="86"/>
                  </a:lnTo>
                  <a:lnTo>
                    <a:pt x="228" y="81"/>
                  </a:lnTo>
                  <a:lnTo>
                    <a:pt x="224" y="77"/>
                  </a:lnTo>
                  <a:lnTo>
                    <a:pt x="220" y="74"/>
                  </a:lnTo>
                  <a:lnTo>
                    <a:pt x="215" y="73"/>
                  </a:lnTo>
                  <a:lnTo>
                    <a:pt x="210" y="70"/>
                  </a:lnTo>
                  <a:lnTo>
                    <a:pt x="205" y="67"/>
                  </a:lnTo>
                  <a:lnTo>
                    <a:pt x="203" y="63"/>
                  </a:lnTo>
                  <a:lnTo>
                    <a:pt x="207" y="60"/>
                  </a:lnTo>
                  <a:lnTo>
                    <a:pt x="211" y="57"/>
                  </a:lnTo>
                  <a:lnTo>
                    <a:pt x="215" y="53"/>
                  </a:lnTo>
                  <a:lnTo>
                    <a:pt x="218" y="50"/>
                  </a:lnTo>
                  <a:lnTo>
                    <a:pt x="223" y="47"/>
                  </a:lnTo>
                  <a:lnTo>
                    <a:pt x="227" y="45"/>
                  </a:lnTo>
                  <a:lnTo>
                    <a:pt x="230" y="41"/>
                  </a:lnTo>
                  <a:lnTo>
                    <a:pt x="235" y="38"/>
                  </a:lnTo>
                  <a:lnTo>
                    <a:pt x="251" y="32"/>
                  </a:lnTo>
                  <a:lnTo>
                    <a:pt x="265" y="27"/>
                  </a:lnTo>
                  <a:lnTo>
                    <a:pt x="278" y="21"/>
                  </a:lnTo>
                  <a:lnTo>
                    <a:pt x="291" y="17"/>
                  </a:lnTo>
                  <a:lnTo>
                    <a:pt x="304" y="11"/>
                  </a:lnTo>
                  <a:lnTo>
                    <a:pt x="318" y="8"/>
                  </a:lnTo>
                  <a:lnTo>
                    <a:pt x="333" y="6"/>
                  </a:lnTo>
                  <a:lnTo>
                    <a:pt x="348" y="4"/>
                  </a:lnTo>
                  <a:lnTo>
                    <a:pt x="352" y="4"/>
                  </a:lnTo>
                  <a:lnTo>
                    <a:pt x="355" y="4"/>
                  </a:lnTo>
                  <a:lnTo>
                    <a:pt x="359" y="4"/>
                  </a:lnTo>
                  <a:lnTo>
                    <a:pt x="361" y="3"/>
                  </a:lnTo>
                  <a:lnTo>
                    <a:pt x="364" y="3"/>
                  </a:lnTo>
                  <a:lnTo>
                    <a:pt x="366" y="3"/>
                  </a:lnTo>
                  <a:lnTo>
                    <a:pt x="370" y="3"/>
                  </a:lnTo>
                  <a:lnTo>
                    <a:pt x="373" y="3"/>
                  </a:lnTo>
                  <a:lnTo>
                    <a:pt x="378" y="1"/>
                  </a:lnTo>
                  <a:lnTo>
                    <a:pt x="382" y="1"/>
                  </a:lnTo>
                  <a:lnTo>
                    <a:pt x="385" y="1"/>
                  </a:lnTo>
                  <a:lnTo>
                    <a:pt x="387" y="0"/>
                  </a:lnTo>
                  <a:lnTo>
                    <a:pt x="391" y="0"/>
                  </a:lnTo>
                  <a:lnTo>
                    <a:pt x="392" y="1"/>
                  </a:lnTo>
                  <a:lnTo>
                    <a:pt x="393" y="3"/>
                  </a:lnTo>
                  <a:lnTo>
                    <a:pt x="392" y="4"/>
                  </a:lnTo>
                  <a:lnTo>
                    <a:pt x="397" y="4"/>
                  </a:lnTo>
                  <a:lnTo>
                    <a:pt x="402" y="4"/>
                  </a:lnTo>
                  <a:lnTo>
                    <a:pt x="407" y="4"/>
                  </a:lnTo>
                  <a:lnTo>
                    <a:pt x="411" y="4"/>
                  </a:lnTo>
                  <a:lnTo>
                    <a:pt x="415" y="4"/>
                  </a:lnTo>
                  <a:lnTo>
                    <a:pt x="418" y="4"/>
                  </a:lnTo>
                  <a:lnTo>
                    <a:pt x="421" y="4"/>
                  </a:lnTo>
                  <a:lnTo>
                    <a:pt x="422" y="4"/>
                  </a:lnTo>
                  <a:lnTo>
                    <a:pt x="433" y="6"/>
                  </a:lnTo>
                  <a:lnTo>
                    <a:pt x="443" y="8"/>
                  </a:lnTo>
                  <a:lnTo>
                    <a:pt x="455" y="11"/>
                  </a:lnTo>
                  <a:lnTo>
                    <a:pt x="468" y="15"/>
                  </a:lnTo>
                  <a:lnTo>
                    <a:pt x="480" y="18"/>
                  </a:lnTo>
                  <a:lnTo>
                    <a:pt x="492" y="21"/>
                  </a:lnTo>
                  <a:lnTo>
                    <a:pt x="504" y="24"/>
                  </a:lnTo>
                  <a:lnTo>
                    <a:pt x="516" y="25"/>
                  </a:lnTo>
                  <a:lnTo>
                    <a:pt x="541" y="17"/>
                  </a:lnTo>
                  <a:lnTo>
                    <a:pt x="543" y="18"/>
                  </a:lnTo>
                  <a:lnTo>
                    <a:pt x="544" y="20"/>
                  </a:lnTo>
                  <a:lnTo>
                    <a:pt x="547" y="20"/>
                  </a:lnTo>
                  <a:lnTo>
                    <a:pt x="549" y="21"/>
                  </a:lnTo>
                  <a:lnTo>
                    <a:pt x="550" y="22"/>
                  </a:lnTo>
                  <a:lnTo>
                    <a:pt x="553" y="22"/>
                  </a:lnTo>
                  <a:lnTo>
                    <a:pt x="554" y="24"/>
                  </a:lnTo>
                  <a:lnTo>
                    <a:pt x="556" y="25"/>
                  </a:lnTo>
                  <a:lnTo>
                    <a:pt x="376" y="210"/>
                  </a:lnTo>
                  <a:lnTo>
                    <a:pt x="382" y="210"/>
                  </a:lnTo>
                  <a:lnTo>
                    <a:pt x="386" y="210"/>
                  </a:lnTo>
                  <a:lnTo>
                    <a:pt x="390" y="210"/>
                  </a:lnTo>
                  <a:lnTo>
                    <a:pt x="395" y="210"/>
                  </a:lnTo>
                  <a:lnTo>
                    <a:pt x="398" y="210"/>
                  </a:lnTo>
                  <a:lnTo>
                    <a:pt x="402" y="210"/>
                  </a:lnTo>
                  <a:lnTo>
                    <a:pt x="407" y="210"/>
                  </a:lnTo>
                  <a:lnTo>
                    <a:pt x="410" y="210"/>
                  </a:lnTo>
                  <a:lnTo>
                    <a:pt x="409" y="214"/>
                  </a:lnTo>
                  <a:lnTo>
                    <a:pt x="408" y="217"/>
                  </a:lnTo>
                  <a:lnTo>
                    <a:pt x="407" y="220"/>
                  </a:lnTo>
                  <a:lnTo>
                    <a:pt x="405" y="221"/>
                  </a:lnTo>
                  <a:lnTo>
                    <a:pt x="405" y="224"/>
                  </a:lnTo>
                  <a:lnTo>
                    <a:pt x="404" y="225"/>
                  </a:lnTo>
                  <a:lnTo>
                    <a:pt x="404" y="228"/>
                  </a:lnTo>
                  <a:lnTo>
                    <a:pt x="403" y="231"/>
                  </a:lnTo>
                  <a:lnTo>
                    <a:pt x="404" y="232"/>
                  </a:lnTo>
                  <a:lnTo>
                    <a:pt x="405" y="234"/>
                  </a:lnTo>
                  <a:lnTo>
                    <a:pt x="408" y="235"/>
                  </a:lnTo>
                  <a:lnTo>
                    <a:pt x="409" y="237"/>
                  </a:lnTo>
                  <a:lnTo>
                    <a:pt x="411" y="238"/>
                  </a:lnTo>
                  <a:lnTo>
                    <a:pt x="412" y="238"/>
                  </a:lnTo>
                  <a:lnTo>
                    <a:pt x="414" y="238"/>
                  </a:lnTo>
                  <a:lnTo>
                    <a:pt x="419" y="238"/>
                  </a:lnTo>
                  <a:lnTo>
                    <a:pt x="423" y="237"/>
                  </a:lnTo>
                  <a:lnTo>
                    <a:pt x="427" y="235"/>
                  </a:lnTo>
                  <a:lnTo>
                    <a:pt x="429" y="232"/>
                  </a:lnTo>
                  <a:lnTo>
                    <a:pt x="431" y="231"/>
                  </a:lnTo>
                  <a:lnTo>
                    <a:pt x="434" y="228"/>
                  </a:lnTo>
                  <a:lnTo>
                    <a:pt x="437" y="227"/>
                  </a:lnTo>
                  <a:lnTo>
                    <a:pt x="441" y="225"/>
                  </a:lnTo>
                  <a:lnTo>
                    <a:pt x="442" y="230"/>
                  </a:lnTo>
                  <a:lnTo>
                    <a:pt x="443" y="232"/>
                  </a:lnTo>
                  <a:lnTo>
                    <a:pt x="446" y="237"/>
                  </a:lnTo>
                  <a:lnTo>
                    <a:pt x="448" y="241"/>
                  </a:lnTo>
                  <a:lnTo>
                    <a:pt x="450" y="245"/>
                  </a:lnTo>
                  <a:lnTo>
                    <a:pt x="452" y="252"/>
                  </a:lnTo>
                  <a:lnTo>
                    <a:pt x="453" y="257"/>
                  </a:lnTo>
                  <a:lnTo>
                    <a:pt x="454" y="264"/>
                  </a:lnTo>
                  <a:lnTo>
                    <a:pt x="454" y="268"/>
                  </a:lnTo>
                  <a:lnTo>
                    <a:pt x="453" y="271"/>
                  </a:lnTo>
                  <a:lnTo>
                    <a:pt x="452" y="274"/>
                  </a:lnTo>
                  <a:lnTo>
                    <a:pt x="450" y="277"/>
                  </a:lnTo>
                  <a:lnTo>
                    <a:pt x="449" y="278"/>
                  </a:lnTo>
                  <a:lnTo>
                    <a:pt x="448" y="281"/>
                  </a:lnTo>
                  <a:lnTo>
                    <a:pt x="448" y="284"/>
                  </a:lnTo>
                  <a:lnTo>
                    <a:pt x="447" y="286"/>
                  </a:lnTo>
                  <a:lnTo>
                    <a:pt x="448" y="291"/>
                  </a:lnTo>
                  <a:lnTo>
                    <a:pt x="448" y="293"/>
                  </a:lnTo>
                  <a:lnTo>
                    <a:pt x="450" y="296"/>
                  </a:lnTo>
                  <a:lnTo>
                    <a:pt x="452" y="299"/>
                  </a:lnTo>
                  <a:lnTo>
                    <a:pt x="453" y="302"/>
                  </a:lnTo>
                  <a:lnTo>
                    <a:pt x="454" y="304"/>
                  </a:lnTo>
                  <a:lnTo>
                    <a:pt x="455" y="309"/>
                  </a:lnTo>
                  <a:lnTo>
                    <a:pt x="456" y="311"/>
                  </a:lnTo>
                  <a:lnTo>
                    <a:pt x="455" y="316"/>
                  </a:lnTo>
                  <a:lnTo>
                    <a:pt x="453" y="318"/>
                  </a:lnTo>
                  <a:lnTo>
                    <a:pt x="450" y="323"/>
                  </a:lnTo>
                  <a:lnTo>
                    <a:pt x="446" y="327"/>
                  </a:lnTo>
                  <a:lnTo>
                    <a:pt x="442" y="330"/>
                  </a:lnTo>
                  <a:lnTo>
                    <a:pt x="437" y="332"/>
                  </a:lnTo>
                  <a:lnTo>
                    <a:pt x="434" y="332"/>
                  </a:lnTo>
                  <a:lnTo>
                    <a:pt x="430" y="332"/>
                  </a:lnTo>
                  <a:lnTo>
                    <a:pt x="435" y="33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29" name="Freeform 181">
              <a:extLst>
                <a:ext uri="{FF2B5EF4-FFF2-40B4-BE49-F238E27FC236}">
                  <a16:creationId xmlns:a16="http://schemas.microsoft.com/office/drawing/2014/main" id="{93FB28F9-F385-C6E1-5A6E-4C56DBA562E3}"/>
                </a:ext>
              </a:extLst>
            </p:cNvPr>
            <p:cNvSpPr>
              <a:spLocks/>
            </p:cNvSpPr>
            <p:nvPr/>
          </p:nvSpPr>
          <p:spPr bwMode="gray">
            <a:xfrm>
              <a:off x="2092840" y="1846218"/>
              <a:ext cx="96420" cy="79238"/>
            </a:xfrm>
            <a:custGeom>
              <a:avLst/>
              <a:gdLst>
                <a:gd name="T0" fmla="*/ 0 w 52"/>
                <a:gd name="T1" fmla="*/ 0 h 46"/>
                <a:gd name="T2" fmla="*/ 1588 w 52"/>
                <a:gd name="T3" fmla="*/ 9663 h 46"/>
                <a:gd name="T4" fmla="*/ 6350 w 52"/>
                <a:gd name="T5" fmla="*/ 22087 h 46"/>
                <a:gd name="T6" fmla="*/ 14288 w 52"/>
                <a:gd name="T7" fmla="*/ 31750 h 46"/>
                <a:gd name="T8" fmla="*/ 25400 w 52"/>
                <a:gd name="T9" fmla="*/ 41413 h 46"/>
                <a:gd name="T10" fmla="*/ 34925 w 52"/>
                <a:gd name="T11" fmla="*/ 51076 h 46"/>
                <a:gd name="T12" fmla="*/ 46037 w 52"/>
                <a:gd name="T13" fmla="*/ 57978 h 46"/>
                <a:gd name="T14" fmla="*/ 55563 w 52"/>
                <a:gd name="T15" fmla="*/ 62120 h 46"/>
                <a:gd name="T16" fmla="*/ 65088 w 52"/>
                <a:gd name="T17" fmla="*/ 63500 h 46"/>
                <a:gd name="T18" fmla="*/ 66675 w 52"/>
                <a:gd name="T19" fmla="*/ 63500 h 46"/>
                <a:gd name="T20" fmla="*/ 68263 w 52"/>
                <a:gd name="T21" fmla="*/ 63500 h 46"/>
                <a:gd name="T22" fmla="*/ 69850 w 52"/>
                <a:gd name="T23" fmla="*/ 62120 h 46"/>
                <a:gd name="T24" fmla="*/ 73025 w 52"/>
                <a:gd name="T25" fmla="*/ 62120 h 46"/>
                <a:gd name="T26" fmla="*/ 74613 w 52"/>
                <a:gd name="T27" fmla="*/ 62120 h 46"/>
                <a:gd name="T28" fmla="*/ 76200 w 52"/>
                <a:gd name="T29" fmla="*/ 60739 h 46"/>
                <a:gd name="T30" fmla="*/ 77788 w 52"/>
                <a:gd name="T31" fmla="*/ 60739 h 46"/>
                <a:gd name="T32" fmla="*/ 82550 w 52"/>
                <a:gd name="T33" fmla="*/ 60739 h 46"/>
                <a:gd name="T34" fmla="*/ 77788 w 52"/>
                <a:gd name="T35" fmla="*/ 56598 h 46"/>
                <a:gd name="T36" fmla="*/ 76200 w 52"/>
                <a:gd name="T37" fmla="*/ 52457 h 46"/>
                <a:gd name="T38" fmla="*/ 73025 w 52"/>
                <a:gd name="T39" fmla="*/ 48315 h 46"/>
                <a:gd name="T40" fmla="*/ 69850 w 52"/>
                <a:gd name="T41" fmla="*/ 45554 h 46"/>
                <a:gd name="T42" fmla="*/ 66675 w 52"/>
                <a:gd name="T43" fmla="*/ 41413 h 46"/>
                <a:gd name="T44" fmla="*/ 65088 w 52"/>
                <a:gd name="T45" fmla="*/ 37272 h 46"/>
                <a:gd name="T46" fmla="*/ 65088 w 52"/>
                <a:gd name="T47" fmla="*/ 31750 h 46"/>
                <a:gd name="T48" fmla="*/ 65088 w 52"/>
                <a:gd name="T49" fmla="*/ 27609 h 46"/>
                <a:gd name="T50" fmla="*/ 60325 w 52"/>
                <a:gd name="T51" fmla="*/ 27609 h 46"/>
                <a:gd name="T52" fmla="*/ 55563 w 52"/>
                <a:gd name="T53" fmla="*/ 26228 h 46"/>
                <a:gd name="T54" fmla="*/ 50800 w 52"/>
                <a:gd name="T55" fmla="*/ 22087 h 46"/>
                <a:gd name="T56" fmla="*/ 46037 w 52"/>
                <a:gd name="T57" fmla="*/ 20707 h 46"/>
                <a:gd name="T58" fmla="*/ 42862 w 52"/>
                <a:gd name="T59" fmla="*/ 16565 h 46"/>
                <a:gd name="T60" fmla="*/ 38100 w 52"/>
                <a:gd name="T61" fmla="*/ 11043 h 46"/>
                <a:gd name="T62" fmla="*/ 36513 w 52"/>
                <a:gd name="T63" fmla="*/ 5522 h 46"/>
                <a:gd name="T64" fmla="*/ 34925 w 52"/>
                <a:gd name="T65" fmla="*/ 1380 h 46"/>
                <a:gd name="T66" fmla="*/ 33338 w 52"/>
                <a:gd name="T67" fmla="*/ 1380 h 46"/>
                <a:gd name="T68" fmla="*/ 31750 w 52"/>
                <a:gd name="T69" fmla="*/ 1380 h 46"/>
                <a:gd name="T70" fmla="*/ 26988 w 52"/>
                <a:gd name="T71" fmla="*/ 1380 h 46"/>
                <a:gd name="T72" fmla="*/ 25400 w 52"/>
                <a:gd name="T73" fmla="*/ 1380 h 46"/>
                <a:gd name="T74" fmla="*/ 23812 w 52"/>
                <a:gd name="T75" fmla="*/ 1380 h 46"/>
                <a:gd name="T76" fmla="*/ 22225 w 52"/>
                <a:gd name="T77" fmla="*/ 1380 h 46"/>
                <a:gd name="T78" fmla="*/ 19050 w 52"/>
                <a:gd name="T79" fmla="*/ 0 h 46"/>
                <a:gd name="T80" fmla="*/ 15875 w 52"/>
                <a:gd name="T81" fmla="*/ 0 h 46"/>
                <a:gd name="T82" fmla="*/ 0 w 52"/>
                <a:gd name="T83" fmla="*/ 0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2"/>
                <a:gd name="T127" fmla="*/ 0 h 46"/>
                <a:gd name="T128" fmla="*/ 52 w 52"/>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2" h="46">
                  <a:moveTo>
                    <a:pt x="0" y="0"/>
                  </a:moveTo>
                  <a:lnTo>
                    <a:pt x="1" y="7"/>
                  </a:lnTo>
                  <a:lnTo>
                    <a:pt x="4" y="16"/>
                  </a:lnTo>
                  <a:lnTo>
                    <a:pt x="9" y="23"/>
                  </a:lnTo>
                  <a:lnTo>
                    <a:pt x="16" y="30"/>
                  </a:lnTo>
                  <a:lnTo>
                    <a:pt x="22" y="37"/>
                  </a:lnTo>
                  <a:lnTo>
                    <a:pt x="29" y="42"/>
                  </a:lnTo>
                  <a:lnTo>
                    <a:pt x="35" y="45"/>
                  </a:lnTo>
                  <a:lnTo>
                    <a:pt x="41" y="46"/>
                  </a:lnTo>
                  <a:lnTo>
                    <a:pt x="42" y="46"/>
                  </a:lnTo>
                  <a:lnTo>
                    <a:pt x="43" y="46"/>
                  </a:lnTo>
                  <a:lnTo>
                    <a:pt x="44" y="45"/>
                  </a:lnTo>
                  <a:lnTo>
                    <a:pt x="46" y="45"/>
                  </a:lnTo>
                  <a:lnTo>
                    <a:pt x="47" y="45"/>
                  </a:lnTo>
                  <a:lnTo>
                    <a:pt x="48" y="44"/>
                  </a:lnTo>
                  <a:lnTo>
                    <a:pt x="49" y="44"/>
                  </a:lnTo>
                  <a:lnTo>
                    <a:pt x="52" y="44"/>
                  </a:lnTo>
                  <a:lnTo>
                    <a:pt x="49" y="41"/>
                  </a:lnTo>
                  <a:lnTo>
                    <a:pt x="48" y="38"/>
                  </a:lnTo>
                  <a:lnTo>
                    <a:pt x="46" y="35"/>
                  </a:lnTo>
                  <a:lnTo>
                    <a:pt x="44" y="33"/>
                  </a:lnTo>
                  <a:lnTo>
                    <a:pt x="42" y="30"/>
                  </a:lnTo>
                  <a:lnTo>
                    <a:pt x="41" y="27"/>
                  </a:lnTo>
                  <a:lnTo>
                    <a:pt x="41" y="23"/>
                  </a:lnTo>
                  <a:lnTo>
                    <a:pt x="41" y="20"/>
                  </a:lnTo>
                  <a:lnTo>
                    <a:pt x="38" y="20"/>
                  </a:lnTo>
                  <a:lnTo>
                    <a:pt x="35" y="19"/>
                  </a:lnTo>
                  <a:lnTo>
                    <a:pt x="32" y="16"/>
                  </a:lnTo>
                  <a:lnTo>
                    <a:pt x="29" y="15"/>
                  </a:lnTo>
                  <a:lnTo>
                    <a:pt x="27" y="12"/>
                  </a:lnTo>
                  <a:lnTo>
                    <a:pt x="24" y="8"/>
                  </a:lnTo>
                  <a:lnTo>
                    <a:pt x="23" y="4"/>
                  </a:lnTo>
                  <a:lnTo>
                    <a:pt x="22" y="1"/>
                  </a:lnTo>
                  <a:lnTo>
                    <a:pt x="21" y="1"/>
                  </a:lnTo>
                  <a:lnTo>
                    <a:pt x="20" y="1"/>
                  </a:lnTo>
                  <a:lnTo>
                    <a:pt x="17" y="1"/>
                  </a:lnTo>
                  <a:lnTo>
                    <a:pt x="16" y="1"/>
                  </a:lnTo>
                  <a:lnTo>
                    <a:pt x="15" y="1"/>
                  </a:lnTo>
                  <a:lnTo>
                    <a:pt x="14" y="1"/>
                  </a:lnTo>
                  <a:lnTo>
                    <a:pt x="12" y="0"/>
                  </a:lnTo>
                  <a:lnTo>
                    <a:pt x="10" y="0"/>
                  </a:lnTo>
                  <a:lnTo>
                    <a:pt x="0"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0" name="Freeform 182">
              <a:extLst>
                <a:ext uri="{FF2B5EF4-FFF2-40B4-BE49-F238E27FC236}">
                  <a16:creationId xmlns:a16="http://schemas.microsoft.com/office/drawing/2014/main" id="{206A889C-1440-02BD-BA9B-A28E2157877E}"/>
                </a:ext>
              </a:extLst>
            </p:cNvPr>
            <p:cNvSpPr>
              <a:spLocks/>
            </p:cNvSpPr>
            <p:nvPr/>
          </p:nvSpPr>
          <p:spPr bwMode="gray">
            <a:xfrm>
              <a:off x="2050655" y="1703589"/>
              <a:ext cx="40174" cy="97068"/>
            </a:xfrm>
            <a:custGeom>
              <a:avLst/>
              <a:gdLst>
                <a:gd name="T0" fmla="*/ 19050 w 22"/>
                <a:gd name="T1" fmla="*/ 69302 h 55"/>
                <a:gd name="T2" fmla="*/ 34925 w 22"/>
                <a:gd name="T3" fmla="*/ 18386 h 55"/>
                <a:gd name="T4" fmla="*/ 34925 w 22"/>
                <a:gd name="T5" fmla="*/ 8486 h 55"/>
                <a:gd name="T6" fmla="*/ 31750 w 22"/>
                <a:gd name="T7" fmla="*/ 8486 h 55"/>
                <a:gd name="T8" fmla="*/ 26988 w 22"/>
                <a:gd name="T9" fmla="*/ 5657 h 55"/>
                <a:gd name="T10" fmla="*/ 22225 w 22"/>
                <a:gd name="T11" fmla="*/ 5657 h 55"/>
                <a:gd name="T12" fmla="*/ 20637 w 22"/>
                <a:gd name="T13" fmla="*/ 5657 h 55"/>
                <a:gd name="T14" fmla="*/ 19050 w 22"/>
                <a:gd name="T15" fmla="*/ 4243 h 55"/>
                <a:gd name="T16" fmla="*/ 19050 w 22"/>
                <a:gd name="T17" fmla="*/ 1414 h 55"/>
                <a:gd name="T18" fmla="*/ 19050 w 22"/>
                <a:gd name="T19" fmla="*/ 0 h 55"/>
                <a:gd name="T20" fmla="*/ 0 w 22"/>
                <a:gd name="T21" fmla="*/ 0 h 55"/>
                <a:gd name="T22" fmla="*/ 0 w 22"/>
                <a:gd name="T23" fmla="*/ 5657 h 55"/>
                <a:gd name="T24" fmla="*/ 0 w 22"/>
                <a:gd name="T25" fmla="*/ 11315 h 55"/>
                <a:gd name="T26" fmla="*/ 0 w 22"/>
                <a:gd name="T27" fmla="*/ 18386 h 55"/>
                <a:gd name="T28" fmla="*/ 0 w 22"/>
                <a:gd name="T29" fmla="*/ 22629 h 55"/>
                <a:gd name="T30" fmla="*/ 0 w 22"/>
                <a:gd name="T31" fmla="*/ 26872 h 55"/>
                <a:gd name="T32" fmla="*/ 0 w 22"/>
                <a:gd name="T33" fmla="*/ 29701 h 55"/>
                <a:gd name="T34" fmla="*/ 0 w 22"/>
                <a:gd name="T35" fmla="*/ 31115 h 55"/>
                <a:gd name="T36" fmla="*/ 0 w 22"/>
                <a:gd name="T37" fmla="*/ 32530 h 55"/>
                <a:gd name="T38" fmla="*/ 0 w 22"/>
                <a:gd name="T39" fmla="*/ 39601 h 55"/>
                <a:gd name="T40" fmla="*/ 0 w 22"/>
                <a:gd name="T41" fmla="*/ 42430 h 55"/>
                <a:gd name="T42" fmla="*/ 1588 w 22"/>
                <a:gd name="T43" fmla="*/ 48087 h 55"/>
                <a:gd name="T44" fmla="*/ 3175 w 22"/>
                <a:gd name="T45" fmla="*/ 55159 h 55"/>
                <a:gd name="T46" fmla="*/ 3175 w 22"/>
                <a:gd name="T47" fmla="*/ 62230 h 55"/>
                <a:gd name="T48" fmla="*/ 6350 w 22"/>
                <a:gd name="T49" fmla="*/ 67888 h 55"/>
                <a:gd name="T50" fmla="*/ 9525 w 22"/>
                <a:gd name="T51" fmla="*/ 73545 h 55"/>
                <a:gd name="T52" fmla="*/ 11112 w 22"/>
                <a:gd name="T53" fmla="*/ 77788 h 55"/>
                <a:gd name="T54" fmla="*/ 12700 w 22"/>
                <a:gd name="T55" fmla="*/ 77788 h 55"/>
                <a:gd name="T56" fmla="*/ 12700 w 22"/>
                <a:gd name="T57" fmla="*/ 76374 h 55"/>
                <a:gd name="T58" fmla="*/ 14288 w 22"/>
                <a:gd name="T59" fmla="*/ 73545 h 55"/>
                <a:gd name="T60" fmla="*/ 14288 w 22"/>
                <a:gd name="T61" fmla="*/ 72131 h 55"/>
                <a:gd name="T62" fmla="*/ 17463 w 22"/>
                <a:gd name="T63" fmla="*/ 69302 h 55"/>
                <a:gd name="T64" fmla="*/ 19050 w 22"/>
                <a:gd name="T65" fmla="*/ 69302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55"/>
                <a:gd name="T101" fmla="*/ 22 w 22"/>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55">
                  <a:moveTo>
                    <a:pt x="12" y="49"/>
                  </a:moveTo>
                  <a:lnTo>
                    <a:pt x="22" y="13"/>
                  </a:lnTo>
                  <a:lnTo>
                    <a:pt x="22" y="6"/>
                  </a:lnTo>
                  <a:lnTo>
                    <a:pt x="20" y="6"/>
                  </a:lnTo>
                  <a:lnTo>
                    <a:pt x="17" y="4"/>
                  </a:lnTo>
                  <a:lnTo>
                    <a:pt x="14" y="4"/>
                  </a:lnTo>
                  <a:lnTo>
                    <a:pt x="13" y="4"/>
                  </a:lnTo>
                  <a:lnTo>
                    <a:pt x="12" y="3"/>
                  </a:lnTo>
                  <a:lnTo>
                    <a:pt x="12" y="1"/>
                  </a:lnTo>
                  <a:lnTo>
                    <a:pt x="12" y="0"/>
                  </a:lnTo>
                  <a:lnTo>
                    <a:pt x="0" y="0"/>
                  </a:lnTo>
                  <a:lnTo>
                    <a:pt x="0" y="4"/>
                  </a:lnTo>
                  <a:lnTo>
                    <a:pt x="0" y="8"/>
                  </a:lnTo>
                  <a:lnTo>
                    <a:pt x="0" y="13"/>
                  </a:lnTo>
                  <a:lnTo>
                    <a:pt x="0" y="16"/>
                  </a:lnTo>
                  <a:lnTo>
                    <a:pt x="0" y="19"/>
                  </a:lnTo>
                  <a:lnTo>
                    <a:pt x="0" y="21"/>
                  </a:lnTo>
                  <a:lnTo>
                    <a:pt x="0" y="22"/>
                  </a:lnTo>
                  <a:lnTo>
                    <a:pt x="0" y="23"/>
                  </a:lnTo>
                  <a:lnTo>
                    <a:pt x="0" y="28"/>
                  </a:lnTo>
                  <a:lnTo>
                    <a:pt x="0" y="30"/>
                  </a:lnTo>
                  <a:lnTo>
                    <a:pt x="1" y="34"/>
                  </a:lnTo>
                  <a:lnTo>
                    <a:pt x="2" y="39"/>
                  </a:lnTo>
                  <a:lnTo>
                    <a:pt x="2" y="44"/>
                  </a:lnTo>
                  <a:lnTo>
                    <a:pt x="4" y="48"/>
                  </a:lnTo>
                  <a:lnTo>
                    <a:pt x="6" y="52"/>
                  </a:lnTo>
                  <a:lnTo>
                    <a:pt x="7" y="55"/>
                  </a:lnTo>
                  <a:lnTo>
                    <a:pt x="8" y="55"/>
                  </a:lnTo>
                  <a:lnTo>
                    <a:pt x="8" y="54"/>
                  </a:lnTo>
                  <a:lnTo>
                    <a:pt x="9" y="52"/>
                  </a:lnTo>
                  <a:lnTo>
                    <a:pt x="9" y="51"/>
                  </a:lnTo>
                  <a:lnTo>
                    <a:pt x="11" y="49"/>
                  </a:lnTo>
                  <a:lnTo>
                    <a:pt x="12" y="49"/>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1" name="Freeform 183">
              <a:extLst>
                <a:ext uri="{FF2B5EF4-FFF2-40B4-BE49-F238E27FC236}">
                  <a16:creationId xmlns:a16="http://schemas.microsoft.com/office/drawing/2014/main" id="{C62226F7-9B45-F42F-304C-7FDFCB3F0713}"/>
                </a:ext>
              </a:extLst>
            </p:cNvPr>
            <p:cNvSpPr>
              <a:spLocks/>
            </p:cNvSpPr>
            <p:nvPr/>
          </p:nvSpPr>
          <p:spPr bwMode="gray">
            <a:xfrm>
              <a:off x="3585373" y="1360885"/>
              <a:ext cx="60263" cy="43580"/>
            </a:xfrm>
            <a:custGeom>
              <a:avLst/>
              <a:gdLst>
                <a:gd name="T0" fmla="*/ 0 w 32"/>
                <a:gd name="T1" fmla="*/ 24739 h 24"/>
                <a:gd name="T2" fmla="*/ 3175 w 32"/>
                <a:gd name="T3" fmla="*/ 29104 h 24"/>
                <a:gd name="T4" fmla="*/ 4762 w 32"/>
                <a:gd name="T5" fmla="*/ 29104 h 24"/>
                <a:gd name="T6" fmla="*/ 6350 w 32"/>
                <a:gd name="T7" fmla="*/ 30559 h 24"/>
                <a:gd name="T8" fmla="*/ 7937 w 32"/>
                <a:gd name="T9" fmla="*/ 30559 h 24"/>
                <a:gd name="T10" fmla="*/ 9525 w 32"/>
                <a:gd name="T11" fmla="*/ 32015 h 24"/>
                <a:gd name="T12" fmla="*/ 14287 w 32"/>
                <a:gd name="T13" fmla="*/ 32015 h 24"/>
                <a:gd name="T14" fmla="*/ 15875 w 32"/>
                <a:gd name="T15" fmla="*/ 32015 h 24"/>
                <a:gd name="T16" fmla="*/ 19050 w 32"/>
                <a:gd name="T17" fmla="*/ 34925 h 24"/>
                <a:gd name="T18" fmla="*/ 25400 w 32"/>
                <a:gd name="T19" fmla="*/ 32015 h 24"/>
                <a:gd name="T20" fmla="*/ 28575 w 32"/>
                <a:gd name="T21" fmla="*/ 30559 h 24"/>
                <a:gd name="T22" fmla="*/ 34925 w 32"/>
                <a:gd name="T23" fmla="*/ 24739 h 24"/>
                <a:gd name="T24" fmla="*/ 39687 w 32"/>
                <a:gd name="T25" fmla="*/ 21828 h 24"/>
                <a:gd name="T26" fmla="*/ 42862 w 32"/>
                <a:gd name="T27" fmla="*/ 17463 h 24"/>
                <a:gd name="T28" fmla="*/ 47625 w 32"/>
                <a:gd name="T29" fmla="*/ 13097 h 24"/>
                <a:gd name="T30" fmla="*/ 49212 w 32"/>
                <a:gd name="T31" fmla="*/ 5821 h 24"/>
                <a:gd name="T32" fmla="*/ 50800 w 32"/>
                <a:gd name="T33" fmla="*/ 1455 h 24"/>
                <a:gd name="T34" fmla="*/ 42862 w 32"/>
                <a:gd name="T35" fmla="*/ 0 h 24"/>
                <a:gd name="T36" fmla="*/ 34925 w 32"/>
                <a:gd name="T37" fmla="*/ 0 h 24"/>
                <a:gd name="T38" fmla="*/ 26987 w 32"/>
                <a:gd name="T39" fmla="*/ 1455 h 24"/>
                <a:gd name="T40" fmla="*/ 19050 w 32"/>
                <a:gd name="T41" fmla="*/ 5821 h 24"/>
                <a:gd name="T42" fmla="*/ 14287 w 32"/>
                <a:gd name="T43" fmla="*/ 11642 h 24"/>
                <a:gd name="T44" fmla="*/ 6350 w 32"/>
                <a:gd name="T45" fmla="*/ 14552 h 24"/>
                <a:gd name="T46" fmla="*/ 3175 w 32"/>
                <a:gd name="T47" fmla="*/ 21828 h 24"/>
                <a:gd name="T48" fmla="*/ 0 w 32"/>
                <a:gd name="T49" fmla="*/ 24739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0" y="17"/>
                  </a:moveTo>
                  <a:lnTo>
                    <a:pt x="2" y="20"/>
                  </a:lnTo>
                  <a:lnTo>
                    <a:pt x="3" y="20"/>
                  </a:lnTo>
                  <a:lnTo>
                    <a:pt x="4" y="21"/>
                  </a:lnTo>
                  <a:lnTo>
                    <a:pt x="5" y="21"/>
                  </a:lnTo>
                  <a:lnTo>
                    <a:pt x="6" y="22"/>
                  </a:lnTo>
                  <a:lnTo>
                    <a:pt x="9" y="22"/>
                  </a:lnTo>
                  <a:lnTo>
                    <a:pt x="10" y="22"/>
                  </a:lnTo>
                  <a:lnTo>
                    <a:pt x="12" y="24"/>
                  </a:lnTo>
                  <a:lnTo>
                    <a:pt x="16" y="22"/>
                  </a:lnTo>
                  <a:lnTo>
                    <a:pt x="18" y="21"/>
                  </a:lnTo>
                  <a:lnTo>
                    <a:pt x="22" y="17"/>
                  </a:lnTo>
                  <a:lnTo>
                    <a:pt x="25" y="15"/>
                  </a:lnTo>
                  <a:lnTo>
                    <a:pt x="27" y="12"/>
                  </a:lnTo>
                  <a:lnTo>
                    <a:pt x="30" y="9"/>
                  </a:lnTo>
                  <a:lnTo>
                    <a:pt x="31" y="4"/>
                  </a:lnTo>
                  <a:lnTo>
                    <a:pt x="32" y="1"/>
                  </a:lnTo>
                  <a:lnTo>
                    <a:pt x="27" y="0"/>
                  </a:lnTo>
                  <a:lnTo>
                    <a:pt x="22" y="0"/>
                  </a:lnTo>
                  <a:lnTo>
                    <a:pt x="17" y="1"/>
                  </a:lnTo>
                  <a:lnTo>
                    <a:pt x="12" y="4"/>
                  </a:lnTo>
                  <a:lnTo>
                    <a:pt x="9" y="8"/>
                  </a:lnTo>
                  <a:lnTo>
                    <a:pt x="4" y="10"/>
                  </a:lnTo>
                  <a:lnTo>
                    <a:pt x="2" y="15"/>
                  </a:lnTo>
                  <a:lnTo>
                    <a:pt x="0" y="17"/>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2" name="Freeform 184">
              <a:extLst>
                <a:ext uri="{FF2B5EF4-FFF2-40B4-BE49-F238E27FC236}">
                  <a16:creationId xmlns:a16="http://schemas.microsoft.com/office/drawing/2014/main" id="{E517EBB8-CD6A-DE77-D3A0-2E8FD9207764}"/>
                </a:ext>
              </a:extLst>
            </p:cNvPr>
            <p:cNvSpPr>
              <a:spLocks/>
            </p:cNvSpPr>
            <p:nvPr/>
          </p:nvSpPr>
          <p:spPr bwMode="gray">
            <a:xfrm>
              <a:off x="3561267" y="1616429"/>
              <a:ext cx="44195" cy="23771"/>
            </a:xfrm>
            <a:custGeom>
              <a:avLst/>
              <a:gdLst>
                <a:gd name="T0" fmla="*/ 0 w 24"/>
                <a:gd name="T1" fmla="*/ 19050 h 14"/>
                <a:gd name="T2" fmla="*/ 6350 w 24"/>
                <a:gd name="T3" fmla="*/ 19050 h 14"/>
                <a:gd name="T4" fmla="*/ 14288 w 24"/>
                <a:gd name="T5" fmla="*/ 17689 h 14"/>
                <a:gd name="T6" fmla="*/ 17463 w 24"/>
                <a:gd name="T7" fmla="*/ 16329 h 14"/>
                <a:gd name="T8" fmla="*/ 22225 w 24"/>
                <a:gd name="T9" fmla="*/ 12246 h 14"/>
                <a:gd name="T10" fmla="*/ 26988 w 24"/>
                <a:gd name="T11" fmla="*/ 10886 h 14"/>
                <a:gd name="T12" fmla="*/ 31750 w 24"/>
                <a:gd name="T13" fmla="*/ 6804 h 14"/>
                <a:gd name="T14" fmla="*/ 36513 w 24"/>
                <a:gd name="T15" fmla="*/ 5443 h 14"/>
                <a:gd name="T16" fmla="*/ 38100 w 24"/>
                <a:gd name="T17" fmla="*/ 0 h 14"/>
                <a:gd name="T18" fmla="*/ 31750 w 24"/>
                <a:gd name="T19" fmla="*/ 0 h 14"/>
                <a:gd name="T20" fmla="*/ 25400 w 24"/>
                <a:gd name="T21" fmla="*/ 1361 h 14"/>
                <a:gd name="T22" fmla="*/ 20637 w 24"/>
                <a:gd name="T23" fmla="*/ 1361 h 14"/>
                <a:gd name="T24" fmla="*/ 15875 w 24"/>
                <a:gd name="T25" fmla="*/ 5443 h 14"/>
                <a:gd name="T26" fmla="*/ 11112 w 24"/>
                <a:gd name="T27" fmla="*/ 6804 h 14"/>
                <a:gd name="T28" fmla="*/ 6350 w 24"/>
                <a:gd name="T29" fmla="*/ 10886 h 14"/>
                <a:gd name="T30" fmla="*/ 3175 w 24"/>
                <a:gd name="T31" fmla="*/ 16329 h 14"/>
                <a:gd name="T32" fmla="*/ 0 w 24"/>
                <a:gd name="T33" fmla="*/ 1905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4"/>
                <a:gd name="T53" fmla="*/ 24 w 24"/>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4">
                  <a:moveTo>
                    <a:pt x="0" y="14"/>
                  </a:moveTo>
                  <a:lnTo>
                    <a:pt x="4" y="14"/>
                  </a:lnTo>
                  <a:lnTo>
                    <a:pt x="9" y="13"/>
                  </a:lnTo>
                  <a:lnTo>
                    <a:pt x="11" y="12"/>
                  </a:lnTo>
                  <a:lnTo>
                    <a:pt x="14" y="9"/>
                  </a:lnTo>
                  <a:lnTo>
                    <a:pt x="17" y="8"/>
                  </a:lnTo>
                  <a:lnTo>
                    <a:pt x="20" y="5"/>
                  </a:lnTo>
                  <a:lnTo>
                    <a:pt x="23" y="4"/>
                  </a:lnTo>
                  <a:lnTo>
                    <a:pt x="24" y="0"/>
                  </a:lnTo>
                  <a:lnTo>
                    <a:pt x="20" y="0"/>
                  </a:lnTo>
                  <a:lnTo>
                    <a:pt x="16" y="1"/>
                  </a:lnTo>
                  <a:lnTo>
                    <a:pt x="13" y="1"/>
                  </a:lnTo>
                  <a:lnTo>
                    <a:pt x="10" y="4"/>
                  </a:lnTo>
                  <a:lnTo>
                    <a:pt x="7" y="5"/>
                  </a:lnTo>
                  <a:lnTo>
                    <a:pt x="4" y="8"/>
                  </a:lnTo>
                  <a:lnTo>
                    <a:pt x="2" y="12"/>
                  </a:lnTo>
                  <a:lnTo>
                    <a:pt x="0" y="14"/>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3" name="Freeform 185">
              <a:extLst>
                <a:ext uri="{FF2B5EF4-FFF2-40B4-BE49-F238E27FC236}">
                  <a16:creationId xmlns:a16="http://schemas.microsoft.com/office/drawing/2014/main" id="{FB52A1E8-F886-DBEB-B4A6-10313E04E6CE}"/>
                </a:ext>
              </a:extLst>
            </p:cNvPr>
            <p:cNvSpPr>
              <a:spLocks/>
            </p:cNvSpPr>
            <p:nvPr/>
          </p:nvSpPr>
          <p:spPr bwMode="gray">
            <a:xfrm>
              <a:off x="3462839" y="1741227"/>
              <a:ext cx="24105" cy="21791"/>
            </a:xfrm>
            <a:custGeom>
              <a:avLst/>
              <a:gdLst>
                <a:gd name="T0" fmla="*/ 0 w 13"/>
                <a:gd name="T1" fmla="*/ 6717 h 13"/>
                <a:gd name="T2" fmla="*/ 0 w 13"/>
                <a:gd name="T3" fmla="*/ 9403 h 13"/>
                <a:gd name="T4" fmla="*/ 1588 w 13"/>
                <a:gd name="T5" fmla="*/ 10746 h 13"/>
                <a:gd name="T6" fmla="*/ 1588 w 13"/>
                <a:gd name="T7" fmla="*/ 12090 h 13"/>
                <a:gd name="T8" fmla="*/ 3175 w 13"/>
                <a:gd name="T9" fmla="*/ 16120 h 13"/>
                <a:gd name="T10" fmla="*/ 3175 w 13"/>
                <a:gd name="T11" fmla="*/ 17463 h 13"/>
                <a:gd name="T12" fmla="*/ 6350 w 13"/>
                <a:gd name="T13" fmla="*/ 17463 h 13"/>
                <a:gd name="T14" fmla="*/ 9525 w 13"/>
                <a:gd name="T15" fmla="*/ 17463 h 13"/>
                <a:gd name="T16" fmla="*/ 20638 w 13"/>
                <a:gd name="T17" fmla="*/ 17463 h 13"/>
                <a:gd name="T18" fmla="*/ 20638 w 13"/>
                <a:gd name="T19" fmla="*/ 12090 h 13"/>
                <a:gd name="T20" fmla="*/ 20638 w 13"/>
                <a:gd name="T21" fmla="*/ 9403 h 13"/>
                <a:gd name="T22" fmla="*/ 20638 w 13"/>
                <a:gd name="T23" fmla="*/ 6717 h 13"/>
                <a:gd name="T24" fmla="*/ 20638 w 13"/>
                <a:gd name="T25" fmla="*/ 5373 h 13"/>
                <a:gd name="T26" fmla="*/ 20638 w 13"/>
                <a:gd name="T27" fmla="*/ 1343 h 13"/>
                <a:gd name="T28" fmla="*/ 17463 w 13"/>
                <a:gd name="T29" fmla="*/ 1343 h 13"/>
                <a:gd name="T30" fmla="*/ 17463 w 13"/>
                <a:gd name="T31" fmla="*/ 0 h 13"/>
                <a:gd name="T32" fmla="*/ 14288 w 13"/>
                <a:gd name="T33" fmla="*/ 0 h 13"/>
                <a:gd name="T34" fmla="*/ 12700 w 13"/>
                <a:gd name="T35" fmla="*/ 0 h 13"/>
                <a:gd name="T36" fmla="*/ 9525 w 13"/>
                <a:gd name="T37" fmla="*/ 0 h 13"/>
                <a:gd name="T38" fmla="*/ 6350 w 13"/>
                <a:gd name="T39" fmla="*/ 1343 h 13"/>
                <a:gd name="T40" fmla="*/ 3175 w 13"/>
                <a:gd name="T41" fmla="*/ 1343 h 13"/>
                <a:gd name="T42" fmla="*/ 1588 w 13"/>
                <a:gd name="T43" fmla="*/ 5373 h 13"/>
                <a:gd name="T44" fmla="*/ 0 w 13"/>
                <a:gd name="T45" fmla="*/ 5373 h 13"/>
                <a:gd name="T46" fmla="*/ 0 w 13"/>
                <a:gd name="T47" fmla="*/ 6717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
                <a:gd name="T73" fmla="*/ 0 h 13"/>
                <a:gd name="T74" fmla="*/ 13 w 13"/>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 h="13">
                  <a:moveTo>
                    <a:pt x="0" y="5"/>
                  </a:moveTo>
                  <a:lnTo>
                    <a:pt x="0" y="7"/>
                  </a:lnTo>
                  <a:lnTo>
                    <a:pt x="1" y="8"/>
                  </a:lnTo>
                  <a:lnTo>
                    <a:pt x="1" y="9"/>
                  </a:lnTo>
                  <a:lnTo>
                    <a:pt x="2" y="12"/>
                  </a:lnTo>
                  <a:lnTo>
                    <a:pt x="2" y="13"/>
                  </a:lnTo>
                  <a:lnTo>
                    <a:pt x="4" y="13"/>
                  </a:lnTo>
                  <a:lnTo>
                    <a:pt x="6" y="13"/>
                  </a:lnTo>
                  <a:lnTo>
                    <a:pt x="13" y="13"/>
                  </a:lnTo>
                  <a:lnTo>
                    <a:pt x="13" y="9"/>
                  </a:lnTo>
                  <a:lnTo>
                    <a:pt x="13" y="7"/>
                  </a:lnTo>
                  <a:lnTo>
                    <a:pt x="13" y="5"/>
                  </a:lnTo>
                  <a:lnTo>
                    <a:pt x="13" y="4"/>
                  </a:lnTo>
                  <a:lnTo>
                    <a:pt x="13" y="1"/>
                  </a:lnTo>
                  <a:lnTo>
                    <a:pt x="11" y="1"/>
                  </a:lnTo>
                  <a:lnTo>
                    <a:pt x="11" y="0"/>
                  </a:lnTo>
                  <a:lnTo>
                    <a:pt x="9" y="0"/>
                  </a:lnTo>
                  <a:lnTo>
                    <a:pt x="8" y="0"/>
                  </a:lnTo>
                  <a:lnTo>
                    <a:pt x="6" y="0"/>
                  </a:lnTo>
                  <a:lnTo>
                    <a:pt x="4" y="1"/>
                  </a:lnTo>
                  <a:lnTo>
                    <a:pt x="2" y="1"/>
                  </a:lnTo>
                  <a:lnTo>
                    <a:pt x="1" y="4"/>
                  </a:lnTo>
                  <a:lnTo>
                    <a:pt x="0" y="4"/>
                  </a:lnTo>
                  <a:lnTo>
                    <a:pt x="0" y="5"/>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4" name="Freeform 186">
              <a:extLst>
                <a:ext uri="{FF2B5EF4-FFF2-40B4-BE49-F238E27FC236}">
                  <a16:creationId xmlns:a16="http://schemas.microsoft.com/office/drawing/2014/main" id="{8ED10D8F-DB3F-9C7B-EF3D-9FCE1AC8A488}"/>
                </a:ext>
              </a:extLst>
            </p:cNvPr>
            <p:cNvSpPr>
              <a:spLocks/>
            </p:cNvSpPr>
            <p:nvPr/>
          </p:nvSpPr>
          <p:spPr bwMode="gray">
            <a:xfrm>
              <a:off x="3368424" y="1133077"/>
              <a:ext cx="86378" cy="33678"/>
            </a:xfrm>
            <a:custGeom>
              <a:avLst/>
              <a:gdLst>
                <a:gd name="T0" fmla="*/ 0 w 47"/>
                <a:gd name="T1" fmla="*/ 22940 h 20"/>
                <a:gd name="T2" fmla="*/ 11113 w 47"/>
                <a:gd name="T3" fmla="*/ 24289 h 20"/>
                <a:gd name="T4" fmla="*/ 23813 w 47"/>
                <a:gd name="T5" fmla="*/ 26988 h 20"/>
                <a:gd name="T6" fmla="*/ 33338 w 47"/>
                <a:gd name="T7" fmla="*/ 26988 h 20"/>
                <a:gd name="T8" fmla="*/ 42863 w 47"/>
                <a:gd name="T9" fmla="*/ 26988 h 20"/>
                <a:gd name="T10" fmla="*/ 50800 w 47"/>
                <a:gd name="T11" fmla="*/ 24289 h 20"/>
                <a:gd name="T12" fmla="*/ 58738 w 47"/>
                <a:gd name="T13" fmla="*/ 24289 h 20"/>
                <a:gd name="T14" fmla="*/ 66675 w 47"/>
                <a:gd name="T15" fmla="*/ 22940 h 20"/>
                <a:gd name="T16" fmla="*/ 74613 w 47"/>
                <a:gd name="T17" fmla="*/ 22940 h 20"/>
                <a:gd name="T18" fmla="*/ 73025 w 47"/>
                <a:gd name="T19" fmla="*/ 13494 h 20"/>
                <a:gd name="T20" fmla="*/ 69850 w 47"/>
                <a:gd name="T21" fmla="*/ 8096 h 20"/>
                <a:gd name="T22" fmla="*/ 66675 w 47"/>
                <a:gd name="T23" fmla="*/ 2699 h 20"/>
                <a:gd name="T24" fmla="*/ 63500 w 47"/>
                <a:gd name="T25" fmla="*/ 1349 h 20"/>
                <a:gd name="T26" fmla="*/ 52388 w 47"/>
                <a:gd name="T27" fmla="*/ 0 h 20"/>
                <a:gd name="T28" fmla="*/ 41275 w 47"/>
                <a:gd name="T29" fmla="*/ 0 h 20"/>
                <a:gd name="T30" fmla="*/ 28575 w 47"/>
                <a:gd name="T31" fmla="*/ 2699 h 20"/>
                <a:gd name="T32" fmla="*/ 15875 w 47"/>
                <a:gd name="T33" fmla="*/ 10795 h 20"/>
                <a:gd name="T34" fmla="*/ 6350 w 47"/>
                <a:gd name="T35" fmla="*/ 16193 h 20"/>
                <a:gd name="T36" fmla="*/ 0 w 47"/>
                <a:gd name="T37" fmla="*/ 2294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20"/>
                <a:gd name="T59" fmla="*/ 47 w 47"/>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20">
                  <a:moveTo>
                    <a:pt x="0" y="17"/>
                  </a:moveTo>
                  <a:lnTo>
                    <a:pt x="7" y="18"/>
                  </a:lnTo>
                  <a:lnTo>
                    <a:pt x="15" y="20"/>
                  </a:lnTo>
                  <a:lnTo>
                    <a:pt x="21" y="20"/>
                  </a:lnTo>
                  <a:lnTo>
                    <a:pt x="27" y="20"/>
                  </a:lnTo>
                  <a:lnTo>
                    <a:pt x="32" y="18"/>
                  </a:lnTo>
                  <a:lnTo>
                    <a:pt x="37" y="18"/>
                  </a:lnTo>
                  <a:lnTo>
                    <a:pt x="42" y="17"/>
                  </a:lnTo>
                  <a:lnTo>
                    <a:pt x="47" y="17"/>
                  </a:lnTo>
                  <a:lnTo>
                    <a:pt x="46" y="10"/>
                  </a:lnTo>
                  <a:lnTo>
                    <a:pt x="44" y="6"/>
                  </a:lnTo>
                  <a:lnTo>
                    <a:pt x="42" y="2"/>
                  </a:lnTo>
                  <a:lnTo>
                    <a:pt x="40" y="1"/>
                  </a:lnTo>
                  <a:lnTo>
                    <a:pt x="33" y="0"/>
                  </a:lnTo>
                  <a:lnTo>
                    <a:pt x="26" y="0"/>
                  </a:lnTo>
                  <a:lnTo>
                    <a:pt x="18" y="2"/>
                  </a:lnTo>
                  <a:lnTo>
                    <a:pt x="10" y="8"/>
                  </a:lnTo>
                  <a:lnTo>
                    <a:pt x="4" y="12"/>
                  </a:lnTo>
                  <a:lnTo>
                    <a:pt x="0" y="17"/>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5" name="Freeform 187">
              <a:extLst>
                <a:ext uri="{FF2B5EF4-FFF2-40B4-BE49-F238E27FC236}">
                  <a16:creationId xmlns:a16="http://schemas.microsoft.com/office/drawing/2014/main" id="{E57C77D3-9F68-94AD-4D0E-9E2AE84A6886}"/>
                </a:ext>
              </a:extLst>
            </p:cNvPr>
            <p:cNvSpPr>
              <a:spLocks/>
            </p:cNvSpPr>
            <p:nvPr/>
          </p:nvSpPr>
          <p:spPr bwMode="gray">
            <a:xfrm>
              <a:off x="3336284" y="1000353"/>
              <a:ext cx="44195" cy="25751"/>
            </a:xfrm>
            <a:custGeom>
              <a:avLst/>
              <a:gdLst>
                <a:gd name="T0" fmla="*/ 36513 w 23"/>
                <a:gd name="T1" fmla="*/ 0 h 15"/>
                <a:gd name="T2" fmla="*/ 33338 w 23"/>
                <a:gd name="T3" fmla="*/ 0 h 15"/>
                <a:gd name="T4" fmla="*/ 31750 w 23"/>
                <a:gd name="T5" fmla="*/ 0 h 15"/>
                <a:gd name="T6" fmla="*/ 25400 w 23"/>
                <a:gd name="T7" fmla="*/ 0 h 15"/>
                <a:gd name="T8" fmla="*/ 22225 w 23"/>
                <a:gd name="T9" fmla="*/ 0 h 15"/>
                <a:gd name="T10" fmla="*/ 19050 w 23"/>
                <a:gd name="T11" fmla="*/ 0 h 15"/>
                <a:gd name="T12" fmla="*/ 15875 w 23"/>
                <a:gd name="T13" fmla="*/ 0 h 15"/>
                <a:gd name="T14" fmla="*/ 14288 w 23"/>
                <a:gd name="T15" fmla="*/ 0 h 15"/>
                <a:gd name="T16" fmla="*/ 12700 w 23"/>
                <a:gd name="T17" fmla="*/ 0 h 15"/>
                <a:gd name="T18" fmla="*/ 11113 w 23"/>
                <a:gd name="T19" fmla="*/ 2752 h 15"/>
                <a:gd name="T20" fmla="*/ 7938 w 23"/>
                <a:gd name="T21" fmla="*/ 2752 h 15"/>
                <a:gd name="T22" fmla="*/ 6350 w 23"/>
                <a:gd name="T23" fmla="*/ 2752 h 15"/>
                <a:gd name="T24" fmla="*/ 3175 w 23"/>
                <a:gd name="T25" fmla="*/ 4128 h 15"/>
                <a:gd name="T26" fmla="*/ 1588 w 23"/>
                <a:gd name="T27" fmla="*/ 8255 h 15"/>
                <a:gd name="T28" fmla="*/ 0 w 23"/>
                <a:gd name="T29" fmla="*/ 8255 h 15"/>
                <a:gd name="T30" fmla="*/ 0 w 23"/>
                <a:gd name="T31" fmla="*/ 9631 h 15"/>
                <a:gd name="T32" fmla="*/ 0 w 23"/>
                <a:gd name="T33" fmla="*/ 11007 h 15"/>
                <a:gd name="T34" fmla="*/ 1588 w 23"/>
                <a:gd name="T35" fmla="*/ 13759 h 15"/>
                <a:gd name="T36" fmla="*/ 3175 w 23"/>
                <a:gd name="T37" fmla="*/ 16510 h 15"/>
                <a:gd name="T38" fmla="*/ 6350 w 23"/>
                <a:gd name="T39" fmla="*/ 19262 h 15"/>
                <a:gd name="T40" fmla="*/ 7938 w 23"/>
                <a:gd name="T41" fmla="*/ 20638 h 15"/>
                <a:gd name="T42" fmla="*/ 11113 w 23"/>
                <a:gd name="T43" fmla="*/ 20638 h 15"/>
                <a:gd name="T44" fmla="*/ 12700 w 23"/>
                <a:gd name="T45" fmla="*/ 20638 h 15"/>
                <a:gd name="T46" fmla="*/ 14288 w 23"/>
                <a:gd name="T47" fmla="*/ 20638 h 15"/>
                <a:gd name="T48" fmla="*/ 15875 w 23"/>
                <a:gd name="T49" fmla="*/ 20638 h 15"/>
                <a:gd name="T50" fmla="*/ 20638 w 23"/>
                <a:gd name="T51" fmla="*/ 19262 h 15"/>
                <a:gd name="T52" fmla="*/ 22225 w 23"/>
                <a:gd name="T53" fmla="*/ 19262 h 15"/>
                <a:gd name="T54" fmla="*/ 25400 w 23"/>
                <a:gd name="T55" fmla="*/ 16510 h 15"/>
                <a:gd name="T56" fmla="*/ 30163 w 23"/>
                <a:gd name="T57" fmla="*/ 13759 h 15"/>
                <a:gd name="T58" fmla="*/ 31750 w 23"/>
                <a:gd name="T59" fmla="*/ 11007 h 15"/>
                <a:gd name="T60" fmla="*/ 33338 w 23"/>
                <a:gd name="T61" fmla="*/ 9631 h 15"/>
                <a:gd name="T62" fmla="*/ 36513 w 23"/>
                <a:gd name="T63" fmla="*/ 0 h 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15"/>
                <a:gd name="T98" fmla="*/ 23 w 23"/>
                <a:gd name="T99" fmla="*/ 15 h 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15">
                  <a:moveTo>
                    <a:pt x="23" y="0"/>
                  </a:moveTo>
                  <a:lnTo>
                    <a:pt x="21" y="0"/>
                  </a:lnTo>
                  <a:lnTo>
                    <a:pt x="20" y="0"/>
                  </a:lnTo>
                  <a:lnTo>
                    <a:pt x="16" y="0"/>
                  </a:lnTo>
                  <a:lnTo>
                    <a:pt x="14" y="0"/>
                  </a:lnTo>
                  <a:lnTo>
                    <a:pt x="12" y="0"/>
                  </a:lnTo>
                  <a:lnTo>
                    <a:pt x="10" y="0"/>
                  </a:lnTo>
                  <a:lnTo>
                    <a:pt x="9" y="0"/>
                  </a:lnTo>
                  <a:lnTo>
                    <a:pt x="8" y="0"/>
                  </a:lnTo>
                  <a:lnTo>
                    <a:pt x="7" y="2"/>
                  </a:lnTo>
                  <a:lnTo>
                    <a:pt x="5" y="2"/>
                  </a:lnTo>
                  <a:lnTo>
                    <a:pt x="4" y="2"/>
                  </a:lnTo>
                  <a:lnTo>
                    <a:pt x="2" y="3"/>
                  </a:lnTo>
                  <a:lnTo>
                    <a:pt x="1" y="6"/>
                  </a:lnTo>
                  <a:lnTo>
                    <a:pt x="0" y="6"/>
                  </a:lnTo>
                  <a:lnTo>
                    <a:pt x="0" y="7"/>
                  </a:lnTo>
                  <a:lnTo>
                    <a:pt x="0" y="8"/>
                  </a:lnTo>
                  <a:lnTo>
                    <a:pt x="1" y="10"/>
                  </a:lnTo>
                  <a:lnTo>
                    <a:pt x="2" y="12"/>
                  </a:lnTo>
                  <a:lnTo>
                    <a:pt x="4" y="14"/>
                  </a:lnTo>
                  <a:lnTo>
                    <a:pt x="5" y="15"/>
                  </a:lnTo>
                  <a:lnTo>
                    <a:pt x="7" y="15"/>
                  </a:lnTo>
                  <a:lnTo>
                    <a:pt x="8" y="15"/>
                  </a:lnTo>
                  <a:lnTo>
                    <a:pt x="9" y="15"/>
                  </a:lnTo>
                  <a:lnTo>
                    <a:pt x="10" y="15"/>
                  </a:lnTo>
                  <a:lnTo>
                    <a:pt x="13" y="14"/>
                  </a:lnTo>
                  <a:lnTo>
                    <a:pt x="14" y="14"/>
                  </a:lnTo>
                  <a:lnTo>
                    <a:pt x="16" y="12"/>
                  </a:lnTo>
                  <a:lnTo>
                    <a:pt x="19" y="10"/>
                  </a:lnTo>
                  <a:lnTo>
                    <a:pt x="20" y="8"/>
                  </a:lnTo>
                  <a:lnTo>
                    <a:pt x="21" y="7"/>
                  </a:lnTo>
                  <a:lnTo>
                    <a:pt x="23"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6" name="Freeform 188">
              <a:extLst>
                <a:ext uri="{FF2B5EF4-FFF2-40B4-BE49-F238E27FC236}">
                  <a16:creationId xmlns:a16="http://schemas.microsoft.com/office/drawing/2014/main" id="{F1C3048A-9D56-61E5-E02F-C515F8520C25}"/>
                </a:ext>
              </a:extLst>
            </p:cNvPr>
            <p:cNvSpPr>
              <a:spLocks/>
            </p:cNvSpPr>
            <p:nvPr/>
          </p:nvSpPr>
          <p:spPr bwMode="gray">
            <a:xfrm>
              <a:off x="4169931" y="1957151"/>
              <a:ext cx="44195" cy="41602"/>
            </a:xfrm>
            <a:custGeom>
              <a:avLst/>
              <a:gdLst>
                <a:gd name="T0" fmla="*/ 0 w 24"/>
                <a:gd name="T1" fmla="*/ 19447 h 24"/>
                <a:gd name="T2" fmla="*/ 0 w 24"/>
                <a:gd name="T3" fmla="*/ 22225 h 24"/>
                <a:gd name="T4" fmla="*/ 1588 w 24"/>
                <a:gd name="T5" fmla="*/ 27782 h 24"/>
                <a:gd name="T6" fmla="*/ 3175 w 24"/>
                <a:gd name="T7" fmla="*/ 29171 h 24"/>
                <a:gd name="T8" fmla="*/ 6350 w 24"/>
                <a:gd name="T9" fmla="*/ 31949 h 24"/>
                <a:gd name="T10" fmla="*/ 11112 w 24"/>
                <a:gd name="T11" fmla="*/ 33338 h 24"/>
                <a:gd name="T12" fmla="*/ 14288 w 24"/>
                <a:gd name="T13" fmla="*/ 33338 h 24"/>
                <a:gd name="T14" fmla="*/ 17463 w 24"/>
                <a:gd name="T15" fmla="*/ 33338 h 24"/>
                <a:gd name="T16" fmla="*/ 20637 w 24"/>
                <a:gd name="T17" fmla="*/ 33338 h 24"/>
                <a:gd name="T18" fmla="*/ 25400 w 24"/>
                <a:gd name="T19" fmla="*/ 33338 h 24"/>
                <a:gd name="T20" fmla="*/ 31750 w 24"/>
                <a:gd name="T21" fmla="*/ 29171 h 24"/>
                <a:gd name="T22" fmla="*/ 33338 w 24"/>
                <a:gd name="T23" fmla="*/ 26393 h 24"/>
                <a:gd name="T24" fmla="*/ 36513 w 24"/>
                <a:gd name="T25" fmla="*/ 20836 h 24"/>
                <a:gd name="T26" fmla="*/ 36513 w 24"/>
                <a:gd name="T27" fmla="*/ 15280 h 24"/>
                <a:gd name="T28" fmla="*/ 38100 w 24"/>
                <a:gd name="T29" fmla="*/ 9724 h 24"/>
                <a:gd name="T30" fmla="*/ 38100 w 24"/>
                <a:gd name="T31" fmla="*/ 4167 h 24"/>
                <a:gd name="T32" fmla="*/ 38100 w 24"/>
                <a:gd name="T33" fmla="*/ 0 h 24"/>
                <a:gd name="T34" fmla="*/ 36513 w 24"/>
                <a:gd name="T35" fmla="*/ 0 h 24"/>
                <a:gd name="T36" fmla="*/ 31750 w 24"/>
                <a:gd name="T37" fmla="*/ 1389 h 24"/>
                <a:gd name="T38" fmla="*/ 23812 w 24"/>
                <a:gd name="T39" fmla="*/ 4167 h 24"/>
                <a:gd name="T40" fmla="*/ 15875 w 24"/>
                <a:gd name="T41" fmla="*/ 5556 h 24"/>
                <a:gd name="T42" fmla="*/ 11112 w 24"/>
                <a:gd name="T43" fmla="*/ 9724 h 24"/>
                <a:gd name="T44" fmla="*/ 3175 w 24"/>
                <a:gd name="T45" fmla="*/ 12502 h 24"/>
                <a:gd name="T46" fmla="*/ 0 w 24"/>
                <a:gd name="T47" fmla="*/ 15280 h 24"/>
                <a:gd name="T48" fmla="*/ 0 w 24"/>
                <a:gd name="T49" fmla="*/ 19447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24"/>
                <a:gd name="T77" fmla="*/ 24 w 24"/>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24">
                  <a:moveTo>
                    <a:pt x="0" y="14"/>
                  </a:moveTo>
                  <a:lnTo>
                    <a:pt x="0" y="16"/>
                  </a:lnTo>
                  <a:lnTo>
                    <a:pt x="1" y="20"/>
                  </a:lnTo>
                  <a:lnTo>
                    <a:pt x="2" y="21"/>
                  </a:lnTo>
                  <a:lnTo>
                    <a:pt x="4" y="23"/>
                  </a:lnTo>
                  <a:lnTo>
                    <a:pt x="7" y="24"/>
                  </a:lnTo>
                  <a:lnTo>
                    <a:pt x="9" y="24"/>
                  </a:lnTo>
                  <a:lnTo>
                    <a:pt x="11" y="24"/>
                  </a:lnTo>
                  <a:lnTo>
                    <a:pt x="13" y="24"/>
                  </a:lnTo>
                  <a:lnTo>
                    <a:pt x="16" y="24"/>
                  </a:lnTo>
                  <a:lnTo>
                    <a:pt x="20" y="21"/>
                  </a:lnTo>
                  <a:lnTo>
                    <a:pt x="21" y="19"/>
                  </a:lnTo>
                  <a:lnTo>
                    <a:pt x="23" y="15"/>
                  </a:lnTo>
                  <a:lnTo>
                    <a:pt x="23" y="11"/>
                  </a:lnTo>
                  <a:lnTo>
                    <a:pt x="24" y="7"/>
                  </a:lnTo>
                  <a:lnTo>
                    <a:pt x="24" y="3"/>
                  </a:lnTo>
                  <a:lnTo>
                    <a:pt x="24" y="0"/>
                  </a:lnTo>
                  <a:lnTo>
                    <a:pt x="23" y="0"/>
                  </a:lnTo>
                  <a:lnTo>
                    <a:pt x="20" y="1"/>
                  </a:lnTo>
                  <a:lnTo>
                    <a:pt x="15" y="3"/>
                  </a:lnTo>
                  <a:lnTo>
                    <a:pt x="10" y="4"/>
                  </a:lnTo>
                  <a:lnTo>
                    <a:pt x="7" y="7"/>
                  </a:lnTo>
                  <a:lnTo>
                    <a:pt x="2" y="9"/>
                  </a:lnTo>
                  <a:lnTo>
                    <a:pt x="0" y="11"/>
                  </a:lnTo>
                  <a:lnTo>
                    <a:pt x="0" y="14"/>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7" name="Freeform 189">
              <a:extLst>
                <a:ext uri="{FF2B5EF4-FFF2-40B4-BE49-F238E27FC236}">
                  <a16:creationId xmlns:a16="http://schemas.microsoft.com/office/drawing/2014/main" id="{6DCFBE42-C93C-17F5-A56B-54F2144ED495}"/>
                </a:ext>
              </a:extLst>
            </p:cNvPr>
            <p:cNvSpPr>
              <a:spLocks/>
            </p:cNvSpPr>
            <p:nvPr/>
          </p:nvSpPr>
          <p:spPr bwMode="gray">
            <a:xfrm>
              <a:off x="3906782" y="1875933"/>
              <a:ext cx="62270" cy="33673"/>
            </a:xfrm>
            <a:custGeom>
              <a:avLst/>
              <a:gdLst>
                <a:gd name="T0" fmla="*/ 41275 w 34"/>
                <a:gd name="T1" fmla="*/ 8096 h 20"/>
                <a:gd name="T2" fmla="*/ 38100 w 34"/>
                <a:gd name="T3" fmla="*/ 8096 h 20"/>
                <a:gd name="T4" fmla="*/ 33337 w 34"/>
                <a:gd name="T5" fmla="*/ 5398 h 20"/>
                <a:gd name="T6" fmla="*/ 31750 w 34"/>
                <a:gd name="T7" fmla="*/ 5398 h 20"/>
                <a:gd name="T8" fmla="*/ 28575 w 34"/>
                <a:gd name="T9" fmla="*/ 2699 h 20"/>
                <a:gd name="T10" fmla="*/ 26988 w 34"/>
                <a:gd name="T11" fmla="*/ 1349 h 20"/>
                <a:gd name="T12" fmla="*/ 22225 w 34"/>
                <a:gd name="T13" fmla="*/ 1349 h 20"/>
                <a:gd name="T14" fmla="*/ 19050 w 34"/>
                <a:gd name="T15" fmla="*/ 0 h 20"/>
                <a:gd name="T16" fmla="*/ 14287 w 34"/>
                <a:gd name="T17" fmla="*/ 0 h 20"/>
                <a:gd name="T18" fmla="*/ 11112 w 34"/>
                <a:gd name="T19" fmla="*/ 0 h 20"/>
                <a:gd name="T20" fmla="*/ 9525 w 34"/>
                <a:gd name="T21" fmla="*/ 0 h 20"/>
                <a:gd name="T22" fmla="*/ 7937 w 34"/>
                <a:gd name="T23" fmla="*/ 0 h 20"/>
                <a:gd name="T24" fmla="*/ 6350 w 34"/>
                <a:gd name="T25" fmla="*/ 0 h 20"/>
                <a:gd name="T26" fmla="*/ 1588 w 34"/>
                <a:gd name="T27" fmla="*/ 0 h 20"/>
                <a:gd name="T28" fmla="*/ 0 w 34"/>
                <a:gd name="T29" fmla="*/ 0 h 20"/>
                <a:gd name="T30" fmla="*/ 3175 w 34"/>
                <a:gd name="T31" fmla="*/ 5398 h 20"/>
                <a:gd name="T32" fmla="*/ 7937 w 34"/>
                <a:gd name="T33" fmla="*/ 12145 h 20"/>
                <a:gd name="T34" fmla="*/ 11112 w 34"/>
                <a:gd name="T35" fmla="*/ 16193 h 20"/>
                <a:gd name="T36" fmla="*/ 19050 w 34"/>
                <a:gd name="T37" fmla="*/ 21590 h 20"/>
                <a:gd name="T38" fmla="*/ 22225 w 34"/>
                <a:gd name="T39" fmla="*/ 22940 h 20"/>
                <a:gd name="T40" fmla="*/ 26988 w 34"/>
                <a:gd name="T41" fmla="*/ 24289 h 20"/>
                <a:gd name="T42" fmla="*/ 31750 w 34"/>
                <a:gd name="T43" fmla="*/ 26988 h 20"/>
                <a:gd name="T44" fmla="*/ 34925 w 34"/>
                <a:gd name="T45" fmla="*/ 26988 h 20"/>
                <a:gd name="T46" fmla="*/ 41275 w 34"/>
                <a:gd name="T47" fmla="*/ 26988 h 20"/>
                <a:gd name="T48" fmla="*/ 42862 w 34"/>
                <a:gd name="T49" fmla="*/ 24289 h 20"/>
                <a:gd name="T50" fmla="*/ 44450 w 34"/>
                <a:gd name="T51" fmla="*/ 24289 h 20"/>
                <a:gd name="T52" fmla="*/ 46037 w 34"/>
                <a:gd name="T53" fmla="*/ 24289 h 20"/>
                <a:gd name="T54" fmla="*/ 49212 w 34"/>
                <a:gd name="T55" fmla="*/ 22940 h 20"/>
                <a:gd name="T56" fmla="*/ 50800 w 34"/>
                <a:gd name="T57" fmla="*/ 21590 h 20"/>
                <a:gd name="T58" fmla="*/ 52388 w 34"/>
                <a:gd name="T59" fmla="*/ 21590 h 20"/>
                <a:gd name="T60" fmla="*/ 53975 w 34"/>
                <a:gd name="T61" fmla="*/ 17542 h 20"/>
                <a:gd name="T62" fmla="*/ 52388 w 34"/>
                <a:gd name="T63" fmla="*/ 16193 h 20"/>
                <a:gd name="T64" fmla="*/ 50800 w 34"/>
                <a:gd name="T65" fmla="*/ 13494 h 20"/>
                <a:gd name="T66" fmla="*/ 49212 w 34"/>
                <a:gd name="T67" fmla="*/ 12145 h 20"/>
                <a:gd name="T68" fmla="*/ 46037 w 34"/>
                <a:gd name="T69" fmla="*/ 10795 h 20"/>
                <a:gd name="T70" fmla="*/ 44450 w 34"/>
                <a:gd name="T71" fmla="*/ 8096 h 20"/>
                <a:gd name="T72" fmla="*/ 42862 w 34"/>
                <a:gd name="T73" fmla="*/ 8096 h 20"/>
                <a:gd name="T74" fmla="*/ 41275 w 34"/>
                <a:gd name="T75" fmla="*/ 8096 h 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20"/>
                <a:gd name="T116" fmla="*/ 34 w 34"/>
                <a:gd name="T117" fmla="*/ 20 h 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20">
                  <a:moveTo>
                    <a:pt x="26" y="6"/>
                  </a:moveTo>
                  <a:lnTo>
                    <a:pt x="24" y="6"/>
                  </a:lnTo>
                  <a:lnTo>
                    <a:pt x="21" y="4"/>
                  </a:lnTo>
                  <a:lnTo>
                    <a:pt x="20" y="4"/>
                  </a:lnTo>
                  <a:lnTo>
                    <a:pt x="18" y="2"/>
                  </a:lnTo>
                  <a:lnTo>
                    <a:pt x="17" y="1"/>
                  </a:lnTo>
                  <a:lnTo>
                    <a:pt x="14" y="1"/>
                  </a:lnTo>
                  <a:lnTo>
                    <a:pt x="12" y="0"/>
                  </a:lnTo>
                  <a:lnTo>
                    <a:pt x="9" y="0"/>
                  </a:lnTo>
                  <a:lnTo>
                    <a:pt x="7" y="0"/>
                  </a:lnTo>
                  <a:lnTo>
                    <a:pt x="6" y="0"/>
                  </a:lnTo>
                  <a:lnTo>
                    <a:pt x="5" y="0"/>
                  </a:lnTo>
                  <a:lnTo>
                    <a:pt x="4" y="0"/>
                  </a:lnTo>
                  <a:lnTo>
                    <a:pt x="1" y="0"/>
                  </a:lnTo>
                  <a:lnTo>
                    <a:pt x="0" y="0"/>
                  </a:lnTo>
                  <a:lnTo>
                    <a:pt x="2" y="4"/>
                  </a:lnTo>
                  <a:lnTo>
                    <a:pt x="5" y="9"/>
                  </a:lnTo>
                  <a:lnTo>
                    <a:pt x="7" y="12"/>
                  </a:lnTo>
                  <a:lnTo>
                    <a:pt x="12" y="16"/>
                  </a:lnTo>
                  <a:lnTo>
                    <a:pt x="14" y="17"/>
                  </a:lnTo>
                  <a:lnTo>
                    <a:pt x="17" y="18"/>
                  </a:lnTo>
                  <a:lnTo>
                    <a:pt x="20" y="20"/>
                  </a:lnTo>
                  <a:lnTo>
                    <a:pt x="22" y="20"/>
                  </a:lnTo>
                  <a:lnTo>
                    <a:pt x="26" y="20"/>
                  </a:lnTo>
                  <a:lnTo>
                    <a:pt x="27" y="18"/>
                  </a:lnTo>
                  <a:lnTo>
                    <a:pt x="28" y="18"/>
                  </a:lnTo>
                  <a:lnTo>
                    <a:pt x="29" y="18"/>
                  </a:lnTo>
                  <a:lnTo>
                    <a:pt x="31" y="17"/>
                  </a:lnTo>
                  <a:lnTo>
                    <a:pt x="32" y="16"/>
                  </a:lnTo>
                  <a:lnTo>
                    <a:pt x="33" y="16"/>
                  </a:lnTo>
                  <a:lnTo>
                    <a:pt x="34" y="13"/>
                  </a:lnTo>
                  <a:lnTo>
                    <a:pt x="33" y="12"/>
                  </a:lnTo>
                  <a:lnTo>
                    <a:pt x="32" y="10"/>
                  </a:lnTo>
                  <a:lnTo>
                    <a:pt x="31" y="9"/>
                  </a:lnTo>
                  <a:lnTo>
                    <a:pt x="29" y="8"/>
                  </a:lnTo>
                  <a:lnTo>
                    <a:pt x="28" y="6"/>
                  </a:lnTo>
                  <a:lnTo>
                    <a:pt x="27" y="6"/>
                  </a:lnTo>
                  <a:lnTo>
                    <a:pt x="26" y="6"/>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8" name="Freeform 190">
              <a:extLst>
                <a:ext uri="{FF2B5EF4-FFF2-40B4-BE49-F238E27FC236}">
                  <a16:creationId xmlns:a16="http://schemas.microsoft.com/office/drawing/2014/main" id="{800D0735-DE16-066C-3C50-8FCE8882BE40}"/>
                </a:ext>
              </a:extLst>
            </p:cNvPr>
            <p:cNvSpPr>
              <a:spLocks/>
            </p:cNvSpPr>
            <p:nvPr/>
          </p:nvSpPr>
          <p:spPr bwMode="gray">
            <a:xfrm>
              <a:off x="3938921" y="1957151"/>
              <a:ext cx="26115" cy="15851"/>
            </a:xfrm>
            <a:custGeom>
              <a:avLst/>
              <a:gdLst>
                <a:gd name="T0" fmla="*/ 0 w 14"/>
                <a:gd name="T1" fmla="*/ 11289 h 9"/>
                <a:gd name="T2" fmla="*/ 1588 w 14"/>
                <a:gd name="T3" fmla="*/ 11289 h 9"/>
                <a:gd name="T4" fmla="*/ 3175 w 14"/>
                <a:gd name="T5" fmla="*/ 12700 h 9"/>
                <a:gd name="T6" fmla="*/ 9525 w 14"/>
                <a:gd name="T7" fmla="*/ 12700 h 9"/>
                <a:gd name="T8" fmla="*/ 12700 w 14"/>
                <a:gd name="T9" fmla="*/ 12700 h 9"/>
                <a:gd name="T10" fmla="*/ 14288 w 14"/>
                <a:gd name="T11" fmla="*/ 11289 h 9"/>
                <a:gd name="T12" fmla="*/ 20638 w 14"/>
                <a:gd name="T13" fmla="*/ 7056 h 9"/>
                <a:gd name="T14" fmla="*/ 22225 w 14"/>
                <a:gd name="T15" fmla="*/ 5644 h 9"/>
                <a:gd name="T16" fmla="*/ 22225 w 14"/>
                <a:gd name="T17" fmla="*/ 0 h 9"/>
                <a:gd name="T18" fmla="*/ 0 w 14"/>
                <a:gd name="T19" fmla="*/ 11289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9"/>
                <a:gd name="T32" fmla="*/ 14 w 1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9">
                  <a:moveTo>
                    <a:pt x="0" y="8"/>
                  </a:moveTo>
                  <a:lnTo>
                    <a:pt x="1" y="8"/>
                  </a:lnTo>
                  <a:lnTo>
                    <a:pt x="2" y="9"/>
                  </a:lnTo>
                  <a:lnTo>
                    <a:pt x="6" y="9"/>
                  </a:lnTo>
                  <a:lnTo>
                    <a:pt x="8" y="9"/>
                  </a:lnTo>
                  <a:lnTo>
                    <a:pt x="9" y="8"/>
                  </a:lnTo>
                  <a:lnTo>
                    <a:pt x="13" y="5"/>
                  </a:lnTo>
                  <a:lnTo>
                    <a:pt x="14" y="4"/>
                  </a:lnTo>
                  <a:lnTo>
                    <a:pt x="14" y="0"/>
                  </a:lnTo>
                  <a:lnTo>
                    <a:pt x="0" y="8"/>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39" name="Freeform 191">
              <a:extLst>
                <a:ext uri="{FF2B5EF4-FFF2-40B4-BE49-F238E27FC236}">
                  <a16:creationId xmlns:a16="http://schemas.microsoft.com/office/drawing/2014/main" id="{8B0B4860-0F24-7F60-7FA9-4C746C39EB9C}"/>
                </a:ext>
              </a:extLst>
            </p:cNvPr>
            <p:cNvSpPr>
              <a:spLocks/>
            </p:cNvSpPr>
            <p:nvPr/>
          </p:nvSpPr>
          <p:spPr bwMode="gray">
            <a:xfrm>
              <a:off x="3954992" y="2014599"/>
              <a:ext cx="30130" cy="27733"/>
            </a:xfrm>
            <a:custGeom>
              <a:avLst/>
              <a:gdLst>
                <a:gd name="T0" fmla="*/ 26988 w 17"/>
                <a:gd name="T1" fmla="*/ 0 h 15"/>
                <a:gd name="T2" fmla="*/ 22225 w 17"/>
                <a:gd name="T3" fmla="*/ 2963 h 15"/>
                <a:gd name="T4" fmla="*/ 19050 w 17"/>
                <a:gd name="T5" fmla="*/ 4445 h 15"/>
                <a:gd name="T6" fmla="*/ 15875 w 17"/>
                <a:gd name="T7" fmla="*/ 8890 h 15"/>
                <a:gd name="T8" fmla="*/ 11113 w 17"/>
                <a:gd name="T9" fmla="*/ 11853 h 15"/>
                <a:gd name="T10" fmla="*/ 9525 w 17"/>
                <a:gd name="T11" fmla="*/ 14817 h 15"/>
                <a:gd name="T12" fmla="*/ 4763 w 17"/>
                <a:gd name="T13" fmla="*/ 17780 h 15"/>
                <a:gd name="T14" fmla="*/ 1588 w 17"/>
                <a:gd name="T15" fmla="*/ 20743 h 15"/>
                <a:gd name="T16" fmla="*/ 0 w 17"/>
                <a:gd name="T17" fmla="*/ 22225 h 15"/>
                <a:gd name="T18" fmla="*/ 1588 w 17"/>
                <a:gd name="T19" fmla="*/ 22225 h 15"/>
                <a:gd name="T20" fmla="*/ 4763 w 17"/>
                <a:gd name="T21" fmla="*/ 22225 h 15"/>
                <a:gd name="T22" fmla="*/ 9525 w 17"/>
                <a:gd name="T23" fmla="*/ 22225 h 15"/>
                <a:gd name="T24" fmla="*/ 11113 w 17"/>
                <a:gd name="T25" fmla="*/ 22225 h 15"/>
                <a:gd name="T26" fmla="*/ 15875 w 17"/>
                <a:gd name="T27" fmla="*/ 22225 h 15"/>
                <a:gd name="T28" fmla="*/ 19050 w 17"/>
                <a:gd name="T29" fmla="*/ 22225 h 15"/>
                <a:gd name="T30" fmla="*/ 22225 w 17"/>
                <a:gd name="T31" fmla="*/ 22225 h 15"/>
                <a:gd name="T32" fmla="*/ 26988 w 17"/>
                <a:gd name="T33" fmla="*/ 22225 h 15"/>
                <a:gd name="T34" fmla="*/ 26988 w 17"/>
                <a:gd name="T35" fmla="*/ 17780 h 15"/>
                <a:gd name="T36" fmla="*/ 26988 w 17"/>
                <a:gd name="T37" fmla="*/ 14817 h 15"/>
                <a:gd name="T38" fmla="*/ 26988 w 17"/>
                <a:gd name="T39" fmla="*/ 11853 h 15"/>
                <a:gd name="T40" fmla="*/ 26988 w 17"/>
                <a:gd name="T41" fmla="*/ 10372 h 15"/>
                <a:gd name="T42" fmla="*/ 26988 w 17"/>
                <a:gd name="T43" fmla="*/ 8890 h 15"/>
                <a:gd name="T44" fmla="*/ 26988 w 17"/>
                <a:gd name="T45" fmla="*/ 4445 h 15"/>
                <a:gd name="T46" fmla="*/ 26988 w 17"/>
                <a:gd name="T47" fmla="*/ 2963 h 15"/>
                <a:gd name="T48" fmla="*/ 26988 w 17"/>
                <a:gd name="T49" fmla="*/ 0 h 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5"/>
                <a:gd name="T77" fmla="*/ 17 w 17"/>
                <a:gd name="T78" fmla="*/ 15 h 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5">
                  <a:moveTo>
                    <a:pt x="17" y="0"/>
                  </a:moveTo>
                  <a:lnTo>
                    <a:pt x="14" y="2"/>
                  </a:lnTo>
                  <a:lnTo>
                    <a:pt x="12" y="3"/>
                  </a:lnTo>
                  <a:lnTo>
                    <a:pt x="10" y="6"/>
                  </a:lnTo>
                  <a:lnTo>
                    <a:pt x="7" y="8"/>
                  </a:lnTo>
                  <a:lnTo>
                    <a:pt x="6" y="10"/>
                  </a:lnTo>
                  <a:lnTo>
                    <a:pt x="3" y="12"/>
                  </a:lnTo>
                  <a:lnTo>
                    <a:pt x="1" y="14"/>
                  </a:lnTo>
                  <a:lnTo>
                    <a:pt x="0" y="15"/>
                  </a:lnTo>
                  <a:lnTo>
                    <a:pt x="1" y="15"/>
                  </a:lnTo>
                  <a:lnTo>
                    <a:pt x="3" y="15"/>
                  </a:lnTo>
                  <a:lnTo>
                    <a:pt x="6" y="15"/>
                  </a:lnTo>
                  <a:lnTo>
                    <a:pt x="7" y="15"/>
                  </a:lnTo>
                  <a:lnTo>
                    <a:pt x="10" y="15"/>
                  </a:lnTo>
                  <a:lnTo>
                    <a:pt x="12" y="15"/>
                  </a:lnTo>
                  <a:lnTo>
                    <a:pt x="14" y="15"/>
                  </a:lnTo>
                  <a:lnTo>
                    <a:pt x="17" y="15"/>
                  </a:lnTo>
                  <a:lnTo>
                    <a:pt x="17" y="12"/>
                  </a:lnTo>
                  <a:lnTo>
                    <a:pt x="17" y="10"/>
                  </a:lnTo>
                  <a:lnTo>
                    <a:pt x="17" y="8"/>
                  </a:lnTo>
                  <a:lnTo>
                    <a:pt x="17" y="7"/>
                  </a:lnTo>
                  <a:lnTo>
                    <a:pt x="17" y="6"/>
                  </a:lnTo>
                  <a:lnTo>
                    <a:pt x="17" y="3"/>
                  </a:lnTo>
                  <a:lnTo>
                    <a:pt x="17" y="2"/>
                  </a:lnTo>
                  <a:lnTo>
                    <a:pt x="17"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0" name="Freeform 192">
              <a:extLst>
                <a:ext uri="{FF2B5EF4-FFF2-40B4-BE49-F238E27FC236}">
                  <a16:creationId xmlns:a16="http://schemas.microsoft.com/office/drawing/2014/main" id="{6E6FE06B-04F5-4238-8356-10D6D9F0F709}"/>
                </a:ext>
              </a:extLst>
            </p:cNvPr>
            <p:cNvSpPr>
              <a:spLocks/>
            </p:cNvSpPr>
            <p:nvPr/>
          </p:nvSpPr>
          <p:spPr bwMode="gray">
            <a:xfrm>
              <a:off x="3671755" y="1388619"/>
              <a:ext cx="32141" cy="27733"/>
            </a:xfrm>
            <a:custGeom>
              <a:avLst/>
              <a:gdLst>
                <a:gd name="T0" fmla="*/ 12700 w 17"/>
                <a:gd name="T1" fmla="*/ 1389 h 16"/>
                <a:gd name="T2" fmla="*/ 0 w 17"/>
                <a:gd name="T3" fmla="*/ 11113 h 16"/>
                <a:gd name="T4" fmla="*/ 0 w 17"/>
                <a:gd name="T5" fmla="*/ 22225 h 16"/>
                <a:gd name="T6" fmla="*/ 15875 w 17"/>
                <a:gd name="T7" fmla="*/ 22225 h 16"/>
                <a:gd name="T8" fmla="*/ 19050 w 17"/>
                <a:gd name="T9" fmla="*/ 19447 h 16"/>
                <a:gd name="T10" fmla="*/ 22225 w 17"/>
                <a:gd name="T11" fmla="*/ 18058 h 16"/>
                <a:gd name="T12" fmla="*/ 23813 w 17"/>
                <a:gd name="T13" fmla="*/ 15280 h 16"/>
                <a:gd name="T14" fmla="*/ 25400 w 17"/>
                <a:gd name="T15" fmla="*/ 12502 h 16"/>
                <a:gd name="T16" fmla="*/ 25400 w 17"/>
                <a:gd name="T17" fmla="*/ 11113 h 16"/>
                <a:gd name="T18" fmla="*/ 26988 w 17"/>
                <a:gd name="T19" fmla="*/ 8334 h 16"/>
                <a:gd name="T20" fmla="*/ 26988 w 17"/>
                <a:gd name="T21" fmla="*/ 4167 h 16"/>
                <a:gd name="T22" fmla="*/ 26988 w 17"/>
                <a:gd name="T23" fmla="*/ 1389 h 16"/>
                <a:gd name="T24" fmla="*/ 26988 w 17"/>
                <a:gd name="T25" fmla="*/ 0 h 16"/>
                <a:gd name="T26" fmla="*/ 25400 w 17"/>
                <a:gd name="T27" fmla="*/ 0 h 16"/>
                <a:gd name="T28" fmla="*/ 23813 w 17"/>
                <a:gd name="T29" fmla="*/ 0 h 16"/>
                <a:gd name="T30" fmla="*/ 22225 w 17"/>
                <a:gd name="T31" fmla="*/ 0 h 16"/>
                <a:gd name="T32" fmla="*/ 19050 w 17"/>
                <a:gd name="T33" fmla="*/ 1389 h 16"/>
                <a:gd name="T34" fmla="*/ 15875 w 17"/>
                <a:gd name="T35" fmla="*/ 1389 h 16"/>
                <a:gd name="T36" fmla="*/ 14288 w 17"/>
                <a:gd name="T37" fmla="*/ 1389 h 16"/>
                <a:gd name="T38" fmla="*/ 12700 w 17"/>
                <a:gd name="T39" fmla="*/ 1389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6"/>
                <a:gd name="T62" fmla="*/ 17 w 17"/>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6">
                  <a:moveTo>
                    <a:pt x="8" y="1"/>
                  </a:moveTo>
                  <a:lnTo>
                    <a:pt x="0" y="8"/>
                  </a:lnTo>
                  <a:lnTo>
                    <a:pt x="0" y="16"/>
                  </a:lnTo>
                  <a:lnTo>
                    <a:pt x="10" y="16"/>
                  </a:lnTo>
                  <a:lnTo>
                    <a:pt x="12" y="14"/>
                  </a:lnTo>
                  <a:lnTo>
                    <a:pt x="14" y="13"/>
                  </a:lnTo>
                  <a:lnTo>
                    <a:pt x="15" y="11"/>
                  </a:lnTo>
                  <a:lnTo>
                    <a:pt x="16" y="9"/>
                  </a:lnTo>
                  <a:lnTo>
                    <a:pt x="16" y="8"/>
                  </a:lnTo>
                  <a:lnTo>
                    <a:pt x="17" y="6"/>
                  </a:lnTo>
                  <a:lnTo>
                    <a:pt x="17" y="3"/>
                  </a:lnTo>
                  <a:lnTo>
                    <a:pt x="17" y="1"/>
                  </a:lnTo>
                  <a:lnTo>
                    <a:pt x="17" y="0"/>
                  </a:lnTo>
                  <a:lnTo>
                    <a:pt x="16" y="0"/>
                  </a:lnTo>
                  <a:lnTo>
                    <a:pt x="15" y="0"/>
                  </a:lnTo>
                  <a:lnTo>
                    <a:pt x="14" y="0"/>
                  </a:lnTo>
                  <a:lnTo>
                    <a:pt x="12" y="1"/>
                  </a:lnTo>
                  <a:lnTo>
                    <a:pt x="10" y="1"/>
                  </a:lnTo>
                  <a:lnTo>
                    <a:pt x="9" y="1"/>
                  </a:lnTo>
                  <a:lnTo>
                    <a:pt x="8" y="1"/>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1" name="Freeform 193">
              <a:extLst>
                <a:ext uri="{FF2B5EF4-FFF2-40B4-BE49-F238E27FC236}">
                  <a16:creationId xmlns:a16="http://schemas.microsoft.com/office/drawing/2014/main" id="{8E9ED9B2-B976-C29D-EA96-6EF41615D3DB}"/>
                </a:ext>
              </a:extLst>
            </p:cNvPr>
            <p:cNvSpPr>
              <a:spLocks/>
            </p:cNvSpPr>
            <p:nvPr/>
          </p:nvSpPr>
          <p:spPr bwMode="gray">
            <a:xfrm>
              <a:off x="3418644" y="942905"/>
              <a:ext cx="28123" cy="21791"/>
            </a:xfrm>
            <a:custGeom>
              <a:avLst/>
              <a:gdLst>
                <a:gd name="T0" fmla="*/ 0 w 15"/>
                <a:gd name="T1" fmla="*/ 17463 h 12"/>
                <a:gd name="T2" fmla="*/ 1588 w 15"/>
                <a:gd name="T3" fmla="*/ 17463 h 12"/>
                <a:gd name="T4" fmla="*/ 3175 w 15"/>
                <a:gd name="T5" fmla="*/ 17463 h 12"/>
                <a:gd name="T6" fmla="*/ 7938 w 15"/>
                <a:gd name="T7" fmla="*/ 17463 h 12"/>
                <a:gd name="T8" fmla="*/ 9525 w 15"/>
                <a:gd name="T9" fmla="*/ 17463 h 12"/>
                <a:gd name="T10" fmla="*/ 11113 w 15"/>
                <a:gd name="T11" fmla="*/ 17463 h 12"/>
                <a:gd name="T12" fmla="*/ 12700 w 15"/>
                <a:gd name="T13" fmla="*/ 17463 h 12"/>
                <a:gd name="T14" fmla="*/ 14288 w 15"/>
                <a:gd name="T15" fmla="*/ 17463 h 12"/>
                <a:gd name="T16" fmla="*/ 19050 w 15"/>
                <a:gd name="T17" fmla="*/ 16008 h 12"/>
                <a:gd name="T18" fmla="*/ 20638 w 15"/>
                <a:gd name="T19" fmla="*/ 11642 h 12"/>
                <a:gd name="T20" fmla="*/ 22225 w 15"/>
                <a:gd name="T21" fmla="*/ 10187 h 12"/>
                <a:gd name="T22" fmla="*/ 22225 w 15"/>
                <a:gd name="T23" fmla="*/ 7276 h 12"/>
                <a:gd name="T24" fmla="*/ 23813 w 15"/>
                <a:gd name="T25" fmla="*/ 5821 h 12"/>
                <a:gd name="T26" fmla="*/ 23813 w 15"/>
                <a:gd name="T27" fmla="*/ 2911 h 12"/>
                <a:gd name="T28" fmla="*/ 23813 w 15"/>
                <a:gd name="T29" fmla="*/ 0 h 12"/>
                <a:gd name="T30" fmla="*/ 22225 w 15"/>
                <a:gd name="T31" fmla="*/ 0 h 12"/>
                <a:gd name="T32" fmla="*/ 19050 w 15"/>
                <a:gd name="T33" fmla="*/ 2911 h 12"/>
                <a:gd name="T34" fmla="*/ 14288 w 15"/>
                <a:gd name="T35" fmla="*/ 2911 h 12"/>
                <a:gd name="T36" fmla="*/ 11113 w 15"/>
                <a:gd name="T37" fmla="*/ 5821 h 12"/>
                <a:gd name="T38" fmla="*/ 9525 w 15"/>
                <a:gd name="T39" fmla="*/ 7276 h 12"/>
                <a:gd name="T40" fmla="*/ 3175 w 15"/>
                <a:gd name="T41" fmla="*/ 11642 h 12"/>
                <a:gd name="T42" fmla="*/ 1588 w 15"/>
                <a:gd name="T43" fmla="*/ 16008 h 12"/>
                <a:gd name="T44" fmla="*/ 0 w 15"/>
                <a:gd name="T45" fmla="*/ 17463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12"/>
                <a:gd name="T71" fmla="*/ 15 w 15"/>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12">
                  <a:moveTo>
                    <a:pt x="0" y="12"/>
                  </a:moveTo>
                  <a:lnTo>
                    <a:pt x="1" y="12"/>
                  </a:lnTo>
                  <a:lnTo>
                    <a:pt x="2" y="12"/>
                  </a:lnTo>
                  <a:lnTo>
                    <a:pt x="5" y="12"/>
                  </a:lnTo>
                  <a:lnTo>
                    <a:pt x="6" y="12"/>
                  </a:lnTo>
                  <a:lnTo>
                    <a:pt x="7" y="12"/>
                  </a:lnTo>
                  <a:lnTo>
                    <a:pt x="8" y="12"/>
                  </a:lnTo>
                  <a:lnTo>
                    <a:pt x="9" y="12"/>
                  </a:lnTo>
                  <a:lnTo>
                    <a:pt x="12" y="11"/>
                  </a:lnTo>
                  <a:lnTo>
                    <a:pt x="13" y="8"/>
                  </a:lnTo>
                  <a:lnTo>
                    <a:pt x="14" y="7"/>
                  </a:lnTo>
                  <a:lnTo>
                    <a:pt x="14" y="5"/>
                  </a:lnTo>
                  <a:lnTo>
                    <a:pt x="15" y="4"/>
                  </a:lnTo>
                  <a:lnTo>
                    <a:pt x="15" y="2"/>
                  </a:lnTo>
                  <a:lnTo>
                    <a:pt x="15" y="0"/>
                  </a:lnTo>
                  <a:lnTo>
                    <a:pt x="14" y="0"/>
                  </a:lnTo>
                  <a:lnTo>
                    <a:pt x="12" y="2"/>
                  </a:lnTo>
                  <a:lnTo>
                    <a:pt x="9" y="2"/>
                  </a:lnTo>
                  <a:lnTo>
                    <a:pt x="7" y="4"/>
                  </a:lnTo>
                  <a:lnTo>
                    <a:pt x="6" y="5"/>
                  </a:lnTo>
                  <a:lnTo>
                    <a:pt x="2" y="8"/>
                  </a:lnTo>
                  <a:lnTo>
                    <a:pt x="1" y="11"/>
                  </a:lnTo>
                  <a:lnTo>
                    <a:pt x="0" y="12"/>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2" name="Freeform 194">
              <a:extLst>
                <a:ext uri="{FF2B5EF4-FFF2-40B4-BE49-F238E27FC236}">
                  <a16:creationId xmlns:a16="http://schemas.microsoft.com/office/drawing/2014/main" id="{99E78A4E-706A-4FD7-44F4-A3F1BA987BB7}"/>
                </a:ext>
              </a:extLst>
            </p:cNvPr>
            <p:cNvSpPr>
              <a:spLocks/>
            </p:cNvSpPr>
            <p:nvPr/>
          </p:nvSpPr>
          <p:spPr bwMode="gray">
            <a:xfrm>
              <a:off x="3482924" y="869611"/>
              <a:ext cx="18080" cy="25751"/>
            </a:xfrm>
            <a:custGeom>
              <a:avLst/>
              <a:gdLst>
                <a:gd name="T0" fmla="*/ 0 w 10"/>
                <a:gd name="T1" fmla="*/ 0 h 15"/>
                <a:gd name="T2" fmla="*/ 0 w 10"/>
                <a:gd name="T3" fmla="*/ 20638 h 15"/>
                <a:gd name="T4" fmla="*/ 6350 w 10"/>
                <a:gd name="T5" fmla="*/ 20638 h 15"/>
                <a:gd name="T6" fmla="*/ 9525 w 10"/>
                <a:gd name="T7" fmla="*/ 20638 h 15"/>
                <a:gd name="T8" fmla="*/ 14288 w 10"/>
                <a:gd name="T9" fmla="*/ 17886 h 15"/>
                <a:gd name="T10" fmla="*/ 15875 w 10"/>
                <a:gd name="T11" fmla="*/ 16510 h 15"/>
                <a:gd name="T12" fmla="*/ 15875 w 10"/>
                <a:gd name="T13" fmla="*/ 12383 h 15"/>
                <a:gd name="T14" fmla="*/ 15875 w 10"/>
                <a:gd name="T15" fmla="*/ 9631 h 15"/>
                <a:gd name="T16" fmla="*/ 14288 w 10"/>
                <a:gd name="T17" fmla="*/ 4128 h 15"/>
                <a:gd name="T18" fmla="*/ 14288 w 10"/>
                <a:gd name="T19" fmla="*/ 0 h 15"/>
                <a:gd name="T20" fmla="*/ 0 w 10"/>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5"/>
                <a:gd name="T35" fmla="*/ 10 w 10"/>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5">
                  <a:moveTo>
                    <a:pt x="0" y="0"/>
                  </a:moveTo>
                  <a:lnTo>
                    <a:pt x="0" y="15"/>
                  </a:lnTo>
                  <a:lnTo>
                    <a:pt x="4" y="15"/>
                  </a:lnTo>
                  <a:lnTo>
                    <a:pt x="6" y="15"/>
                  </a:lnTo>
                  <a:lnTo>
                    <a:pt x="9" y="13"/>
                  </a:lnTo>
                  <a:lnTo>
                    <a:pt x="10" y="12"/>
                  </a:lnTo>
                  <a:lnTo>
                    <a:pt x="10" y="9"/>
                  </a:lnTo>
                  <a:lnTo>
                    <a:pt x="10" y="7"/>
                  </a:lnTo>
                  <a:lnTo>
                    <a:pt x="9" y="3"/>
                  </a:lnTo>
                  <a:lnTo>
                    <a:pt x="9" y="0"/>
                  </a:lnTo>
                  <a:lnTo>
                    <a:pt x="0"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3" name="Freeform 195">
              <a:extLst>
                <a:ext uri="{FF2B5EF4-FFF2-40B4-BE49-F238E27FC236}">
                  <a16:creationId xmlns:a16="http://schemas.microsoft.com/office/drawing/2014/main" id="{35F8EDB2-5049-C25D-7E58-FF4933E9258D}"/>
                </a:ext>
              </a:extLst>
            </p:cNvPr>
            <p:cNvSpPr>
              <a:spLocks/>
            </p:cNvSpPr>
            <p:nvPr/>
          </p:nvSpPr>
          <p:spPr bwMode="gray">
            <a:xfrm>
              <a:off x="3466855" y="913191"/>
              <a:ext cx="68298" cy="33673"/>
            </a:xfrm>
            <a:custGeom>
              <a:avLst/>
              <a:gdLst>
                <a:gd name="T0" fmla="*/ 19050 w 37"/>
                <a:gd name="T1" fmla="*/ 0 h 20"/>
                <a:gd name="T2" fmla="*/ 17463 w 37"/>
                <a:gd name="T3" fmla="*/ 2699 h 20"/>
                <a:gd name="T4" fmla="*/ 11113 w 37"/>
                <a:gd name="T5" fmla="*/ 2699 h 20"/>
                <a:gd name="T6" fmla="*/ 9525 w 37"/>
                <a:gd name="T7" fmla="*/ 2699 h 20"/>
                <a:gd name="T8" fmla="*/ 6350 w 37"/>
                <a:gd name="T9" fmla="*/ 4048 h 20"/>
                <a:gd name="T10" fmla="*/ 4763 w 37"/>
                <a:gd name="T11" fmla="*/ 5398 h 20"/>
                <a:gd name="T12" fmla="*/ 1588 w 37"/>
                <a:gd name="T13" fmla="*/ 5398 h 20"/>
                <a:gd name="T14" fmla="*/ 0 w 37"/>
                <a:gd name="T15" fmla="*/ 10795 h 20"/>
                <a:gd name="T16" fmla="*/ 0 w 37"/>
                <a:gd name="T17" fmla="*/ 13494 h 20"/>
                <a:gd name="T18" fmla="*/ 1588 w 37"/>
                <a:gd name="T19" fmla="*/ 16193 h 20"/>
                <a:gd name="T20" fmla="*/ 6350 w 37"/>
                <a:gd name="T21" fmla="*/ 18892 h 20"/>
                <a:gd name="T22" fmla="*/ 7938 w 37"/>
                <a:gd name="T23" fmla="*/ 21590 h 20"/>
                <a:gd name="T24" fmla="*/ 9525 w 37"/>
                <a:gd name="T25" fmla="*/ 24289 h 20"/>
                <a:gd name="T26" fmla="*/ 15875 w 37"/>
                <a:gd name="T27" fmla="*/ 25639 h 20"/>
                <a:gd name="T28" fmla="*/ 17463 w 37"/>
                <a:gd name="T29" fmla="*/ 26988 h 20"/>
                <a:gd name="T30" fmla="*/ 19050 w 37"/>
                <a:gd name="T31" fmla="*/ 26988 h 20"/>
                <a:gd name="T32" fmla="*/ 22225 w 37"/>
                <a:gd name="T33" fmla="*/ 26988 h 20"/>
                <a:gd name="T34" fmla="*/ 30163 w 37"/>
                <a:gd name="T35" fmla="*/ 26988 h 20"/>
                <a:gd name="T36" fmla="*/ 38100 w 37"/>
                <a:gd name="T37" fmla="*/ 25639 h 20"/>
                <a:gd name="T38" fmla="*/ 42863 w 37"/>
                <a:gd name="T39" fmla="*/ 24289 h 20"/>
                <a:gd name="T40" fmla="*/ 49213 w 37"/>
                <a:gd name="T41" fmla="*/ 18892 h 20"/>
                <a:gd name="T42" fmla="*/ 52388 w 37"/>
                <a:gd name="T43" fmla="*/ 16193 h 20"/>
                <a:gd name="T44" fmla="*/ 53975 w 37"/>
                <a:gd name="T45" fmla="*/ 10795 h 20"/>
                <a:gd name="T46" fmla="*/ 57150 w 37"/>
                <a:gd name="T47" fmla="*/ 5398 h 20"/>
                <a:gd name="T48" fmla="*/ 58738 w 37"/>
                <a:gd name="T49" fmla="*/ 0 h 20"/>
                <a:gd name="T50" fmla="*/ 50800 w 37"/>
                <a:gd name="T51" fmla="*/ 0 h 20"/>
                <a:gd name="T52" fmla="*/ 42863 w 37"/>
                <a:gd name="T53" fmla="*/ 0 h 20"/>
                <a:gd name="T54" fmla="*/ 38100 w 37"/>
                <a:gd name="T55" fmla="*/ 0 h 20"/>
                <a:gd name="T56" fmla="*/ 33338 w 37"/>
                <a:gd name="T57" fmla="*/ 0 h 20"/>
                <a:gd name="T58" fmla="*/ 30163 w 37"/>
                <a:gd name="T59" fmla="*/ 0 h 20"/>
                <a:gd name="T60" fmla="*/ 26988 w 37"/>
                <a:gd name="T61" fmla="*/ 0 h 20"/>
                <a:gd name="T62" fmla="*/ 22225 w 37"/>
                <a:gd name="T63" fmla="*/ 0 h 20"/>
                <a:gd name="T64" fmla="*/ 19050 w 37"/>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20"/>
                <a:gd name="T101" fmla="*/ 37 w 37"/>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20">
                  <a:moveTo>
                    <a:pt x="12" y="0"/>
                  </a:moveTo>
                  <a:lnTo>
                    <a:pt x="11" y="2"/>
                  </a:lnTo>
                  <a:lnTo>
                    <a:pt x="7" y="2"/>
                  </a:lnTo>
                  <a:lnTo>
                    <a:pt x="6" y="2"/>
                  </a:lnTo>
                  <a:lnTo>
                    <a:pt x="4" y="3"/>
                  </a:lnTo>
                  <a:lnTo>
                    <a:pt x="3" y="4"/>
                  </a:lnTo>
                  <a:lnTo>
                    <a:pt x="1" y="4"/>
                  </a:lnTo>
                  <a:lnTo>
                    <a:pt x="0" y="8"/>
                  </a:lnTo>
                  <a:lnTo>
                    <a:pt x="0" y="10"/>
                  </a:lnTo>
                  <a:lnTo>
                    <a:pt x="1" y="12"/>
                  </a:lnTo>
                  <a:lnTo>
                    <a:pt x="4" y="14"/>
                  </a:lnTo>
                  <a:lnTo>
                    <a:pt x="5" y="16"/>
                  </a:lnTo>
                  <a:lnTo>
                    <a:pt x="6" y="18"/>
                  </a:lnTo>
                  <a:lnTo>
                    <a:pt x="10" y="19"/>
                  </a:lnTo>
                  <a:lnTo>
                    <a:pt x="11" y="20"/>
                  </a:lnTo>
                  <a:lnTo>
                    <a:pt x="12" y="20"/>
                  </a:lnTo>
                  <a:lnTo>
                    <a:pt x="14" y="20"/>
                  </a:lnTo>
                  <a:lnTo>
                    <a:pt x="19" y="20"/>
                  </a:lnTo>
                  <a:lnTo>
                    <a:pt x="24" y="19"/>
                  </a:lnTo>
                  <a:lnTo>
                    <a:pt x="27" y="18"/>
                  </a:lnTo>
                  <a:lnTo>
                    <a:pt x="31" y="14"/>
                  </a:lnTo>
                  <a:lnTo>
                    <a:pt x="33" y="12"/>
                  </a:lnTo>
                  <a:lnTo>
                    <a:pt x="34" y="8"/>
                  </a:lnTo>
                  <a:lnTo>
                    <a:pt x="36" y="4"/>
                  </a:lnTo>
                  <a:lnTo>
                    <a:pt x="37" y="0"/>
                  </a:lnTo>
                  <a:lnTo>
                    <a:pt x="32" y="0"/>
                  </a:lnTo>
                  <a:lnTo>
                    <a:pt x="27" y="0"/>
                  </a:lnTo>
                  <a:lnTo>
                    <a:pt x="24" y="0"/>
                  </a:lnTo>
                  <a:lnTo>
                    <a:pt x="21" y="0"/>
                  </a:lnTo>
                  <a:lnTo>
                    <a:pt x="19" y="0"/>
                  </a:lnTo>
                  <a:lnTo>
                    <a:pt x="17" y="0"/>
                  </a:lnTo>
                  <a:lnTo>
                    <a:pt x="14" y="0"/>
                  </a:lnTo>
                  <a:lnTo>
                    <a:pt x="12"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4" name="Freeform 196">
              <a:extLst>
                <a:ext uri="{FF2B5EF4-FFF2-40B4-BE49-F238E27FC236}">
                  <a16:creationId xmlns:a16="http://schemas.microsoft.com/office/drawing/2014/main" id="{3C5CDB08-F869-043C-9FF4-821CA2895C28}"/>
                </a:ext>
              </a:extLst>
            </p:cNvPr>
            <p:cNvSpPr>
              <a:spLocks/>
            </p:cNvSpPr>
            <p:nvPr/>
          </p:nvSpPr>
          <p:spPr bwMode="gray">
            <a:xfrm>
              <a:off x="3525110" y="899323"/>
              <a:ext cx="92406" cy="59428"/>
            </a:xfrm>
            <a:custGeom>
              <a:avLst/>
              <a:gdLst>
                <a:gd name="T0" fmla="*/ 0 w 49"/>
                <a:gd name="T1" fmla="*/ 47625 h 34"/>
                <a:gd name="T2" fmla="*/ 3175 w 49"/>
                <a:gd name="T3" fmla="*/ 47625 h 34"/>
                <a:gd name="T4" fmla="*/ 4763 w 49"/>
                <a:gd name="T5" fmla="*/ 47625 h 34"/>
                <a:gd name="T6" fmla="*/ 6350 w 49"/>
                <a:gd name="T7" fmla="*/ 47625 h 34"/>
                <a:gd name="T8" fmla="*/ 7938 w 49"/>
                <a:gd name="T9" fmla="*/ 47625 h 34"/>
                <a:gd name="T10" fmla="*/ 9525 w 49"/>
                <a:gd name="T11" fmla="*/ 47625 h 34"/>
                <a:gd name="T12" fmla="*/ 11113 w 49"/>
                <a:gd name="T13" fmla="*/ 47625 h 34"/>
                <a:gd name="T14" fmla="*/ 14288 w 49"/>
                <a:gd name="T15" fmla="*/ 47625 h 34"/>
                <a:gd name="T16" fmla="*/ 22225 w 49"/>
                <a:gd name="T17" fmla="*/ 44824 h 34"/>
                <a:gd name="T18" fmla="*/ 30163 w 49"/>
                <a:gd name="T19" fmla="*/ 43423 h 34"/>
                <a:gd name="T20" fmla="*/ 39688 w 49"/>
                <a:gd name="T21" fmla="*/ 39221 h 34"/>
                <a:gd name="T22" fmla="*/ 49213 w 49"/>
                <a:gd name="T23" fmla="*/ 36419 h 34"/>
                <a:gd name="T24" fmla="*/ 60325 w 49"/>
                <a:gd name="T25" fmla="*/ 28015 h 34"/>
                <a:gd name="T26" fmla="*/ 68263 w 49"/>
                <a:gd name="T27" fmla="*/ 21011 h 34"/>
                <a:gd name="T28" fmla="*/ 73025 w 49"/>
                <a:gd name="T29" fmla="*/ 15408 h 34"/>
                <a:gd name="T30" fmla="*/ 77788 w 49"/>
                <a:gd name="T31" fmla="*/ 5603 h 34"/>
                <a:gd name="T32" fmla="*/ 69850 w 49"/>
                <a:gd name="T33" fmla="*/ 4202 h 34"/>
                <a:gd name="T34" fmla="*/ 60325 w 49"/>
                <a:gd name="T35" fmla="*/ 1401 h 34"/>
                <a:gd name="T36" fmla="*/ 49213 w 49"/>
                <a:gd name="T37" fmla="*/ 1401 h 34"/>
                <a:gd name="T38" fmla="*/ 39688 w 49"/>
                <a:gd name="T39" fmla="*/ 0 h 34"/>
                <a:gd name="T40" fmla="*/ 31750 w 49"/>
                <a:gd name="T41" fmla="*/ 0 h 34"/>
                <a:gd name="T42" fmla="*/ 25400 w 49"/>
                <a:gd name="T43" fmla="*/ 1401 h 34"/>
                <a:gd name="T44" fmla="*/ 17463 w 49"/>
                <a:gd name="T45" fmla="*/ 4202 h 34"/>
                <a:gd name="T46" fmla="*/ 14288 w 49"/>
                <a:gd name="T47" fmla="*/ 9805 h 34"/>
                <a:gd name="T48" fmla="*/ 15875 w 49"/>
                <a:gd name="T49" fmla="*/ 12607 h 34"/>
                <a:gd name="T50" fmla="*/ 15875 w 49"/>
                <a:gd name="T51" fmla="*/ 15408 h 34"/>
                <a:gd name="T52" fmla="*/ 17463 w 49"/>
                <a:gd name="T53" fmla="*/ 16809 h 34"/>
                <a:gd name="T54" fmla="*/ 20638 w 49"/>
                <a:gd name="T55" fmla="*/ 18210 h 34"/>
                <a:gd name="T56" fmla="*/ 22225 w 49"/>
                <a:gd name="T57" fmla="*/ 21011 h 34"/>
                <a:gd name="T58" fmla="*/ 17463 w 49"/>
                <a:gd name="T59" fmla="*/ 22412 h 34"/>
                <a:gd name="T60" fmla="*/ 15875 w 49"/>
                <a:gd name="T61" fmla="*/ 26614 h 34"/>
                <a:gd name="T62" fmla="*/ 14288 w 49"/>
                <a:gd name="T63" fmla="*/ 30816 h 34"/>
                <a:gd name="T64" fmla="*/ 9525 w 49"/>
                <a:gd name="T65" fmla="*/ 32217 h 34"/>
                <a:gd name="T66" fmla="*/ 7938 w 49"/>
                <a:gd name="T67" fmla="*/ 37820 h 34"/>
                <a:gd name="T68" fmla="*/ 6350 w 49"/>
                <a:gd name="T69" fmla="*/ 42022 h 34"/>
                <a:gd name="T70" fmla="*/ 3175 w 49"/>
                <a:gd name="T71" fmla="*/ 43423 h 34"/>
                <a:gd name="T72" fmla="*/ 0 w 49"/>
                <a:gd name="T73" fmla="*/ 47625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
                <a:gd name="T112" fmla="*/ 0 h 34"/>
                <a:gd name="T113" fmla="*/ 49 w 49"/>
                <a:gd name="T114" fmla="*/ 34 h 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 h="34">
                  <a:moveTo>
                    <a:pt x="0" y="34"/>
                  </a:moveTo>
                  <a:lnTo>
                    <a:pt x="2" y="34"/>
                  </a:lnTo>
                  <a:lnTo>
                    <a:pt x="3" y="34"/>
                  </a:lnTo>
                  <a:lnTo>
                    <a:pt x="4" y="34"/>
                  </a:lnTo>
                  <a:lnTo>
                    <a:pt x="5" y="34"/>
                  </a:lnTo>
                  <a:lnTo>
                    <a:pt x="6" y="34"/>
                  </a:lnTo>
                  <a:lnTo>
                    <a:pt x="7" y="34"/>
                  </a:lnTo>
                  <a:lnTo>
                    <a:pt x="9" y="34"/>
                  </a:lnTo>
                  <a:lnTo>
                    <a:pt x="14" y="32"/>
                  </a:lnTo>
                  <a:lnTo>
                    <a:pt x="19" y="31"/>
                  </a:lnTo>
                  <a:lnTo>
                    <a:pt x="25" y="28"/>
                  </a:lnTo>
                  <a:lnTo>
                    <a:pt x="31" y="26"/>
                  </a:lnTo>
                  <a:lnTo>
                    <a:pt x="38" y="20"/>
                  </a:lnTo>
                  <a:lnTo>
                    <a:pt x="43" y="15"/>
                  </a:lnTo>
                  <a:lnTo>
                    <a:pt x="46" y="11"/>
                  </a:lnTo>
                  <a:lnTo>
                    <a:pt x="49" y="4"/>
                  </a:lnTo>
                  <a:lnTo>
                    <a:pt x="44" y="3"/>
                  </a:lnTo>
                  <a:lnTo>
                    <a:pt x="38" y="1"/>
                  </a:lnTo>
                  <a:lnTo>
                    <a:pt x="31" y="1"/>
                  </a:lnTo>
                  <a:lnTo>
                    <a:pt x="25" y="0"/>
                  </a:lnTo>
                  <a:lnTo>
                    <a:pt x="20" y="0"/>
                  </a:lnTo>
                  <a:lnTo>
                    <a:pt x="16" y="1"/>
                  </a:lnTo>
                  <a:lnTo>
                    <a:pt x="11" y="3"/>
                  </a:lnTo>
                  <a:lnTo>
                    <a:pt x="9" y="7"/>
                  </a:lnTo>
                  <a:lnTo>
                    <a:pt x="10" y="9"/>
                  </a:lnTo>
                  <a:lnTo>
                    <a:pt x="10" y="11"/>
                  </a:lnTo>
                  <a:lnTo>
                    <a:pt x="11" y="12"/>
                  </a:lnTo>
                  <a:lnTo>
                    <a:pt x="13" y="13"/>
                  </a:lnTo>
                  <a:lnTo>
                    <a:pt x="14" y="15"/>
                  </a:lnTo>
                  <a:lnTo>
                    <a:pt x="11" y="16"/>
                  </a:lnTo>
                  <a:lnTo>
                    <a:pt x="10" y="19"/>
                  </a:lnTo>
                  <a:lnTo>
                    <a:pt x="9" y="22"/>
                  </a:lnTo>
                  <a:lnTo>
                    <a:pt x="6" y="23"/>
                  </a:lnTo>
                  <a:lnTo>
                    <a:pt x="5" y="27"/>
                  </a:lnTo>
                  <a:lnTo>
                    <a:pt x="4" y="30"/>
                  </a:lnTo>
                  <a:lnTo>
                    <a:pt x="2" y="31"/>
                  </a:lnTo>
                  <a:lnTo>
                    <a:pt x="0" y="34"/>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5" name="Freeform 197">
              <a:extLst>
                <a:ext uri="{FF2B5EF4-FFF2-40B4-BE49-F238E27FC236}">
                  <a16:creationId xmlns:a16="http://schemas.microsoft.com/office/drawing/2014/main" id="{5B7087A1-D81F-085D-75B6-2B5DFE7EDABE}"/>
                </a:ext>
              </a:extLst>
            </p:cNvPr>
            <p:cNvSpPr>
              <a:spLocks/>
            </p:cNvSpPr>
            <p:nvPr/>
          </p:nvSpPr>
          <p:spPr bwMode="gray">
            <a:xfrm>
              <a:off x="3613498" y="931019"/>
              <a:ext cx="52230" cy="39617"/>
            </a:xfrm>
            <a:custGeom>
              <a:avLst/>
              <a:gdLst>
                <a:gd name="T0" fmla="*/ 0 w 28"/>
                <a:gd name="T1" fmla="*/ 21648 h 22"/>
                <a:gd name="T2" fmla="*/ 1588 w 28"/>
                <a:gd name="T3" fmla="*/ 27420 h 22"/>
                <a:gd name="T4" fmla="*/ 3175 w 28"/>
                <a:gd name="T5" fmla="*/ 27420 h 22"/>
                <a:gd name="T6" fmla="*/ 7938 w 28"/>
                <a:gd name="T7" fmla="*/ 28864 h 22"/>
                <a:gd name="T8" fmla="*/ 9525 w 28"/>
                <a:gd name="T9" fmla="*/ 31750 h 22"/>
                <a:gd name="T10" fmla="*/ 14288 w 28"/>
                <a:gd name="T11" fmla="*/ 31750 h 22"/>
                <a:gd name="T12" fmla="*/ 15875 w 28"/>
                <a:gd name="T13" fmla="*/ 31750 h 22"/>
                <a:gd name="T14" fmla="*/ 20638 w 28"/>
                <a:gd name="T15" fmla="*/ 31750 h 22"/>
                <a:gd name="T16" fmla="*/ 22225 w 28"/>
                <a:gd name="T17" fmla="*/ 31750 h 22"/>
                <a:gd name="T18" fmla="*/ 26988 w 28"/>
                <a:gd name="T19" fmla="*/ 31750 h 22"/>
                <a:gd name="T20" fmla="*/ 34925 w 28"/>
                <a:gd name="T21" fmla="*/ 31750 h 22"/>
                <a:gd name="T22" fmla="*/ 38100 w 28"/>
                <a:gd name="T23" fmla="*/ 28864 h 22"/>
                <a:gd name="T24" fmla="*/ 41275 w 28"/>
                <a:gd name="T25" fmla="*/ 27420 h 22"/>
                <a:gd name="T26" fmla="*/ 42863 w 28"/>
                <a:gd name="T27" fmla="*/ 25977 h 22"/>
                <a:gd name="T28" fmla="*/ 44450 w 28"/>
                <a:gd name="T29" fmla="*/ 21648 h 22"/>
                <a:gd name="T30" fmla="*/ 44450 w 28"/>
                <a:gd name="T31" fmla="*/ 20205 h 22"/>
                <a:gd name="T32" fmla="*/ 44450 w 28"/>
                <a:gd name="T33" fmla="*/ 15875 h 22"/>
                <a:gd name="T34" fmla="*/ 44450 w 28"/>
                <a:gd name="T35" fmla="*/ 14432 h 22"/>
                <a:gd name="T36" fmla="*/ 44450 w 28"/>
                <a:gd name="T37" fmla="*/ 10102 h 22"/>
                <a:gd name="T38" fmla="*/ 42863 w 28"/>
                <a:gd name="T39" fmla="*/ 8659 h 22"/>
                <a:gd name="T40" fmla="*/ 41275 w 28"/>
                <a:gd name="T41" fmla="*/ 4330 h 22"/>
                <a:gd name="T42" fmla="*/ 41275 w 28"/>
                <a:gd name="T43" fmla="*/ 2886 h 22"/>
                <a:gd name="T44" fmla="*/ 38100 w 28"/>
                <a:gd name="T45" fmla="*/ 0 h 22"/>
                <a:gd name="T46" fmla="*/ 36513 w 28"/>
                <a:gd name="T47" fmla="*/ 0 h 22"/>
                <a:gd name="T48" fmla="*/ 0 w 28"/>
                <a:gd name="T49" fmla="*/ 21648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22"/>
                <a:gd name="T77" fmla="*/ 28 w 28"/>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22">
                  <a:moveTo>
                    <a:pt x="0" y="15"/>
                  </a:moveTo>
                  <a:lnTo>
                    <a:pt x="1" y="19"/>
                  </a:lnTo>
                  <a:lnTo>
                    <a:pt x="2" y="19"/>
                  </a:lnTo>
                  <a:lnTo>
                    <a:pt x="5" y="20"/>
                  </a:lnTo>
                  <a:lnTo>
                    <a:pt x="6" y="22"/>
                  </a:lnTo>
                  <a:lnTo>
                    <a:pt x="9" y="22"/>
                  </a:lnTo>
                  <a:lnTo>
                    <a:pt x="10" y="22"/>
                  </a:lnTo>
                  <a:lnTo>
                    <a:pt x="13" y="22"/>
                  </a:lnTo>
                  <a:lnTo>
                    <a:pt x="14" y="22"/>
                  </a:lnTo>
                  <a:lnTo>
                    <a:pt x="17" y="22"/>
                  </a:lnTo>
                  <a:lnTo>
                    <a:pt x="22" y="22"/>
                  </a:lnTo>
                  <a:lnTo>
                    <a:pt x="24" y="20"/>
                  </a:lnTo>
                  <a:lnTo>
                    <a:pt x="26" y="19"/>
                  </a:lnTo>
                  <a:lnTo>
                    <a:pt x="27" y="18"/>
                  </a:lnTo>
                  <a:lnTo>
                    <a:pt x="28" y="15"/>
                  </a:lnTo>
                  <a:lnTo>
                    <a:pt x="28" y="14"/>
                  </a:lnTo>
                  <a:lnTo>
                    <a:pt x="28" y="11"/>
                  </a:lnTo>
                  <a:lnTo>
                    <a:pt x="28" y="10"/>
                  </a:lnTo>
                  <a:lnTo>
                    <a:pt x="28" y="7"/>
                  </a:lnTo>
                  <a:lnTo>
                    <a:pt x="27" y="6"/>
                  </a:lnTo>
                  <a:lnTo>
                    <a:pt x="26" y="3"/>
                  </a:lnTo>
                  <a:lnTo>
                    <a:pt x="26" y="2"/>
                  </a:lnTo>
                  <a:lnTo>
                    <a:pt x="24" y="0"/>
                  </a:lnTo>
                  <a:lnTo>
                    <a:pt x="23" y="0"/>
                  </a:lnTo>
                  <a:lnTo>
                    <a:pt x="0" y="15"/>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6" name="Freeform 198">
              <a:extLst>
                <a:ext uri="{FF2B5EF4-FFF2-40B4-BE49-F238E27FC236}">
                  <a16:creationId xmlns:a16="http://schemas.microsoft.com/office/drawing/2014/main" id="{A0C8005C-7F23-FE82-8865-856869BE103B}"/>
                </a:ext>
              </a:extLst>
            </p:cNvPr>
            <p:cNvSpPr>
              <a:spLocks/>
            </p:cNvSpPr>
            <p:nvPr/>
          </p:nvSpPr>
          <p:spPr bwMode="gray">
            <a:xfrm>
              <a:off x="3549216" y="824047"/>
              <a:ext cx="100441" cy="47544"/>
            </a:xfrm>
            <a:custGeom>
              <a:avLst/>
              <a:gdLst>
                <a:gd name="T0" fmla="*/ 55563 w 54"/>
                <a:gd name="T1" fmla="*/ 32657 h 28"/>
                <a:gd name="T2" fmla="*/ 55563 w 54"/>
                <a:gd name="T3" fmla="*/ 32657 h 28"/>
                <a:gd name="T4" fmla="*/ 53975 w 54"/>
                <a:gd name="T5" fmla="*/ 32657 h 28"/>
                <a:gd name="T6" fmla="*/ 50800 w 54"/>
                <a:gd name="T7" fmla="*/ 32657 h 28"/>
                <a:gd name="T8" fmla="*/ 49212 w 54"/>
                <a:gd name="T9" fmla="*/ 32657 h 28"/>
                <a:gd name="T10" fmla="*/ 46037 w 54"/>
                <a:gd name="T11" fmla="*/ 32657 h 28"/>
                <a:gd name="T12" fmla="*/ 44450 w 54"/>
                <a:gd name="T13" fmla="*/ 32657 h 28"/>
                <a:gd name="T14" fmla="*/ 41275 w 54"/>
                <a:gd name="T15" fmla="*/ 32657 h 28"/>
                <a:gd name="T16" fmla="*/ 38100 w 54"/>
                <a:gd name="T17" fmla="*/ 32657 h 28"/>
                <a:gd name="T18" fmla="*/ 28575 w 54"/>
                <a:gd name="T19" fmla="*/ 38100 h 28"/>
                <a:gd name="T20" fmla="*/ 14288 w 54"/>
                <a:gd name="T21" fmla="*/ 38100 h 28"/>
                <a:gd name="T22" fmla="*/ 14288 w 54"/>
                <a:gd name="T23" fmla="*/ 36739 h 28"/>
                <a:gd name="T24" fmla="*/ 14288 w 54"/>
                <a:gd name="T25" fmla="*/ 34018 h 28"/>
                <a:gd name="T26" fmla="*/ 14288 w 54"/>
                <a:gd name="T27" fmla="*/ 32657 h 28"/>
                <a:gd name="T28" fmla="*/ 15875 w 54"/>
                <a:gd name="T29" fmla="*/ 31296 h 28"/>
                <a:gd name="T30" fmla="*/ 15875 w 54"/>
                <a:gd name="T31" fmla="*/ 27214 h 28"/>
                <a:gd name="T32" fmla="*/ 17463 w 54"/>
                <a:gd name="T33" fmla="*/ 25854 h 28"/>
                <a:gd name="T34" fmla="*/ 17463 w 54"/>
                <a:gd name="T35" fmla="*/ 23132 h 28"/>
                <a:gd name="T36" fmla="*/ 14288 w 54"/>
                <a:gd name="T37" fmla="*/ 23132 h 28"/>
                <a:gd name="T38" fmla="*/ 9525 w 54"/>
                <a:gd name="T39" fmla="*/ 23132 h 28"/>
                <a:gd name="T40" fmla="*/ 6350 w 54"/>
                <a:gd name="T41" fmla="*/ 23132 h 28"/>
                <a:gd name="T42" fmla="*/ 4763 w 54"/>
                <a:gd name="T43" fmla="*/ 21771 h 28"/>
                <a:gd name="T44" fmla="*/ 3175 w 54"/>
                <a:gd name="T45" fmla="*/ 20411 h 28"/>
                <a:gd name="T46" fmla="*/ 0 w 54"/>
                <a:gd name="T47" fmla="*/ 17689 h 28"/>
                <a:gd name="T48" fmla="*/ 0 w 54"/>
                <a:gd name="T49" fmla="*/ 16329 h 28"/>
                <a:gd name="T50" fmla="*/ 0 w 54"/>
                <a:gd name="T51" fmla="*/ 13607 h 28"/>
                <a:gd name="T52" fmla="*/ 0 w 54"/>
                <a:gd name="T53" fmla="*/ 6804 h 28"/>
                <a:gd name="T54" fmla="*/ 4763 w 54"/>
                <a:gd name="T55" fmla="*/ 2721 h 28"/>
                <a:gd name="T56" fmla="*/ 7938 w 54"/>
                <a:gd name="T57" fmla="*/ 1361 h 28"/>
                <a:gd name="T58" fmla="*/ 14288 w 54"/>
                <a:gd name="T59" fmla="*/ 0 h 28"/>
                <a:gd name="T60" fmla="*/ 19050 w 54"/>
                <a:gd name="T61" fmla="*/ 0 h 28"/>
                <a:gd name="T62" fmla="*/ 26988 w 54"/>
                <a:gd name="T63" fmla="*/ 0 h 28"/>
                <a:gd name="T64" fmla="*/ 34925 w 54"/>
                <a:gd name="T65" fmla="*/ 0 h 28"/>
                <a:gd name="T66" fmla="*/ 38100 w 54"/>
                <a:gd name="T67" fmla="*/ 0 h 28"/>
                <a:gd name="T68" fmla="*/ 46037 w 54"/>
                <a:gd name="T69" fmla="*/ 0 h 28"/>
                <a:gd name="T70" fmla="*/ 50800 w 54"/>
                <a:gd name="T71" fmla="*/ 1361 h 28"/>
                <a:gd name="T72" fmla="*/ 57150 w 54"/>
                <a:gd name="T73" fmla="*/ 1361 h 28"/>
                <a:gd name="T74" fmla="*/ 65088 w 54"/>
                <a:gd name="T75" fmla="*/ 2721 h 28"/>
                <a:gd name="T76" fmla="*/ 68263 w 54"/>
                <a:gd name="T77" fmla="*/ 5443 h 28"/>
                <a:gd name="T78" fmla="*/ 73025 w 54"/>
                <a:gd name="T79" fmla="*/ 6804 h 28"/>
                <a:gd name="T80" fmla="*/ 79375 w 54"/>
                <a:gd name="T81" fmla="*/ 10886 h 28"/>
                <a:gd name="T82" fmla="*/ 85725 w 54"/>
                <a:gd name="T83" fmla="*/ 10886 h 28"/>
                <a:gd name="T84" fmla="*/ 85725 w 54"/>
                <a:gd name="T85" fmla="*/ 21771 h 28"/>
                <a:gd name="T86" fmla="*/ 80963 w 54"/>
                <a:gd name="T87" fmla="*/ 25854 h 28"/>
                <a:gd name="T88" fmla="*/ 77788 w 54"/>
                <a:gd name="T89" fmla="*/ 31296 h 28"/>
                <a:gd name="T90" fmla="*/ 73025 w 54"/>
                <a:gd name="T91" fmla="*/ 32657 h 28"/>
                <a:gd name="T92" fmla="*/ 68263 w 54"/>
                <a:gd name="T93" fmla="*/ 32657 h 28"/>
                <a:gd name="T94" fmla="*/ 65088 w 54"/>
                <a:gd name="T95" fmla="*/ 32657 h 28"/>
                <a:gd name="T96" fmla="*/ 58738 w 54"/>
                <a:gd name="T97" fmla="*/ 32657 h 28"/>
                <a:gd name="T98" fmla="*/ 53975 w 54"/>
                <a:gd name="T99" fmla="*/ 31296 h 28"/>
                <a:gd name="T100" fmla="*/ 49212 w 54"/>
                <a:gd name="T101" fmla="*/ 27214 h 28"/>
                <a:gd name="T102" fmla="*/ 53975 w 54"/>
                <a:gd name="T103" fmla="*/ 27214 h 28"/>
                <a:gd name="T104" fmla="*/ 55563 w 54"/>
                <a:gd name="T105" fmla="*/ 32657 h 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
                <a:gd name="T160" fmla="*/ 0 h 28"/>
                <a:gd name="T161" fmla="*/ 54 w 54"/>
                <a:gd name="T162" fmla="*/ 28 h 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 h="28">
                  <a:moveTo>
                    <a:pt x="35" y="24"/>
                  </a:moveTo>
                  <a:lnTo>
                    <a:pt x="35" y="24"/>
                  </a:lnTo>
                  <a:lnTo>
                    <a:pt x="34" y="24"/>
                  </a:lnTo>
                  <a:lnTo>
                    <a:pt x="32" y="24"/>
                  </a:lnTo>
                  <a:lnTo>
                    <a:pt x="31" y="24"/>
                  </a:lnTo>
                  <a:lnTo>
                    <a:pt x="29" y="24"/>
                  </a:lnTo>
                  <a:lnTo>
                    <a:pt x="28" y="24"/>
                  </a:lnTo>
                  <a:lnTo>
                    <a:pt x="26" y="24"/>
                  </a:lnTo>
                  <a:lnTo>
                    <a:pt x="24" y="24"/>
                  </a:lnTo>
                  <a:lnTo>
                    <a:pt x="18" y="28"/>
                  </a:lnTo>
                  <a:lnTo>
                    <a:pt x="9" y="28"/>
                  </a:lnTo>
                  <a:lnTo>
                    <a:pt x="9" y="27"/>
                  </a:lnTo>
                  <a:lnTo>
                    <a:pt x="9" y="25"/>
                  </a:lnTo>
                  <a:lnTo>
                    <a:pt x="9" y="24"/>
                  </a:lnTo>
                  <a:lnTo>
                    <a:pt x="10" y="23"/>
                  </a:lnTo>
                  <a:lnTo>
                    <a:pt x="10" y="20"/>
                  </a:lnTo>
                  <a:lnTo>
                    <a:pt x="11" y="19"/>
                  </a:lnTo>
                  <a:lnTo>
                    <a:pt x="11" y="17"/>
                  </a:lnTo>
                  <a:lnTo>
                    <a:pt x="9" y="17"/>
                  </a:lnTo>
                  <a:lnTo>
                    <a:pt x="6" y="17"/>
                  </a:lnTo>
                  <a:lnTo>
                    <a:pt x="4" y="17"/>
                  </a:lnTo>
                  <a:lnTo>
                    <a:pt x="3" y="16"/>
                  </a:lnTo>
                  <a:lnTo>
                    <a:pt x="2" y="15"/>
                  </a:lnTo>
                  <a:lnTo>
                    <a:pt x="0" y="13"/>
                  </a:lnTo>
                  <a:lnTo>
                    <a:pt x="0" y="12"/>
                  </a:lnTo>
                  <a:lnTo>
                    <a:pt x="0" y="10"/>
                  </a:lnTo>
                  <a:lnTo>
                    <a:pt x="0" y="5"/>
                  </a:lnTo>
                  <a:lnTo>
                    <a:pt x="3" y="2"/>
                  </a:lnTo>
                  <a:lnTo>
                    <a:pt x="5" y="1"/>
                  </a:lnTo>
                  <a:lnTo>
                    <a:pt x="9" y="0"/>
                  </a:lnTo>
                  <a:lnTo>
                    <a:pt x="12" y="0"/>
                  </a:lnTo>
                  <a:lnTo>
                    <a:pt x="17" y="0"/>
                  </a:lnTo>
                  <a:lnTo>
                    <a:pt x="22" y="0"/>
                  </a:lnTo>
                  <a:lnTo>
                    <a:pt x="24" y="0"/>
                  </a:lnTo>
                  <a:lnTo>
                    <a:pt x="29" y="0"/>
                  </a:lnTo>
                  <a:lnTo>
                    <a:pt x="32" y="1"/>
                  </a:lnTo>
                  <a:lnTo>
                    <a:pt x="36" y="1"/>
                  </a:lnTo>
                  <a:lnTo>
                    <a:pt x="41" y="2"/>
                  </a:lnTo>
                  <a:lnTo>
                    <a:pt x="43" y="4"/>
                  </a:lnTo>
                  <a:lnTo>
                    <a:pt x="46" y="5"/>
                  </a:lnTo>
                  <a:lnTo>
                    <a:pt x="50" y="8"/>
                  </a:lnTo>
                  <a:lnTo>
                    <a:pt x="54" y="8"/>
                  </a:lnTo>
                  <a:lnTo>
                    <a:pt x="54" y="16"/>
                  </a:lnTo>
                  <a:lnTo>
                    <a:pt x="51" y="19"/>
                  </a:lnTo>
                  <a:lnTo>
                    <a:pt x="49" y="23"/>
                  </a:lnTo>
                  <a:lnTo>
                    <a:pt x="46" y="24"/>
                  </a:lnTo>
                  <a:lnTo>
                    <a:pt x="43" y="24"/>
                  </a:lnTo>
                  <a:lnTo>
                    <a:pt x="41" y="24"/>
                  </a:lnTo>
                  <a:lnTo>
                    <a:pt x="37" y="24"/>
                  </a:lnTo>
                  <a:lnTo>
                    <a:pt x="34" y="23"/>
                  </a:lnTo>
                  <a:lnTo>
                    <a:pt x="31" y="20"/>
                  </a:lnTo>
                  <a:lnTo>
                    <a:pt x="34" y="20"/>
                  </a:lnTo>
                  <a:lnTo>
                    <a:pt x="35" y="24"/>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7" name="Freeform 199">
              <a:extLst>
                <a:ext uri="{FF2B5EF4-FFF2-40B4-BE49-F238E27FC236}">
                  <a16:creationId xmlns:a16="http://schemas.microsoft.com/office/drawing/2014/main" id="{402D9F6F-235D-7E7C-8486-AAD3D9EF29A0}"/>
                </a:ext>
              </a:extLst>
            </p:cNvPr>
            <p:cNvSpPr>
              <a:spLocks/>
            </p:cNvSpPr>
            <p:nvPr/>
          </p:nvSpPr>
          <p:spPr bwMode="gray">
            <a:xfrm>
              <a:off x="3669743" y="835933"/>
              <a:ext cx="74326" cy="33678"/>
            </a:xfrm>
            <a:custGeom>
              <a:avLst/>
              <a:gdLst>
                <a:gd name="T0" fmla="*/ 17462 w 40"/>
                <a:gd name="T1" fmla="*/ 26988 h 20"/>
                <a:gd name="T2" fmla="*/ 25400 w 40"/>
                <a:gd name="T3" fmla="*/ 26988 h 20"/>
                <a:gd name="T4" fmla="*/ 34925 w 40"/>
                <a:gd name="T5" fmla="*/ 24289 h 20"/>
                <a:gd name="T6" fmla="*/ 41275 w 40"/>
                <a:gd name="T7" fmla="*/ 24289 h 20"/>
                <a:gd name="T8" fmla="*/ 46037 w 40"/>
                <a:gd name="T9" fmla="*/ 22940 h 20"/>
                <a:gd name="T10" fmla="*/ 53975 w 40"/>
                <a:gd name="T11" fmla="*/ 21590 h 20"/>
                <a:gd name="T12" fmla="*/ 57150 w 40"/>
                <a:gd name="T13" fmla="*/ 16193 h 20"/>
                <a:gd name="T14" fmla="*/ 58738 w 40"/>
                <a:gd name="T15" fmla="*/ 12145 h 20"/>
                <a:gd name="T16" fmla="*/ 63500 w 40"/>
                <a:gd name="T17" fmla="*/ 8096 h 20"/>
                <a:gd name="T18" fmla="*/ 53975 w 40"/>
                <a:gd name="T19" fmla="*/ 2699 h 20"/>
                <a:gd name="T20" fmla="*/ 44450 w 40"/>
                <a:gd name="T21" fmla="*/ 1349 h 20"/>
                <a:gd name="T22" fmla="*/ 34925 w 40"/>
                <a:gd name="T23" fmla="*/ 0 h 20"/>
                <a:gd name="T24" fmla="*/ 26988 w 40"/>
                <a:gd name="T25" fmla="*/ 0 h 20"/>
                <a:gd name="T26" fmla="*/ 20637 w 40"/>
                <a:gd name="T27" fmla="*/ 0 h 20"/>
                <a:gd name="T28" fmla="*/ 11112 w 40"/>
                <a:gd name="T29" fmla="*/ 1349 h 20"/>
                <a:gd name="T30" fmla="*/ 3175 w 40"/>
                <a:gd name="T31" fmla="*/ 1349 h 20"/>
                <a:gd name="T32" fmla="*/ 0 w 40"/>
                <a:gd name="T33" fmla="*/ 2699 h 20"/>
                <a:gd name="T34" fmla="*/ 0 w 40"/>
                <a:gd name="T35" fmla="*/ 17542 h 20"/>
                <a:gd name="T36" fmla="*/ 0 w 40"/>
                <a:gd name="T37" fmla="*/ 21590 h 20"/>
                <a:gd name="T38" fmla="*/ 1588 w 40"/>
                <a:gd name="T39" fmla="*/ 22940 h 20"/>
                <a:gd name="T40" fmla="*/ 3175 w 40"/>
                <a:gd name="T41" fmla="*/ 24289 h 20"/>
                <a:gd name="T42" fmla="*/ 4762 w 40"/>
                <a:gd name="T43" fmla="*/ 24289 h 20"/>
                <a:gd name="T44" fmla="*/ 9525 w 40"/>
                <a:gd name="T45" fmla="*/ 24289 h 20"/>
                <a:gd name="T46" fmla="*/ 11112 w 40"/>
                <a:gd name="T47" fmla="*/ 26988 h 20"/>
                <a:gd name="T48" fmla="*/ 12700 w 40"/>
                <a:gd name="T49" fmla="*/ 26988 h 20"/>
                <a:gd name="T50" fmla="*/ 17462 w 40"/>
                <a:gd name="T51" fmla="*/ 26988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20"/>
                <a:gd name="T80" fmla="*/ 40 w 40"/>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20">
                  <a:moveTo>
                    <a:pt x="11" y="20"/>
                  </a:moveTo>
                  <a:lnTo>
                    <a:pt x="16" y="20"/>
                  </a:lnTo>
                  <a:lnTo>
                    <a:pt x="22" y="18"/>
                  </a:lnTo>
                  <a:lnTo>
                    <a:pt x="26" y="18"/>
                  </a:lnTo>
                  <a:lnTo>
                    <a:pt x="29" y="17"/>
                  </a:lnTo>
                  <a:lnTo>
                    <a:pt x="34" y="16"/>
                  </a:lnTo>
                  <a:lnTo>
                    <a:pt x="36" y="12"/>
                  </a:lnTo>
                  <a:lnTo>
                    <a:pt x="37" y="9"/>
                  </a:lnTo>
                  <a:lnTo>
                    <a:pt x="40" y="6"/>
                  </a:lnTo>
                  <a:lnTo>
                    <a:pt x="34" y="2"/>
                  </a:lnTo>
                  <a:lnTo>
                    <a:pt x="28" y="1"/>
                  </a:lnTo>
                  <a:lnTo>
                    <a:pt x="22" y="0"/>
                  </a:lnTo>
                  <a:lnTo>
                    <a:pt x="17" y="0"/>
                  </a:lnTo>
                  <a:lnTo>
                    <a:pt x="13" y="0"/>
                  </a:lnTo>
                  <a:lnTo>
                    <a:pt x="7" y="1"/>
                  </a:lnTo>
                  <a:lnTo>
                    <a:pt x="2" y="1"/>
                  </a:lnTo>
                  <a:lnTo>
                    <a:pt x="0" y="2"/>
                  </a:lnTo>
                  <a:lnTo>
                    <a:pt x="0" y="13"/>
                  </a:lnTo>
                  <a:lnTo>
                    <a:pt x="0" y="16"/>
                  </a:lnTo>
                  <a:lnTo>
                    <a:pt x="1" y="17"/>
                  </a:lnTo>
                  <a:lnTo>
                    <a:pt x="2" y="18"/>
                  </a:lnTo>
                  <a:lnTo>
                    <a:pt x="3" y="18"/>
                  </a:lnTo>
                  <a:lnTo>
                    <a:pt x="6" y="18"/>
                  </a:lnTo>
                  <a:lnTo>
                    <a:pt x="7" y="20"/>
                  </a:lnTo>
                  <a:lnTo>
                    <a:pt x="8" y="20"/>
                  </a:lnTo>
                  <a:lnTo>
                    <a:pt x="11" y="2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8" name="Freeform 200">
              <a:extLst>
                <a:ext uri="{FF2B5EF4-FFF2-40B4-BE49-F238E27FC236}">
                  <a16:creationId xmlns:a16="http://schemas.microsoft.com/office/drawing/2014/main" id="{38928EBD-4ABD-7416-99B7-309AF04C8AA5}"/>
                </a:ext>
              </a:extLst>
            </p:cNvPr>
            <p:cNvSpPr>
              <a:spLocks/>
            </p:cNvSpPr>
            <p:nvPr/>
          </p:nvSpPr>
          <p:spPr bwMode="gray">
            <a:xfrm>
              <a:off x="3657691" y="883474"/>
              <a:ext cx="54236" cy="43580"/>
            </a:xfrm>
            <a:custGeom>
              <a:avLst/>
              <a:gdLst>
                <a:gd name="T0" fmla="*/ 17463 w 29"/>
                <a:gd name="T1" fmla="*/ 0 h 25"/>
                <a:gd name="T2" fmla="*/ 14288 w 29"/>
                <a:gd name="T3" fmla="*/ 0 h 25"/>
                <a:gd name="T4" fmla="*/ 9525 w 29"/>
                <a:gd name="T5" fmla="*/ 2794 h 25"/>
                <a:gd name="T6" fmla="*/ 6350 w 29"/>
                <a:gd name="T7" fmla="*/ 2794 h 25"/>
                <a:gd name="T8" fmla="*/ 4763 w 29"/>
                <a:gd name="T9" fmla="*/ 4191 h 25"/>
                <a:gd name="T10" fmla="*/ 3175 w 29"/>
                <a:gd name="T11" fmla="*/ 9779 h 25"/>
                <a:gd name="T12" fmla="*/ 1588 w 29"/>
                <a:gd name="T13" fmla="*/ 11176 h 25"/>
                <a:gd name="T14" fmla="*/ 0 w 29"/>
                <a:gd name="T15" fmla="*/ 15367 h 25"/>
                <a:gd name="T16" fmla="*/ 0 w 29"/>
                <a:gd name="T17" fmla="*/ 19558 h 25"/>
                <a:gd name="T18" fmla="*/ 1588 w 29"/>
                <a:gd name="T19" fmla="*/ 20955 h 25"/>
                <a:gd name="T20" fmla="*/ 3175 w 29"/>
                <a:gd name="T21" fmla="*/ 23749 h 25"/>
                <a:gd name="T22" fmla="*/ 4763 w 29"/>
                <a:gd name="T23" fmla="*/ 29337 h 25"/>
                <a:gd name="T24" fmla="*/ 9525 w 29"/>
                <a:gd name="T25" fmla="*/ 30734 h 25"/>
                <a:gd name="T26" fmla="*/ 14288 w 29"/>
                <a:gd name="T27" fmla="*/ 32131 h 25"/>
                <a:gd name="T28" fmla="*/ 17463 w 29"/>
                <a:gd name="T29" fmla="*/ 32131 h 25"/>
                <a:gd name="T30" fmla="*/ 22225 w 29"/>
                <a:gd name="T31" fmla="*/ 34925 h 25"/>
                <a:gd name="T32" fmla="*/ 25400 w 29"/>
                <a:gd name="T33" fmla="*/ 34925 h 25"/>
                <a:gd name="T34" fmla="*/ 28575 w 29"/>
                <a:gd name="T35" fmla="*/ 34925 h 25"/>
                <a:gd name="T36" fmla="*/ 31750 w 29"/>
                <a:gd name="T37" fmla="*/ 32131 h 25"/>
                <a:gd name="T38" fmla="*/ 36513 w 29"/>
                <a:gd name="T39" fmla="*/ 30734 h 25"/>
                <a:gd name="T40" fmla="*/ 38100 w 29"/>
                <a:gd name="T41" fmla="*/ 29337 h 25"/>
                <a:gd name="T42" fmla="*/ 42863 w 29"/>
                <a:gd name="T43" fmla="*/ 23749 h 25"/>
                <a:gd name="T44" fmla="*/ 44450 w 29"/>
                <a:gd name="T45" fmla="*/ 19558 h 25"/>
                <a:gd name="T46" fmla="*/ 46038 w 29"/>
                <a:gd name="T47" fmla="*/ 15367 h 25"/>
                <a:gd name="T48" fmla="*/ 46038 w 29"/>
                <a:gd name="T49" fmla="*/ 11176 h 25"/>
                <a:gd name="T50" fmla="*/ 17463 w 29"/>
                <a:gd name="T51" fmla="*/ 0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
                <a:gd name="T79" fmla="*/ 0 h 25"/>
                <a:gd name="T80" fmla="*/ 29 w 29"/>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 h="25">
                  <a:moveTo>
                    <a:pt x="11" y="0"/>
                  </a:moveTo>
                  <a:lnTo>
                    <a:pt x="9" y="0"/>
                  </a:lnTo>
                  <a:lnTo>
                    <a:pt x="6" y="2"/>
                  </a:lnTo>
                  <a:lnTo>
                    <a:pt x="4" y="2"/>
                  </a:lnTo>
                  <a:lnTo>
                    <a:pt x="3" y="3"/>
                  </a:lnTo>
                  <a:lnTo>
                    <a:pt x="2" y="7"/>
                  </a:lnTo>
                  <a:lnTo>
                    <a:pt x="1" y="8"/>
                  </a:lnTo>
                  <a:lnTo>
                    <a:pt x="0" y="11"/>
                  </a:lnTo>
                  <a:lnTo>
                    <a:pt x="0" y="14"/>
                  </a:lnTo>
                  <a:lnTo>
                    <a:pt x="1" y="15"/>
                  </a:lnTo>
                  <a:lnTo>
                    <a:pt x="2" y="17"/>
                  </a:lnTo>
                  <a:lnTo>
                    <a:pt x="3" y="21"/>
                  </a:lnTo>
                  <a:lnTo>
                    <a:pt x="6" y="22"/>
                  </a:lnTo>
                  <a:lnTo>
                    <a:pt x="9" y="23"/>
                  </a:lnTo>
                  <a:lnTo>
                    <a:pt x="11" y="23"/>
                  </a:lnTo>
                  <a:lnTo>
                    <a:pt x="14" y="25"/>
                  </a:lnTo>
                  <a:lnTo>
                    <a:pt x="16" y="25"/>
                  </a:lnTo>
                  <a:lnTo>
                    <a:pt x="18" y="25"/>
                  </a:lnTo>
                  <a:lnTo>
                    <a:pt x="20" y="23"/>
                  </a:lnTo>
                  <a:lnTo>
                    <a:pt x="23" y="22"/>
                  </a:lnTo>
                  <a:lnTo>
                    <a:pt x="24" y="21"/>
                  </a:lnTo>
                  <a:lnTo>
                    <a:pt x="27" y="17"/>
                  </a:lnTo>
                  <a:lnTo>
                    <a:pt x="28" y="14"/>
                  </a:lnTo>
                  <a:lnTo>
                    <a:pt x="29" y="11"/>
                  </a:lnTo>
                  <a:lnTo>
                    <a:pt x="29" y="8"/>
                  </a:lnTo>
                  <a:lnTo>
                    <a:pt x="11"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49" name="Freeform 201">
              <a:extLst>
                <a:ext uri="{FF2B5EF4-FFF2-40B4-BE49-F238E27FC236}">
                  <a16:creationId xmlns:a16="http://schemas.microsoft.com/office/drawing/2014/main" id="{AB5E0B04-2E87-DDDF-CCD0-003C674B38D8}"/>
                </a:ext>
              </a:extLst>
            </p:cNvPr>
            <p:cNvSpPr>
              <a:spLocks/>
            </p:cNvSpPr>
            <p:nvPr/>
          </p:nvSpPr>
          <p:spPr bwMode="gray">
            <a:xfrm>
              <a:off x="3328251" y="867628"/>
              <a:ext cx="62270" cy="17830"/>
            </a:xfrm>
            <a:custGeom>
              <a:avLst/>
              <a:gdLst>
                <a:gd name="T0" fmla="*/ 0 w 34"/>
                <a:gd name="T1" fmla="*/ 1299 h 11"/>
                <a:gd name="T2" fmla="*/ 1588 w 34"/>
                <a:gd name="T3" fmla="*/ 6495 h 11"/>
                <a:gd name="T4" fmla="*/ 4762 w 34"/>
                <a:gd name="T5" fmla="*/ 7793 h 11"/>
                <a:gd name="T6" fmla="*/ 4762 w 34"/>
                <a:gd name="T7" fmla="*/ 11690 h 11"/>
                <a:gd name="T8" fmla="*/ 6350 w 34"/>
                <a:gd name="T9" fmla="*/ 12989 h 11"/>
                <a:gd name="T10" fmla="*/ 7937 w 34"/>
                <a:gd name="T11" fmla="*/ 12989 h 11"/>
                <a:gd name="T12" fmla="*/ 9525 w 34"/>
                <a:gd name="T13" fmla="*/ 14288 h 11"/>
                <a:gd name="T14" fmla="*/ 11112 w 34"/>
                <a:gd name="T15" fmla="*/ 14288 h 11"/>
                <a:gd name="T16" fmla="*/ 15875 w 34"/>
                <a:gd name="T17" fmla="*/ 14288 h 11"/>
                <a:gd name="T18" fmla="*/ 53975 w 34"/>
                <a:gd name="T19" fmla="*/ 6495 h 11"/>
                <a:gd name="T20" fmla="*/ 47625 w 34"/>
                <a:gd name="T21" fmla="*/ 5196 h 11"/>
                <a:gd name="T22" fmla="*/ 38100 w 34"/>
                <a:gd name="T23" fmla="*/ 1299 h 11"/>
                <a:gd name="T24" fmla="*/ 30162 w 34"/>
                <a:gd name="T25" fmla="*/ 1299 h 11"/>
                <a:gd name="T26" fmla="*/ 23812 w 34"/>
                <a:gd name="T27" fmla="*/ 0 h 11"/>
                <a:gd name="T28" fmla="*/ 19050 w 34"/>
                <a:gd name="T29" fmla="*/ 0 h 11"/>
                <a:gd name="T30" fmla="*/ 11112 w 34"/>
                <a:gd name="T31" fmla="*/ 0 h 11"/>
                <a:gd name="T32" fmla="*/ 6350 w 34"/>
                <a:gd name="T33" fmla="*/ 1299 h 11"/>
                <a:gd name="T34" fmla="*/ 0 w 34"/>
                <a:gd name="T35" fmla="*/ 1299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1"/>
                <a:gd name="T56" fmla="*/ 34 w 34"/>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1">
                  <a:moveTo>
                    <a:pt x="0" y="1"/>
                  </a:moveTo>
                  <a:lnTo>
                    <a:pt x="1" y="5"/>
                  </a:lnTo>
                  <a:lnTo>
                    <a:pt x="3" y="6"/>
                  </a:lnTo>
                  <a:lnTo>
                    <a:pt x="3" y="9"/>
                  </a:lnTo>
                  <a:lnTo>
                    <a:pt x="4" y="10"/>
                  </a:lnTo>
                  <a:lnTo>
                    <a:pt x="5" y="10"/>
                  </a:lnTo>
                  <a:lnTo>
                    <a:pt x="6" y="11"/>
                  </a:lnTo>
                  <a:lnTo>
                    <a:pt x="7" y="11"/>
                  </a:lnTo>
                  <a:lnTo>
                    <a:pt x="10" y="11"/>
                  </a:lnTo>
                  <a:lnTo>
                    <a:pt x="34" y="5"/>
                  </a:lnTo>
                  <a:lnTo>
                    <a:pt x="30" y="4"/>
                  </a:lnTo>
                  <a:lnTo>
                    <a:pt x="24" y="1"/>
                  </a:lnTo>
                  <a:lnTo>
                    <a:pt x="19" y="1"/>
                  </a:lnTo>
                  <a:lnTo>
                    <a:pt x="15" y="0"/>
                  </a:lnTo>
                  <a:lnTo>
                    <a:pt x="12" y="0"/>
                  </a:lnTo>
                  <a:lnTo>
                    <a:pt x="7" y="0"/>
                  </a:lnTo>
                  <a:lnTo>
                    <a:pt x="4" y="1"/>
                  </a:lnTo>
                  <a:lnTo>
                    <a:pt x="0" y="1"/>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0" name="Freeform 202">
              <a:extLst>
                <a:ext uri="{FF2B5EF4-FFF2-40B4-BE49-F238E27FC236}">
                  <a16:creationId xmlns:a16="http://schemas.microsoft.com/office/drawing/2014/main" id="{941A4106-C26F-2DC7-3414-44299A06C2B6}"/>
                </a:ext>
              </a:extLst>
            </p:cNvPr>
            <p:cNvSpPr>
              <a:spLocks/>
            </p:cNvSpPr>
            <p:nvPr/>
          </p:nvSpPr>
          <p:spPr bwMode="gray">
            <a:xfrm>
              <a:off x="3356374" y="829989"/>
              <a:ext cx="98431" cy="35657"/>
            </a:xfrm>
            <a:custGeom>
              <a:avLst/>
              <a:gdLst>
                <a:gd name="T0" fmla="*/ 0 w 53"/>
                <a:gd name="T1" fmla="*/ 17145 h 20"/>
                <a:gd name="T2" fmla="*/ 1588 w 53"/>
                <a:gd name="T3" fmla="*/ 18574 h 20"/>
                <a:gd name="T4" fmla="*/ 4763 w 53"/>
                <a:gd name="T5" fmla="*/ 22860 h 20"/>
                <a:gd name="T6" fmla="*/ 12700 w 53"/>
                <a:gd name="T7" fmla="*/ 24289 h 20"/>
                <a:gd name="T8" fmla="*/ 23813 w 53"/>
                <a:gd name="T9" fmla="*/ 27146 h 20"/>
                <a:gd name="T10" fmla="*/ 31750 w 53"/>
                <a:gd name="T11" fmla="*/ 27146 h 20"/>
                <a:gd name="T12" fmla="*/ 38100 w 53"/>
                <a:gd name="T13" fmla="*/ 28575 h 20"/>
                <a:gd name="T14" fmla="*/ 44450 w 53"/>
                <a:gd name="T15" fmla="*/ 28575 h 20"/>
                <a:gd name="T16" fmla="*/ 47625 w 53"/>
                <a:gd name="T17" fmla="*/ 28575 h 20"/>
                <a:gd name="T18" fmla="*/ 84138 w 53"/>
                <a:gd name="T19" fmla="*/ 17145 h 20"/>
                <a:gd name="T20" fmla="*/ 77788 w 53"/>
                <a:gd name="T21" fmla="*/ 15716 h 20"/>
                <a:gd name="T22" fmla="*/ 68263 w 53"/>
                <a:gd name="T23" fmla="*/ 11430 h 20"/>
                <a:gd name="T24" fmla="*/ 53975 w 53"/>
                <a:gd name="T25" fmla="*/ 5715 h 20"/>
                <a:gd name="T26" fmla="*/ 41275 w 53"/>
                <a:gd name="T27" fmla="*/ 1429 h 20"/>
                <a:gd name="T28" fmla="*/ 25400 w 53"/>
                <a:gd name="T29" fmla="*/ 0 h 20"/>
                <a:gd name="T30" fmla="*/ 11113 w 53"/>
                <a:gd name="T31" fmla="*/ 1429 h 20"/>
                <a:gd name="T32" fmla="*/ 6350 w 53"/>
                <a:gd name="T33" fmla="*/ 4286 h 20"/>
                <a:gd name="T34" fmla="*/ 3175 w 53"/>
                <a:gd name="T35" fmla="*/ 5715 h 20"/>
                <a:gd name="T36" fmla="*/ 0 w 53"/>
                <a:gd name="T37" fmla="*/ 11430 h 20"/>
                <a:gd name="T38" fmla="*/ 0 w 53"/>
                <a:gd name="T39" fmla="*/ 17145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3"/>
                <a:gd name="T61" fmla="*/ 0 h 20"/>
                <a:gd name="T62" fmla="*/ 53 w 53"/>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3" h="20">
                  <a:moveTo>
                    <a:pt x="0" y="12"/>
                  </a:moveTo>
                  <a:lnTo>
                    <a:pt x="1" y="13"/>
                  </a:lnTo>
                  <a:lnTo>
                    <a:pt x="3" y="16"/>
                  </a:lnTo>
                  <a:lnTo>
                    <a:pt x="8" y="17"/>
                  </a:lnTo>
                  <a:lnTo>
                    <a:pt x="15" y="19"/>
                  </a:lnTo>
                  <a:lnTo>
                    <a:pt x="20" y="19"/>
                  </a:lnTo>
                  <a:lnTo>
                    <a:pt x="24" y="20"/>
                  </a:lnTo>
                  <a:lnTo>
                    <a:pt x="28" y="20"/>
                  </a:lnTo>
                  <a:lnTo>
                    <a:pt x="30" y="20"/>
                  </a:lnTo>
                  <a:lnTo>
                    <a:pt x="53" y="12"/>
                  </a:lnTo>
                  <a:lnTo>
                    <a:pt x="49" y="11"/>
                  </a:lnTo>
                  <a:lnTo>
                    <a:pt x="43" y="8"/>
                  </a:lnTo>
                  <a:lnTo>
                    <a:pt x="34" y="4"/>
                  </a:lnTo>
                  <a:lnTo>
                    <a:pt x="26" y="1"/>
                  </a:lnTo>
                  <a:lnTo>
                    <a:pt x="16" y="0"/>
                  </a:lnTo>
                  <a:lnTo>
                    <a:pt x="7" y="1"/>
                  </a:lnTo>
                  <a:lnTo>
                    <a:pt x="4" y="3"/>
                  </a:lnTo>
                  <a:lnTo>
                    <a:pt x="2" y="4"/>
                  </a:lnTo>
                  <a:lnTo>
                    <a:pt x="0" y="8"/>
                  </a:lnTo>
                  <a:lnTo>
                    <a:pt x="0" y="12"/>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1" name="Freeform 203">
              <a:extLst>
                <a:ext uri="{FF2B5EF4-FFF2-40B4-BE49-F238E27FC236}">
                  <a16:creationId xmlns:a16="http://schemas.microsoft.com/office/drawing/2014/main" id="{5ACFCDF5-10E4-AD98-A0DC-0449858585BB}"/>
                </a:ext>
              </a:extLst>
            </p:cNvPr>
            <p:cNvSpPr>
              <a:spLocks/>
            </p:cNvSpPr>
            <p:nvPr/>
          </p:nvSpPr>
          <p:spPr bwMode="gray">
            <a:xfrm>
              <a:off x="3742061" y="1352961"/>
              <a:ext cx="24105" cy="19809"/>
            </a:xfrm>
            <a:custGeom>
              <a:avLst/>
              <a:gdLst>
                <a:gd name="T0" fmla="*/ 0 w 13"/>
                <a:gd name="T1" fmla="*/ 2886 h 11"/>
                <a:gd name="T2" fmla="*/ 0 w 13"/>
                <a:gd name="T3" fmla="*/ 5773 h 11"/>
                <a:gd name="T4" fmla="*/ 1588 w 13"/>
                <a:gd name="T5" fmla="*/ 10102 h 11"/>
                <a:gd name="T6" fmla="*/ 3175 w 13"/>
                <a:gd name="T7" fmla="*/ 12989 h 11"/>
                <a:gd name="T8" fmla="*/ 6350 w 13"/>
                <a:gd name="T9" fmla="*/ 12989 h 11"/>
                <a:gd name="T10" fmla="*/ 9525 w 13"/>
                <a:gd name="T11" fmla="*/ 15875 h 11"/>
                <a:gd name="T12" fmla="*/ 12700 w 13"/>
                <a:gd name="T13" fmla="*/ 15875 h 11"/>
                <a:gd name="T14" fmla="*/ 14288 w 13"/>
                <a:gd name="T15" fmla="*/ 15875 h 11"/>
                <a:gd name="T16" fmla="*/ 20638 w 13"/>
                <a:gd name="T17" fmla="*/ 15875 h 11"/>
                <a:gd name="T18" fmla="*/ 20638 w 13"/>
                <a:gd name="T19" fmla="*/ 2886 h 11"/>
                <a:gd name="T20" fmla="*/ 17463 w 13"/>
                <a:gd name="T21" fmla="*/ 2886 h 11"/>
                <a:gd name="T22" fmla="*/ 12700 w 13"/>
                <a:gd name="T23" fmla="*/ 0 h 11"/>
                <a:gd name="T24" fmla="*/ 11113 w 13"/>
                <a:gd name="T25" fmla="*/ 0 h 11"/>
                <a:gd name="T26" fmla="*/ 9525 w 13"/>
                <a:gd name="T27" fmla="*/ 0 h 11"/>
                <a:gd name="T28" fmla="*/ 6350 w 13"/>
                <a:gd name="T29" fmla="*/ 0 h 11"/>
                <a:gd name="T30" fmla="*/ 3175 w 13"/>
                <a:gd name="T31" fmla="*/ 0 h 11"/>
                <a:gd name="T32" fmla="*/ 1588 w 13"/>
                <a:gd name="T33" fmla="*/ 0 h 11"/>
                <a:gd name="T34" fmla="*/ 0 w 13"/>
                <a:gd name="T35" fmla="*/ 2886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1"/>
                <a:gd name="T56" fmla="*/ 13 w 13"/>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1">
                  <a:moveTo>
                    <a:pt x="0" y="2"/>
                  </a:moveTo>
                  <a:lnTo>
                    <a:pt x="0" y="4"/>
                  </a:lnTo>
                  <a:lnTo>
                    <a:pt x="1" y="7"/>
                  </a:lnTo>
                  <a:lnTo>
                    <a:pt x="2" y="9"/>
                  </a:lnTo>
                  <a:lnTo>
                    <a:pt x="4" y="9"/>
                  </a:lnTo>
                  <a:lnTo>
                    <a:pt x="6" y="11"/>
                  </a:lnTo>
                  <a:lnTo>
                    <a:pt x="8" y="11"/>
                  </a:lnTo>
                  <a:lnTo>
                    <a:pt x="9" y="11"/>
                  </a:lnTo>
                  <a:lnTo>
                    <a:pt x="13" y="11"/>
                  </a:lnTo>
                  <a:lnTo>
                    <a:pt x="13" y="2"/>
                  </a:lnTo>
                  <a:lnTo>
                    <a:pt x="11" y="2"/>
                  </a:lnTo>
                  <a:lnTo>
                    <a:pt x="8" y="0"/>
                  </a:lnTo>
                  <a:lnTo>
                    <a:pt x="7" y="0"/>
                  </a:lnTo>
                  <a:lnTo>
                    <a:pt x="6" y="0"/>
                  </a:lnTo>
                  <a:lnTo>
                    <a:pt x="4" y="0"/>
                  </a:lnTo>
                  <a:lnTo>
                    <a:pt x="2" y="0"/>
                  </a:lnTo>
                  <a:lnTo>
                    <a:pt x="1" y="0"/>
                  </a:lnTo>
                  <a:lnTo>
                    <a:pt x="0" y="2"/>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2" name="Freeform 204">
              <a:extLst>
                <a:ext uri="{FF2B5EF4-FFF2-40B4-BE49-F238E27FC236}">
                  <a16:creationId xmlns:a16="http://schemas.microsoft.com/office/drawing/2014/main" id="{56855594-443A-0747-C450-D6D8F8E90C2B}"/>
                </a:ext>
              </a:extLst>
            </p:cNvPr>
            <p:cNvSpPr>
              <a:spLocks/>
            </p:cNvSpPr>
            <p:nvPr/>
          </p:nvSpPr>
          <p:spPr bwMode="gray">
            <a:xfrm>
              <a:off x="3944947" y="1982904"/>
              <a:ext cx="34151" cy="47544"/>
            </a:xfrm>
            <a:custGeom>
              <a:avLst/>
              <a:gdLst>
                <a:gd name="T0" fmla="*/ 0 w 18"/>
                <a:gd name="T1" fmla="*/ 38100 h 27"/>
                <a:gd name="T2" fmla="*/ 7937 w 18"/>
                <a:gd name="T3" fmla="*/ 35278 h 27"/>
                <a:gd name="T4" fmla="*/ 14288 w 18"/>
                <a:gd name="T5" fmla="*/ 32456 h 27"/>
                <a:gd name="T6" fmla="*/ 17462 w 18"/>
                <a:gd name="T7" fmla="*/ 26811 h 27"/>
                <a:gd name="T8" fmla="*/ 22225 w 18"/>
                <a:gd name="T9" fmla="*/ 23989 h 27"/>
                <a:gd name="T10" fmla="*/ 25400 w 18"/>
                <a:gd name="T11" fmla="*/ 19756 h 27"/>
                <a:gd name="T12" fmla="*/ 26988 w 18"/>
                <a:gd name="T13" fmla="*/ 14111 h 27"/>
                <a:gd name="T14" fmla="*/ 28575 w 18"/>
                <a:gd name="T15" fmla="*/ 5644 h 27"/>
                <a:gd name="T16" fmla="*/ 28575 w 18"/>
                <a:gd name="T17" fmla="*/ 0 h 27"/>
                <a:gd name="T18" fmla="*/ 25400 w 18"/>
                <a:gd name="T19" fmla="*/ 2822 h 27"/>
                <a:gd name="T20" fmla="*/ 17462 w 18"/>
                <a:gd name="T21" fmla="*/ 4233 h 27"/>
                <a:gd name="T22" fmla="*/ 14288 w 18"/>
                <a:gd name="T23" fmla="*/ 8467 h 27"/>
                <a:gd name="T24" fmla="*/ 9525 w 18"/>
                <a:gd name="T25" fmla="*/ 11289 h 27"/>
                <a:gd name="T26" fmla="*/ 7937 w 18"/>
                <a:gd name="T27" fmla="*/ 14111 h 27"/>
                <a:gd name="T28" fmla="*/ 3175 w 18"/>
                <a:gd name="T29" fmla="*/ 16933 h 27"/>
                <a:gd name="T30" fmla="*/ 0 w 18"/>
                <a:gd name="T31" fmla="*/ 21167 h 27"/>
                <a:gd name="T32" fmla="*/ 0 w 18"/>
                <a:gd name="T33" fmla="*/ 26811 h 27"/>
                <a:gd name="T34" fmla="*/ 0 w 18"/>
                <a:gd name="T35" fmla="*/ 31044 h 27"/>
                <a:gd name="T36" fmla="*/ 0 w 18"/>
                <a:gd name="T37" fmla="*/ 32456 h 27"/>
                <a:gd name="T38" fmla="*/ 0 w 18"/>
                <a:gd name="T39" fmla="*/ 35278 h 27"/>
                <a:gd name="T40" fmla="*/ 0 w 18"/>
                <a:gd name="T41" fmla="*/ 36689 h 27"/>
                <a:gd name="T42" fmla="*/ 0 w 18"/>
                <a:gd name="T43" fmla="*/ 38100 h 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27"/>
                <a:gd name="T68" fmla="*/ 18 w 18"/>
                <a:gd name="T69" fmla="*/ 27 h 2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27">
                  <a:moveTo>
                    <a:pt x="0" y="27"/>
                  </a:moveTo>
                  <a:lnTo>
                    <a:pt x="5" y="25"/>
                  </a:lnTo>
                  <a:lnTo>
                    <a:pt x="9" y="23"/>
                  </a:lnTo>
                  <a:lnTo>
                    <a:pt x="11" y="19"/>
                  </a:lnTo>
                  <a:lnTo>
                    <a:pt x="14" y="17"/>
                  </a:lnTo>
                  <a:lnTo>
                    <a:pt x="16" y="14"/>
                  </a:lnTo>
                  <a:lnTo>
                    <a:pt x="17" y="10"/>
                  </a:lnTo>
                  <a:lnTo>
                    <a:pt x="18" y="4"/>
                  </a:lnTo>
                  <a:lnTo>
                    <a:pt x="18" y="0"/>
                  </a:lnTo>
                  <a:lnTo>
                    <a:pt x="16" y="2"/>
                  </a:lnTo>
                  <a:lnTo>
                    <a:pt x="11" y="3"/>
                  </a:lnTo>
                  <a:lnTo>
                    <a:pt x="9" y="6"/>
                  </a:lnTo>
                  <a:lnTo>
                    <a:pt x="6" y="8"/>
                  </a:lnTo>
                  <a:lnTo>
                    <a:pt x="5" y="10"/>
                  </a:lnTo>
                  <a:lnTo>
                    <a:pt x="2" y="12"/>
                  </a:lnTo>
                  <a:lnTo>
                    <a:pt x="0" y="15"/>
                  </a:lnTo>
                  <a:lnTo>
                    <a:pt x="0" y="19"/>
                  </a:lnTo>
                  <a:lnTo>
                    <a:pt x="0" y="22"/>
                  </a:lnTo>
                  <a:lnTo>
                    <a:pt x="0" y="23"/>
                  </a:lnTo>
                  <a:lnTo>
                    <a:pt x="0" y="25"/>
                  </a:lnTo>
                  <a:lnTo>
                    <a:pt x="0" y="26"/>
                  </a:lnTo>
                  <a:lnTo>
                    <a:pt x="0" y="27"/>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3" name="Freeform 205">
              <a:extLst>
                <a:ext uri="{FF2B5EF4-FFF2-40B4-BE49-F238E27FC236}">
                  <a16:creationId xmlns:a16="http://schemas.microsoft.com/office/drawing/2014/main" id="{613BF747-A59F-1963-0FFF-DEB978CA463E}"/>
                </a:ext>
              </a:extLst>
            </p:cNvPr>
            <p:cNvSpPr>
              <a:spLocks/>
            </p:cNvSpPr>
            <p:nvPr/>
          </p:nvSpPr>
          <p:spPr bwMode="gray">
            <a:xfrm>
              <a:off x="3860579" y="1988845"/>
              <a:ext cx="64280" cy="41602"/>
            </a:xfrm>
            <a:custGeom>
              <a:avLst/>
              <a:gdLst>
                <a:gd name="T0" fmla="*/ 20638 w 35"/>
                <a:gd name="T1" fmla="*/ 0 h 24"/>
                <a:gd name="T2" fmla="*/ 19050 w 35"/>
                <a:gd name="T3" fmla="*/ 0 h 24"/>
                <a:gd name="T4" fmla="*/ 17463 w 35"/>
                <a:gd name="T5" fmla="*/ 1389 h 24"/>
                <a:gd name="T6" fmla="*/ 11113 w 35"/>
                <a:gd name="T7" fmla="*/ 4167 h 24"/>
                <a:gd name="T8" fmla="*/ 7938 w 35"/>
                <a:gd name="T9" fmla="*/ 5556 h 24"/>
                <a:gd name="T10" fmla="*/ 6350 w 35"/>
                <a:gd name="T11" fmla="*/ 9724 h 24"/>
                <a:gd name="T12" fmla="*/ 3175 w 35"/>
                <a:gd name="T13" fmla="*/ 12502 h 24"/>
                <a:gd name="T14" fmla="*/ 1588 w 35"/>
                <a:gd name="T15" fmla="*/ 15280 h 24"/>
                <a:gd name="T16" fmla="*/ 0 w 35"/>
                <a:gd name="T17" fmla="*/ 19447 h 24"/>
                <a:gd name="T18" fmla="*/ 3175 w 35"/>
                <a:gd name="T19" fmla="*/ 20836 h 24"/>
                <a:gd name="T20" fmla="*/ 9525 w 35"/>
                <a:gd name="T21" fmla="*/ 22225 h 24"/>
                <a:gd name="T22" fmla="*/ 12700 w 35"/>
                <a:gd name="T23" fmla="*/ 27782 h 24"/>
                <a:gd name="T24" fmla="*/ 19050 w 35"/>
                <a:gd name="T25" fmla="*/ 30560 h 24"/>
                <a:gd name="T26" fmla="*/ 23813 w 35"/>
                <a:gd name="T27" fmla="*/ 31949 h 24"/>
                <a:gd name="T28" fmla="*/ 28575 w 35"/>
                <a:gd name="T29" fmla="*/ 31949 h 24"/>
                <a:gd name="T30" fmla="*/ 33338 w 35"/>
                <a:gd name="T31" fmla="*/ 33338 h 24"/>
                <a:gd name="T32" fmla="*/ 42863 w 35"/>
                <a:gd name="T33" fmla="*/ 33338 h 24"/>
                <a:gd name="T34" fmla="*/ 44450 w 35"/>
                <a:gd name="T35" fmla="*/ 33338 h 24"/>
                <a:gd name="T36" fmla="*/ 49213 w 35"/>
                <a:gd name="T37" fmla="*/ 33338 h 24"/>
                <a:gd name="T38" fmla="*/ 50800 w 35"/>
                <a:gd name="T39" fmla="*/ 31949 h 24"/>
                <a:gd name="T40" fmla="*/ 52388 w 35"/>
                <a:gd name="T41" fmla="*/ 30560 h 24"/>
                <a:gd name="T42" fmla="*/ 53975 w 35"/>
                <a:gd name="T43" fmla="*/ 30560 h 24"/>
                <a:gd name="T44" fmla="*/ 55563 w 35"/>
                <a:gd name="T45" fmla="*/ 27782 h 24"/>
                <a:gd name="T46" fmla="*/ 55563 w 35"/>
                <a:gd name="T47" fmla="*/ 26393 h 24"/>
                <a:gd name="T48" fmla="*/ 52388 w 35"/>
                <a:gd name="T49" fmla="*/ 22225 h 24"/>
                <a:gd name="T50" fmla="*/ 46038 w 35"/>
                <a:gd name="T51" fmla="*/ 20836 h 24"/>
                <a:gd name="T52" fmla="*/ 39688 w 35"/>
                <a:gd name="T53" fmla="*/ 19447 h 24"/>
                <a:gd name="T54" fmla="*/ 33338 w 35"/>
                <a:gd name="T55" fmla="*/ 15280 h 24"/>
                <a:gd name="T56" fmla="*/ 28575 w 35"/>
                <a:gd name="T57" fmla="*/ 12502 h 24"/>
                <a:gd name="T58" fmla="*/ 23813 w 35"/>
                <a:gd name="T59" fmla="*/ 9724 h 24"/>
                <a:gd name="T60" fmla="*/ 22225 w 35"/>
                <a:gd name="T61" fmla="*/ 4167 h 24"/>
                <a:gd name="T62" fmla="*/ 20638 w 35"/>
                <a:gd name="T63" fmla="*/ 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24"/>
                <a:gd name="T98" fmla="*/ 35 w 35"/>
                <a:gd name="T99" fmla="*/ 24 h 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24">
                  <a:moveTo>
                    <a:pt x="13" y="0"/>
                  </a:moveTo>
                  <a:lnTo>
                    <a:pt x="12" y="0"/>
                  </a:lnTo>
                  <a:lnTo>
                    <a:pt x="11" y="1"/>
                  </a:lnTo>
                  <a:lnTo>
                    <a:pt x="7" y="3"/>
                  </a:lnTo>
                  <a:lnTo>
                    <a:pt x="5" y="4"/>
                  </a:lnTo>
                  <a:lnTo>
                    <a:pt x="4" y="7"/>
                  </a:lnTo>
                  <a:lnTo>
                    <a:pt x="2" y="9"/>
                  </a:lnTo>
                  <a:lnTo>
                    <a:pt x="1" y="11"/>
                  </a:lnTo>
                  <a:lnTo>
                    <a:pt x="0" y="14"/>
                  </a:lnTo>
                  <a:lnTo>
                    <a:pt x="2" y="15"/>
                  </a:lnTo>
                  <a:lnTo>
                    <a:pt x="6" y="16"/>
                  </a:lnTo>
                  <a:lnTo>
                    <a:pt x="8" y="20"/>
                  </a:lnTo>
                  <a:lnTo>
                    <a:pt x="12" y="22"/>
                  </a:lnTo>
                  <a:lnTo>
                    <a:pt x="15" y="23"/>
                  </a:lnTo>
                  <a:lnTo>
                    <a:pt x="18" y="23"/>
                  </a:lnTo>
                  <a:lnTo>
                    <a:pt x="21" y="24"/>
                  </a:lnTo>
                  <a:lnTo>
                    <a:pt x="27" y="24"/>
                  </a:lnTo>
                  <a:lnTo>
                    <a:pt x="28" y="24"/>
                  </a:lnTo>
                  <a:lnTo>
                    <a:pt x="31" y="24"/>
                  </a:lnTo>
                  <a:lnTo>
                    <a:pt x="32" y="23"/>
                  </a:lnTo>
                  <a:lnTo>
                    <a:pt x="33" y="22"/>
                  </a:lnTo>
                  <a:lnTo>
                    <a:pt x="34" y="22"/>
                  </a:lnTo>
                  <a:lnTo>
                    <a:pt x="35" y="20"/>
                  </a:lnTo>
                  <a:lnTo>
                    <a:pt x="35" y="19"/>
                  </a:lnTo>
                  <a:lnTo>
                    <a:pt x="33" y="16"/>
                  </a:lnTo>
                  <a:lnTo>
                    <a:pt x="29" y="15"/>
                  </a:lnTo>
                  <a:lnTo>
                    <a:pt x="25" y="14"/>
                  </a:lnTo>
                  <a:lnTo>
                    <a:pt x="21" y="11"/>
                  </a:lnTo>
                  <a:lnTo>
                    <a:pt x="18" y="9"/>
                  </a:lnTo>
                  <a:lnTo>
                    <a:pt x="15" y="7"/>
                  </a:lnTo>
                  <a:lnTo>
                    <a:pt x="14" y="3"/>
                  </a:lnTo>
                  <a:lnTo>
                    <a:pt x="13"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4" name="Freeform 206">
              <a:extLst>
                <a:ext uri="{FF2B5EF4-FFF2-40B4-BE49-F238E27FC236}">
                  <a16:creationId xmlns:a16="http://schemas.microsoft.com/office/drawing/2014/main" id="{6AF55F42-59C0-B851-7FEB-AA2342BC7DDB}"/>
                </a:ext>
              </a:extLst>
            </p:cNvPr>
            <p:cNvSpPr>
              <a:spLocks/>
            </p:cNvSpPr>
            <p:nvPr/>
          </p:nvSpPr>
          <p:spPr bwMode="gray">
            <a:xfrm>
              <a:off x="2056682" y="1061762"/>
              <a:ext cx="2127313" cy="1121218"/>
            </a:xfrm>
            <a:custGeom>
              <a:avLst/>
              <a:gdLst>
                <a:gd name="T0" fmla="*/ 1435100 w 1147"/>
                <a:gd name="T1" fmla="*/ 736175 h 642"/>
                <a:gd name="T2" fmla="*/ 1208088 w 1147"/>
                <a:gd name="T3" fmla="*/ 859337 h 642"/>
                <a:gd name="T4" fmla="*/ 1050925 w 1147"/>
                <a:gd name="T5" fmla="*/ 895726 h 642"/>
                <a:gd name="T6" fmla="*/ 1087438 w 1147"/>
                <a:gd name="T7" fmla="*/ 824348 h 642"/>
                <a:gd name="T8" fmla="*/ 1144588 w 1147"/>
                <a:gd name="T9" fmla="*/ 818749 h 642"/>
                <a:gd name="T10" fmla="*/ 1054100 w 1147"/>
                <a:gd name="T11" fmla="*/ 757168 h 642"/>
                <a:gd name="T12" fmla="*/ 979488 w 1147"/>
                <a:gd name="T13" fmla="*/ 689989 h 642"/>
                <a:gd name="T14" fmla="*/ 911225 w 1147"/>
                <a:gd name="T15" fmla="*/ 705384 h 642"/>
                <a:gd name="T16" fmla="*/ 855663 w 1147"/>
                <a:gd name="T17" fmla="*/ 695587 h 642"/>
                <a:gd name="T18" fmla="*/ 125413 w 1147"/>
                <a:gd name="T19" fmla="*/ 670395 h 642"/>
                <a:gd name="T20" fmla="*/ 88900 w 1147"/>
                <a:gd name="T21" fmla="*/ 634006 h 642"/>
                <a:gd name="T22" fmla="*/ 76200 w 1147"/>
                <a:gd name="T23" fmla="*/ 572425 h 642"/>
                <a:gd name="T24" fmla="*/ 55563 w 1147"/>
                <a:gd name="T25" fmla="*/ 527638 h 642"/>
                <a:gd name="T26" fmla="*/ 119063 w 1147"/>
                <a:gd name="T27" fmla="*/ 480053 h 642"/>
                <a:gd name="T28" fmla="*/ 120650 w 1147"/>
                <a:gd name="T29" fmla="*/ 387681 h 642"/>
                <a:gd name="T30" fmla="*/ 46038 w 1147"/>
                <a:gd name="T31" fmla="*/ 356891 h 642"/>
                <a:gd name="T32" fmla="*/ 287338 w 1147"/>
                <a:gd name="T33" fmla="*/ 64380 h 642"/>
                <a:gd name="T34" fmla="*/ 554038 w 1147"/>
                <a:gd name="T35" fmla="*/ 58782 h 642"/>
                <a:gd name="T36" fmla="*/ 628650 w 1147"/>
                <a:gd name="T37" fmla="*/ 64380 h 642"/>
                <a:gd name="T38" fmla="*/ 741363 w 1147"/>
                <a:gd name="T39" fmla="*/ 72778 h 642"/>
                <a:gd name="T40" fmla="*/ 825500 w 1147"/>
                <a:gd name="T41" fmla="*/ 123162 h 642"/>
                <a:gd name="T42" fmla="*/ 996950 w 1147"/>
                <a:gd name="T43" fmla="*/ 99370 h 642"/>
                <a:gd name="T44" fmla="*/ 1109663 w 1147"/>
                <a:gd name="T45" fmla="*/ 114765 h 642"/>
                <a:gd name="T46" fmla="*/ 1160463 w 1147"/>
                <a:gd name="T47" fmla="*/ 93771 h 642"/>
                <a:gd name="T48" fmla="*/ 1169988 w 1147"/>
                <a:gd name="T49" fmla="*/ 107767 h 642"/>
                <a:gd name="T50" fmla="*/ 1212850 w 1147"/>
                <a:gd name="T51" fmla="*/ 62981 h 642"/>
                <a:gd name="T52" fmla="*/ 1282700 w 1147"/>
                <a:gd name="T53" fmla="*/ 0 h 642"/>
                <a:gd name="T54" fmla="*/ 1284288 w 1147"/>
                <a:gd name="T55" fmla="*/ 64380 h 642"/>
                <a:gd name="T56" fmla="*/ 1298575 w 1147"/>
                <a:gd name="T57" fmla="*/ 86773 h 642"/>
                <a:gd name="T58" fmla="*/ 1341438 w 1147"/>
                <a:gd name="T59" fmla="*/ 89573 h 642"/>
                <a:gd name="T60" fmla="*/ 1389063 w 1147"/>
                <a:gd name="T61" fmla="*/ 82575 h 642"/>
                <a:gd name="T62" fmla="*/ 1482725 w 1147"/>
                <a:gd name="T63" fmla="*/ 60182 h 642"/>
                <a:gd name="T64" fmla="*/ 1427163 w 1147"/>
                <a:gd name="T65" fmla="*/ 144156 h 642"/>
                <a:gd name="T66" fmla="*/ 1377950 w 1147"/>
                <a:gd name="T67" fmla="*/ 152553 h 642"/>
                <a:gd name="T68" fmla="*/ 1303338 w 1147"/>
                <a:gd name="T69" fmla="*/ 172147 h 642"/>
                <a:gd name="T70" fmla="*/ 1285875 w 1147"/>
                <a:gd name="T71" fmla="*/ 181944 h 642"/>
                <a:gd name="T72" fmla="*/ 1154113 w 1147"/>
                <a:gd name="T73" fmla="*/ 225331 h 642"/>
                <a:gd name="T74" fmla="*/ 1089025 w 1147"/>
                <a:gd name="T75" fmla="*/ 274316 h 642"/>
                <a:gd name="T76" fmla="*/ 1025525 w 1147"/>
                <a:gd name="T77" fmla="*/ 382083 h 642"/>
                <a:gd name="T78" fmla="*/ 1098550 w 1147"/>
                <a:gd name="T79" fmla="*/ 446463 h 642"/>
                <a:gd name="T80" fmla="*/ 1206500 w 1147"/>
                <a:gd name="T81" fmla="*/ 502446 h 642"/>
                <a:gd name="T82" fmla="*/ 1208088 w 1147"/>
                <a:gd name="T83" fmla="*/ 600416 h 642"/>
                <a:gd name="T84" fmla="*/ 1347788 w 1147"/>
                <a:gd name="T85" fmla="*/ 475854 h 642"/>
                <a:gd name="T86" fmla="*/ 1406525 w 1147"/>
                <a:gd name="T87" fmla="*/ 334498 h 642"/>
                <a:gd name="T88" fmla="*/ 1555750 w 1147"/>
                <a:gd name="T89" fmla="*/ 274316 h 642"/>
                <a:gd name="T90" fmla="*/ 1606550 w 1147"/>
                <a:gd name="T91" fmla="*/ 309305 h 642"/>
                <a:gd name="T92" fmla="*/ 1584325 w 1147"/>
                <a:gd name="T93" fmla="*/ 387681 h 642"/>
                <a:gd name="T94" fmla="*/ 1682751 w 1147"/>
                <a:gd name="T95" fmla="*/ 344295 h 642"/>
                <a:gd name="T96" fmla="*/ 1714501 w 1147"/>
                <a:gd name="T97" fmla="*/ 391880 h 642"/>
                <a:gd name="T98" fmla="*/ 1731963 w 1147"/>
                <a:gd name="T99" fmla="*/ 428269 h 642"/>
                <a:gd name="T100" fmla="*/ 1738313 w 1147"/>
                <a:gd name="T101" fmla="*/ 524839 h 642"/>
                <a:gd name="T102" fmla="*/ 1778001 w 1147"/>
                <a:gd name="T103" fmla="*/ 520641 h 642"/>
                <a:gd name="T104" fmla="*/ 1820863 w 1147"/>
                <a:gd name="T105" fmla="*/ 551431 h 642"/>
                <a:gd name="T106" fmla="*/ 1778001 w 1147"/>
                <a:gd name="T107" fmla="*/ 590619 h 642"/>
                <a:gd name="T108" fmla="*/ 1684338 w 1147"/>
                <a:gd name="T109" fmla="*/ 639604 h 642"/>
                <a:gd name="T110" fmla="*/ 1416050 w 1147"/>
                <a:gd name="T111" fmla="*/ 709583 h 642"/>
                <a:gd name="T112" fmla="*/ 1524000 w 1147"/>
                <a:gd name="T113" fmla="*/ 666196 h 642"/>
                <a:gd name="T114" fmla="*/ 1535113 w 1147"/>
                <a:gd name="T115" fmla="*/ 705384 h 642"/>
                <a:gd name="T116" fmla="*/ 1544638 w 1147"/>
                <a:gd name="T117" fmla="*/ 722179 h 642"/>
                <a:gd name="T118" fmla="*/ 1614488 w 1147"/>
                <a:gd name="T119" fmla="*/ 785160 h 642"/>
                <a:gd name="T120" fmla="*/ 1501775 w 1147"/>
                <a:gd name="T121" fmla="*/ 845341 h 642"/>
                <a:gd name="T122" fmla="*/ 1522413 w 1147"/>
                <a:gd name="T123" fmla="*/ 808952 h 642"/>
                <a:gd name="T124" fmla="*/ 1489075 w 1147"/>
                <a:gd name="T125" fmla="*/ 801955 h 6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47"/>
                <a:gd name="T190" fmla="*/ 0 h 642"/>
                <a:gd name="T191" fmla="*/ 1147 w 1147"/>
                <a:gd name="T192" fmla="*/ 642 h 64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47" h="642">
                  <a:moveTo>
                    <a:pt x="926" y="575"/>
                  </a:moveTo>
                  <a:lnTo>
                    <a:pt x="926" y="548"/>
                  </a:lnTo>
                  <a:lnTo>
                    <a:pt x="928" y="546"/>
                  </a:lnTo>
                  <a:lnTo>
                    <a:pt x="928" y="544"/>
                  </a:lnTo>
                  <a:lnTo>
                    <a:pt x="929" y="541"/>
                  </a:lnTo>
                  <a:lnTo>
                    <a:pt x="931" y="537"/>
                  </a:lnTo>
                  <a:lnTo>
                    <a:pt x="932" y="533"/>
                  </a:lnTo>
                  <a:lnTo>
                    <a:pt x="934" y="529"/>
                  </a:lnTo>
                  <a:lnTo>
                    <a:pt x="935" y="526"/>
                  </a:lnTo>
                  <a:lnTo>
                    <a:pt x="935" y="523"/>
                  </a:lnTo>
                  <a:lnTo>
                    <a:pt x="934" y="523"/>
                  </a:lnTo>
                  <a:lnTo>
                    <a:pt x="932" y="523"/>
                  </a:lnTo>
                  <a:lnTo>
                    <a:pt x="930" y="523"/>
                  </a:lnTo>
                  <a:lnTo>
                    <a:pt x="928" y="523"/>
                  </a:lnTo>
                  <a:lnTo>
                    <a:pt x="925" y="523"/>
                  </a:lnTo>
                  <a:lnTo>
                    <a:pt x="922" y="523"/>
                  </a:lnTo>
                  <a:lnTo>
                    <a:pt x="918" y="523"/>
                  </a:lnTo>
                  <a:lnTo>
                    <a:pt x="913" y="523"/>
                  </a:lnTo>
                  <a:lnTo>
                    <a:pt x="909" y="523"/>
                  </a:lnTo>
                  <a:lnTo>
                    <a:pt x="904" y="526"/>
                  </a:lnTo>
                  <a:lnTo>
                    <a:pt x="900" y="530"/>
                  </a:lnTo>
                  <a:lnTo>
                    <a:pt x="898" y="534"/>
                  </a:lnTo>
                  <a:lnTo>
                    <a:pt x="894" y="540"/>
                  </a:lnTo>
                  <a:lnTo>
                    <a:pt x="892" y="546"/>
                  </a:lnTo>
                  <a:lnTo>
                    <a:pt x="890" y="550"/>
                  </a:lnTo>
                  <a:lnTo>
                    <a:pt x="886" y="555"/>
                  </a:lnTo>
                  <a:lnTo>
                    <a:pt x="880" y="561"/>
                  </a:lnTo>
                  <a:lnTo>
                    <a:pt x="873" y="565"/>
                  </a:lnTo>
                  <a:lnTo>
                    <a:pt x="866" y="568"/>
                  </a:lnTo>
                  <a:lnTo>
                    <a:pt x="858" y="569"/>
                  </a:lnTo>
                  <a:lnTo>
                    <a:pt x="850" y="571"/>
                  </a:lnTo>
                  <a:lnTo>
                    <a:pt x="842" y="572"/>
                  </a:lnTo>
                  <a:lnTo>
                    <a:pt x="833" y="573"/>
                  </a:lnTo>
                  <a:lnTo>
                    <a:pt x="823" y="575"/>
                  </a:lnTo>
                  <a:lnTo>
                    <a:pt x="798" y="575"/>
                  </a:lnTo>
                  <a:lnTo>
                    <a:pt x="791" y="585"/>
                  </a:lnTo>
                  <a:lnTo>
                    <a:pt x="785" y="594"/>
                  </a:lnTo>
                  <a:lnTo>
                    <a:pt x="777" y="601"/>
                  </a:lnTo>
                  <a:lnTo>
                    <a:pt x="770" y="608"/>
                  </a:lnTo>
                  <a:lnTo>
                    <a:pt x="761" y="614"/>
                  </a:lnTo>
                  <a:lnTo>
                    <a:pt x="752" y="619"/>
                  </a:lnTo>
                  <a:lnTo>
                    <a:pt x="743" y="622"/>
                  </a:lnTo>
                  <a:lnTo>
                    <a:pt x="735" y="625"/>
                  </a:lnTo>
                  <a:lnTo>
                    <a:pt x="712" y="633"/>
                  </a:lnTo>
                  <a:lnTo>
                    <a:pt x="710" y="633"/>
                  </a:lnTo>
                  <a:lnTo>
                    <a:pt x="709" y="635"/>
                  </a:lnTo>
                  <a:lnTo>
                    <a:pt x="708" y="635"/>
                  </a:lnTo>
                  <a:lnTo>
                    <a:pt x="705" y="635"/>
                  </a:lnTo>
                  <a:lnTo>
                    <a:pt x="704" y="635"/>
                  </a:lnTo>
                  <a:lnTo>
                    <a:pt x="702" y="635"/>
                  </a:lnTo>
                  <a:lnTo>
                    <a:pt x="699" y="635"/>
                  </a:lnTo>
                  <a:lnTo>
                    <a:pt x="697" y="635"/>
                  </a:lnTo>
                  <a:lnTo>
                    <a:pt x="693" y="636"/>
                  </a:lnTo>
                  <a:lnTo>
                    <a:pt x="689" y="638"/>
                  </a:lnTo>
                  <a:lnTo>
                    <a:pt x="684" y="638"/>
                  </a:lnTo>
                  <a:lnTo>
                    <a:pt x="679" y="639"/>
                  </a:lnTo>
                  <a:lnTo>
                    <a:pt x="674" y="639"/>
                  </a:lnTo>
                  <a:lnTo>
                    <a:pt x="671" y="640"/>
                  </a:lnTo>
                  <a:lnTo>
                    <a:pt x="666" y="640"/>
                  </a:lnTo>
                  <a:lnTo>
                    <a:pt x="662" y="640"/>
                  </a:lnTo>
                  <a:lnTo>
                    <a:pt x="661" y="640"/>
                  </a:lnTo>
                  <a:lnTo>
                    <a:pt x="660" y="640"/>
                  </a:lnTo>
                  <a:lnTo>
                    <a:pt x="659" y="642"/>
                  </a:lnTo>
                  <a:lnTo>
                    <a:pt x="658" y="642"/>
                  </a:lnTo>
                  <a:lnTo>
                    <a:pt x="656" y="642"/>
                  </a:lnTo>
                  <a:lnTo>
                    <a:pt x="655" y="640"/>
                  </a:lnTo>
                  <a:lnTo>
                    <a:pt x="654" y="640"/>
                  </a:lnTo>
                  <a:lnTo>
                    <a:pt x="658" y="635"/>
                  </a:lnTo>
                  <a:lnTo>
                    <a:pt x="661" y="632"/>
                  </a:lnTo>
                  <a:lnTo>
                    <a:pt x="665" y="628"/>
                  </a:lnTo>
                  <a:lnTo>
                    <a:pt x="668" y="625"/>
                  </a:lnTo>
                  <a:lnTo>
                    <a:pt x="672" y="622"/>
                  </a:lnTo>
                  <a:lnTo>
                    <a:pt x="674" y="619"/>
                  </a:lnTo>
                  <a:lnTo>
                    <a:pt x="678" y="615"/>
                  </a:lnTo>
                  <a:lnTo>
                    <a:pt x="680" y="610"/>
                  </a:lnTo>
                  <a:lnTo>
                    <a:pt x="681" y="606"/>
                  </a:lnTo>
                  <a:lnTo>
                    <a:pt x="683" y="601"/>
                  </a:lnTo>
                  <a:lnTo>
                    <a:pt x="684" y="597"/>
                  </a:lnTo>
                  <a:lnTo>
                    <a:pt x="685" y="593"/>
                  </a:lnTo>
                  <a:lnTo>
                    <a:pt x="685" y="589"/>
                  </a:lnTo>
                  <a:lnTo>
                    <a:pt x="686" y="585"/>
                  </a:lnTo>
                  <a:lnTo>
                    <a:pt x="689" y="580"/>
                  </a:lnTo>
                  <a:lnTo>
                    <a:pt x="691" y="575"/>
                  </a:lnTo>
                  <a:lnTo>
                    <a:pt x="697" y="575"/>
                  </a:lnTo>
                  <a:lnTo>
                    <a:pt x="697" y="578"/>
                  </a:lnTo>
                  <a:lnTo>
                    <a:pt x="697" y="580"/>
                  </a:lnTo>
                  <a:lnTo>
                    <a:pt x="698" y="582"/>
                  </a:lnTo>
                  <a:lnTo>
                    <a:pt x="698" y="585"/>
                  </a:lnTo>
                  <a:lnTo>
                    <a:pt x="699" y="586"/>
                  </a:lnTo>
                  <a:lnTo>
                    <a:pt x="699" y="587"/>
                  </a:lnTo>
                  <a:lnTo>
                    <a:pt x="700" y="590"/>
                  </a:lnTo>
                  <a:lnTo>
                    <a:pt x="702" y="593"/>
                  </a:lnTo>
                  <a:lnTo>
                    <a:pt x="704" y="592"/>
                  </a:lnTo>
                  <a:lnTo>
                    <a:pt x="706" y="590"/>
                  </a:lnTo>
                  <a:lnTo>
                    <a:pt x="708" y="590"/>
                  </a:lnTo>
                  <a:lnTo>
                    <a:pt x="710" y="589"/>
                  </a:lnTo>
                  <a:lnTo>
                    <a:pt x="712" y="587"/>
                  </a:lnTo>
                  <a:lnTo>
                    <a:pt x="715" y="587"/>
                  </a:lnTo>
                  <a:lnTo>
                    <a:pt x="717" y="586"/>
                  </a:lnTo>
                  <a:lnTo>
                    <a:pt x="721" y="585"/>
                  </a:lnTo>
                  <a:lnTo>
                    <a:pt x="721" y="572"/>
                  </a:lnTo>
                  <a:lnTo>
                    <a:pt x="720" y="571"/>
                  </a:lnTo>
                  <a:lnTo>
                    <a:pt x="717" y="568"/>
                  </a:lnTo>
                  <a:lnTo>
                    <a:pt x="716" y="564"/>
                  </a:lnTo>
                  <a:lnTo>
                    <a:pt x="714" y="561"/>
                  </a:lnTo>
                  <a:lnTo>
                    <a:pt x="710" y="558"/>
                  </a:lnTo>
                  <a:lnTo>
                    <a:pt x="708" y="555"/>
                  </a:lnTo>
                  <a:lnTo>
                    <a:pt x="704" y="554"/>
                  </a:lnTo>
                  <a:lnTo>
                    <a:pt x="699" y="553"/>
                  </a:lnTo>
                  <a:lnTo>
                    <a:pt x="696" y="553"/>
                  </a:lnTo>
                  <a:lnTo>
                    <a:pt x="691" y="553"/>
                  </a:lnTo>
                  <a:lnTo>
                    <a:pt x="686" y="554"/>
                  </a:lnTo>
                  <a:lnTo>
                    <a:pt x="680" y="554"/>
                  </a:lnTo>
                  <a:lnTo>
                    <a:pt x="675" y="553"/>
                  </a:lnTo>
                  <a:lnTo>
                    <a:pt x="671" y="553"/>
                  </a:lnTo>
                  <a:lnTo>
                    <a:pt x="667" y="551"/>
                  </a:lnTo>
                  <a:lnTo>
                    <a:pt x="665" y="550"/>
                  </a:lnTo>
                  <a:lnTo>
                    <a:pt x="664" y="547"/>
                  </a:lnTo>
                  <a:lnTo>
                    <a:pt x="664" y="544"/>
                  </a:lnTo>
                  <a:lnTo>
                    <a:pt x="664" y="541"/>
                  </a:lnTo>
                  <a:lnTo>
                    <a:pt x="664" y="537"/>
                  </a:lnTo>
                  <a:lnTo>
                    <a:pt x="665" y="534"/>
                  </a:lnTo>
                  <a:lnTo>
                    <a:pt x="665" y="530"/>
                  </a:lnTo>
                  <a:lnTo>
                    <a:pt x="664" y="526"/>
                  </a:lnTo>
                  <a:lnTo>
                    <a:pt x="662" y="523"/>
                  </a:lnTo>
                  <a:lnTo>
                    <a:pt x="660" y="519"/>
                  </a:lnTo>
                  <a:lnTo>
                    <a:pt x="656" y="516"/>
                  </a:lnTo>
                  <a:lnTo>
                    <a:pt x="653" y="515"/>
                  </a:lnTo>
                  <a:lnTo>
                    <a:pt x="649" y="512"/>
                  </a:lnTo>
                  <a:lnTo>
                    <a:pt x="647" y="509"/>
                  </a:lnTo>
                  <a:lnTo>
                    <a:pt x="645" y="504"/>
                  </a:lnTo>
                  <a:lnTo>
                    <a:pt x="642" y="498"/>
                  </a:lnTo>
                  <a:lnTo>
                    <a:pt x="642" y="490"/>
                  </a:lnTo>
                  <a:lnTo>
                    <a:pt x="633" y="490"/>
                  </a:lnTo>
                  <a:lnTo>
                    <a:pt x="631" y="491"/>
                  </a:lnTo>
                  <a:lnTo>
                    <a:pt x="629" y="491"/>
                  </a:lnTo>
                  <a:lnTo>
                    <a:pt x="627" y="491"/>
                  </a:lnTo>
                  <a:lnTo>
                    <a:pt x="623" y="491"/>
                  </a:lnTo>
                  <a:lnTo>
                    <a:pt x="620" y="493"/>
                  </a:lnTo>
                  <a:lnTo>
                    <a:pt x="617" y="493"/>
                  </a:lnTo>
                  <a:lnTo>
                    <a:pt x="615" y="494"/>
                  </a:lnTo>
                  <a:lnTo>
                    <a:pt x="611" y="495"/>
                  </a:lnTo>
                  <a:lnTo>
                    <a:pt x="610" y="497"/>
                  </a:lnTo>
                  <a:lnTo>
                    <a:pt x="609" y="500"/>
                  </a:lnTo>
                  <a:lnTo>
                    <a:pt x="609" y="502"/>
                  </a:lnTo>
                  <a:lnTo>
                    <a:pt x="608" y="505"/>
                  </a:lnTo>
                  <a:lnTo>
                    <a:pt x="606" y="508"/>
                  </a:lnTo>
                  <a:lnTo>
                    <a:pt x="604" y="511"/>
                  </a:lnTo>
                  <a:lnTo>
                    <a:pt x="601" y="512"/>
                  </a:lnTo>
                  <a:lnTo>
                    <a:pt x="597" y="512"/>
                  </a:lnTo>
                  <a:lnTo>
                    <a:pt x="593" y="512"/>
                  </a:lnTo>
                  <a:lnTo>
                    <a:pt x="591" y="512"/>
                  </a:lnTo>
                  <a:lnTo>
                    <a:pt x="587" y="512"/>
                  </a:lnTo>
                  <a:lnTo>
                    <a:pt x="585" y="511"/>
                  </a:lnTo>
                  <a:lnTo>
                    <a:pt x="583" y="509"/>
                  </a:lnTo>
                  <a:lnTo>
                    <a:pt x="580" y="508"/>
                  </a:lnTo>
                  <a:lnTo>
                    <a:pt x="578" y="505"/>
                  </a:lnTo>
                  <a:lnTo>
                    <a:pt x="576" y="502"/>
                  </a:lnTo>
                  <a:lnTo>
                    <a:pt x="574" y="502"/>
                  </a:lnTo>
                  <a:lnTo>
                    <a:pt x="574" y="504"/>
                  </a:lnTo>
                  <a:lnTo>
                    <a:pt x="573" y="504"/>
                  </a:lnTo>
                  <a:lnTo>
                    <a:pt x="572" y="504"/>
                  </a:lnTo>
                  <a:lnTo>
                    <a:pt x="571" y="505"/>
                  </a:lnTo>
                  <a:lnTo>
                    <a:pt x="570" y="505"/>
                  </a:lnTo>
                  <a:lnTo>
                    <a:pt x="566" y="505"/>
                  </a:lnTo>
                  <a:lnTo>
                    <a:pt x="564" y="504"/>
                  </a:lnTo>
                  <a:lnTo>
                    <a:pt x="561" y="502"/>
                  </a:lnTo>
                  <a:lnTo>
                    <a:pt x="559" y="501"/>
                  </a:lnTo>
                  <a:lnTo>
                    <a:pt x="556" y="500"/>
                  </a:lnTo>
                  <a:lnTo>
                    <a:pt x="554" y="500"/>
                  </a:lnTo>
                  <a:lnTo>
                    <a:pt x="552" y="498"/>
                  </a:lnTo>
                  <a:lnTo>
                    <a:pt x="549" y="498"/>
                  </a:lnTo>
                  <a:lnTo>
                    <a:pt x="548" y="498"/>
                  </a:lnTo>
                  <a:lnTo>
                    <a:pt x="547" y="498"/>
                  </a:lnTo>
                  <a:lnTo>
                    <a:pt x="546" y="498"/>
                  </a:lnTo>
                  <a:lnTo>
                    <a:pt x="545" y="498"/>
                  </a:lnTo>
                  <a:lnTo>
                    <a:pt x="543" y="498"/>
                  </a:lnTo>
                  <a:lnTo>
                    <a:pt x="542" y="498"/>
                  </a:lnTo>
                  <a:lnTo>
                    <a:pt x="541" y="498"/>
                  </a:lnTo>
                  <a:lnTo>
                    <a:pt x="539" y="497"/>
                  </a:lnTo>
                  <a:lnTo>
                    <a:pt x="535" y="497"/>
                  </a:lnTo>
                  <a:lnTo>
                    <a:pt x="533" y="494"/>
                  </a:lnTo>
                  <a:lnTo>
                    <a:pt x="530" y="493"/>
                  </a:lnTo>
                  <a:lnTo>
                    <a:pt x="529" y="490"/>
                  </a:lnTo>
                  <a:lnTo>
                    <a:pt x="528" y="486"/>
                  </a:lnTo>
                  <a:lnTo>
                    <a:pt x="527" y="483"/>
                  </a:lnTo>
                  <a:lnTo>
                    <a:pt x="527" y="476"/>
                  </a:lnTo>
                  <a:lnTo>
                    <a:pt x="517" y="476"/>
                  </a:lnTo>
                  <a:lnTo>
                    <a:pt x="518" y="478"/>
                  </a:lnTo>
                  <a:lnTo>
                    <a:pt x="518" y="479"/>
                  </a:lnTo>
                  <a:lnTo>
                    <a:pt x="518" y="482"/>
                  </a:lnTo>
                  <a:lnTo>
                    <a:pt x="518" y="483"/>
                  </a:lnTo>
                  <a:lnTo>
                    <a:pt x="520" y="484"/>
                  </a:lnTo>
                  <a:lnTo>
                    <a:pt x="520" y="486"/>
                  </a:lnTo>
                  <a:lnTo>
                    <a:pt x="520" y="487"/>
                  </a:lnTo>
                  <a:lnTo>
                    <a:pt x="79" y="490"/>
                  </a:lnTo>
                  <a:lnTo>
                    <a:pt x="81" y="486"/>
                  </a:lnTo>
                  <a:lnTo>
                    <a:pt x="81" y="483"/>
                  </a:lnTo>
                  <a:lnTo>
                    <a:pt x="81" y="482"/>
                  </a:lnTo>
                  <a:lnTo>
                    <a:pt x="79" y="479"/>
                  </a:lnTo>
                  <a:lnTo>
                    <a:pt x="79" y="478"/>
                  </a:lnTo>
                  <a:lnTo>
                    <a:pt x="79" y="475"/>
                  </a:lnTo>
                  <a:lnTo>
                    <a:pt x="77" y="474"/>
                  </a:lnTo>
                  <a:lnTo>
                    <a:pt x="76" y="472"/>
                  </a:lnTo>
                  <a:lnTo>
                    <a:pt x="75" y="471"/>
                  </a:lnTo>
                  <a:lnTo>
                    <a:pt x="73" y="469"/>
                  </a:lnTo>
                  <a:lnTo>
                    <a:pt x="73" y="468"/>
                  </a:lnTo>
                  <a:lnTo>
                    <a:pt x="72" y="467"/>
                  </a:lnTo>
                  <a:lnTo>
                    <a:pt x="72" y="465"/>
                  </a:lnTo>
                  <a:lnTo>
                    <a:pt x="72" y="464"/>
                  </a:lnTo>
                  <a:lnTo>
                    <a:pt x="71" y="464"/>
                  </a:lnTo>
                  <a:lnTo>
                    <a:pt x="70" y="464"/>
                  </a:lnTo>
                  <a:lnTo>
                    <a:pt x="67" y="464"/>
                  </a:lnTo>
                  <a:lnTo>
                    <a:pt x="66" y="462"/>
                  </a:lnTo>
                  <a:lnTo>
                    <a:pt x="65" y="461"/>
                  </a:lnTo>
                  <a:lnTo>
                    <a:pt x="65" y="460"/>
                  </a:lnTo>
                  <a:lnTo>
                    <a:pt x="64" y="458"/>
                  </a:lnTo>
                  <a:lnTo>
                    <a:pt x="64" y="457"/>
                  </a:lnTo>
                  <a:lnTo>
                    <a:pt x="59" y="455"/>
                  </a:lnTo>
                  <a:lnTo>
                    <a:pt x="56" y="453"/>
                  </a:lnTo>
                  <a:lnTo>
                    <a:pt x="51" y="451"/>
                  </a:lnTo>
                  <a:lnTo>
                    <a:pt x="47" y="447"/>
                  </a:lnTo>
                  <a:lnTo>
                    <a:pt x="44" y="444"/>
                  </a:lnTo>
                  <a:lnTo>
                    <a:pt x="41" y="442"/>
                  </a:lnTo>
                  <a:lnTo>
                    <a:pt x="39" y="439"/>
                  </a:lnTo>
                  <a:lnTo>
                    <a:pt x="38" y="437"/>
                  </a:lnTo>
                  <a:lnTo>
                    <a:pt x="39" y="432"/>
                  </a:lnTo>
                  <a:lnTo>
                    <a:pt x="41" y="429"/>
                  </a:lnTo>
                  <a:lnTo>
                    <a:pt x="44" y="425"/>
                  </a:lnTo>
                  <a:lnTo>
                    <a:pt x="47" y="422"/>
                  </a:lnTo>
                  <a:lnTo>
                    <a:pt x="51" y="419"/>
                  </a:lnTo>
                  <a:lnTo>
                    <a:pt x="54" y="416"/>
                  </a:lnTo>
                  <a:lnTo>
                    <a:pt x="58" y="415"/>
                  </a:lnTo>
                  <a:lnTo>
                    <a:pt x="59" y="412"/>
                  </a:lnTo>
                  <a:lnTo>
                    <a:pt x="58" y="412"/>
                  </a:lnTo>
                  <a:lnTo>
                    <a:pt x="56" y="412"/>
                  </a:lnTo>
                  <a:lnTo>
                    <a:pt x="53" y="411"/>
                  </a:lnTo>
                  <a:lnTo>
                    <a:pt x="52" y="411"/>
                  </a:lnTo>
                  <a:lnTo>
                    <a:pt x="50" y="411"/>
                  </a:lnTo>
                  <a:lnTo>
                    <a:pt x="48" y="409"/>
                  </a:lnTo>
                  <a:lnTo>
                    <a:pt x="47" y="408"/>
                  </a:lnTo>
                  <a:lnTo>
                    <a:pt x="47" y="407"/>
                  </a:lnTo>
                  <a:lnTo>
                    <a:pt x="47" y="405"/>
                  </a:lnTo>
                  <a:lnTo>
                    <a:pt x="46" y="402"/>
                  </a:lnTo>
                  <a:lnTo>
                    <a:pt x="46" y="401"/>
                  </a:lnTo>
                  <a:lnTo>
                    <a:pt x="46" y="400"/>
                  </a:lnTo>
                  <a:lnTo>
                    <a:pt x="46" y="397"/>
                  </a:lnTo>
                  <a:lnTo>
                    <a:pt x="46" y="396"/>
                  </a:lnTo>
                  <a:lnTo>
                    <a:pt x="46" y="394"/>
                  </a:lnTo>
                  <a:lnTo>
                    <a:pt x="47" y="391"/>
                  </a:lnTo>
                  <a:lnTo>
                    <a:pt x="38" y="391"/>
                  </a:lnTo>
                  <a:lnTo>
                    <a:pt x="40" y="387"/>
                  </a:lnTo>
                  <a:lnTo>
                    <a:pt x="40" y="386"/>
                  </a:lnTo>
                  <a:lnTo>
                    <a:pt x="39" y="384"/>
                  </a:lnTo>
                  <a:lnTo>
                    <a:pt x="38" y="384"/>
                  </a:lnTo>
                  <a:lnTo>
                    <a:pt x="38" y="383"/>
                  </a:lnTo>
                  <a:lnTo>
                    <a:pt x="36" y="383"/>
                  </a:lnTo>
                  <a:lnTo>
                    <a:pt x="35" y="382"/>
                  </a:lnTo>
                  <a:lnTo>
                    <a:pt x="34" y="382"/>
                  </a:lnTo>
                  <a:lnTo>
                    <a:pt x="35" y="377"/>
                  </a:lnTo>
                  <a:lnTo>
                    <a:pt x="36" y="375"/>
                  </a:lnTo>
                  <a:lnTo>
                    <a:pt x="38" y="373"/>
                  </a:lnTo>
                  <a:lnTo>
                    <a:pt x="40" y="372"/>
                  </a:lnTo>
                  <a:lnTo>
                    <a:pt x="41" y="370"/>
                  </a:lnTo>
                  <a:lnTo>
                    <a:pt x="44" y="369"/>
                  </a:lnTo>
                  <a:lnTo>
                    <a:pt x="45" y="366"/>
                  </a:lnTo>
                  <a:lnTo>
                    <a:pt x="47" y="365"/>
                  </a:lnTo>
                  <a:lnTo>
                    <a:pt x="45" y="362"/>
                  </a:lnTo>
                  <a:lnTo>
                    <a:pt x="45" y="359"/>
                  </a:lnTo>
                  <a:lnTo>
                    <a:pt x="46" y="358"/>
                  </a:lnTo>
                  <a:lnTo>
                    <a:pt x="47" y="357"/>
                  </a:lnTo>
                  <a:lnTo>
                    <a:pt x="50" y="354"/>
                  </a:lnTo>
                  <a:lnTo>
                    <a:pt x="52" y="352"/>
                  </a:lnTo>
                  <a:lnTo>
                    <a:pt x="54" y="351"/>
                  </a:lnTo>
                  <a:lnTo>
                    <a:pt x="58" y="350"/>
                  </a:lnTo>
                  <a:lnTo>
                    <a:pt x="60" y="351"/>
                  </a:lnTo>
                  <a:lnTo>
                    <a:pt x="64" y="350"/>
                  </a:lnTo>
                  <a:lnTo>
                    <a:pt x="67" y="348"/>
                  </a:lnTo>
                  <a:lnTo>
                    <a:pt x="71" y="345"/>
                  </a:lnTo>
                  <a:lnTo>
                    <a:pt x="75" y="343"/>
                  </a:lnTo>
                  <a:lnTo>
                    <a:pt x="77" y="338"/>
                  </a:lnTo>
                  <a:lnTo>
                    <a:pt x="78" y="334"/>
                  </a:lnTo>
                  <a:lnTo>
                    <a:pt x="79" y="331"/>
                  </a:lnTo>
                  <a:lnTo>
                    <a:pt x="78" y="329"/>
                  </a:lnTo>
                  <a:lnTo>
                    <a:pt x="77" y="324"/>
                  </a:lnTo>
                  <a:lnTo>
                    <a:pt x="76" y="322"/>
                  </a:lnTo>
                  <a:lnTo>
                    <a:pt x="75" y="319"/>
                  </a:lnTo>
                  <a:lnTo>
                    <a:pt x="73" y="316"/>
                  </a:lnTo>
                  <a:lnTo>
                    <a:pt x="71" y="313"/>
                  </a:lnTo>
                  <a:lnTo>
                    <a:pt x="71" y="311"/>
                  </a:lnTo>
                  <a:lnTo>
                    <a:pt x="70" y="306"/>
                  </a:lnTo>
                  <a:lnTo>
                    <a:pt x="71" y="304"/>
                  </a:lnTo>
                  <a:lnTo>
                    <a:pt x="71" y="301"/>
                  </a:lnTo>
                  <a:lnTo>
                    <a:pt x="72" y="298"/>
                  </a:lnTo>
                  <a:lnTo>
                    <a:pt x="73" y="297"/>
                  </a:lnTo>
                  <a:lnTo>
                    <a:pt x="75" y="294"/>
                  </a:lnTo>
                  <a:lnTo>
                    <a:pt x="76" y="291"/>
                  </a:lnTo>
                  <a:lnTo>
                    <a:pt x="77" y="288"/>
                  </a:lnTo>
                  <a:lnTo>
                    <a:pt x="77" y="284"/>
                  </a:lnTo>
                  <a:lnTo>
                    <a:pt x="76" y="277"/>
                  </a:lnTo>
                  <a:lnTo>
                    <a:pt x="75" y="272"/>
                  </a:lnTo>
                  <a:lnTo>
                    <a:pt x="73" y="266"/>
                  </a:lnTo>
                  <a:lnTo>
                    <a:pt x="71" y="262"/>
                  </a:lnTo>
                  <a:lnTo>
                    <a:pt x="69" y="258"/>
                  </a:lnTo>
                  <a:lnTo>
                    <a:pt x="66" y="253"/>
                  </a:lnTo>
                  <a:lnTo>
                    <a:pt x="65" y="251"/>
                  </a:lnTo>
                  <a:lnTo>
                    <a:pt x="64" y="246"/>
                  </a:lnTo>
                  <a:lnTo>
                    <a:pt x="60" y="248"/>
                  </a:lnTo>
                  <a:lnTo>
                    <a:pt x="57" y="249"/>
                  </a:lnTo>
                  <a:lnTo>
                    <a:pt x="54" y="252"/>
                  </a:lnTo>
                  <a:lnTo>
                    <a:pt x="52" y="253"/>
                  </a:lnTo>
                  <a:lnTo>
                    <a:pt x="50" y="256"/>
                  </a:lnTo>
                  <a:lnTo>
                    <a:pt x="46" y="258"/>
                  </a:lnTo>
                  <a:lnTo>
                    <a:pt x="42" y="259"/>
                  </a:lnTo>
                  <a:lnTo>
                    <a:pt x="38" y="259"/>
                  </a:lnTo>
                  <a:lnTo>
                    <a:pt x="36" y="259"/>
                  </a:lnTo>
                  <a:lnTo>
                    <a:pt x="35" y="259"/>
                  </a:lnTo>
                  <a:lnTo>
                    <a:pt x="33" y="258"/>
                  </a:lnTo>
                  <a:lnTo>
                    <a:pt x="32" y="256"/>
                  </a:lnTo>
                  <a:lnTo>
                    <a:pt x="29" y="255"/>
                  </a:lnTo>
                  <a:lnTo>
                    <a:pt x="28" y="253"/>
                  </a:lnTo>
                  <a:lnTo>
                    <a:pt x="27" y="252"/>
                  </a:lnTo>
                  <a:lnTo>
                    <a:pt x="28" y="249"/>
                  </a:lnTo>
                  <a:lnTo>
                    <a:pt x="28" y="246"/>
                  </a:lnTo>
                  <a:lnTo>
                    <a:pt x="29" y="245"/>
                  </a:lnTo>
                  <a:lnTo>
                    <a:pt x="29" y="242"/>
                  </a:lnTo>
                  <a:lnTo>
                    <a:pt x="31" y="241"/>
                  </a:lnTo>
                  <a:lnTo>
                    <a:pt x="32" y="238"/>
                  </a:lnTo>
                  <a:lnTo>
                    <a:pt x="33" y="235"/>
                  </a:lnTo>
                  <a:lnTo>
                    <a:pt x="34" y="231"/>
                  </a:lnTo>
                  <a:lnTo>
                    <a:pt x="31" y="231"/>
                  </a:lnTo>
                  <a:lnTo>
                    <a:pt x="26" y="231"/>
                  </a:lnTo>
                  <a:lnTo>
                    <a:pt x="22" y="231"/>
                  </a:lnTo>
                  <a:lnTo>
                    <a:pt x="19" y="231"/>
                  </a:lnTo>
                  <a:lnTo>
                    <a:pt x="14" y="231"/>
                  </a:lnTo>
                  <a:lnTo>
                    <a:pt x="10" y="231"/>
                  </a:lnTo>
                  <a:lnTo>
                    <a:pt x="6" y="231"/>
                  </a:lnTo>
                  <a:lnTo>
                    <a:pt x="0" y="231"/>
                  </a:lnTo>
                  <a:lnTo>
                    <a:pt x="179" y="46"/>
                  </a:lnTo>
                  <a:lnTo>
                    <a:pt x="181" y="46"/>
                  </a:lnTo>
                  <a:lnTo>
                    <a:pt x="182" y="45"/>
                  </a:lnTo>
                  <a:lnTo>
                    <a:pt x="183" y="45"/>
                  </a:lnTo>
                  <a:lnTo>
                    <a:pt x="185" y="45"/>
                  </a:lnTo>
                  <a:lnTo>
                    <a:pt x="186" y="43"/>
                  </a:lnTo>
                  <a:lnTo>
                    <a:pt x="188" y="43"/>
                  </a:lnTo>
                  <a:lnTo>
                    <a:pt x="190" y="43"/>
                  </a:lnTo>
                  <a:lnTo>
                    <a:pt x="192" y="43"/>
                  </a:lnTo>
                  <a:lnTo>
                    <a:pt x="197" y="45"/>
                  </a:lnTo>
                  <a:lnTo>
                    <a:pt x="202" y="46"/>
                  </a:lnTo>
                  <a:lnTo>
                    <a:pt x="207" y="49"/>
                  </a:lnTo>
                  <a:lnTo>
                    <a:pt x="210" y="53"/>
                  </a:lnTo>
                  <a:lnTo>
                    <a:pt x="215" y="57"/>
                  </a:lnTo>
                  <a:lnTo>
                    <a:pt x="220" y="60"/>
                  </a:lnTo>
                  <a:lnTo>
                    <a:pt x="225" y="63"/>
                  </a:lnTo>
                  <a:lnTo>
                    <a:pt x="231" y="63"/>
                  </a:lnTo>
                  <a:lnTo>
                    <a:pt x="289" y="43"/>
                  </a:lnTo>
                  <a:lnTo>
                    <a:pt x="339" y="43"/>
                  </a:lnTo>
                  <a:lnTo>
                    <a:pt x="342" y="43"/>
                  </a:lnTo>
                  <a:lnTo>
                    <a:pt x="346" y="43"/>
                  </a:lnTo>
                  <a:lnTo>
                    <a:pt x="349" y="42"/>
                  </a:lnTo>
                  <a:lnTo>
                    <a:pt x="353" y="41"/>
                  </a:lnTo>
                  <a:lnTo>
                    <a:pt x="355" y="38"/>
                  </a:lnTo>
                  <a:lnTo>
                    <a:pt x="360" y="36"/>
                  </a:lnTo>
                  <a:lnTo>
                    <a:pt x="364" y="35"/>
                  </a:lnTo>
                  <a:lnTo>
                    <a:pt x="368" y="34"/>
                  </a:lnTo>
                  <a:lnTo>
                    <a:pt x="367" y="36"/>
                  </a:lnTo>
                  <a:lnTo>
                    <a:pt x="368" y="41"/>
                  </a:lnTo>
                  <a:lnTo>
                    <a:pt x="368" y="43"/>
                  </a:lnTo>
                  <a:lnTo>
                    <a:pt x="371" y="48"/>
                  </a:lnTo>
                  <a:lnTo>
                    <a:pt x="372" y="49"/>
                  </a:lnTo>
                  <a:lnTo>
                    <a:pt x="374" y="52"/>
                  </a:lnTo>
                  <a:lnTo>
                    <a:pt x="377" y="53"/>
                  </a:lnTo>
                  <a:lnTo>
                    <a:pt x="379" y="53"/>
                  </a:lnTo>
                  <a:lnTo>
                    <a:pt x="381" y="53"/>
                  </a:lnTo>
                  <a:lnTo>
                    <a:pt x="385" y="53"/>
                  </a:lnTo>
                  <a:lnTo>
                    <a:pt x="387" y="52"/>
                  </a:lnTo>
                  <a:lnTo>
                    <a:pt x="390" y="50"/>
                  </a:lnTo>
                  <a:lnTo>
                    <a:pt x="391" y="49"/>
                  </a:lnTo>
                  <a:lnTo>
                    <a:pt x="393" y="48"/>
                  </a:lnTo>
                  <a:lnTo>
                    <a:pt x="396" y="46"/>
                  </a:lnTo>
                  <a:lnTo>
                    <a:pt x="398" y="46"/>
                  </a:lnTo>
                  <a:lnTo>
                    <a:pt x="399" y="48"/>
                  </a:lnTo>
                  <a:lnTo>
                    <a:pt x="402" y="48"/>
                  </a:lnTo>
                  <a:lnTo>
                    <a:pt x="405" y="49"/>
                  </a:lnTo>
                  <a:lnTo>
                    <a:pt x="408" y="49"/>
                  </a:lnTo>
                  <a:lnTo>
                    <a:pt x="412" y="48"/>
                  </a:lnTo>
                  <a:lnTo>
                    <a:pt x="416" y="48"/>
                  </a:lnTo>
                  <a:lnTo>
                    <a:pt x="418" y="46"/>
                  </a:lnTo>
                  <a:lnTo>
                    <a:pt x="422" y="46"/>
                  </a:lnTo>
                  <a:lnTo>
                    <a:pt x="423" y="46"/>
                  </a:lnTo>
                  <a:lnTo>
                    <a:pt x="426" y="45"/>
                  </a:lnTo>
                  <a:lnTo>
                    <a:pt x="427" y="45"/>
                  </a:lnTo>
                  <a:lnTo>
                    <a:pt x="429" y="45"/>
                  </a:lnTo>
                  <a:lnTo>
                    <a:pt x="430" y="43"/>
                  </a:lnTo>
                  <a:lnTo>
                    <a:pt x="431" y="43"/>
                  </a:lnTo>
                  <a:lnTo>
                    <a:pt x="433" y="43"/>
                  </a:lnTo>
                  <a:lnTo>
                    <a:pt x="437" y="43"/>
                  </a:lnTo>
                  <a:lnTo>
                    <a:pt x="446" y="46"/>
                  </a:lnTo>
                  <a:lnTo>
                    <a:pt x="456" y="49"/>
                  </a:lnTo>
                  <a:lnTo>
                    <a:pt x="467" y="52"/>
                  </a:lnTo>
                  <a:lnTo>
                    <a:pt x="479" y="56"/>
                  </a:lnTo>
                  <a:lnTo>
                    <a:pt x="490" y="59"/>
                  </a:lnTo>
                  <a:lnTo>
                    <a:pt x="499" y="63"/>
                  </a:lnTo>
                  <a:lnTo>
                    <a:pt x="505" y="66"/>
                  </a:lnTo>
                  <a:lnTo>
                    <a:pt x="502" y="68"/>
                  </a:lnTo>
                  <a:lnTo>
                    <a:pt x="499" y="70"/>
                  </a:lnTo>
                  <a:lnTo>
                    <a:pt x="497" y="71"/>
                  </a:lnTo>
                  <a:lnTo>
                    <a:pt x="495" y="73"/>
                  </a:lnTo>
                  <a:lnTo>
                    <a:pt x="492" y="74"/>
                  </a:lnTo>
                  <a:lnTo>
                    <a:pt x="490" y="75"/>
                  </a:lnTo>
                  <a:lnTo>
                    <a:pt x="486" y="77"/>
                  </a:lnTo>
                  <a:lnTo>
                    <a:pt x="484" y="78"/>
                  </a:lnTo>
                  <a:lnTo>
                    <a:pt x="489" y="81"/>
                  </a:lnTo>
                  <a:lnTo>
                    <a:pt x="493" y="82"/>
                  </a:lnTo>
                  <a:lnTo>
                    <a:pt x="498" y="85"/>
                  </a:lnTo>
                  <a:lnTo>
                    <a:pt x="503" y="87"/>
                  </a:lnTo>
                  <a:lnTo>
                    <a:pt x="506" y="87"/>
                  </a:lnTo>
                  <a:lnTo>
                    <a:pt x="511" y="88"/>
                  </a:lnTo>
                  <a:lnTo>
                    <a:pt x="515" y="88"/>
                  </a:lnTo>
                  <a:lnTo>
                    <a:pt x="520" y="88"/>
                  </a:lnTo>
                  <a:lnTo>
                    <a:pt x="526" y="88"/>
                  </a:lnTo>
                  <a:lnTo>
                    <a:pt x="529" y="87"/>
                  </a:lnTo>
                  <a:lnTo>
                    <a:pt x="534" y="85"/>
                  </a:lnTo>
                  <a:lnTo>
                    <a:pt x="537" y="84"/>
                  </a:lnTo>
                  <a:lnTo>
                    <a:pt x="541" y="81"/>
                  </a:lnTo>
                  <a:lnTo>
                    <a:pt x="545" y="80"/>
                  </a:lnTo>
                  <a:lnTo>
                    <a:pt x="548" y="78"/>
                  </a:lnTo>
                  <a:lnTo>
                    <a:pt x="552" y="78"/>
                  </a:lnTo>
                  <a:lnTo>
                    <a:pt x="555" y="80"/>
                  </a:lnTo>
                  <a:lnTo>
                    <a:pt x="558" y="81"/>
                  </a:lnTo>
                  <a:lnTo>
                    <a:pt x="560" y="84"/>
                  </a:lnTo>
                  <a:lnTo>
                    <a:pt x="562" y="87"/>
                  </a:lnTo>
                  <a:lnTo>
                    <a:pt x="565" y="91"/>
                  </a:lnTo>
                  <a:lnTo>
                    <a:pt x="567" y="94"/>
                  </a:lnTo>
                  <a:lnTo>
                    <a:pt x="571" y="95"/>
                  </a:lnTo>
                  <a:lnTo>
                    <a:pt x="573" y="96"/>
                  </a:lnTo>
                  <a:lnTo>
                    <a:pt x="578" y="78"/>
                  </a:lnTo>
                  <a:lnTo>
                    <a:pt x="616" y="68"/>
                  </a:lnTo>
                  <a:lnTo>
                    <a:pt x="622" y="68"/>
                  </a:lnTo>
                  <a:lnTo>
                    <a:pt x="628" y="71"/>
                  </a:lnTo>
                  <a:lnTo>
                    <a:pt x="633" y="73"/>
                  </a:lnTo>
                  <a:lnTo>
                    <a:pt x="639" y="75"/>
                  </a:lnTo>
                  <a:lnTo>
                    <a:pt x="643" y="78"/>
                  </a:lnTo>
                  <a:lnTo>
                    <a:pt x="649" y="81"/>
                  </a:lnTo>
                  <a:lnTo>
                    <a:pt x="655" y="82"/>
                  </a:lnTo>
                  <a:lnTo>
                    <a:pt x="661" y="84"/>
                  </a:lnTo>
                  <a:lnTo>
                    <a:pt x="665" y="82"/>
                  </a:lnTo>
                  <a:lnTo>
                    <a:pt x="668" y="82"/>
                  </a:lnTo>
                  <a:lnTo>
                    <a:pt x="671" y="81"/>
                  </a:lnTo>
                  <a:lnTo>
                    <a:pt x="673" y="81"/>
                  </a:lnTo>
                  <a:lnTo>
                    <a:pt x="675" y="80"/>
                  </a:lnTo>
                  <a:lnTo>
                    <a:pt x="678" y="80"/>
                  </a:lnTo>
                  <a:lnTo>
                    <a:pt x="680" y="78"/>
                  </a:lnTo>
                  <a:lnTo>
                    <a:pt x="684" y="78"/>
                  </a:lnTo>
                  <a:lnTo>
                    <a:pt x="687" y="78"/>
                  </a:lnTo>
                  <a:lnTo>
                    <a:pt x="690" y="80"/>
                  </a:lnTo>
                  <a:lnTo>
                    <a:pt x="693" y="80"/>
                  </a:lnTo>
                  <a:lnTo>
                    <a:pt x="696" y="81"/>
                  </a:lnTo>
                  <a:lnTo>
                    <a:pt x="697" y="81"/>
                  </a:lnTo>
                  <a:lnTo>
                    <a:pt x="699" y="82"/>
                  </a:lnTo>
                  <a:lnTo>
                    <a:pt x="700" y="82"/>
                  </a:lnTo>
                  <a:lnTo>
                    <a:pt x="702" y="84"/>
                  </a:lnTo>
                  <a:lnTo>
                    <a:pt x="704" y="82"/>
                  </a:lnTo>
                  <a:lnTo>
                    <a:pt x="705" y="82"/>
                  </a:lnTo>
                  <a:lnTo>
                    <a:pt x="708" y="81"/>
                  </a:lnTo>
                  <a:lnTo>
                    <a:pt x="709" y="80"/>
                  </a:lnTo>
                  <a:lnTo>
                    <a:pt x="710" y="78"/>
                  </a:lnTo>
                  <a:lnTo>
                    <a:pt x="711" y="77"/>
                  </a:lnTo>
                  <a:lnTo>
                    <a:pt x="712" y="75"/>
                  </a:lnTo>
                  <a:lnTo>
                    <a:pt x="712" y="73"/>
                  </a:lnTo>
                  <a:lnTo>
                    <a:pt x="714" y="73"/>
                  </a:lnTo>
                  <a:lnTo>
                    <a:pt x="715" y="71"/>
                  </a:lnTo>
                  <a:lnTo>
                    <a:pt x="717" y="70"/>
                  </a:lnTo>
                  <a:lnTo>
                    <a:pt x="718" y="70"/>
                  </a:lnTo>
                  <a:lnTo>
                    <a:pt x="720" y="68"/>
                  </a:lnTo>
                  <a:lnTo>
                    <a:pt x="721" y="67"/>
                  </a:lnTo>
                  <a:lnTo>
                    <a:pt x="722" y="67"/>
                  </a:lnTo>
                  <a:lnTo>
                    <a:pt x="723" y="66"/>
                  </a:lnTo>
                  <a:lnTo>
                    <a:pt x="731" y="66"/>
                  </a:lnTo>
                  <a:lnTo>
                    <a:pt x="731" y="67"/>
                  </a:lnTo>
                  <a:lnTo>
                    <a:pt x="730" y="70"/>
                  </a:lnTo>
                  <a:lnTo>
                    <a:pt x="730" y="71"/>
                  </a:lnTo>
                  <a:lnTo>
                    <a:pt x="729" y="73"/>
                  </a:lnTo>
                  <a:lnTo>
                    <a:pt x="728" y="74"/>
                  </a:lnTo>
                  <a:lnTo>
                    <a:pt x="728" y="75"/>
                  </a:lnTo>
                  <a:lnTo>
                    <a:pt x="727" y="77"/>
                  </a:lnTo>
                  <a:lnTo>
                    <a:pt x="727" y="78"/>
                  </a:lnTo>
                  <a:lnTo>
                    <a:pt x="727" y="80"/>
                  </a:lnTo>
                  <a:lnTo>
                    <a:pt x="727" y="81"/>
                  </a:lnTo>
                  <a:lnTo>
                    <a:pt x="727" y="82"/>
                  </a:lnTo>
                  <a:lnTo>
                    <a:pt x="727" y="84"/>
                  </a:lnTo>
                  <a:lnTo>
                    <a:pt x="727" y="85"/>
                  </a:lnTo>
                  <a:lnTo>
                    <a:pt x="727" y="87"/>
                  </a:lnTo>
                  <a:lnTo>
                    <a:pt x="727" y="88"/>
                  </a:lnTo>
                  <a:lnTo>
                    <a:pt x="737" y="88"/>
                  </a:lnTo>
                  <a:lnTo>
                    <a:pt x="737" y="85"/>
                  </a:lnTo>
                  <a:lnTo>
                    <a:pt x="737" y="82"/>
                  </a:lnTo>
                  <a:lnTo>
                    <a:pt x="736" y="81"/>
                  </a:lnTo>
                  <a:lnTo>
                    <a:pt x="737" y="78"/>
                  </a:lnTo>
                  <a:lnTo>
                    <a:pt x="737" y="77"/>
                  </a:lnTo>
                  <a:lnTo>
                    <a:pt x="737" y="75"/>
                  </a:lnTo>
                  <a:lnTo>
                    <a:pt x="737" y="73"/>
                  </a:lnTo>
                  <a:lnTo>
                    <a:pt x="737" y="71"/>
                  </a:lnTo>
                  <a:lnTo>
                    <a:pt x="746" y="71"/>
                  </a:lnTo>
                  <a:lnTo>
                    <a:pt x="753" y="70"/>
                  </a:lnTo>
                  <a:lnTo>
                    <a:pt x="761" y="68"/>
                  </a:lnTo>
                  <a:lnTo>
                    <a:pt x="767" y="67"/>
                  </a:lnTo>
                  <a:lnTo>
                    <a:pt x="773" y="64"/>
                  </a:lnTo>
                  <a:lnTo>
                    <a:pt x="777" y="60"/>
                  </a:lnTo>
                  <a:lnTo>
                    <a:pt x="779" y="55"/>
                  </a:lnTo>
                  <a:lnTo>
                    <a:pt x="780" y="49"/>
                  </a:lnTo>
                  <a:lnTo>
                    <a:pt x="780" y="48"/>
                  </a:lnTo>
                  <a:lnTo>
                    <a:pt x="778" y="46"/>
                  </a:lnTo>
                  <a:lnTo>
                    <a:pt x="777" y="46"/>
                  </a:lnTo>
                  <a:lnTo>
                    <a:pt x="774" y="46"/>
                  </a:lnTo>
                  <a:lnTo>
                    <a:pt x="771" y="46"/>
                  </a:lnTo>
                  <a:lnTo>
                    <a:pt x="768" y="46"/>
                  </a:lnTo>
                  <a:lnTo>
                    <a:pt x="767" y="46"/>
                  </a:lnTo>
                  <a:lnTo>
                    <a:pt x="766" y="46"/>
                  </a:lnTo>
                  <a:lnTo>
                    <a:pt x="764" y="45"/>
                  </a:lnTo>
                  <a:lnTo>
                    <a:pt x="762" y="45"/>
                  </a:lnTo>
                  <a:lnTo>
                    <a:pt x="761" y="42"/>
                  </a:lnTo>
                  <a:lnTo>
                    <a:pt x="761" y="41"/>
                  </a:lnTo>
                  <a:lnTo>
                    <a:pt x="760" y="38"/>
                  </a:lnTo>
                  <a:lnTo>
                    <a:pt x="760" y="36"/>
                  </a:lnTo>
                  <a:lnTo>
                    <a:pt x="759" y="35"/>
                  </a:lnTo>
                  <a:lnTo>
                    <a:pt x="759" y="34"/>
                  </a:lnTo>
                  <a:lnTo>
                    <a:pt x="760" y="29"/>
                  </a:lnTo>
                  <a:lnTo>
                    <a:pt x="764" y="24"/>
                  </a:lnTo>
                  <a:lnTo>
                    <a:pt x="770" y="18"/>
                  </a:lnTo>
                  <a:lnTo>
                    <a:pt x="775" y="13"/>
                  </a:lnTo>
                  <a:lnTo>
                    <a:pt x="783" y="9"/>
                  </a:lnTo>
                  <a:lnTo>
                    <a:pt x="789" y="4"/>
                  </a:lnTo>
                  <a:lnTo>
                    <a:pt x="795" y="2"/>
                  </a:lnTo>
                  <a:lnTo>
                    <a:pt x="799" y="0"/>
                  </a:lnTo>
                  <a:lnTo>
                    <a:pt x="802" y="0"/>
                  </a:lnTo>
                  <a:lnTo>
                    <a:pt x="803" y="0"/>
                  </a:lnTo>
                  <a:lnTo>
                    <a:pt x="804" y="0"/>
                  </a:lnTo>
                  <a:lnTo>
                    <a:pt x="805" y="0"/>
                  </a:lnTo>
                  <a:lnTo>
                    <a:pt x="808" y="0"/>
                  </a:lnTo>
                  <a:lnTo>
                    <a:pt x="809" y="0"/>
                  </a:lnTo>
                  <a:lnTo>
                    <a:pt x="810" y="0"/>
                  </a:lnTo>
                  <a:lnTo>
                    <a:pt x="811" y="7"/>
                  </a:lnTo>
                  <a:lnTo>
                    <a:pt x="811" y="11"/>
                  </a:lnTo>
                  <a:lnTo>
                    <a:pt x="814" y="17"/>
                  </a:lnTo>
                  <a:lnTo>
                    <a:pt x="815" y="20"/>
                  </a:lnTo>
                  <a:lnTo>
                    <a:pt x="816" y="24"/>
                  </a:lnTo>
                  <a:lnTo>
                    <a:pt x="817" y="28"/>
                  </a:lnTo>
                  <a:lnTo>
                    <a:pt x="818" y="31"/>
                  </a:lnTo>
                  <a:lnTo>
                    <a:pt x="818" y="36"/>
                  </a:lnTo>
                  <a:lnTo>
                    <a:pt x="818" y="38"/>
                  </a:lnTo>
                  <a:lnTo>
                    <a:pt x="817" y="39"/>
                  </a:lnTo>
                  <a:lnTo>
                    <a:pt x="815" y="41"/>
                  </a:lnTo>
                  <a:lnTo>
                    <a:pt x="812" y="41"/>
                  </a:lnTo>
                  <a:lnTo>
                    <a:pt x="810" y="41"/>
                  </a:lnTo>
                  <a:lnTo>
                    <a:pt x="808" y="42"/>
                  </a:lnTo>
                  <a:lnTo>
                    <a:pt x="806" y="43"/>
                  </a:lnTo>
                  <a:lnTo>
                    <a:pt x="806" y="46"/>
                  </a:lnTo>
                  <a:lnTo>
                    <a:pt x="808" y="46"/>
                  </a:lnTo>
                  <a:lnTo>
                    <a:pt x="809" y="46"/>
                  </a:lnTo>
                  <a:lnTo>
                    <a:pt x="811" y="46"/>
                  </a:lnTo>
                  <a:lnTo>
                    <a:pt x="812" y="46"/>
                  </a:lnTo>
                  <a:lnTo>
                    <a:pt x="814" y="46"/>
                  </a:lnTo>
                  <a:lnTo>
                    <a:pt x="815" y="46"/>
                  </a:lnTo>
                  <a:lnTo>
                    <a:pt x="817" y="46"/>
                  </a:lnTo>
                  <a:lnTo>
                    <a:pt x="815" y="49"/>
                  </a:lnTo>
                  <a:lnTo>
                    <a:pt x="815" y="50"/>
                  </a:lnTo>
                  <a:lnTo>
                    <a:pt x="814" y="53"/>
                  </a:lnTo>
                  <a:lnTo>
                    <a:pt x="814" y="56"/>
                  </a:lnTo>
                  <a:lnTo>
                    <a:pt x="812" y="57"/>
                  </a:lnTo>
                  <a:lnTo>
                    <a:pt x="812" y="60"/>
                  </a:lnTo>
                  <a:lnTo>
                    <a:pt x="812" y="62"/>
                  </a:lnTo>
                  <a:lnTo>
                    <a:pt x="812" y="63"/>
                  </a:lnTo>
                  <a:lnTo>
                    <a:pt x="812" y="64"/>
                  </a:lnTo>
                  <a:lnTo>
                    <a:pt x="814" y="64"/>
                  </a:lnTo>
                  <a:lnTo>
                    <a:pt x="815" y="64"/>
                  </a:lnTo>
                  <a:lnTo>
                    <a:pt x="816" y="64"/>
                  </a:lnTo>
                  <a:lnTo>
                    <a:pt x="817" y="64"/>
                  </a:lnTo>
                  <a:lnTo>
                    <a:pt x="818" y="63"/>
                  </a:lnTo>
                  <a:lnTo>
                    <a:pt x="818" y="62"/>
                  </a:lnTo>
                  <a:lnTo>
                    <a:pt x="818" y="60"/>
                  </a:lnTo>
                  <a:lnTo>
                    <a:pt x="818" y="59"/>
                  </a:lnTo>
                  <a:lnTo>
                    <a:pt x="822" y="57"/>
                  </a:lnTo>
                  <a:lnTo>
                    <a:pt x="824" y="56"/>
                  </a:lnTo>
                  <a:lnTo>
                    <a:pt x="825" y="56"/>
                  </a:lnTo>
                  <a:lnTo>
                    <a:pt x="827" y="55"/>
                  </a:lnTo>
                  <a:lnTo>
                    <a:pt x="828" y="53"/>
                  </a:lnTo>
                  <a:lnTo>
                    <a:pt x="829" y="53"/>
                  </a:lnTo>
                  <a:lnTo>
                    <a:pt x="830" y="52"/>
                  </a:lnTo>
                  <a:lnTo>
                    <a:pt x="831" y="50"/>
                  </a:lnTo>
                  <a:lnTo>
                    <a:pt x="833" y="52"/>
                  </a:lnTo>
                  <a:lnTo>
                    <a:pt x="835" y="53"/>
                  </a:lnTo>
                  <a:lnTo>
                    <a:pt x="837" y="55"/>
                  </a:lnTo>
                  <a:lnTo>
                    <a:pt x="840" y="55"/>
                  </a:lnTo>
                  <a:lnTo>
                    <a:pt x="842" y="56"/>
                  </a:lnTo>
                  <a:lnTo>
                    <a:pt x="845" y="56"/>
                  </a:lnTo>
                  <a:lnTo>
                    <a:pt x="846" y="56"/>
                  </a:lnTo>
                  <a:lnTo>
                    <a:pt x="847" y="56"/>
                  </a:lnTo>
                  <a:lnTo>
                    <a:pt x="846" y="60"/>
                  </a:lnTo>
                  <a:lnTo>
                    <a:pt x="845" y="64"/>
                  </a:lnTo>
                  <a:lnTo>
                    <a:pt x="842" y="68"/>
                  </a:lnTo>
                  <a:lnTo>
                    <a:pt x="840" y="70"/>
                  </a:lnTo>
                  <a:lnTo>
                    <a:pt x="837" y="73"/>
                  </a:lnTo>
                  <a:lnTo>
                    <a:pt x="835" y="75"/>
                  </a:lnTo>
                  <a:lnTo>
                    <a:pt x="834" y="80"/>
                  </a:lnTo>
                  <a:lnTo>
                    <a:pt x="831" y="84"/>
                  </a:lnTo>
                  <a:lnTo>
                    <a:pt x="834" y="84"/>
                  </a:lnTo>
                  <a:lnTo>
                    <a:pt x="835" y="84"/>
                  </a:lnTo>
                  <a:lnTo>
                    <a:pt x="837" y="84"/>
                  </a:lnTo>
                  <a:lnTo>
                    <a:pt x="839" y="84"/>
                  </a:lnTo>
                  <a:lnTo>
                    <a:pt x="841" y="84"/>
                  </a:lnTo>
                  <a:lnTo>
                    <a:pt x="842" y="84"/>
                  </a:lnTo>
                  <a:lnTo>
                    <a:pt x="843" y="84"/>
                  </a:lnTo>
                  <a:lnTo>
                    <a:pt x="845" y="84"/>
                  </a:lnTo>
                  <a:lnTo>
                    <a:pt x="849" y="80"/>
                  </a:lnTo>
                  <a:lnTo>
                    <a:pt x="854" y="75"/>
                  </a:lnTo>
                  <a:lnTo>
                    <a:pt x="859" y="70"/>
                  </a:lnTo>
                  <a:lnTo>
                    <a:pt x="865" y="66"/>
                  </a:lnTo>
                  <a:lnTo>
                    <a:pt x="869" y="62"/>
                  </a:lnTo>
                  <a:lnTo>
                    <a:pt x="875" y="59"/>
                  </a:lnTo>
                  <a:lnTo>
                    <a:pt x="881" y="56"/>
                  </a:lnTo>
                  <a:lnTo>
                    <a:pt x="888" y="56"/>
                  </a:lnTo>
                  <a:lnTo>
                    <a:pt x="888" y="50"/>
                  </a:lnTo>
                  <a:lnTo>
                    <a:pt x="891" y="46"/>
                  </a:lnTo>
                  <a:lnTo>
                    <a:pt x="893" y="43"/>
                  </a:lnTo>
                  <a:lnTo>
                    <a:pt x="897" y="41"/>
                  </a:lnTo>
                  <a:lnTo>
                    <a:pt x="900" y="38"/>
                  </a:lnTo>
                  <a:lnTo>
                    <a:pt x="905" y="36"/>
                  </a:lnTo>
                  <a:lnTo>
                    <a:pt x="909" y="36"/>
                  </a:lnTo>
                  <a:lnTo>
                    <a:pt x="913" y="36"/>
                  </a:lnTo>
                  <a:lnTo>
                    <a:pt x="916" y="36"/>
                  </a:lnTo>
                  <a:lnTo>
                    <a:pt x="918" y="36"/>
                  </a:lnTo>
                  <a:lnTo>
                    <a:pt x="921" y="38"/>
                  </a:lnTo>
                  <a:lnTo>
                    <a:pt x="924" y="38"/>
                  </a:lnTo>
                  <a:lnTo>
                    <a:pt x="926" y="39"/>
                  </a:lnTo>
                  <a:lnTo>
                    <a:pt x="929" y="41"/>
                  </a:lnTo>
                  <a:lnTo>
                    <a:pt x="931" y="41"/>
                  </a:lnTo>
                  <a:lnTo>
                    <a:pt x="934" y="41"/>
                  </a:lnTo>
                  <a:lnTo>
                    <a:pt x="934" y="42"/>
                  </a:lnTo>
                  <a:lnTo>
                    <a:pt x="934" y="43"/>
                  </a:lnTo>
                  <a:lnTo>
                    <a:pt x="934" y="45"/>
                  </a:lnTo>
                  <a:lnTo>
                    <a:pt x="934" y="46"/>
                  </a:lnTo>
                  <a:lnTo>
                    <a:pt x="934" y="48"/>
                  </a:lnTo>
                  <a:lnTo>
                    <a:pt x="934" y="49"/>
                  </a:lnTo>
                  <a:lnTo>
                    <a:pt x="934" y="52"/>
                  </a:lnTo>
                  <a:lnTo>
                    <a:pt x="934" y="53"/>
                  </a:lnTo>
                  <a:lnTo>
                    <a:pt x="932" y="56"/>
                  </a:lnTo>
                  <a:lnTo>
                    <a:pt x="931" y="59"/>
                  </a:lnTo>
                  <a:lnTo>
                    <a:pt x="930" y="60"/>
                  </a:lnTo>
                  <a:lnTo>
                    <a:pt x="928" y="62"/>
                  </a:lnTo>
                  <a:lnTo>
                    <a:pt x="925" y="64"/>
                  </a:lnTo>
                  <a:lnTo>
                    <a:pt x="923" y="66"/>
                  </a:lnTo>
                  <a:lnTo>
                    <a:pt x="922" y="68"/>
                  </a:lnTo>
                  <a:lnTo>
                    <a:pt x="921" y="71"/>
                  </a:lnTo>
                  <a:lnTo>
                    <a:pt x="918" y="77"/>
                  </a:lnTo>
                  <a:lnTo>
                    <a:pt x="915" y="84"/>
                  </a:lnTo>
                  <a:lnTo>
                    <a:pt x="912" y="89"/>
                  </a:lnTo>
                  <a:lnTo>
                    <a:pt x="907" y="95"/>
                  </a:lnTo>
                  <a:lnTo>
                    <a:pt x="904" y="99"/>
                  </a:lnTo>
                  <a:lnTo>
                    <a:pt x="899" y="103"/>
                  </a:lnTo>
                  <a:lnTo>
                    <a:pt x="893" y="105"/>
                  </a:lnTo>
                  <a:lnTo>
                    <a:pt x="886" y="106"/>
                  </a:lnTo>
                  <a:lnTo>
                    <a:pt x="885" y="106"/>
                  </a:lnTo>
                  <a:lnTo>
                    <a:pt x="884" y="105"/>
                  </a:lnTo>
                  <a:lnTo>
                    <a:pt x="881" y="105"/>
                  </a:lnTo>
                  <a:lnTo>
                    <a:pt x="880" y="103"/>
                  </a:lnTo>
                  <a:lnTo>
                    <a:pt x="878" y="103"/>
                  </a:lnTo>
                  <a:lnTo>
                    <a:pt x="876" y="102"/>
                  </a:lnTo>
                  <a:lnTo>
                    <a:pt x="874" y="101"/>
                  </a:lnTo>
                  <a:lnTo>
                    <a:pt x="873" y="98"/>
                  </a:lnTo>
                  <a:lnTo>
                    <a:pt x="873" y="99"/>
                  </a:lnTo>
                  <a:lnTo>
                    <a:pt x="873" y="101"/>
                  </a:lnTo>
                  <a:lnTo>
                    <a:pt x="873" y="102"/>
                  </a:lnTo>
                  <a:lnTo>
                    <a:pt x="873" y="103"/>
                  </a:lnTo>
                  <a:lnTo>
                    <a:pt x="873" y="105"/>
                  </a:lnTo>
                  <a:lnTo>
                    <a:pt x="873" y="106"/>
                  </a:lnTo>
                  <a:lnTo>
                    <a:pt x="873" y="107"/>
                  </a:lnTo>
                  <a:lnTo>
                    <a:pt x="873" y="109"/>
                  </a:lnTo>
                  <a:lnTo>
                    <a:pt x="871" y="109"/>
                  </a:lnTo>
                  <a:lnTo>
                    <a:pt x="868" y="109"/>
                  </a:lnTo>
                  <a:lnTo>
                    <a:pt x="866" y="110"/>
                  </a:lnTo>
                  <a:lnTo>
                    <a:pt x="865" y="110"/>
                  </a:lnTo>
                  <a:lnTo>
                    <a:pt x="862" y="112"/>
                  </a:lnTo>
                  <a:lnTo>
                    <a:pt x="861" y="113"/>
                  </a:lnTo>
                  <a:lnTo>
                    <a:pt x="859" y="113"/>
                  </a:lnTo>
                  <a:lnTo>
                    <a:pt x="858" y="113"/>
                  </a:lnTo>
                  <a:lnTo>
                    <a:pt x="855" y="113"/>
                  </a:lnTo>
                  <a:lnTo>
                    <a:pt x="853" y="112"/>
                  </a:lnTo>
                  <a:lnTo>
                    <a:pt x="850" y="110"/>
                  </a:lnTo>
                  <a:lnTo>
                    <a:pt x="849" y="109"/>
                  </a:lnTo>
                  <a:lnTo>
                    <a:pt x="847" y="107"/>
                  </a:lnTo>
                  <a:lnTo>
                    <a:pt x="846" y="106"/>
                  </a:lnTo>
                  <a:lnTo>
                    <a:pt x="845" y="105"/>
                  </a:lnTo>
                  <a:lnTo>
                    <a:pt x="842" y="103"/>
                  </a:lnTo>
                  <a:lnTo>
                    <a:pt x="839" y="106"/>
                  </a:lnTo>
                  <a:lnTo>
                    <a:pt x="835" y="110"/>
                  </a:lnTo>
                  <a:lnTo>
                    <a:pt x="833" y="113"/>
                  </a:lnTo>
                  <a:lnTo>
                    <a:pt x="829" y="117"/>
                  </a:lnTo>
                  <a:lnTo>
                    <a:pt x="825" y="120"/>
                  </a:lnTo>
                  <a:lnTo>
                    <a:pt x="821" y="123"/>
                  </a:lnTo>
                  <a:lnTo>
                    <a:pt x="816" y="126"/>
                  </a:lnTo>
                  <a:lnTo>
                    <a:pt x="810" y="126"/>
                  </a:lnTo>
                  <a:lnTo>
                    <a:pt x="808" y="126"/>
                  </a:lnTo>
                  <a:lnTo>
                    <a:pt x="804" y="124"/>
                  </a:lnTo>
                  <a:lnTo>
                    <a:pt x="800" y="123"/>
                  </a:lnTo>
                  <a:lnTo>
                    <a:pt x="797" y="121"/>
                  </a:lnTo>
                  <a:lnTo>
                    <a:pt x="793" y="120"/>
                  </a:lnTo>
                  <a:lnTo>
                    <a:pt x="791" y="119"/>
                  </a:lnTo>
                  <a:lnTo>
                    <a:pt x="789" y="117"/>
                  </a:lnTo>
                  <a:lnTo>
                    <a:pt x="787" y="116"/>
                  </a:lnTo>
                  <a:lnTo>
                    <a:pt x="774" y="116"/>
                  </a:lnTo>
                  <a:lnTo>
                    <a:pt x="775" y="120"/>
                  </a:lnTo>
                  <a:lnTo>
                    <a:pt x="779" y="124"/>
                  </a:lnTo>
                  <a:lnTo>
                    <a:pt x="783" y="127"/>
                  </a:lnTo>
                  <a:lnTo>
                    <a:pt x="789" y="127"/>
                  </a:lnTo>
                  <a:lnTo>
                    <a:pt x="793" y="128"/>
                  </a:lnTo>
                  <a:lnTo>
                    <a:pt x="799" y="128"/>
                  </a:lnTo>
                  <a:lnTo>
                    <a:pt x="805" y="128"/>
                  </a:lnTo>
                  <a:lnTo>
                    <a:pt x="810" y="128"/>
                  </a:lnTo>
                  <a:lnTo>
                    <a:pt x="810" y="130"/>
                  </a:lnTo>
                  <a:lnTo>
                    <a:pt x="810" y="131"/>
                  </a:lnTo>
                  <a:lnTo>
                    <a:pt x="811" y="133"/>
                  </a:lnTo>
                  <a:lnTo>
                    <a:pt x="811" y="134"/>
                  </a:lnTo>
                  <a:lnTo>
                    <a:pt x="811" y="135"/>
                  </a:lnTo>
                  <a:lnTo>
                    <a:pt x="811" y="137"/>
                  </a:lnTo>
                  <a:lnTo>
                    <a:pt x="812" y="138"/>
                  </a:lnTo>
                  <a:lnTo>
                    <a:pt x="805" y="140"/>
                  </a:lnTo>
                  <a:lnTo>
                    <a:pt x="797" y="144"/>
                  </a:lnTo>
                  <a:lnTo>
                    <a:pt x="787" y="148"/>
                  </a:lnTo>
                  <a:lnTo>
                    <a:pt x="778" y="152"/>
                  </a:lnTo>
                  <a:lnTo>
                    <a:pt x="768" y="156"/>
                  </a:lnTo>
                  <a:lnTo>
                    <a:pt x="759" y="159"/>
                  </a:lnTo>
                  <a:lnTo>
                    <a:pt x="750" y="163"/>
                  </a:lnTo>
                  <a:lnTo>
                    <a:pt x="742" y="164"/>
                  </a:lnTo>
                  <a:lnTo>
                    <a:pt x="718" y="156"/>
                  </a:lnTo>
                  <a:lnTo>
                    <a:pt x="712" y="156"/>
                  </a:lnTo>
                  <a:lnTo>
                    <a:pt x="716" y="158"/>
                  </a:lnTo>
                  <a:lnTo>
                    <a:pt x="720" y="159"/>
                  </a:lnTo>
                  <a:lnTo>
                    <a:pt x="723" y="161"/>
                  </a:lnTo>
                  <a:lnTo>
                    <a:pt x="727" y="161"/>
                  </a:lnTo>
                  <a:lnTo>
                    <a:pt x="729" y="163"/>
                  </a:lnTo>
                  <a:lnTo>
                    <a:pt x="731" y="164"/>
                  </a:lnTo>
                  <a:lnTo>
                    <a:pt x="734" y="167"/>
                  </a:lnTo>
                  <a:lnTo>
                    <a:pt x="735" y="170"/>
                  </a:lnTo>
                  <a:lnTo>
                    <a:pt x="733" y="174"/>
                  </a:lnTo>
                  <a:lnTo>
                    <a:pt x="730" y="178"/>
                  </a:lnTo>
                  <a:lnTo>
                    <a:pt x="728" y="180"/>
                  </a:lnTo>
                  <a:lnTo>
                    <a:pt x="724" y="181"/>
                  </a:lnTo>
                  <a:lnTo>
                    <a:pt x="721" y="182"/>
                  </a:lnTo>
                  <a:lnTo>
                    <a:pt x="717" y="182"/>
                  </a:lnTo>
                  <a:lnTo>
                    <a:pt x="712" y="184"/>
                  </a:lnTo>
                  <a:lnTo>
                    <a:pt x="708" y="184"/>
                  </a:lnTo>
                  <a:lnTo>
                    <a:pt x="705" y="185"/>
                  </a:lnTo>
                  <a:lnTo>
                    <a:pt x="702" y="188"/>
                  </a:lnTo>
                  <a:lnTo>
                    <a:pt x="699" y="189"/>
                  </a:lnTo>
                  <a:lnTo>
                    <a:pt x="697" y="192"/>
                  </a:lnTo>
                  <a:lnTo>
                    <a:pt x="695" y="193"/>
                  </a:lnTo>
                  <a:lnTo>
                    <a:pt x="692" y="195"/>
                  </a:lnTo>
                  <a:lnTo>
                    <a:pt x="690" y="196"/>
                  </a:lnTo>
                  <a:lnTo>
                    <a:pt x="686" y="196"/>
                  </a:lnTo>
                  <a:lnTo>
                    <a:pt x="686" y="198"/>
                  </a:lnTo>
                  <a:lnTo>
                    <a:pt x="686" y="199"/>
                  </a:lnTo>
                  <a:lnTo>
                    <a:pt x="686" y="200"/>
                  </a:lnTo>
                  <a:lnTo>
                    <a:pt x="686" y="202"/>
                  </a:lnTo>
                  <a:lnTo>
                    <a:pt x="686" y="203"/>
                  </a:lnTo>
                  <a:lnTo>
                    <a:pt x="686" y="205"/>
                  </a:lnTo>
                  <a:lnTo>
                    <a:pt x="686" y="206"/>
                  </a:lnTo>
                  <a:lnTo>
                    <a:pt x="686" y="207"/>
                  </a:lnTo>
                  <a:lnTo>
                    <a:pt x="679" y="209"/>
                  </a:lnTo>
                  <a:lnTo>
                    <a:pt x="671" y="214"/>
                  </a:lnTo>
                  <a:lnTo>
                    <a:pt x="662" y="221"/>
                  </a:lnTo>
                  <a:lnTo>
                    <a:pt x="653" y="230"/>
                  </a:lnTo>
                  <a:lnTo>
                    <a:pt x="646" y="239"/>
                  </a:lnTo>
                  <a:lnTo>
                    <a:pt x="639" y="249"/>
                  </a:lnTo>
                  <a:lnTo>
                    <a:pt x="636" y="255"/>
                  </a:lnTo>
                  <a:lnTo>
                    <a:pt x="635" y="259"/>
                  </a:lnTo>
                  <a:lnTo>
                    <a:pt x="634" y="265"/>
                  </a:lnTo>
                  <a:lnTo>
                    <a:pt x="633" y="269"/>
                  </a:lnTo>
                  <a:lnTo>
                    <a:pt x="646" y="269"/>
                  </a:lnTo>
                  <a:lnTo>
                    <a:pt x="646" y="273"/>
                  </a:lnTo>
                  <a:lnTo>
                    <a:pt x="646" y="277"/>
                  </a:lnTo>
                  <a:lnTo>
                    <a:pt x="646" y="281"/>
                  </a:lnTo>
                  <a:lnTo>
                    <a:pt x="645" y="285"/>
                  </a:lnTo>
                  <a:lnTo>
                    <a:pt x="645" y="290"/>
                  </a:lnTo>
                  <a:lnTo>
                    <a:pt x="645" y="292"/>
                  </a:lnTo>
                  <a:lnTo>
                    <a:pt x="646" y="295"/>
                  </a:lnTo>
                  <a:lnTo>
                    <a:pt x="646" y="297"/>
                  </a:lnTo>
                  <a:lnTo>
                    <a:pt x="642" y="302"/>
                  </a:lnTo>
                  <a:lnTo>
                    <a:pt x="642" y="304"/>
                  </a:lnTo>
                  <a:lnTo>
                    <a:pt x="642" y="305"/>
                  </a:lnTo>
                  <a:lnTo>
                    <a:pt x="643" y="306"/>
                  </a:lnTo>
                  <a:lnTo>
                    <a:pt x="645" y="308"/>
                  </a:lnTo>
                  <a:lnTo>
                    <a:pt x="646" y="308"/>
                  </a:lnTo>
                  <a:lnTo>
                    <a:pt x="647" y="309"/>
                  </a:lnTo>
                  <a:lnTo>
                    <a:pt x="648" y="309"/>
                  </a:lnTo>
                  <a:lnTo>
                    <a:pt x="650" y="309"/>
                  </a:lnTo>
                  <a:lnTo>
                    <a:pt x="673" y="302"/>
                  </a:lnTo>
                  <a:lnTo>
                    <a:pt x="680" y="306"/>
                  </a:lnTo>
                  <a:lnTo>
                    <a:pt x="686" y="312"/>
                  </a:lnTo>
                  <a:lnTo>
                    <a:pt x="692" y="319"/>
                  </a:lnTo>
                  <a:lnTo>
                    <a:pt x="697" y="324"/>
                  </a:lnTo>
                  <a:lnTo>
                    <a:pt x="703" y="331"/>
                  </a:lnTo>
                  <a:lnTo>
                    <a:pt x="709" y="337"/>
                  </a:lnTo>
                  <a:lnTo>
                    <a:pt x="715" y="341"/>
                  </a:lnTo>
                  <a:lnTo>
                    <a:pt x="723" y="344"/>
                  </a:lnTo>
                  <a:lnTo>
                    <a:pt x="723" y="348"/>
                  </a:lnTo>
                  <a:lnTo>
                    <a:pt x="724" y="350"/>
                  </a:lnTo>
                  <a:lnTo>
                    <a:pt x="725" y="352"/>
                  </a:lnTo>
                  <a:lnTo>
                    <a:pt x="727" y="352"/>
                  </a:lnTo>
                  <a:lnTo>
                    <a:pt x="731" y="354"/>
                  </a:lnTo>
                  <a:lnTo>
                    <a:pt x="736" y="352"/>
                  </a:lnTo>
                  <a:lnTo>
                    <a:pt x="741" y="350"/>
                  </a:lnTo>
                  <a:lnTo>
                    <a:pt x="746" y="347"/>
                  </a:lnTo>
                  <a:lnTo>
                    <a:pt x="749" y="345"/>
                  </a:lnTo>
                  <a:lnTo>
                    <a:pt x="750" y="344"/>
                  </a:lnTo>
                  <a:lnTo>
                    <a:pt x="764" y="352"/>
                  </a:lnTo>
                  <a:lnTo>
                    <a:pt x="762" y="354"/>
                  </a:lnTo>
                  <a:lnTo>
                    <a:pt x="761" y="357"/>
                  </a:lnTo>
                  <a:lnTo>
                    <a:pt x="761" y="358"/>
                  </a:lnTo>
                  <a:lnTo>
                    <a:pt x="760" y="359"/>
                  </a:lnTo>
                  <a:lnTo>
                    <a:pt x="759" y="361"/>
                  </a:lnTo>
                  <a:lnTo>
                    <a:pt x="758" y="362"/>
                  </a:lnTo>
                  <a:lnTo>
                    <a:pt x="756" y="363"/>
                  </a:lnTo>
                  <a:lnTo>
                    <a:pt x="755" y="365"/>
                  </a:lnTo>
                  <a:lnTo>
                    <a:pt x="759" y="369"/>
                  </a:lnTo>
                  <a:lnTo>
                    <a:pt x="758" y="373"/>
                  </a:lnTo>
                  <a:lnTo>
                    <a:pt x="755" y="379"/>
                  </a:lnTo>
                  <a:lnTo>
                    <a:pt x="754" y="383"/>
                  </a:lnTo>
                  <a:lnTo>
                    <a:pt x="752" y="387"/>
                  </a:lnTo>
                  <a:lnTo>
                    <a:pt x="750" y="391"/>
                  </a:lnTo>
                  <a:lnTo>
                    <a:pt x="749" y="396"/>
                  </a:lnTo>
                  <a:lnTo>
                    <a:pt x="748" y="400"/>
                  </a:lnTo>
                  <a:lnTo>
                    <a:pt x="748" y="404"/>
                  </a:lnTo>
                  <a:lnTo>
                    <a:pt x="749" y="407"/>
                  </a:lnTo>
                  <a:lnTo>
                    <a:pt x="749" y="411"/>
                  </a:lnTo>
                  <a:lnTo>
                    <a:pt x="752" y="415"/>
                  </a:lnTo>
                  <a:lnTo>
                    <a:pt x="754" y="419"/>
                  </a:lnTo>
                  <a:lnTo>
                    <a:pt x="755" y="422"/>
                  </a:lnTo>
                  <a:lnTo>
                    <a:pt x="759" y="426"/>
                  </a:lnTo>
                  <a:lnTo>
                    <a:pt x="761" y="429"/>
                  </a:lnTo>
                  <a:lnTo>
                    <a:pt x="764" y="429"/>
                  </a:lnTo>
                  <a:lnTo>
                    <a:pt x="764" y="432"/>
                  </a:lnTo>
                  <a:lnTo>
                    <a:pt x="764" y="433"/>
                  </a:lnTo>
                  <a:lnTo>
                    <a:pt x="765" y="435"/>
                  </a:lnTo>
                  <a:lnTo>
                    <a:pt x="766" y="436"/>
                  </a:lnTo>
                  <a:lnTo>
                    <a:pt x="767" y="439"/>
                  </a:lnTo>
                  <a:lnTo>
                    <a:pt x="768" y="440"/>
                  </a:lnTo>
                  <a:lnTo>
                    <a:pt x="770" y="442"/>
                  </a:lnTo>
                  <a:lnTo>
                    <a:pt x="777" y="433"/>
                  </a:lnTo>
                  <a:lnTo>
                    <a:pt x="784" y="425"/>
                  </a:lnTo>
                  <a:lnTo>
                    <a:pt x="790" y="415"/>
                  </a:lnTo>
                  <a:lnTo>
                    <a:pt x="796" y="405"/>
                  </a:lnTo>
                  <a:lnTo>
                    <a:pt x="799" y="396"/>
                  </a:lnTo>
                  <a:lnTo>
                    <a:pt x="803" y="384"/>
                  </a:lnTo>
                  <a:lnTo>
                    <a:pt x="805" y="370"/>
                  </a:lnTo>
                  <a:lnTo>
                    <a:pt x="806" y="357"/>
                  </a:lnTo>
                  <a:lnTo>
                    <a:pt x="816" y="355"/>
                  </a:lnTo>
                  <a:lnTo>
                    <a:pt x="827" y="352"/>
                  </a:lnTo>
                  <a:lnTo>
                    <a:pt x="839" y="347"/>
                  </a:lnTo>
                  <a:lnTo>
                    <a:pt x="849" y="340"/>
                  </a:lnTo>
                  <a:lnTo>
                    <a:pt x="859" y="331"/>
                  </a:lnTo>
                  <a:lnTo>
                    <a:pt x="868" y="322"/>
                  </a:lnTo>
                  <a:lnTo>
                    <a:pt x="872" y="316"/>
                  </a:lnTo>
                  <a:lnTo>
                    <a:pt x="873" y="311"/>
                  </a:lnTo>
                  <a:lnTo>
                    <a:pt x="875" y="305"/>
                  </a:lnTo>
                  <a:lnTo>
                    <a:pt x="875" y="299"/>
                  </a:lnTo>
                  <a:lnTo>
                    <a:pt x="875" y="294"/>
                  </a:lnTo>
                  <a:lnTo>
                    <a:pt x="873" y="290"/>
                  </a:lnTo>
                  <a:lnTo>
                    <a:pt x="871" y="287"/>
                  </a:lnTo>
                  <a:lnTo>
                    <a:pt x="868" y="284"/>
                  </a:lnTo>
                  <a:lnTo>
                    <a:pt x="866" y="281"/>
                  </a:lnTo>
                  <a:lnTo>
                    <a:pt x="863" y="280"/>
                  </a:lnTo>
                  <a:lnTo>
                    <a:pt x="861" y="277"/>
                  </a:lnTo>
                  <a:lnTo>
                    <a:pt x="861" y="274"/>
                  </a:lnTo>
                  <a:lnTo>
                    <a:pt x="862" y="270"/>
                  </a:lnTo>
                  <a:lnTo>
                    <a:pt x="865" y="265"/>
                  </a:lnTo>
                  <a:lnTo>
                    <a:pt x="871" y="259"/>
                  </a:lnTo>
                  <a:lnTo>
                    <a:pt x="875" y="252"/>
                  </a:lnTo>
                  <a:lnTo>
                    <a:pt x="881" y="245"/>
                  </a:lnTo>
                  <a:lnTo>
                    <a:pt x="886" y="239"/>
                  </a:lnTo>
                  <a:lnTo>
                    <a:pt x="890" y="235"/>
                  </a:lnTo>
                  <a:lnTo>
                    <a:pt x="891" y="234"/>
                  </a:lnTo>
                  <a:lnTo>
                    <a:pt x="890" y="231"/>
                  </a:lnTo>
                  <a:lnTo>
                    <a:pt x="888" y="228"/>
                  </a:lnTo>
                  <a:lnTo>
                    <a:pt x="890" y="224"/>
                  </a:lnTo>
                  <a:lnTo>
                    <a:pt x="890" y="221"/>
                  </a:lnTo>
                  <a:lnTo>
                    <a:pt x="893" y="216"/>
                  </a:lnTo>
                  <a:lnTo>
                    <a:pt x="898" y="209"/>
                  </a:lnTo>
                  <a:lnTo>
                    <a:pt x="903" y="203"/>
                  </a:lnTo>
                  <a:lnTo>
                    <a:pt x="909" y="198"/>
                  </a:lnTo>
                  <a:lnTo>
                    <a:pt x="912" y="191"/>
                  </a:lnTo>
                  <a:lnTo>
                    <a:pt x="916" y="184"/>
                  </a:lnTo>
                  <a:lnTo>
                    <a:pt x="967" y="187"/>
                  </a:lnTo>
                  <a:lnTo>
                    <a:pt x="968" y="191"/>
                  </a:lnTo>
                  <a:lnTo>
                    <a:pt x="969" y="193"/>
                  </a:lnTo>
                  <a:lnTo>
                    <a:pt x="970" y="195"/>
                  </a:lnTo>
                  <a:lnTo>
                    <a:pt x="973" y="196"/>
                  </a:lnTo>
                  <a:lnTo>
                    <a:pt x="975" y="196"/>
                  </a:lnTo>
                  <a:lnTo>
                    <a:pt x="978" y="198"/>
                  </a:lnTo>
                  <a:lnTo>
                    <a:pt x="980" y="196"/>
                  </a:lnTo>
                  <a:lnTo>
                    <a:pt x="982" y="196"/>
                  </a:lnTo>
                  <a:lnTo>
                    <a:pt x="984" y="198"/>
                  </a:lnTo>
                  <a:lnTo>
                    <a:pt x="985" y="200"/>
                  </a:lnTo>
                  <a:lnTo>
                    <a:pt x="986" y="203"/>
                  </a:lnTo>
                  <a:lnTo>
                    <a:pt x="987" y="206"/>
                  </a:lnTo>
                  <a:lnTo>
                    <a:pt x="987" y="209"/>
                  </a:lnTo>
                  <a:lnTo>
                    <a:pt x="988" y="212"/>
                  </a:lnTo>
                  <a:lnTo>
                    <a:pt x="988" y="213"/>
                  </a:lnTo>
                  <a:lnTo>
                    <a:pt x="988" y="214"/>
                  </a:lnTo>
                  <a:lnTo>
                    <a:pt x="991" y="216"/>
                  </a:lnTo>
                  <a:lnTo>
                    <a:pt x="993" y="217"/>
                  </a:lnTo>
                  <a:lnTo>
                    <a:pt x="995" y="217"/>
                  </a:lnTo>
                  <a:lnTo>
                    <a:pt x="999" y="217"/>
                  </a:lnTo>
                  <a:lnTo>
                    <a:pt x="1001" y="217"/>
                  </a:lnTo>
                  <a:lnTo>
                    <a:pt x="1005" y="217"/>
                  </a:lnTo>
                  <a:lnTo>
                    <a:pt x="1007" y="217"/>
                  </a:lnTo>
                  <a:lnTo>
                    <a:pt x="1010" y="217"/>
                  </a:lnTo>
                  <a:lnTo>
                    <a:pt x="1011" y="219"/>
                  </a:lnTo>
                  <a:lnTo>
                    <a:pt x="1011" y="220"/>
                  </a:lnTo>
                  <a:lnTo>
                    <a:pt x="1012" y="221"/>
                  </a:lnTo>
                  <a:lnTo>
                    <a:pt x="1009" y="227"/>
                  </a:lnTo>
                  <a:lnTo>
                    <a:pt x="1006" y="232"/>
                  </a:lnTo>
                  <a:lnTo>
                    <a:pt x="1004" y="239"/>
                  </a:lnTo>
                  <a:lnTo>
                    <a:pt x="1001" y="245"/>
                  </a:lnTo>
                  <a:lnTo>
                    <a:pt x="1000" y="252"/>
                  </a:lnTo>
                  <a:lnTo>
                    <a:pt x="998" y="256"/>
                  </a:lnTo>
                  <a:lnTo>
                    <a:pt x="995" y="260"/>
                  </a:lnTo>
                  <a:lnTo>
                    <a:pt x="993" y="262"/>
                  </a:lnTo>
                  <a:lnTo>
                    <a:pt x="994" y="262"/>
                  </a:lnTo>
                  <a:lnTo>
                    <a:pt x="995" y="262"/>
                  </a:lnTo>
                  <a:lnTo>
                    <a:pt x="997" y="262"/>
                  </a:lnTo>
                  <a:lnTo>
                    <a:pt x="998" y="262"/>
                  </a:lnTo>
                  <a:lnTo>
                    <a:pt x="999" y="262"/>
                  </a:lnTo>
                  <a:lnTo>
                    <a:pt x="1000" y="262"/>
                  </a:lnTo>
                  <a:lnTo>
                    <a:pt x="1003" y="262"/>
                  </a:lnTo>
                  <a:lnTo>
                    <a:pt x="1004" y="262"/>
                  </a:lnTo>
                  <a:lnTo>
                    <a:pt x="1003" y="266"/>
                  </a:lnTo>
                  <a:lnTo>
                    <a:pt x="1001" y="270"/>
                  </a:lnTo>
                  <a:lnTo>
                    <a:pt x="1000" y="273"/>
                  </a:lnTo>
                  <a:lnTo>
                    <a:pt x="998" y="277"/>
                  </a:lnTo>
                  <a:lnTo>
                    <a:pt x="995" y="280"/>
                  </a:lnTo>
                  <a:lnTo>
                    <a:pt x="993" y="283"/>
                  </a:lnTo>
                  <a:lnTo>
                    <a:pt x="992" y="285"/>
                  </a:lnTo>
                  <a:lnTo>
                    <a:pt x="991" y="290"/>
                  </a:lnTo>
                  <a:lnTo>
                    <a:pt x="993" y="288"/>
                  </a:lnTo>
                  <a:lnTo>
                    <a:pt x="995" y="287"/>
                  </a:lnTo>
                  <a:lnTo>
                    <a:pt x="998" y="285"/>
                  </a:lnTo>
                  <a:lnTo>
                    <a:pt x="1000" y="284"/>
                  </a:lnTo>
                  <a:lnTo>
                    <a:pt x="1003" y="283"/>
                  </a:lnTo>
                  <a:lnTo>
                    <a:pt x="1004" y="280"/>
                  </a:lnTo>
                  <a:lnTo>
                    <a:pt x="1006" y="278"/>
                  </a:lnTo>
                  <a:lnTo>
                    <a:pt x="1007" y="277"/>
                  </a:lnTo>
                  <a:lnTo>
                    <a:pt x="1011" y="278"/>
                  </a:lnTo>
                  <a:lnTo>
                    <a:pt x="1015" y="278"/>
                  </a:lnTo>
                  <a:lnTo>
                    <a:pt x="1018" y="277"/>
                  </a:lnTo>
                  <a:lnTo>
                    <a:pt x="1022" y="276"/>
                  </a:lnTo>
                  <a:lnTo>
                    <a:pt x="1031" y="270"/>
                  </a:lnTo>
                  <a:lnTo>
                    <a:pt x="1042" y="263"/>
                  </a:lnTo>
                  <a:lnTo>
                    <a:pt x="1051" y="255"/>
                  </a:lnTo>
                  <a:lnTo>
                    <a:pt x="1060" y="246"/>
                  </a:lnTo>
                  <a:lnTo>
                    <a:pt x="1067" y="239"/>
                  </a:lnTo>
                  <a:lnTo>
                    <a:pt x="1072" y="234"/>
                  </a:lnTo>
                  <a:lnTo>
                    <a:pt x="1073" y="238"/>
                  </a:lnTo>
                  <a:lnTo>
                    <a:pt x="1074" y="241"/>
                  </a:lnTo>
                  <a:lnTo>
                    <a:pt x="1074" y="245"/>
                  </a:lnTo>
                  <a:lnTo>
                    <a:pt x="1074" y="248"/>
                  </a:lnTo>
                  <a:lnTo>
                    <a:pt x="1074" y="252"/>
                  </a:lnTo>
                  <a:lnTo>
                    <a:pt x="1074" y="255"/>
                  </a:lnTo>
                  <a:lnTo>
                    <a:pt x="1074" y="258"/>
                  </a:lnTo>
                  <a:lnTo>
                    <a:pt x="1074" y="262"/>
                  </a:lnTo>
                  <a:lnTo>
                    <a:pt x="1082" y="262"/>
                  </a:lnTo>
                  <a:lnTo>
                    <a:pt x="1082" y="265"/>
                  </a:lnTo>
                  <a:lnTo>
                    <a:pt x="1082" y="269"/>
                  </a:lnTo>
                  <a:lnTo>
                    <a:pt x="1082" y="270"/>
                  </a:lnTo>
                  <a:lnTo>
                    <a:pt x="1081" y="273"/>
                  </a:lnTo>
                  <a:lnTo>
                    <a:pt x="1081" y="274"/>
                  </a:lnTo>
                  <a:lnTo>
                    <a:pt x="1080" y="276"/>
                  </a:lnTo>
                  <a:lnTo>
                    <a:pt x="1079" y="277"/>
                  </a:lnTo>
                  <a:lnTo>
                    <a:pt x="1079" y="280"/>
                  </a:lnTo>
                  <a:lnTo>
                    <a:pt x="1080" y="280"/>
                  </a:lnTo>
                  <a:lnTo>
                    <a:pt x="1081" y="280"/>
                  </a:lnTo>
                  <a:lnTo>
                    <a:pt x="1082" y="280"/>
                  </a:lnTo>
                  <a:lnTo>
                    <a:pt x="1084" y="280"/>
                  </a:lnTo>
                  <a:lnTo>
                    <a:pt x="1086" y="280"/>
                  </a:lnTo>
                  <a:lnTo>
                    <a:pt x="1087" y="280"/>
                  </a:lnTo>
                  <a:lnTo>
                    <a:pt x="1087" y="281"/>
                  </a:lnTo>
                  <a:lnTo>
                    <a:pt x="1087" y="284"/>
                  </a:lnTo>
                  <a:lnTo>
                    <a:pt x="1087" y="285"/>
                  </a:lnTo>
                  <a:lnTo>
                    <a:pt x="1087" y="288"/>
                  </a:lnTo>
                  <a:lnTo>
                    <a:pt x="1087" y="290"/>
                  </a:lnTo>
                  <a:lnTo>
                    <a:pt x="1087" y="291"/>
                  </a:lnTo>
                  <a:lnTo>
                    <a:pt x="1087" y="292"/>
                  </a:lnTo>
                  <a:lnTo>
                    <a:pt x="1087" y="294"/>
                  </a:lnTo>
                  <a:lnTo>
                    <a:pt x="1087" y="295"/>
                  </a:lnTo>
                  <a:lnTo>
                    <a:pt x="1087" y="297"/>
                  </a:lnTo>
                  <a:lnTo>
                    <a:pt x="1087" y="298"/>
                  </a:lnTo>
                  <a:lnTo>
                    <a:pt x="1088" y="299"/>
                  </a:lnTo>
                  <a:lnTo>
                    <a:pt x="1090" y="301"/>
                  </a:lnTo>
                  <a:lnTo>
                    <a:pt x="1091" y="302"/>
                  </a:lnTo>
                  <a:lnTo>
                    <a:pt x="1091" y="306"/>
                  </a:lnTo>
                  <a:lnTo>
                    <a:pt x="1090" y="309"/>
                  </a:lnTo>
                  <a:lnTo>
                    <a:pt x="1088" y="312"/>
                  </a:lnTo>
                  <a:lnTo>
                    <a:pt x="1087" y="313"/>
                  </a:lnTo>
                  <a:lnTo>
                    <a:pt x="1086" y="315"/>
                  </a:lnTo>
                  <a:lnTo>
                    <a:pt x="1084" y="315"/>
                  </a:lnTo>
                  <a:lnTo>
                    <a:pt x="1082" y="316"/>
                  </a:lnTo>
                  <a:lnTo>
                    <a:pt x="1080" y="316"/>
                  </a:lnTo>
                  <a:lnTo>
                    <a:pt x="1086" y="324"/>
                  </a:lnTo>
                  <a:lnTo>
                    <a:pt x="1091" y="330"/>
                  </a:lnTo>
                  <a:lnTo>
                    <a:pt x="1097" y="336"/>
                  </a:lnTo>
                  <a:lnTo>
                    <a:pt x="1103" y="340"/>
                  </a:lnTo>
                  <a:lnTo>
                    <a:pt x="1109" y="344"/>
                  </a:lnTo>
                  <a:lnTo>
                    <a:pt x="1116" y="347"/>
                  </a:lnTo>
                  <a:lnTo>
                    <a:pt x="1123" y="351"/>
                  </a:lnTo>
                  <a:lnTo>
                    <a:pt x="1130" y="354"/>
                  </a:lnTo>
                  <a:lnTo>
                    <a:pt x="1125" y="359"/>
                  </a:lnTo>
                  <a:lnTo>
                    <a:pt x="1119" y="363"/>
                  </a:lnTo>
                  <a:lnTo>
                    <a:pt x="1111" y="368"/>
                  </a:lnTo>
                  <a:lnTo>
                    <a:pt x="1103" y="372"/>
                  </a:lnTo>
                  <a:lnTo>
                    <a:pt x="1095" y="375"/>
                  </a:lnTo>
                  <a:lnTo>
                    <a:pt x="1090" y="376"/>
                  </a:lnTo>
                  <a:lnTo>
                    <a:pt x="1088" y="377"/>
                  </a:lnTo>
                  <a:lnTo>
                    <a:pt x="1087" y="377"/>
                  </a:lnTo>
                  <a:lnTo>
                    <a:pt x="1087" y="379"/>
                  </a:lnTo>
                  <a:lnTo>
                    <a:pt x="1090" y="379"/>
                  </a:lnTo>
                  <a:lnTo>
                    <a:pt x="1091" y="379"/>
                  </a:lnTo>
                  <a:lnTo>
                    <a:pt x="1092" y="379"/>
                  </a:lnTo>
                  <a:lnTo>
                    <a:pt x="1094" y="379"/>
                  </a:lnTo>
                  <a:lnTo>
                    <a:pt x="1095" y="377"/>
                  </a:lnTo>
                  <a:lnTo>
                    <a:pt x="1097" y="377"/>
                  </a:lnTo>
                  <a:lnTo>
                    <a:pt x="1099" y="377"/>
                  </a:lnTo>
                  <a:lnTo>
                    <a:pt x="1100" y="377"/>
                  </a:lnTo>
                  <a:lnTo>
                    <a:pt x="1101" y="377"/>
                  </a:lnTo>
                  <a:lnTo>
                    <a:pt x="1103" y="376"/>
                  </a:lnTo>
                  <a:lnTo>
                    <a:pt x="1105" y="376"/>
                  </a:lnTo>
                  <a:lnTo>
                    <a:pt x="1107" y="375"/>
                  </a:lnTo>
                  <a:lnTo>
                    <a:pt x="1111" y="375"/>
                  </a:lnTo>
                  <a:lnTo>
                    <a:pt x="1115" y="373"/>
                  </a:lnTo>
                  <a:lnTo>
                    <a:pt x="1117" y="373"/>
                  </a:lnTo>
                  <a:lnTo>
                    <a:pt x="1120" y="372"/>
                  </a:lnTo>
                  <a:lnTo>
                    <a:pt x="1123" y="372"/>
                  </a:lnTo>
                  <a:lnTo>
                    <a:pt x="1129" y="372"/>
                  </a:lnTo>
                  <a:lnTo>
                    <a:pt x="1132" y="372"/>
                  </a:lnTo>
                  <a:lnTo>
                    <a:pt x="1135" y="373"/>
                  </a:lnTo>
                  <a:lnTo>
                    <a:pt x="1137" y="373"/>
                  </a:lnTo>
                  <a:lnTo>
                    <a:pt x="1140" y="375"/>
                  </a:lnTo>
                  <a:lnTo>
                    <a:pt x="1141" y="373"/>
                  </a:lnTo>
                  <a:lnTo>
                    <a:pt x="1143" y="373"/>
                  </a:lnTo>
                  <a:lnTo>
                    <a:pt x="1147" y="372"/>
                  </a:lnTo>
                  <a:lnTo>
                    <a:pt x="1147" y="373"/>
                  </a:lnTo>
                  <a:lnTo>
                    <a:pt x="1147" y="375"/>
                  </a:lnTo>
                  <a:lnTo>
                    <a:pt x="1147" y="376"/>
                  </a:lnTo>
                  <a:lnTo>
                    <a:pt x="1147" y="377"/>
                  </a:lnTo>
                  <a:lnTo>
                    <a:pt x="1147" y="379"/>
                  </a:lnTo>
                  <a:lnTo>
                    <a:pt x="1147" y="380"/>
                  </a:lnTo>
                  <a:lnTo>
                    <a:pt x="1147" y="383"/>
                  </a:lnTo>
                  <a:lnTo>
                    <a:pt x="1147" y="384"/>
                  </a:lnTo>
                  <a:lnTo>
                    <a:pt x="1147" y="389"/>
                  </a:lnTo>
                  <a:lnTo>
                    <a:pt x="1147" y="391"/>
                  </a:lnTo>
                  <a:lnTo>
                    <a:pt x="1147" y="394"/>
                  </a:lnTo>
                  <a:lnTo>
                    <a:pt x="1145" y="396"/>
                  </a:lnTo>
                  <a:lnTo>
                    <a:pt x="1144" y="397"/>
                  </a:lnTo>
                  <a:lnTo>
                    <a:pt x="1142" y="398"/>
                  </a:lnTo>
                  <a:lnTo>
                    <a:pt x="1140" y="398"/>
                  </a:lnTo>
                  <a:lnTo>
                    <a:pt x="1136" y="400"/>
                  </a:lnTo>
                  <a:lnTo>
                    <a:pt x="1137" y="401"/>
                  </a:lnTo>
                  <a:lnTo>
                    <a:pt x="1137" y="402"/>
                  </a:lnTo>
                  <a:lnTo>
                    <a:pt x="1138" y="404"/>
                  </a:lnTo>
                  <a:lnTo>
                    <a:pt x="1140" y="405"/>
                  </a:lnTo>
                  <a:lnTo>
                    <a:pt x="1140" y="407"/>
                  </a:lnTo>
                  <a:lnTo>
                    <a:pt x="1141" y="407"/>
                  </a:lnTo>
                  <a:lnTo>
                    <a:pt x="1142" y="408"/>
                  </a:lnTo>
                  <a:lnTo>
                    <a:pt x="1142" y="409"/>
                  </a:lnTo>
                  <a:lnTo>
                    <a:pt x="1140" y="414"/>
                  </a:lnTo>
                  <a:lnTo>
                    <a:pt x="1137" y="418"/>
                  </a:lnTo>
                  <a:lnTo>
                    <a:pt x="1134" y="421"/>
                  </a:lnTo>
                  <a:lnTo>
                    <a:pt x="1130" y="422"/>
                  </a:lnTo>
                  <a:lnTo>
                    <a:pt x="1126" y="423"/>
                  </a:lnTo>
                  <a:lnTo>
                    <a:pt x="1124" y="422"/>
                  </a:lnTo>
                  <a:lnTo>
                    <a:pt x="1120" y="422"/>
                  </a:lnTo>
                  <a:lnTo>
                    <a:pt x="1117" y="419"/>
                  </a:lnTo>
                  <a:lnTo>
                    <a:pt x="1111" y="423"/>
                  </a:lnTo>
                  <a:lnTo>
                    <a:pt x="1105" y="428"/>
                  </a:lnTo>
                  <a:lnTo>
                    <a:pt x="1099" y="429"/>
                  </a:lnTo>
                  <a:lnTo>
                    <a:pt x="1093" y="430"/>
                  </a:lnTo>
                  <a:lnTo>
                    <a:pt x="1087" y="433"/>
                  </a:lnTo>
                  <a:lnTo>
                    <a:pt x="1082" y="435"/>
                  </a:lnTo>
                  <a:lnTo>
                    <a:pt x="1081" y="437"/>
                  </a:lnTo>
                  <a:lnTo>
                    <a:pt x="1080" y="439"/>
                  </a:lnTo>
                  <a:lnTo>
                    <a:pt x="1079" y="442"/>
                  </a:lnTo>
                  <a:lnTo>
                    <a:pt x="1079" y="444"/>
                  </a:lnTo>
                  <a:lnTo>
                    <a:pt x="1076" y="444"/>
                  </a:lnTo>
                  <a:lnTo>
                    <a:pt x="1075" y="447"/>
                  </a:lnTo>
                  <a:lnTo>
                    <a:pt x="1074" y="450"/>
                  </a:lnTo>
                  <a:lnTo>
                    <a:pt x="1073" y="451"/>
                  </a:lnTo>
                  <a:lnTo>
                    <a:pt x="1072" y="453"/>
                  </a:lnTo>
                  <a:lnTo>
                    <a:pt x="1069" y="455"/>
                  </a:lnTo>
                  <a:lnTo>
                    <a:pt x="1068" y="455"/>
                  </a:lnTo>
                  <a:lnTo>
                    <a:pt x="1065" y="457"/>
                  </a:lnTo>
                  <a:lnTo>
                    <a:pt x="1061" y="457"/>
                  </a:lnTo>
                  <a:lnTo>
                    <a:pt x="1025" y="451"/>
                  </a:lnTo>
                  <a:lnTo>
                    <a:pt x="1019" y="451"/>
                  </a:lnTo>
                  <a:lnTo>
                    <a:pt x="1015" y="451"/>
                  </a:lnTo>
                  <a:lnTo>
                    <a:pt x="1009" y="451"/>
                  </a:lnTo>
                  <a:lnTo>
                    <a:pt x="1004" y="451"/>
                  </a:lnTo>
                  <a:lnTo>
                    <a:pt x="998" y="451"/>
                  </a:lnTo>
                  <a:lnTo>
                    <a:pt x="992" y="451"/>
                  </a:lnTo>
                  <a:lnTo>
                    <a:pt x="986" y="451"/>
                  </a:lnTo>
                  <a:lnTo>
                    <a:pt x="980" y="451"/>
                  </a:lnTo>
                  <a:lnTo>
                    <a:pt x="968" y="453"/>
                  </a:lnTo>
                  <a:lnTo>
                    <a:pt x="959" y="457"/>
                  </a:lnTo>
                  <a:lnTo>
                    <a:pt x="951" y="462"/>
                  </a:lnTo>
                  <a:lnTo>
                    <a:pt x="944" y="468"/>
                  </a:lnTo>
                  <a:lnTo>
                    <a:pt x="937" y="475"/>
                  </a:lnTo>
                  <a:lnTo>
                    <a:pt x="930" y="483"/>
                  </a:lnTo>
                  <a:lnTo>
                    <a:pt x="923" y="488"/>
                  </a:lnTo>
                  <a:lnTo>
                    <a:pt x="913" y="493"/>
                  </a:lnTo>
                  <a:lnTo>
                    <a:pt x="907" y="497"/>
                  </a:lnTo>
                  <a:lnTo>
                    <a:pt x="899" y="501"/>
                  </a:lnTo>
                  <a:lnTo>
                    <a:pt x="892" y="507"/>
                  </a:lnTo>
                  <a:lnTo>
                    <a:pt x="885" y="514"/>
                  </a:lnTo>
                  <a:lnTo>
                    <a:pt x="878" y="521"/>
                  </a:lnTo>
                  <a:lnTo>
                    <a:pt x="872" y="528"/>
                  </a:lnTo>
                  <a:lnTo>
                    <a:pt x="867" y="536"/>
                  </a:lnTo>
                  <a:lnTo>
                    <a:pt x="865" y="543"/>
                  </a:lnTo>
                  <a:lnTo>
                    <a:pt x="869" y="543"/>
                  </a:lnTo>
                  <a:lnTo>
                    <a:pt x="873" y="541"/>
                  </a:lnTo>
                  <a:lnTo>
                    <a:pt x="875" y="539"/>
                  </a:lnTo>
                  <a:lnTo>
                    <a:pt x="878" y="536"/>
                  </a:lnTo>
                  <a:lnTo>
                    <a:pt x="879" y="533"/>
                  </a:lnTo>
                  <a:lnTo>
                    <a:pt x="880" y="530"/>
                  </a:lnTo>
                  <a:lnTo>
                    <a:pt x="882" y="528"/>
                  </a:lnTo>
                  <a:lnTo>
                    <a:pt x="884" y="525"/>
                  </a:lnTo>
                  <a:lnTo>
                    <a:pt x="894" y="519"/>
                  </a:lnTo>
                  <a:lnTo>
                    <a:pt x="905" y="511"/>
                  </a:lnTo>
                  <a:lnTo>
                    <a:pt x="916" y="502"/>
                  </a:lnTo>
                  <a:lnTo>
                    <a:pt x="926" y="494"/>
                  </a:lnTo>
                  <a:lnTo>
                    <a:pt x="937" y="487"/>
                  </a:lnTo>
                  <a:lnTo>
                    <a:pt x="948" y="482"/>
                  </a:lnTo>
                  <a:lnTo>
                    <a:pt x="960" y="476"/>
                  </a:lnTo>
                  <a:lnTo>
                    <a:pt x="972" y="475"/>
                  </a:lnTo>
                  <a:lnTo>
                    <a:pt x="974" y="475"/>
                  </a:lnTo>
                  <a:lnTo>
                    <a:pt x="976" y="475"/>
                  </a:lnTo>
                  <a:lnTo>
                    <a:pt x="980" y="476"/>
                  </a:lnTo>
                  <a:lnTo>
                    <a:pt x="982" y="478"/>
                  </a:lnTo>
                  <a:lnTo>
                    <a:pt x="985" y="479"/>
                  </a:lnTo>
                  <a:lnTo>
                    <a:pt x="987" y="483"/>
                  </a:lnTo>
                  <a:lnTo>
                    <a:pt x="988" y="486"/>
                  </a:lnTo>
                  <a:lnTo>
                    <a:pt x="988" y="487"/>
                  </a:lnTo>
                  <a:lnTo>
                    <a:pt x="988" y="493"/>
                  </a:lnTo>
                  <a:lnTo>
                    <a:pt x="987" y="495"/>
                  </a:lnTo>
                  <a:lnTo>
                    <a:pt x="986" y="498"/>
                  </a:lnTo>
                  <a:lnTo>
                    <a:pt x="985" y="501"/>
                  </a:lnTo>
                  <a:lnTo>
                    <a:pt x="982" y="502"/>
                  </a:lnTo>
                  <a:lnTo>
                    <a:pt x="980" y="504"/>
                  </a:lnTo>
                  <a:lnTo>
                    <a:pt x="978" y="505"/>
                  </a:lnTo>
                  <a:lnTo>
                    <a:pt x="975" y="505"/>
                  </a:lnTo>
                  <a:lnTo>
                    <a:pt x="973" y="505"/>
                  </a:lnTo>
                  <a:lnTo>
                    <a:pt x="969" y="504"/>
                  </a:lnTo>
                  <a:lnTo>
                    <a:pt x="967" y="504"/>
                  </a:lnTo>
                  <a:lnTo>
                    <a:pt x="965" y="502"/>
                  </a:lnTo>
                  <a:lnTo>
                    <a:pt x="961" y="502"/>
                  </a:lnTo>
                  <a:lnTo>
                    <a:pt x="959" y="501"/>
                  </a:lnTo>
                  <a:lnTo>
                    <a:pt x="955" y="501"/>
                  </a:lnTo>
                  <a:lnTo>
                    <a:pt x="953" y="500"/>
                  </a:lnTo>
                  <a:lnTo>
                    <a:pt x="950" y="501"/>
                  </a:lnTo>
                  <a:lnTo>
                    <a:pt x="948" y="501"/>
                  </a:lnTo>
                  <a:lnTo>
                    <a:pt x="947" y="501"/>
                  </a:lnTo>
                  <a:lnTo>
                    <a:pt x="944" y="502"/>
                  </a:lnTo>
                  <a:lnTo>
                    <a:pt x="943" y="504"/>
                  </a:lnTo>
                  <a:lnTo>
                    <a:pt x="942" y="504"/>
                  </a:lnTo>
                  <a:lnTo>
                    <a:pt x="942" y="507"/>
                  </a:lnTo>
                  <a:lnTo>
                    <a:pt x="942" y="508"/>
                  </a:lnTo>
                  <a:lnTo>
                    <a:pt x="961" y="518"/>
                  </a:lnTo>
                  <a:lnTo>
                    <a:pt x="963" y="518"/>
                  </a:lnTo>
                  <a:lnTo>
                    <a:pt x="966" y="518"/>
                  </a:lnTo>
                  <a:lnTo>
                    <a:pt x="967" y="516"/>
                  </a:lnTo>
                  <a:lnTo>
                    <a:pt x="969" y="516"/>
                  </a:lnTo>
                  <a:lnTo>
                    <a:pt x="970" y="516"/>
                  </a:lnTo>
                  <a:lnTo>
                    <a:pt x="973" y="516"/>
                  </a:lnTo>
                  <a:lnTo>
                    <a:pt x="974" y="515"/>
                  </a:lnTo>
                  <a:lnTo>
                    <a:pt x="975" y="515"/>
                  </a:lnTo>
                  <a:lnTo>
                    <a:pt x="974" y="519"/>
                  </a:lnTo>
                  <a:lnTo>
                    <a:pt x="973" y="521"/>
                  </a:lnTo>
                  <a:lnTo>
                    <a:pt x="970" y="523"/>
                  </a:lnTo>
                  <a:lnTo>
                    <a:pt x="969" y="525"/>
                  </a:lnTo>
                  <a:lnTo>
                    <a:pt x="967" y="528"/>
                  </a:lnTo>
                  <a:lnTo>
                    <a:pt x="966" y="529"/>
                  </a:lnTo>
                  <a:lnTo>
                    <a:pt x="966" y="532"/>
                  </a:lnTo>
                  <a:lnTo>
                    <a:pt x="966" y="536"/>
                  </a:lnTo>
                  <a:lnTo>
                    <a:pt x="966" y="540"/>
                  </a:lnTo>
                  <a:lnTo>
                    <a:pt x="967" y="544"/>
                  </a:lnTo>
                  <a:lnTo>
                    <a:pt x="968" y="547"/>
                  </a:lnTo>
                  <a:lnTo>
                    <a:pt x="970" y="550"/>
                  </a:lnTo>
                  <a:lnTo>
                    <a:pt x="976" y="555"/>
                  </a:lnTo>
                  <a:lnTo>
                    <a:pt x="984" y="558"/>
                  </a:lnTo>
                  <a:lnTo>
                    <a:pt x="992" y="560"/>
                  </a:lnTo>
                  <a:lnTo>
                    <a:pt x="1000" y="561"/>
                  </a:lnTo>
                  <a:lnTo>
                    <a:pt x="1009" y="561"/>
                  </a:lnTo>
                  <a:lnTo>
                    <a:pt x="1017" y="561"/>
                  </a:lnTo>
                  <a:lnTo>
                    <a:pt x="1017" y="568"/>
                  </a:lnTo>
                  <a:lnTo>
                    <a:pt x="1013" y="569"/>
                  </a:lnTo>
                  <a:lnTo>
                    <a:pt x="1010" y="571"/>
                  </a:lnTo>
                  <a:lnTo>
                    <a:pt x="1007" y="571"/>
                  </a:lnTo>
                  <a:lnTo>
                    <a:pt x="1005" y="571"/>
                  </a:lnTo>
                  <a:lnTo>
                    <a:pt x="1001" y="571"/>
                  </a:lnTo>
                  <a:lnTo>
                    <a:pt x="999" y="571"/>
                  </a:lnTo>
                  <a:lnTo>
                    <a:pt x="995" y="572"/>
                  </a:lnTo>
                  <a:lnTo>
                    <a:pt x="993" y="572"/>
                  </a:lnTo>
                  <a:lnTo>
                    <a:pt x="987" y="576"/>
                  </a:lnTo>
                  <a:lnTo>
                    <a:pt x="984" y="580"/>
                  </a:lnTo>
                  <a:lnTo>
                    <a:pt x="979" y="583"/>
                  </a:lnTo>
                  <a:lnTo>
                    <a:pt x="975" y="587"/>
                  </a:lnTo>
                  <a:lnTo>
                    <a:pt x="970" y="592"/>
                  </a:lnTo>
                  <a:lnTo>
                    <a:pt x="967" y="594"/>
                  </a:lnTo>
                  <a:lnTo>
                    <a:pt x="962" y="597"/>
                  </a:lnTo>
                  <a:lnTo>
                    <a:pt x="956" y="600"/>
                  </a:lnTo>
                  <a:lnTo>
                    <a:pt x="953" y="601"/>
                  </a:lnTo>
                  <a:lnTo>
                    <a:pt x="949" y="603"/>
                  </a:lnTo>
                  <a:lnTo>
                    <a:pt x="946" y="604"/>
                  </a:lnTo>
                  <a:lnTo>
                    <a:pt x="942" y="606"/>
                  </a:lnTo>
                  <a:lnTo>
                    <a:pt x="940" y="607"/>
                  </a:lnTo>
                  <a:lnTo>
                    <a:pt x="936" y="607"/>
                  </a:lnTo>
                  <a:lnTo>
                    <a:pt x="935" y="608"/>
                  </a:lnTo>
                  <a:lnTo>
                    <a:pt x="934" y="610"/>
                  </a:lnTo>
                  <a:lnTo>
                    <a:pt x="932" y="610"/>
                  </a:lnTo>
                  <a:lnTo>
                    <a:pt x="931" y="608"/>
                  </a:lnTo>
                  <a:lnTo>
                    <a:pt x="930" y="608"/>
                  </a:lnTo>
                  <a:lnTo>
                    <a:pt x="929" y="607"/>
                  </a:lnTo>
                  <a:lnTo>
                    <a:pt x="928" y="607"/>
                  </a:lnTo>
                  <a:lnTo>
                    <a:pt x="928" y="606"/>
                  </a:lnTo>
                  <a:lnTo>
                    <a:pt x="926" y="604"/>
                  </a:lnTo>
                  <a:lnTo>
                    <a:pt x="926" y="603"/>
                  </a:lnTo>
                  <a:lnTo>
                    <a:pt x="928" y="597"/>
                  </a:lnTo>
                  <a:lnTo>
                    <a:pt x="929" y="593"/>
                  </a:lnTo>
                  <a:lnTo>
                    <a:pt x="931" y="589"/>
                  </a:lnTo>
                  <a:lnTo>
                    <a:pt x="934" y="586"/>
                  </a:lnTo>
                  <a:lnTo>
                    <a:pt x="941" y="582"/>
                  </a:lnTo>
                  <a:lnTo>
                    <a:pt x="949" y="579"/>
                  </a:lnTo>
                  <a:lnTo>
                    <a:pt x="959" y="578"/>
                  </a:lnTo>
                  <a:lnTo>
                    <a:pt x="967" y="575"/>
                  </a:lnTo>
                  <a:lnTo>
                    <a:pt x="975" y="573"/>
                  </a:lnTo>
                  <a:lnTo>
                    <a:pt x="980" y="571"/>
                  </a:lnTo>
                  <a:lnTo>
                    <a:pt x="976" y="569"/>
                  </a:lnTo>
                  <a:lnTo>
                    <a:pt x="973" y="568"/>
                  </a:lnTo>
                  <a:lnTo>
                    <a:pt x="970" y="567"/>
                  </a:lnTo>
                  <a:lnTo>
                    <a:pt x="968" y="564"/>
                  </a:lnTo>
                  <a:lnTo>
                    <a:pt x="967" y="562"/>
                  </a:lnTo>
                  <a:lnTo>
                    <a:pt x="965" y="561"/>
                  </a:lnTo>
                  <a:lnTo>
                    <a:pt x="962" y="561"/>
                  </a:lnTo>
                  <a:lnTo>
                    <a:pt x="959" y="561"/>
                  </a:lnTo>
                  <a:lnTo>
                    <a:pt x="956" y="561"/>
                  </a:lnTo>
                  <a:lnTo>
                    <a:pt x="954" y="562"/>
                  </a:lnTo>
                  <a:lnTo>
                    <a:pt x="951" y="564"/>
                  </a:lnTo>
                  <a:lnTo>
                    <a:pt x="948" y="567"/>
                  </a:lnTo>
                  <a:lnTo>
                    <a:pt x="946" y="569"/>
                  </a:lnTo>
                  <a:lnTo>
                    <a:pt x="943" y="571"/>
                  </a:lnTo>
                  <a:lnTo>
                    <a:pt x="941" y="572"/>
                  </a:lnTo>
                  <a:lnTo>
                    <a:pt x="940" y="572"/>
                  </a:lnTo>
                  <a:lnTo>
                    <a:pt x="938" y="573"/>
                  </a:lnTo>
                  <a:lnTo>
                    <a:pt x="936" y="575"/>
                  </a:lnTo>
                  <a:lnTo>
                    <a:pt x="935" y="575"/>
                  </a:lnTo>
                  <a:lnTo>
                    <a:pt x="934" y="575"/>
                  </a:lnTo>
                  <a:lnTo>
                    <a:pt x="932" y="576"/>
                  </a:lnTo>
                  <a:lnTo>
                    <a:pt x="931" y="576"/>
                  </a:lnTo>
                  <a:lnTo>
                    <a:pt x="930" y="576"/>
                  </a:lnTo>
                  <a:lnTo>
                    <a:pt x="929" y="578"/>
                  </a:lnTo>
                  <a:lnTo>
                    <a:pt x="926" y="575"/>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5" name="Freeform 207">
              <a:extLst>
                <a:ext uri="{FF2B5EF4-FFF2-40B4-BE49-F238E27FC236}">
                  <a16:creationId xmlns:a16="http://schemas.microsoft.com/office/drawing/2014/main" id="{98A8B4D4-3422-E239-38CD-CC1E983C94F4}"/>
                </a:ext>
              </a:extLst>
            </p:cNvPr>
            <p:cNvSpPr>
              <a:spLocks/>
            </p:cNvSpPr>
            <p:nvPr/>
          </p:nvSpPr>
          <p:spPr bwMode="gray">
            <a:xfrm>
              <a:off x="3649656" y="988466"/>
              <a:ext cx="588575" cy="415998"/>
            </a:xfrm>
            <a:custGeom>
              <a:avLst/>
              <a:gdLst>
                <a:gd name="T0" fmla="*/ 9525 w 317"/>
                <a:gd name="T1" fmla="*/ 64434 h 238"/>
                <a:gd name="T2" fmla="*/ 61913 w 317"/>
                <a:gd name="T3" fmla="*/ 19610 h 238"/>
                <a:gd name="T4" fmla="*/ 106363 w 317"/>
                <a:gd name="T5" fmla="*/ 23813 h 238"/>
                <a:gd name="T6" fmla="*/ 87313 w 317"/>
                <a:gd name="T7" fmla="*/ 53228 h 238"/>
                <a:gd name="T8" fmla="*/ 109538 w 317"/>
                <a:gd name="T9" fmla="*/ 57430 h 238"/>
                <a:gd name="T10" fmla="*/ 127000 w 317"/>
                <a:gd name="T11" fmla="*/ 43423 h 238"/>
                <a:gd name="T12" fmla="*/ 182563 w 317"/>
                <a:gd name="T13" fmla="*/ 14007 h 238"/>
                <a:gd name="T14" fmla="*/ 220663 w 317"/>
                <a:gd name="T15" fmla="*/ 26614 h 238"/>
                <a:gd name="T16" fmla="*/ 211138 w 317"/>
                <a:gd name="T17" fmla="*/ 43423 h 238"/>
                <a:gd name="T18" fmla="*/ 269875 w 317"/>
                <a:gd name="T19" fmla="*/ 44824 h 238"/>
                <a:gd name="T20" fmla="*/ 307975 w 317"/>
                <a:gd name="T21" fmla="*/ 49026 h 238"/>
                <a:gd name="T22" fmla="*/ 360363 w 317"/>
                <a:gd name="T23" fmla="*/ 63033 h 238"/>
                <a:gd name="T24" fmla="*/ 368300 w 317"/>
                <a:gd name="T25" fmla="*/ 81243 h 238"/>
                <a:gd name="T26" fmla="*/ 371475 w 317"/>
                <a:gd name="T27" fmla="*/ 91048 h 238"/>
                <a:gd name="T28" fmla="*/ 414338 w 317"/>
                <a:gd name="T29" fmla="*/ 103654 h 238"/>
                <a:gd name="T30" fmla="*/ 403225 w 317"/>
                <a:gd name="T31" fmla="*/ 137272 h 238"/>
                <a:gd name="T32" fmla="*/ 412750 w 317"/>
                <a:gd name="T33" fmla="*/ 154081 h 238"/>
                <a:gd name="T34" fmla="*/ 447675 w 317"/>
                <a:gd name="T35" fmla="*/ 172290 h 238"/>
                <a:gd name="T36" fmla="*/ 463550 w 317"/>
                <a:gd name="T37" fmla="*/ 183496 h 238"/>
                <a:gd name="T38" fmla="*/ 490538 w 317"/>
                <a:gd name="T39" fmla="*/ 189099 h 238"/>
                <a:gd name="T40" fmla="*/ 476250 w 317"/>
                <a:gd name="T41" fmla="*/ 217114 h 238"/>
                <a:gd name="T42" fmla="*/ 436563 w 317"/>
                <a:gd name="T43" fmla="*/ 236724 h 238"/>
                <a:gd name="T44" fmla="*/ 412750 w 317"/>
                <a:gd name="T45" fmla="*/ 236724 h 238"/>
                <a:gd name="T46" fmla="*/ 412750 w 317"/>
                <a:gd name="T47" fmla="*/ 222717 h 238"/>
                <a:gd name="T48" fmla="*/ 412750 w 317"/>
                <a:gd name="T49" fmla="*/ 212912 h 238"/>
                <a:gd name="T50" fmla="*/ 390525 w 317"/>
                <a:gd name="T51" fmla="*/ 210110 h 238"/>
                <a:gd name="T52" fmla="*/ 371475 w 317"/>
                <a:gd name="T53" fmla="*/ 201706 h 238"/>
                <a:gd name="T54" fmla="*/ 347663 w 317"/>
                <a:gd name="T55" fmla="*/ 218515 h 238"/>
                <a:gd name="T56" fmla="*/ 387350 w 317"/>
                <a:gd name="T57" fmla="*/ 275945 h 238"/>
                <a:gd name="T58" fmla="*/ 388938 w 317"/>
                <a:gd name="T59" fmla="*/ 294154 h 238"/>
                <a:gd name="T60" fmla="*/ 365125 w 317"/>
                <a:gd name="T61" fmla="*/ 308162 h 238"/>
                <a:gd name="T62" fmla="*/ 319088 w 317"/>
                <a:gd name="T63" fmla="*/ 288551 h 238"/>
                <a:gd name="T64" fmla="*/ 331788 w 317"/>
                <a:gd name="T65" fmla="*/ 317967 h 238"/>
                <a:gd name="T66" fmla="*/ 325438 w 317"/>
                <a:gd name="T67" fmla="*/ 330574 h 238"/>
                <a:gd name="T68" fmla="*/ 238125 w 317"/>
                <a:gd name="T69" fmla="*/ 303960 h 238"/>
                <a:gd name="T70" fmla="*/ 212725 w 317"/>
                <a:gd name="T71" fmla="*/ 267540 h 238"/>
                <a:gd name="T72" fmla="*/ 177800 w 317"/>
                <a:gd name="T73" fmla="*/ 247930 h 238"/>
                <a:gd name="T74" fmla="*/ 219075 w 317"/>
                <a:gd name="T75" fmla="*/ 236724 h 238"/>
                <a:gd name="T76" fmla="*/ 228600 w 317"/>
                <a:gd name="T77" fmla="*/ 214313 h 238"/>
                <a:gd name="T78" fmla="*/ 257175 w 317"/>
                <a:gd name="T79" fmla="*/ 203107 h 238"/>
                <a:gd name="T80" fmla="*/ 300038 w 317"/>
                <a:gd name="T81" fmla="*/ 218515 h 238"/>
                <a:gd name="T82" fmla="*/ 336550 w 317"/>
                <a:gd name="T83" fmla="*/ 214313 h 238"/>
                <a:gd name="T84" fmla="*/ 339725 w 317"/>
                <a:gd name="T85" fmla="*/ 201706 h 238"/>
                <a:gd name="T86" fmla="*/ 273050 w 317"/>
                <a:gd name="T87" fmla="*/ 201706 h 238"/>
                <a:gd name="T88" fmla="*/ 258763 w 317"/>
                <a:gd name="T89" fmla="*/ 201706 h 238"/>
                <a:gd name="T90" fmla="*/ 282575 w 317"/>
                <a:gd name="T91" fmla="*/ 165287 h 238"/>
                <a:gd name="T92" fmla="*/ 282575 w 317"/>
                <a:gd name="T93" fmla="*/ 148478 h 238"/>
                <a:gd name="T94" fmla="*/ 233363 w 317"/>
                <a:gd name="T95" fmla="*/ 110658 h 238"/>
                <a:gd name="T96" fmla="*/ 203200 w 317"/>
                <a:gd name="T97" fmla="*/ 89647 h 238"/>
                <a:gd name="T98" fmla="*/ 182563 w 317"/>
                <a:gd name="T99" fmla="*/ 113460 h 238"/>
                <a:gd name="T100" fmla="*/ 88900 w 317"/>
                <a:gd name="T101" fmla="*/ 95250 h 238"/>
                <a:gd name="T102" fmla="*/ 47625 w 317"/>
                <a:gd name="T103" fmla="*/ 109257 h 238"/>
                <a:gd name="T104" fmla="*/ 33338 w 317"/>
                <a:gd name="T105" fmla="*/ 95250 h 238"/>
                <a:gd name="T106" fmla="*/ 0 w 317"/>
                <a:gd name="T107" fmla="*/ 93849 h 238"/>
                <a:gd name="T108" fmla="*/ 39688 w 317"/>
                <a:gd name="T109" fmla="*/ 85445 h 238"/>
                <a:gd name="T110" fmla="*/ 36513 w 317"/>
                <a:gd name="T111" fmla="*/ 74239 h 23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7"/>
                <a:gd name="T169" fmla="*/ 0 h 238"/>
                <a:gd name="T170" fmla="*/ 317 w 317"/>
                <a:gd name="T171" fmla="*/ 238 h 23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7" h="238">
                  <a:moveTo>
                    <a:pt x="23" y="53"/>
                  </a:moveTo>
                  <a:lnTo>
                    <a:pt x="11" y="53"/>
                  </a:lnTo>
                  <a:lnTo>
                    <a:pt x="10" y="52"/>
                  </a:lnTo>
                  <a:lnTo>
                    <a:pt x="8" y="51"/>
                  </a:lnTo>
                  <a:lnTo>
                    <a:pt x="7" y="49"/>
                  </a:lnTo>
                  <a:lnTo>
                    <a:pt x="7" y="48"/>
                  </a:lnTo>
                  <a:lnTo>
                    <a:pt x="6" y="48"/>
                  </a:lnTo>
                  <a:lnTo>
                    <a:pt x="6" y="46"/>
                  </a:lnTo>
                  <a:lnTo>
                    <a:pt x="6" y="45"/>
                  </a:lnTo>
                  <a:lnTo>
                    <a:pt x="6" y="42"/>
                  </a:lnTo>
                  <a:lnTo>
                    <a:pt x="8" y="38"/>
                  </a:lnTo>
                  <a:lnTo>
                    <a:pt x="10" y="35"/>
                  </a:lnTo>
                  <a:lnTo>
                    <a:pt x="13" y="31"/>
                  </a:lnTo>
                  <a:lnTo>
                    <a:pt x="20" y="25"/>
                  </a:lnTo>
                  <a:lnTo>
                    <a:pt x="30" y="19"/>
                  </a:lnTo>
                  <a:lnTo>
                    <a:pt x="39" y="14"/>
                  </a:lnTo>
                  <a:lnTo>
                    <a:pt x="49" y="9"/>
                  </a:lnTo>
                  <a:lnTo>
                    <a:pt x="58" y="5"/>
                  </a:lnTo>
                  <a:lnTo>
                    <a:pt x="65" y="0"/>
                  </a:lnTo>
                  <a:lnTo>
                    <a:pt x="82" y="0"/>
                  </a:lnTo>
                  <a:lnTo>
                    <a:pt x="80" y="6"/>
                  </a:lnTo>
                  <a:lnTo>
                    <a:pt x="76" y="10"/>
                  </a:lnTo>
                  <a:lnTo>
                    <a:pt x="71" y="14"/>
                  </a:lnTo>
                  <a:lnTo>
                    <a:pt x="67" y="17"/>
                  </a:lnTo>
                  <a:lnTo>
                    <a:pt x="63" y="20"/>
                  </a:lnTo>
                  <a:lnTo>
                    <a:pt x="58" y="23"/>
                  </a:lnTo>
                  <a:lnTo>
                    <a:pt x="56" y="27"/>
                  </a:lnTo>
                  <a:lnTo>
                    <a:pt x="55" y="32"/>
                  </a:lnTo>
                  <a:lnTo>
                    <a:pt x="55" y="34"/>
                  </a:lnTo>
                  <a:lnTo>
                    <a:pt x="55" y="35"/>
                  </a:lnTo>
                  <a:lnTo>
                    <a:pt x="55" y="37"/>
                  </a:lnTo>
                  <a:lnTo>
                    <a:pt x="55" y="38"/>
                  </a:lnTo>
                  <a:lnTo>
                    <a:pt x="55" y="39"/>
                  </a:lnTo>
                  <a:lnTo>
                    <a:pt x="55" y="41"/>
                  </a:lnTo>
                  <a:lnTo>
                    <a:pt x="55" y="42"/>
                  </a:lnTo>
                  <a:lnTo>
                    <a:pt x="58" y="42"/>
                  </a:lnTo>
                  <a:lnTo>
                    <a:pt x="61" y="42"/>
                  </a:lnTo>
                  <a:lnTo>
                    <a:pt x="64" y="42"/>
                  </a:lnTo>
                  <a:lnTo>
                    <a:pt x="67" y="41"/>
                  </a:lnTo>
                  <a:lnTo>
                    <a:pt x="69" y="41"/>
                  </a:lnTo>
                  <a:lnTo>
                    <a:pt x="73" y="39"/>
                  </a:lnTo>
                  <a:lnTo>
                    <a:pt x="75" y="39"/>
                  </a:lnTo>
                  <a:lnTo>
                    <a:pt x="80" y="38"/>
                  </a:lnTo>
                  <a:lnTo>
                    <a:pt x="80" y="37"/>
                  </a:lnTo>
                  <a:lnTo>
                    <a:pt x="80" y="35"/>
                  </a:lnTo>
                  <a:lnTo>
                    <a:pt x="80" y="34"/>
                  </a:lnTo>
                  <a:lnTo>
                    <a:pt x="80" y="32"/>
                  </a:lnTo>
                  <a:lnTo>
                    <a:pt x="80" y="31"/>
                  </a:lnTo>
                  <a:lnTo>
                    <a:pt x="80" y="30"/>
                  </a:lnTo>
                  <a:lnTo>
                    <a:pt x="80" y="28"/>
                  </a:lnTo>
                  <a:lnTo>
                    <a:pt x="86" y="25"/>
                  </a:lnTo>
                  <a:lnTo>
                    <a:pt x="91" y="23"/>
                  </a:lnTo>
                  <a:lnTo>
                    <a:pt x="97" y="20"/>
                  </a:lnTo>
                  <a:lnTo>
                    <a:pt x="103" y="16"/>
                  </a:lnTo>
                  <a:lnTo>
                    <a:pt x="109" y="13"/>
                  </a:lnTo>
                  <a:lnTo>
                    <a:pt x="115" y="10"/>
                  </a:lnTo>
                  <a:lnTo>
                    <a:pt x="121" y="9"/>
                  </a:lnTo>
                  <a:lnTo>
                    <a:pt x="128" y="7"/>
                  </a:lnTo>
                  <a:lnTo>
                    <a:pt x="131" y="9"/>
                  </a:lnTo>
                  <a:lnTo>
                    <a:pt x="133" y="10"/>
                  </a:lnTo>
                  <a:lnTo>
                    <a:pt x="134" y="12"/>
                  </a:lnTo>
                  <a:lnTo>
                    <a:pt x="137" y="14"/>
                  </a:lnTo>
                  <a:lnTo>
                    <a:pt x="138" y="16"/>
                  </a:lnTo>
                  <a:lnTo>
                    <a:pt x="139" y="19"/>
                  </a:lnTo>
                  <a:lnTo>
                    <a:pt x="139" y="20"/>
                  </a:lnTo>
                  <a:lnTo>
                    <a:pt x="138" y="23"/>
                  </a:lnTo>
                  <a:lnTo>
                    <a:pt x="137" y="24"/>
                  </a:lnTo>
                  <a:lnTo>
                    <a:pt x="135" y="25"/>
                  </a:lnTo>
                  <a:lnTo>
                    <a:pt x="134" y="27"/>
                  </a:lnTo>
                  <a:lnTo>
                    <a:pt x="134" y="28"/>
                  </a:lnTo>
                  <a:lnTo>
                    <a:pt x="133" y="30"/>
                  </a:lnTo>
                  <a:lnTo>
                    <a:pt x="133" y="31"/>
                  </a:lnTo>
                  <a:lnTo>
                    <a:pt x="133" y="32"/>
                  </a:lnTo>
                  <a:lnTo>
                    <a:pt x="139" y="32"/>
                  </a:lnTo>
                  <a:lnTo>
                    <a:pt x="144" y="32"/>
                  </a:lnTo>
                  <a:lnTo>
                    <a:pt x="150" y="32"/>
                  </a:lnTo>
                  <a:lnTo>
                    <a:pt x="156" y="32"/>
                  </a:lnTo>
                  <a:lnTo>
                    <a:pt x="160" y="32"/>
                  </a:lnTo>
                  <a:lnTo>
                    <a:pt x="165" y="32"/>
                  </a:lnTo>
                  <a:lnTo>
                    <a:pt x="170" y="32"/>
                  </a:lnTo>
                  <a:lnTo>
                    <a:pt x="174" y="32"/>
                  </a:lnTo>
                  <a:lnTo>
                    <a:pt x="176" y="32"/>
                  </a:lnTo>
                  <a:lnTo>
                    <a:pt x="180" y="34"/>
                  </a:lnTo>
                  <a:lnTo>
                    <a:pt x="182" y="34"/>
                  </a:lnTo>
                  <a:lnTo>
                    <a:pt x="185" y="34"/>
                  </a:lnTo>
                  <a:lnTo>
                    <a:pt x="188" y="34"/>
                  </a:lnTo>
                  <a:lnTo>
                    <a:pt x="191" y="35"/>
                  </a:lnTo>
                  <a:lnTo>
                    <a:pt x="194" y="35"/>
                  </a:lnTo>
                  <a:lnTo>
                    <a:pt x="197" y="35"/>
                  </a:lnTo>
                  <a:lnTo>
                    <a:pt x="203" y="35"/>
                  </a:lnTo>
                  <a:lnTo>
                    <a:pt x="208" y="37"/>
                  </a:lnTo>
                  <a:lnTo>
                    <a:pt x="212" y="38"/>
                  </a:lnTo>
                  <a:lnTo>
                    <a:pt x="215" y="41"/>
                  </a:lnTo>
                  <a:lnTo>
                    <a:pt x="219" y="42"/>
                  </a:lnTo>
                  <a:lnTo>
                    <a:pt x="222" y="44"/>
                  </a:lnTo>
                  <a:lnTo>
                    <a:pt x="227" y="45"/>
                  </a:lnTo>
                  <a:lnTo>
                    <a:pt x="231" y="45"/>
                  </a:lnTo>
                  <a:lnTo>
                    <a:pt x="228" y="49"/>
                  </a:lnTo>
                  <a:lnTo>
                    <a:pt x="228" y="51"/>
                  </a:lnTo>
                  <a:lnTo>
                    <a:pt x="228" y="52"/>
                  </a:lnTo>
                  <a:lnTo>
                    <a:pt x="230" y="53"/>
                  </a:lnTo>
                  <a:lnTo>
                    <a:pt x="231" y="55"/>
                  </a:lnTo>
                  <a:lnTo>
                    <a:pt x="232" y="56"/>
                  </a:lnTo>
                  <a:lnTo>
                    <a:pt x="232" y="58"/>
                  </a:lnTo>
                  <a:lnTo>
                    <a:pt x="231" y="61"/>
                  </a:lnTo>
                  <a:lnTo>
                    <a:pt x="219" y="74"/>
                  </a:lnTo>
                  <a:lnTo>
                    <a:pt x="221" y="72"/>
                  </a:lnTo>
                  <a:lnTo>
                    <a:pt x="224" y="71"/>
                  </a:lnTo>
                  <a:lnTo>
                    <a:pt x="227" y="70"/>
                  </a:lnTo>
                  <a:lnTo>
                    <a:pt x="230" y="68"/>
                  </a:lnTo>
                  <a:lnTo>
                    <a:pt x="232" y="67"/>
                  </a:lnTo>
                  <a:lnTo>
                    <a:pt x="234" y="65"/>
                  </a:lnTo>
                  <a:lnTo>
                    <a:pt x="237" y="65"/>
                  </a:lnTo>
                  <a:lnTo>
                    <a:pt x="239" y="64"/>
                  </a:lnTo>
                  <a:lnTo>
                    <a:pt x="245" y="64"/>
                  </a:lnTo>
                  <a:lnTo>
                    <a:pt x="246" y="67"/>
                  </a:lnTo>
                  <a:lnTo>
                    <a:pt x="248" y="70"/>
                  </a:lnTo>
                  <a:lnTo>
                    <a:pt x="253" y="71"/>
                  </a:lnTo>
                  <a:lnTo>
                    <a:pt x="258" y="74"/>
                  </a:lnTo>
                  <a:lnTo>
                    <a:pt x="261" y="74"/>
                  </a:lnTo>
                  <a:lnTo>
                    <a:pt x="266" y="75"/>
                  </a:lnTo>
                  <a:lnTo>
                    <a:pt x="269" y="77"/>
                  </a:lnTo>
                  <a:lnTo>
                    <a:pt x="269" y="79"/>
                  </a:lnTo>
                  <a:lnTo>
                    <a:pt x="266" y="93"/>
                  </a:lnTo>
                  <a:lnTo>
                    <a:pt x="265" y="95"/>
                  </a:lnTo>
                  <a:lnTo>
                    <a:pt x="263" y="96"/>
                  </a:lnTo>
                  <a:lnTo>
                    <a:pt x="259" y="98"/>
                  </a:lnTo>
                  <a:lnTo>
                    <a:pt x="254" y="98"/>
                  </a:lnTo>
                  <a:lnTo>
                    <a:pt x="251" y="98"/>
                  </a:lnTo>
                  <a:lnTo>
                    <a:pt x="246" y="98"/>
                  </a:lnTo>
                  <a:lnTo>
                    <a:pt x="244" y="98"/>
                  </a:lnTo>
                  <a:lnTo>
                    <a:pt x="242" y="99"/>
                  </a:lnTo>
                  <a:lnTo>
                    <a:pt x="247" y="102"/>
                  </a:lnTo>
                  <a:lnTo>
                    <a:pt x="252" y="106"/>
                  </a:lnTo>
                  <a:lnTo>
                    <a:pt x="257" y="107"/>
                  </a:lnTo>
                  <a:lnTo>
                    <a:pt x="260" y="110"/>
                  </a:lnTo>
                  <a:lnTo>
                    <a:pt x="265" y="111"/>
                  </a:lnTo>
                  <a:lnTo>
                    <a:pt x="271" y="113"/>
                  </a:lnTo>
                  <a:lnTo>
                    <a:pt x="277" y="113"/>
                  </a:lnTo>
                  <a:lnTo>
                    <a:pt x="283" y="114"/>
                  </a:lnTo>
                  <a:lnTo>
                    <a:pt x="283" y="116"/>
                  </a:lnTo>
                  <a:lnTo>
                    <a:pt x="283" y="118"/>
                  </a:lnTo>
                  <a:lnTo>
                    <a:pt x="283" y="120"/>
                  </a:lnTo>
                  <a:lnTo>
                    <a:pt x="282" y="123"/>
                  </a:lnTo>
                  <a:lnTo>
                    <a:pt x="282" y="124"/>
                  </a:lnTo>
                  <a:lnTo>
                    <a:pt x="281" y="125"/>
                  </a:lnTo>
                  <a:lnTo>
                    <a:pt x="281" y="128"/>
                  </a:lnTo>
                  <a:lnTo>
                    <a:pt x="279" y="128"/>
                  </a:lnTo>
                  <a:lnTo>
                    <a:pt x="283" y="131"/>
                  </a:lnTo>
                  <a:lnTo>
                    <a:pt x="285" y="131"/>
                  </a:lnTo>
                  <a:lnTo>
                    <a:pt x="289" y="131"/>
                  </a:lnTo>
                  <a:lnTo>
                    <a:pt x="292" y="131"/>
                  </a:lnTo>
                  <a:lnTo>
                    <a:pt x="296" y="131"/>
                  </a:lnTo>
                  <a:lnTo>
                    <a:pt x="298" y="131"/>
                  </a:lnTo>
                  <a:lnTo>
                    <a:pt x="301" y="130"/>
                  </a:lnTo>
                  <a:lnTo>
                    <a:pt x="303" y="128"/>
                  </a:lnTo>
                  <a:lnTo>
                    <a:pt x="303" y="131"/>
                  </a:lnTo>
                  <a:lnTo>
                    <a:pt x="306" y="134"/>
                  </a:lnTo>
                  <a:lnTo>
                    <a:pt x="307" y="135"/>
                  </a:lnTo>
                  <a:lnTo>
                    <a:pt x="309" y="135"/>
                  </a:lnTo>
                  <a:lnTo>
                    <a:pt x="310" y="137"/>
                  </a:lnTo>
                  <a:lnTo>
                    <a:pt x="313" y="137"/>
                  </a:lnTo>
                  <a:lnTo>
                    <a:pt x="315" y="138"/>
                  </a:lnTo>
                  <a:lnTo>
                    <a:pt x="317" y="139"/>
                  </a:lnTo>
                  <a:lnTo>
                    <a:pt x="313" y="142"/>
                  </a:lnTo>
                  <a:lnTo>
                    <a:pt x="308" y="146"/>
                  </a:lnTo>
                  <a:lnTo>
                    <a:pt x="303" y="150"/>
                  </a:lnTo>
                  <a:lnTo>
                    <a:pt x="300" y="155"/>
                  </a:lnTo>
                  <a:lnTo>
                    <a:pt x="296" y="159"/>
                  </a:lnTo>
                  <a:lnTo>
                    <a:pt x="291" y="162"/>
                  </a:lnTo>
                  <a:lnTo>
                    <a:pt x="286" y="163"/>
                  </a:lnTo>
                  <a:lnTo>
                    <a:pt x="282" y="164"/>
                  </a:lnTo>
                  <a:lnTo>
                    <a:pt x="278" y="164"/>
                  </a:lnTo>
                  <a:lnTo>
                    <a:pt x="277" y="166"/>
                  </a:lnTo>
                  <a:lnTo>
                    <a:pt x="276" y="167"/>
                  </a:lnTo>
                  <a:lnTo>
                    <a:pt x="275" y="169"/>
                  </a:lnTo>
                  <a:lnTo>
                    <a:pt x="273" y="170"/>
                  </a:lnTo>
                  <a:lnTo>
                    <a:pt x="272" y="173"/>
                  </a:lnTo>
                  <a:lnTo>
                    <a:pt x="271" y="173"/>
                  </a:lnTo>
                  <a:lnTo>
                    <a:pt x="269" y="174"/>
                  </a:lnTo>
                  <a:lnTo>
                    <a:pt x="266" y="173"/>
                  </a:lnTo>
                  <a:lnTo>
                    <a:pt x="265" y="173"/>
                  </a:lnTo>
                  <a:lnTo>
                    <a:pt x="263" y="170"/>
                  </a:lnTo>
                  <a:lnTo>
                    <a:pt x="260" y="169"/>
                  </a:lnTo>
                  <a:lnTo>
                    <a:pt x="259" y="166"/>
                  </a:lnTo>
                  <a:lnTo>
                    <a:pt x="257" y="163"/>
                  </a:lnTo>
                  <a:lnTo>
                    <a:pt x="256" y="160"/>
                  </a:lnTo>
                  <a:lnTo>
                    <a:pt x="256" y="159"/>
                  </a:lnTo>
                  <a:lnTo>
                    <a:pt x="257" y="159"/>
                  </a:lnTo>
                  <a:lnTo>
                    <a:pt x="258" y="159"/>
                  </a:lnTo>
                  <a:lnTo>
                    <a:pt x="259" y="159"/>
                  </a:lnTo>
                  <a:lnTo>
                    <a:pt x="260" y="159"/>
                  </a:lnTo>
                  <a:lnTo>
                    <a:pt x="261" y="159"/>
                  </a:lnTo>
                  <a:lnTo>
                    <a:pt x="263" y="159"/>
                  </a:lnTo>
                  <a:lnTo>
                    <a:pt x="263" y="157"/>
                  </a:lnTo>
                  <a:lnTo>
                    <a:pt x="263" y="156"/>
                  </a:lnTo>
                  <a:lnTo>
                    <a:pt x="263" y="155"/>
                  </a:lnTo>
                  <a:lnTo>
                    <a:pt x="263" y="153"/>
                  </a:lnTo>
                  <a:lnTo>
                    <a:pt x="263" y="152"/>
                  </a:lnTo>
                  <a:lnTo>
                    <a:pt x="260" y="152"/>
                  </a:lnTo>
                  <a:lnTo>
                    <a:pt x="258" y="152"/>
                  </a:lnTo>
                  <a:lnTo>
                    <a:pt x="257" y="152"/>
                  </a:lnTo>
                  <a:lnTo>
                    <a:pt x="254" y="152"/>
                  </a:lnTo>
                  <a:lnTo>
                    <a:pt x="253" y="152"/>
                  </a:lnTo>
                  <a:lnTo>
                    <a:pt x="252" y="152"/>
                  </a:lnTo>
                  <a:lnTo>
                    <a:pt x="251" y="152"/>
                  </a:lnTo>
                  <a:lnTo>
                    <a:pt x="250" y="152"/>
                  </a:lnTo>
                  <a:lnTo>
                    <a:pt x="246" y="150"/>
                  </a:lnTo>
                  <a:lnTo>
                    <a:pt x="245" y="150"/>
                  </a:lnTo>
                  <a:lnTo>
                    <a:pt x="244" y="149"/>
                  </a:lnTo>
                  <a:lnTo>
                    <a:pt x="242" y="148"/>
                  </a:lnTo>
                  <a:lnTo>
                    <a:pt x="241" y="146"/>
                  </a:lnTo>
                  <a:lnTo>
                    <a:pt x="240" y="145"/>
                  </a:lnTo>
                  <a:lnTo>
                    <a:pt x="239" y="144"/>
                  </a:lnTo>
                  <a:lnTo>
                    <a:pt x="235" y="144"/>
                  </a:lnTo>
                  <a:lnTo>
                    <a:pt x="234" y="144"/>
                  </a:lnTo>
                  <a:lnTo>
                    <a:pt x="232" y="145"/>
                  </a:lnTo>
                  <a:lnTo>
                    <a:pt x="231" y="146"/>
                  </a:lnTo>
                  <a:lnTo>
                    <a:pt x="230" y="148"/>
                  </a:lnTo>
                  <a:lnTo>
                    <a:pt x="228" y="150"/>
                  </a:lnTo>
                  <a:lnTo>
                    <a:pt x="227" y="152"/>
                  </a:lnTo>
                  <a:lnTo>
                    <a:pt x="227" y="155"/>
                  </a:lnTo>
                  <a:lnTo>
                    <a:pt x="227" y="156"/>
                  </a:lnTo>
                  <a:lnTo>
                    <a:pt x="219" y="156"/>
                  </a:lnTo>
                  <a:lnTo>
                    <a:pt x="219" y="164"/>
                  </a:lnTo>
                  <a:lnTo>
                    <a:pt x="221" y="166"/>
                  </a:lnTo>
                  <a:lnTo>
                    <a:pt x="225" y="169"/>
                  </a:lnTo>
                  <a:lnTo>
                    <a:pt x="230" y="174"/>
                  </a:lnTo>
                  <a:lnTo>
                    <a:pt x="233" y="181"/>
                  </a:lnTo>
                  <a:lnTo>
                    <a:pt x="239" y="188"/>
                  </a:lnTo>
                  <a:lnTo>
                    <a:pt x="242" y="193"/>
                  </a:lnTo>
                  <a:lnTo>
                    <a:pt x="244" y="197"/>
                  </a:lnTo>
                  <a:lnTo>
                    <a:pt x="245" y="200"/>
                  </a:lnTo>
                  <a:lnTo>
                    <a:pt x="245" y="202"/>
                  </a:lnTo>
                  <a:lnTo>
                    <a:pt x="245" y="203"/>
                  </a:lnTo>
                  <a:lnTo>
                    <a:pt x="245" y="204"/>
                  </a:lnTo>
                  <a:lnTo>
                    <a:pt x="244" y="206"/>
                  </a:lnTo>
                  <a:lnTo>
                    <a:pt x="244" y="207"/>
                  </a:lnTo>
                  <a:lnTo>
                    <a:pt x="244" y="209"/>
                  </a:lnTo>
                  <a:lnTo>
                    <a:pt x="245" y="210"/>
                  </a:lnTo>
                  <a:lnTo>
                    <a:pt x="245" y="213"/>
                  </a:lnTo>
                  <a:lnTo>
                    <a:pt x="242" y="213"/>
                  </a:lnTo>
                  <a:lnTo>
                    <a:pt x="240" y="213"/>
                  </a:lnTo>
                  <a:lnTo>
                    <a:pt x="237" y="214"/>
                  </a:lnTo>
                  <a:lnTo>
                    <a:pt x="234" y="216"/>
                  </a:lnTo>
                  <a:lnTo>
                    <a:pt x="233" y="217"/>
                  </a:lnTo>
                  <a:lnTo>
                    <a:pt x="231" y="218"/>
                  </a:lnTo>
                  <a:lnTo>
                    <a:pt x="230" y="220"/>
                  </a:lnTo>
                  <a:lnTo>
                    <a:pt x="227" y="220"/>
                  </a:lnTo>
                  <a:lnTo>
                    <a:pt x="222" y="220"/>
                  </a:lnTo>
                  <a:lnTo>
                    <a:pt x="218" y="218"/>
                  </a:lnTo>
                  <a:lnTo>
                    <a:pt x="214" y="217"/>
                  </a:lnTo>
                  <a:lnTo>
                    <a:pt x="209" y="214"/>
                  </a:lnTo>
                  <a:lnTo>
                    <a:pt x="207" y="213"/>
                  </a:lnTo>
                  <a:lnTo>
                    <a:pt x="203" y="209"/>
                  </a:lnTo>
                  <a:lnTo>
                    <a:pt x="201" y="206"/>
                  </a:lnTo>
                  <a:lnTo>
                    <a:pt x="199" y="202"/>
                  </a:lnTo>
                  <a:lnTo>
                    <a:pt x="190" y="202"/>
                  </a:lnTo>
                  <a:lnTo>
                    <a:pt x="193" y="209"/>
                  </a:lnTo>
                  <a:lnTo>
                    <a:pt x="196" y="214"/>
                  </a:lnTo>
                  <a:lnTo>
                    <a:pt x="200" y="217"/>
                  </a:lnTo>
                  <a:lnTo>
                    <a:pt x="203" y="220"/>
                  </a:lnTo>
                  <a:lnTo>
                    <a:pt x="207" y="223"/>
                  </a:lnTo>
                  <a:lnTo>
                    <a:pt x="209" y="227"/>
                  </a:lnTo>
                  <a:lnTo>
                    <a:pt x="212" y="230"/>
                  </a:lnTo>
                  <a:lnTo>
                    <a:pt x="212" y="235"/>
                  </a:lnTo>
                  <a:lnTo>
                    <a:pt x="210" y="235"/>
                  </a:lnTo>
                  <a:lnTo>
                    <a:pt x="209" y="235"/>
                  </a:lnTo>
                  <a:lnTo>
                    <a:pt x="208" y="236"/>
                  </a:lnTo>
                  <a:lnTo>
                    <a:pt x="207" y="236"/>
                  </a:lnTo>
                  <a:lnTo>
                    <a:pt x="206" y="236"/>
                  </a:lnTo>
                  <a:lnTo>
                    <a:pt x="205" y="236"/>
                  </a:lnTo>
                  <a:lnTo>
                    <a:pt x="203" y="238"/>
                  </a:lnTo>
                  <a:lnTo>
                    <a:pt x="197" y="236"/>
                  </a:lnTo>
                  <a:lnTo>
                    <a:pt x="189" y="235"/>
                  </a:lnTo>
                  <a:lnTo>
                    <a:pt x="181" y="232"/>
                  </a:lnTo>
                  <a:lnTo>
                    <a:pt x="171" y="230"/>
                  </a:lnTo>
                  <a:lnTo>
                    <a:pt x="163" y="225"/>
                  </a:lnTo>
                  <a:lnTo>
                    <a:pt x="156" y="221"/>
                  </a:lnTo>
                  <a:lnTo>
                    <a:pt x="150" y="217"/>
                  </a:lnTo>
                  <a:lnTo>
                    <a:pt x="147" y="213"/>
                  </a:lnTo>
                  <a:lnTo>
                    <a:pt x="146" y="209"/>
                  </a:lnTo>
                  <a:lnTo>
                    <a:pt x="145" y="204"/>
                  </a:lnTo>
                  <a:lnTo>
                    <a:pt x="144" y="202"/>
                  </a:lnTo>
                  <a:lnTo>
                    <a:pt x="141" y="199"/>
                  </a:lnTo>
                  <a:lnTo>
                    <a:pt x="139" y="195"/>
                  </a:lnTo>
                  <a:lnTo>
                    <a:pt x="137" y="193"/>
                  </a:lnTo>
                  <a:lnTo>
                    <a:pt x="134" y="191"/>
                  </a:lnTo>
                  <a:lnTo>
                    <a:pt x="133" y="189"/>
                  </a:lnTo>
                  <a:lnTo>
                    <a:pt x="130" y="188"/>
                  </a:lnTo>
                  <a:lnTo>
                    <a:pt x="126" y="186"/>
                  </a:lnTo>
                  <a:lnTo>
                    <a:pt x="122" y="185"/>
                  </a:lnTo>
                  <a:lnTo>
                    <a:pt x="119" y="184"/>
                  </a:lnTo>
                  <a:lnTo>
                    <a:pt x="116" y="182"/>
                  </a:lnTo>
                  <a:lnTo>
                    <a:pt x="114" y="181"/>
                  </a:lnTo>
                  <a:lnTo>
                    <a:pt x="112" y="177"/>
                  </a:lnTo>
                  <a:lnTo>
                    <a:pt x="112" y="174"/>
                  </a:lnTo>
                  <a:lnTo>
                    <a:pt x="113" y="173"/>
                  </a:lnTo>
                  <a:lnTo>
                    <a:pt x="115" y="171"/>
                  </a:lnTo>
                  <a:lnTo>
                    <a:pt x="120" y="171"/>
                  </a:lnTo>
                  <a:lnTo>
                    <a:pt x="125" y="170"/>
                  </a:lnTo>
                  <a:lnTo>
                    <a:pt x="130" y="170"/>
                  </a:lnTo>
                  <a:lnTo>
                    <a:pt x="134" y="169"/>
                  </a:lnTo>
                  <a:lnTo>
                    <a:pt x="138" y="169"/>
                  </a:lnTo>
                  <a:lnTo>
                    <a:pt x="139" y="169"/>
                  </a:lnTo>
                  <a:lnTo>
                    <a:pt x="139" y="166"/>
                  </a:lnTo>
                  <a:lnTo>
                    <a:pt x="140" y="163"/>
                  </a:lnTo>
                  <a:lnTo>
                    <a:pt x="140" y="160"/>
                  </a:lnTo>
                  <a:lnTo>
                    <a:pt x="141" y="159"/>
                  </a:lnTo>
                  <a:lnTo>
                    <a:pt x="143" y="156"/>
                  </a:lnTo>
                  <a:lnTo>
                    <a:pt x="143" y="155"/>
                  </a:lnTo>
                  <a:lnTo>
                    <a:pt x="144" y="153"/>
                  </a:lnTo>
                  <a:lnTo>
                    <a:pt x="144" y="152"/>
                  </a:lnTo>
                  <a:lnTo>
                    <a:pt x="147" y="150"/>
                  </a:lnTo>
                  <a:lnTo>
                    <a:pt x="151" y="150"/>
                  </a:lnTo>
                  <a:lnTo>
                    <a:pt x="153" y="149"/>
                  </a:lnTo>
                  <a:lnTo>
                    <a:pt x="157" y="149"/>
                  </a:lnTo>
                  <a:lnTo>
                    <a:pt x="158" y="148"/>
                  </a:lnTo>
                  <a:lnTo>
                    <a:pt x="160" y="146"/>
                  </a:lnTo>
                  <a:lnTo>
                    <a:pt x="162" y="145"/>
                  </a:lnTo>
                  <a:lnTo>
                    <a:pt x="163" y="144"/>
                  </a:lnTo>
                  <a:lnTo>
                    <a:pt x="176" y="144"/>
                  </a:lnTo>
                  <a:lnTo>
                    <a:pt x="177" y="149"/>
                  </a:lnTo>
                  <a:lnTo>
                    <a:pt x="178" y="152"/>
                  </a:lnTo>
                  <a:lnTo>
                    <a:pt x="181" y="155"/>
                  </a:lnTo>
                  <a:lnTo>
                    <a:pt x="183" y="156"/>
                  </a:lnTo>
                  <a:lnTo>
                    <a:pt x="187" y="156"/>
                  </a:lnTo>
                  <a:lnTo>
                    <a:pt x="189" y="156"/>
                  </a:lnTo>
                  <a:lnTo>
                    <a:pt x="193" y="156"/>
                  </a:lnTo>
                  <a:lnTo>
                    <a:pt x="197" y="156"/>
                  </a:lnTo>
                  <a:lnTo>
                    <a:pt x="201" y="156"/>
                  </a:lnTo>
                  <a:lnTo>
                    <a:pt x="203" y="156"/>
                  </a:lnTo>
                  <a:lnTo>
                    <a:pt x="207" y="155"/>
                  </a:lnTo>
                  <a:lnTo>
                    <a:pt x="209" y="155"/>
                  </a:lnTo>
                  <a:lnTo>
                    <a:pt x="210" y="153"/>
                  </a:lnTo>
                  <a:lnTo>
                    <a:pt x="212" y="153"/>
                  </a:lnTo>
                  <a:lnTo>
                    <a:pt x="213" y="152"/>
                  </a:lnTo>
                  <a:lnTo>
                    <a:pt x="214" y="152"/>
                  </a:lnTo>
                  <a:lnTo>
                    <a:pt x="214" y="150"/>
                  </a:lnTo>
                  <a:lnTo>
                    <a:pt x="214" y="149"/>
                  </a:lnTo>
                  <a:lnTo>
                    <a:pt x="214" y="148"/>
                  </a:lnTo>
                  <a:lnTo>
                    <a:pt x="214" y="146"/>
                  </a:lnTo>
                  <a:lnTo>
                    <a:pt x="214" y="145"/>
                  </a:lnTo>
                  <a:lnTo>
                    <a:pt x="214" y="144"/>
                  </a:lnTo>
                  <a:lnTo>
                    <a:pt x="187" y="139"/>
                  </a:lnTo>
                  <a:lnTo>
                    <a:pt x="183" y="139"/>
                  </a:lnTo>
                  <a:lnTo>
                    <a:pt x="181" y="139"/>
                  </a:lnTo>
                  <a:lnTo>
                    <a:pt x="180" y="141"/>
                  </a:lnTo>
                  <a:lnTo>
                    <a:pt x="177" y="141"/>
                  </a:lnTo>
                  <a:lnTo>
                    <a:pt x="176" y="142"/>
                  </a:lnTo>
                  <a:lnTo>
                    <a:pt x="175" y="144"/>
                  </a:lnTo>
                  <a:lnTo>
                    <a:pt x="172" y="144"/>
                  </a:lnTo>
                  <a:lnTo>
                    <a:pt x="171" y="144"/>
                  </a:lnTo>
                  <a:lnTo>
                    <a:pt x="170" y="144"/>
                  </a:lnTo>
                  <a:lnTo>
                    <a:pt x="169" y="144"/>
                  </a:lnTo>
                  <a:lnTo>
                    <a:pt x="168" y="144"/>
                  </a:lnTo>
                  <a:lnTo>
                    <a:pt x="166" y="142"/>
                  </a:lnTo>
                  <a:lnTo>
                    <a:pt x="165" y="142"/>
                  </a:lnTo>
                  <a:lnTo>
                    <a:pt x="164" y="144"/>
                  </a:lnTo>
                  <a:lnTo>
                    <a:pt x="163" y="144"/>
                  </a:lnTo>
                  <a:lnTo>
                    <a:pt x="164" y="141"/>
                  </a:lnTo>
                  <a:lnTo>
                    <a:pt x="166" y="137"/>
                  </a:lnTo>
                  <a:lnTo>
                    <a:pt x="169" y="134"/>
                  </a:lnTo>
                  <a:lnTo>
                    <a:pt x="171" y="131"/>
                  </a:lnTo>
                  <a:lnTo>
                    <a:pt x="174" y="128"/>
                  </a:lnTo>
                  <a:lnTo>
                    <a:pt x="176" y="125"/>
                  </a:lnTo>
                  <a:lnTo>
                    <a:pt x="177" y="123"/>
                  </a:lnTo>
                  <a:lnTo>
                    <a:pt x="178" y="118"/>
                  </a:lnTo>
                  <a:lnTo>
                    <a:pt x="177" y="117"/>
                  </a:lnTo>
                  <a:lnTo>
                    <a:pt x="177" y="116"/>
                  </a:lnTo>
                  <a:lnTo>
                    <a:pt x="177" y="113"/>
                  </a:lnTo>
                  <a:lnTo>
                    <a:pt x="177" y="111"/>
                  </a:lnTo>
                  <a:lnTo>
                    <a:pt x="177" y="110"/>
                  </a:lnTo>
                  <a:lnTo>
                    <a:pt x="177" y="109"/>
                  </a:lnTo>
                  <a:lnTo>
                    <a:pt x="177" y="107"/>
                  </a:lnTo>
                  <a:lnTo>
                    <a:pt x="178" y="106"/>
                  </a:lnTo>
                  <a:lnTo>
                    <a:pt x="172" y="106"/>
                  </a:lnTo>
                  <a:lnTo>
                    <a:pt x="168" y="103"/>
                  </a:lnTo>
                  <a:lnTo>
                    <a:pt x="163" y="100"/>
                  </a:lnTo>
                  <a:lnTo>
                    <a:pt x="158" y="96"/>
                  </a:lnTo>
                  <a:lnTo>
                    <a:pt x="155" y="92"/>
                  </a:lnTo>
                  <a:lnTo>
                    <a:pt x="151" y="88"/>
                  </a:lnTo>
                  <a:lnTo>
                    <a:pt x="149" y="82"/>
                  </a:lnTo>
                  <a:lnTo>
                    <a:pt x="147" y="79"/>
                  </a:lnTo>
                  <a:lnTo>
                    <a:pt x="144" y="79"/>
                  </a:lnTo>
                  <a:lnTo>
                    <a:pt x="141" y="78"/>
                  </a:lnTo>
                  <a:lnTo>
                    <a:pt x="139" y="77"/>
                  </a:lnTo>
                  <a:lnTo>
                    <a:pt x="138" y="74"/>
                  </a:lnTo>
                  <a:lnTo>
                    <a:pt x="135" y="70"/>
                  </a:lnTo>
                  <a:lnTo>
                    <a:pt x="134" y="67"/>
                  </a:lnTo>
                  <a:lnTo>
                    <a:pt x="132" y="64"/>
                  </a:lnTo>
                  <a:lnTo>
                    <a:pt x="128" y="64"/>
                  </a:lnTo>
                  <a:lnTo>
                    <a:pt x="126" y="64"/>
                  </a:lnTo>
                  <a:lnTo>
                    <a:pt x="124" y="65"/>
                  </a:lnTo>
                  <a:lnTo>
                    <a:pt x="121" y="68"/>
                  </a:lnTo>
                  <a:lnTo>
                    <a:pt x="120" y="71"/>
                  </a:lnTo>
                  <a:lnTo>
                    <a:pt x="118" y="74"/>
                  </a:lnTo>
                  <a:lnTo>
                    <a:pt x="116" y="77"/>
                  </a:lnTo>
                  <a:lnTo>
                    <a:pt x="116" y="79"/>
                  </a:lnTo>
                  <a:lnTo>
                    <a:pt x="115" y="81"/>
                  </a:lnTo>
                  <a:lnTo>
                    <a:pt x="106" y="81"/>
                  </a:lnTo>
                  <a:lnTo>
                    <a:pt x="99" y="78"/>
                  </a:lnTo>
                  <a:lnTo>
                    <a:pt x="91" y="75"/>
                  </a:lnTo>
                  <a:lnTo>
                    <a:pt x="84" y="72"/>
                  </a:lnTo>
                  <a:lnTo>
                    <a:pt x="76" y="71"/>
                  </a:lnTo>
                  <a:lnTo>
                    <a:pt x="69" y="70"/>
                  </a:lnTo>
                  <a:lnTo>
                    <a:pt x="63" y="70"/>
                  </a:lnTo>
                  <a:lnTo>
                    <a:pt x="56" y="68"/>
                  </a:lnTo>
                  <a:lnTo>
                    <a:pt x="49" y="68"/>
                  </a:lnTo>
                  <a:lnTo>
                    <a:pt x="45" y="70"/>
                  </a:lnTo>
                  <a:lnTo>
                    <a:pt x="42" y="70"/>
                  </a:lnTo>
                  <a:lnTo>
                    <a:pt x="39" y="72"/>
                  </a:lnTo>
                  <a:lnTo>
                    <a:pt x="37" y="74"/>
                  </a:lnTo>
                  <a:lnTo>
                    <a:pt x="35" y="75"/>
                  </a:lnTo>
                  <a:lnTo>
                    <a:pt x="32" y="77"/>
                  </a:lnTo>
                  <a:lnTo>
                    <a:pt x="30" y="78"/>
                  </a:lnTo>
                  <a:lnTo>
                    <a:pt x="27" y="79"/>
                  </a:lnTo>
                  <a:lnTo>
                    <a:pt x="26" y="78"/>
                  </a:lnTo>
                  <a:lnTo>
                    <a:pt x="25" y="77"/>
                  </a:lnTo>
                  <a:lnTo>
                    <a:pt x="24" y="75"/>
                  </a:lnTo>
                  <a:lnTo>
                    <a:pt x="24" y="72"/>
                  </a:lnTo>
                  <a:lnTo>
                    <a:pt x="23" y="71"/>
                  </a:lnTo>
                  <a:lnTo>
                    <a:pt x="21" y="70"/>
                  </a:lnTo>
                  <a:lnTo>
                    <a:pt x="21" y="68"/>
                  </a:lnTo>
                  <a:lnTo>
                    <a:pt x="17" y="70"/>
                  </a:lnTo>
                  <a:lnTo>
                    <a:pt x="13" y="71"/>
                  </a:lnTo>
                  <a:lnTo>
                    <a:pt x="11" y="71"/>
                  </a:lnTo>
                  <a:lnTo>
                    <a:pt x="8" y="72"/>
                  </a:lnTo>
                  <a:lnTo>
                    <a:pt x="5" y="72"/>
                  </a:lnTo>
                  <a:lnTo>
                    <a:pt x="4" y="71"/>
                  </a:lnTo>
                  <a:lnTo>
                    <a:pt x="1" y="70"/>
                  </a:lnTo>
                  <a:lnTo>
                    <a:pt x="0" y="67"/>
                  </a:lnTo>
                  <a:lnTo>
                    <a:pt x="2" y="64"/>
                  </a:lnTo>
                  <a:lnTo>
                    <a:pt x="6" y="61"/>
                  </a:lnTo>
                  <a:lnTo>
                    <a:pt x="10" y="61"/>
                  </a:lnTo>
                  <a:lnTo>
                    <a:pt x="13" y="60"/>
                  </a:lnTo>
                  <a:lnTo>
                    <a:pt x="17" y="60"/>
                  </a:lnTo>
                  <a:lnTo>
                    <a:pt x="20" y="60"/>
                  </a:lnTo>
                  <a:lnTo>
                    <a:pt x="23" y="60"/>
                  </a:lnTo>
                  <a:lnTo>
                    <a:pt x="25" y="61"/>
                  </a:lnTo>
                  <a:lnTo>
                    <a:pt x="25" y="60"/>
                  </a:lnTo>
                  <a:lnTo>
                    <a:pt x="25" y="58"/>
                  </a:lnTo>
                  <a:lnTo>
                    <a:pt x="25" y="56"/>
                  </a:lnTo>
                  <a:lnTo>
                    <a:pt x="25" y="55"/>
                  </a:lnTo>
                  <a:lnTo>
                    <a:pt x="25" y="53"/>
                  </a:lnTo>
                  <a:lnTo>
                    <a:pt x="25" y="52"/>
                  </a:lnTo>
                  <a:lnTo>
                    <a:pt x="25" y="51"/>
                  </a:lnTo>
                  <a:lnTo>
                    <a:pt x="23" y="53"/>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6" name="Freeform 208">
              <a:extLst>
                <a:ext uri="{FF2B5EF4-FFF2-40B4-BE49-F238E27FC236}">
                  <a16:creationId xmlns:a16="http://schemas.microsoft.com/office/drawing/2014/main" id="{590B229B-66AC-65C0-DDF8-8FA14E1FFE59}"/>
                </a:ext>
              </a:extLst>
            </p:cNvPr>
            <p:cNvSpPr>
              <a:spLocks/>
            </p:cNvSpPr>
            <p:nvPr/>
          </p:nvSpPr>
          <p:spPr bwMode="gray">
            <a:xfrm>
              <a:off x="3812367" y="713112"/>
              <a:ext cx="725175" cy="217905"/>
            </a:xfrm>
            <a:custGeom>
              <a:avLst/>
              <a:gdLst>
                <a:gd name="T0" fmla="*/ 382588 w 391"/>
                <a:gd name="T1" fmla="*/ 16764 h 125"/>
                <a:gd name="T2" fmla="*/ 392113 w 391"/>
                <a:gd name="T3" fmla="*/ 13970 h 125"/>
                <a:gd name="T4" fmla="*/ 411163 w 391"/>
                <a:gd name="T5" fmla="*/ 4191 h 125"/>
                <a:gd name="T6" fmla="*/ 422275 w 391"/>
                <a:gd name="T7" fmla="*/ 13970 h 125"/>
                <a:gd name="T8" fmla="*/ 469900 w 391"/>
                <a:gd name="T9" fmla="*/ 4191 h 125"/>
                <a:gd name="T10" fmla="*/ 512763 w 391"/>
                <a:gd name="T11" fmla="*/ 1397 h 125"/>
                <a:gd name="T12" fmla="*/ 541338 w 391"/>
                <a:gd name="T13" fmla="*/ 5588 h 125"/>
                <a:gd name="T14" fmla="*/ 558800 w 391"/>
                <a:gd name="T15" fmla="*/ 5588 h 125"/>
                <a:gd name="T16" fmla="*/ 600075 w 391"/>
                <a:gd name="T17" fmla="*/ 11176 h 125"/>
                <a:gd name="T18" fmla="*/ 608013 w 391"/>
                <a:gd name="T19" fmla="*/ 26543 h 125"/>
                <a:gd name="T20" fmla="*/ 522288 w 391"/>
                <a:gd name="T21" fmla="*/ 39116 h 125"/>
                <a:gd name="T22" fmla="*/ 503238 w 391"/>
                <a:gd name="T23" fmla="*/ 54483 h 125"/>
                <a:gd name="T24" fmla="*/ 488950 w 391"/>
                <a:gd name="T25" fmla="*/ 54483 h 125"/>
                <a:gd name="T26" fmla="*/ 458788 w 391"/>
                <a:gd name="T27" fmla="*/ 51689 h 125"/>
                <a:gd name="T28" fmla="*/ 455613 w 391"/>
                <a:gd name="T29" fmla="*/ 64262 h 125"/>
                <a:gd name="T30" fmla="*/ 354013 w 391"/>
                <a:gd name="T31" fmla="*/ 72644 h 125"/>
                <a:gd name="T32" fmla="*/ 296863 w 391"/>
                <a:gd name="T33" fmla="*/ 99187 h 125"/>
                <a:gd name="T34" fmla="*/ 292100 w 391"/>
                <a:gd name="T35" fmla="*/ 89408 h 125"/>
                <a:gd name="T36" fmla="*/ 269875 w 391"/>
                <a:gd name="T37" fmla="*/ 89408 h 125"/>
                <a:gd name="T38" fmla="*/ 282575 w 391"/>
                <a:gd name="T39" fmla="*/ 99187 h 125"/>
                <a:gd name="T40" fmla="*/ 279400 w 391"/>
                <a:gd name="T41" fmla="*/ 115951 h 125"/>
                <a:gd name="T42" fmla="*/ 257175 w 391"/>
                <a:gd name="T43" fmla="*/ 125730 h 125"/>
                <a:gd name="T44" fmla="*/ 230188 w 391"/>
                <a:gd name="T45" fmla="*/ 125730 h 125"/>
                <a:gd name="T46" fmla="*/ 193675 w 391"/>
                <a:gd name="T47" fmla="*/ 129921 h 125"/>
                <a:gd name="T48" fmla="*/ 192088 w 391"/>
                <a:gd name="T49" fmla="*/ 136906 h 125"/>
                <a:gd name="T50" fmla="*/ 204788 w 391"/>
                <a:gd name="T51" fmla="*/ 145288 h 125"/>
                <a:gd name="T52" fmla="*/ 174625 w 391"/>
                <a:gd name="T53" fmla="*/ 170434 h 125"/>
                <a:gd name="T54" fmla="*/ 147638 w 391"/>
                <a:gd name="T55" fmla="*/ 164846 h 125"/>
                <a:gd name="T56" fmla="*/ 88900 w 391"/>
                <a:gd name="T57" fmla="*/ 155067 h 125"/>
                <a:gd name="T58" fmla="*/ 0 w 391"/>
                <a:gd name="T59" fmla="*/ 156464 h 125"/>
                <a:gd name="T60" fmla="*/ 49213 w 391"/>
                <a:gd name="T61" fmla="*/ 125730 h 125"/>
                <a:gd name="T62" fmla="*/ 71438 w 391"/>
                <a:gd name="T63" fmla="*/ 124333 h 125"/>
                <a:gd name="T64" fmla="*/ 82550 w 391"/>
                <a:gd name="T65" fmla="*/ 121539 h 125"/>
                <a:gd name="T66" fmla="*/ 96838 w 391"/>
                <a:gd name="T67" fmla="*/ 115951 h 125"/>
                <a:gd name="T68" fmla="*/ 117475 w 391"/>
                <a:gd name="T69" fmla="*/ 135509 h 125"/>
                <a:gd name="T70" fmla="*/ 106363 w 391"/>
                <a:gd name="T71" fmla="*/ 110363 h 125"/>
                <a:gd name="T72" fmla="*/ 98425 w 391"/>
                <a:gd name="T73" fmla="*/ 94996 h 125"/>
                <a:gd name="T74" fmla="*/ 119063 w 391"/>
                <a:gd name="T75" fmla="*/ 92202 h 125"/>
                <a:gd name="T76" fmla="*/ 153988 w 391"/>
                <a:gd name="T77" fmla="*/ 99187 h 125"/>
                <a:gd name="T78" fmla="*/ 188913 w 391"/>
                <a:gd name="T79" fmla="*/ 99187 h 125"/>
                <a:gd name="T80" fmla="*/ 187325 w 391"/>
                <a:gd name="T81" fmla="*/ 90805 h 125"/>
                <a:gd name="T82" fmla="*/ 142875 w 391"/>
                <a:gd name="T83" fmla="*/ 76835 h 125"/>
                <a:gd name="T84" fmla="*/ 187325 w 391"/>
                <a:gd name="T85" fmla="*/ 75438 h 125"/>
                <a:gd name="T86" fmla="*/ 214313 w 391"/>
                <a:gd name="T87" fmla="*/ 81026 h 125"/>
                <a:gd name="T88" fmla="*/ 238125 w 391"/>
                <a:gd name="T89" fmla="*/ 72644 h 125"/>
                <a:gd name="T90" fmla="*/ 319088 w 391"/>
                <a:gd name="T91" fmla="*/ 60071 h 125"/>
                <a:gd name="T92" fmla="*/ 323850 w 391"/>
                <a:gd name="T93" fmla="*/ 46101 h 125"/>
                <a:gd name="T94" fmla="*/ 306388 w 391"/>
                <a:gd name="T95" fmla="*/ 57277 h 125"/>
                <a:gd name="T96" fmla="*/ 271463 w 391"/>
                <a:gd name="T97" fmla="*/ 57277 h 125"/>
                <a:gd name="T98" fmla="*/ 220663 w 391"/>
                <a:gd name="T99" fmla="*/ 60071 h 125"/>
                <a:gd name="T100" fmla="*/ 122238 w 391"/>
                <a:gd name="T101" fmla="*/ 54483 h 125"/>
                <a:gd name="T102" fmla="*/ 165100 w 391"/>
                <a:gd name="T103" fmla="*/ 30734 h 125"/>
                <a:gd name="T104" fmla="*/ 290513 w 391"/>
                <a:gd name="T105" fmla="*/ 16764 h 125"/>
                <a:gd name="T106" fmla="*/ 327025 w 391"/>
                <a:gd name="T107" fmla="*/ 8382 h 125"/>
                <a:gd name="T108" fmla="*/ 354013 w 391"/>
                <a:gd name="T109" fmla="*/ 9779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1"/>
                <a:gd name="T166" fmla="*/ 0 h 125"/>
                <a:gd name="T167" fmla="*/ 391 w 391"/>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1" h="125">
                  <a:moveTo>
                    <a:pt x="237" y="10"/>
                  </a:moveTo>
                  <a:lnTo>
                    <a:pt x="237" y="10"/>
                  </a:lnTo>
                  <a:lnTo>
                    <a:pt x="238" y="10"/>
                  </a:lnTo>
                  <a:lnTo>
                    <a:pt x="239" y="11"/>
                  </a:lnTo>
                  <a:lnTo>
                    <a:pt x="240" y="11"/>
                  </a:lnTo>
                  <a:lnTo>
                    <a:pt x="241" y="12"/>
                  </a:lnTo>
                  <a:lnTo>
                    <a:pt x="243" y="12"/>
                  </a:lnTo>
                  <a:lnTo>
                    <a:pt x="244" y="14"/>
                  </a:lnTo>
                  <a:lnTo>
                    <a:pt x="245" y="15"/>
                  </a:lnTo>
                  <a:lnTo>
                    <a:pt x="245" y="14"/>
                  </a:lnTo>
                  <a:lnTo>
                    <a:pt x="246" y="11"/>
                  </a:lnTo>
                  <a:lnTo>
                    <a:pt x="247" y="10"/>
                  </a:lnTo>
                  <a:lnTo>
                    <a:pt x="248" y="7"/>
                  </a:lnTo>
                  <a:lnTo>
                    <a:pt x="250" y="6"/>
                  </a:lnTo>
                  <a:lnTo>
                    <a:pt x="252" y="4"/>
                  </a:lnTo>
                  <a:lnTo>
                    <a:pt x="254" y="3"/>
                  </a:lnTo>
                  <a:lnTo>
                    <a:pt x="258" y="3"/>
                  </a:lnTo>
                  <a:lnTo>
                    <a:pt x="259" y="3"/>
                  </a:lnTo>
                  <a:lnTo>
                    <a:pt x="260" y="4"/>
                  </a:lnTo>
                  <a:lnTo>
                    <a:pt x="262" y="4"/>
                  </a:lnTo>
                  <a:lnTo>
                    <a:pt x="263" y="6"/>
                  </a:lnTo>
                  <a:lnTo>
                    <a:pt x="264" y="7"/>
                  </a:lnTo>
                  <a:lnTo>
                    <a:pt x="265" y="8"/>
                  </a:lnTo>
                  <a:lnTo>
                    <a:pt x="266" y="10"/>
                  </a:lnTo>
                  <a:lnTo>
                    <a:pt x="268" y="10"/>
                  </a:lnTo>
                  <a:lnTo>
                    <a:pt x="275" y="10"/>
                  </a:lnTo>
                  <a:lnTo>
                    <a:pt x="279" y="8"/>
                  </a:lnTo>
                  <a:lnTo>
                    <a:pt x="284" y="7"/>
                  </a:lnTo>
                  <a:lnTo>
                    <a:pt x="290" y="4"/>
                  </a:lnTo>
                  <a:lnTo>
                    <a:pt x="296" y="3"/>
                  </a:lnTo>
                  <a:lnTo>
                    <a:pt x="301" y="1"/>
                  </a:lnTo>
                  <a:lnTo>
                    <a:pt x="307" y="0"/>
                  </a:lnTo>
                  <a:lnTo>
                    <a:pt x="314" y="0"/>
                  </a:lnTo>
                  <a:lnTo>
                    <a:pt x="316" y="0"/>
                  </a:lnTo>
                  <a:lnTo>
                    <a:pt x="320" y="0"/>
                  </a:lnTo>
                  <a:lnTo>
                    <a:pt x="323" y="1"/>
                  </a:lnTo>
                  <a:lnTo>
                    <a:pt x="328" y="3"/>
                  </a:lnTo>
                  <a:lnTo>
                    <a:pt x="332" y="3"/>
                  </a:lnTo>
                  <a:lnTo>
                    <a:pt x="335" y="4"/>
                  </a:lnTo>
                  <a:lnTo>
                    <a:pt x="338" y="4"/>
                  </a:lnTo>
                  <a:lnTo>
                    <a:pt x="340" y="4"/>
                  </a:lnTo>
                  <a:lnTo>
                    <a:pt x="341" y="4"/>
                  </a:lnTo>
                  <a:lnTo>
                    <a:pt x="343" y="4"/>
                  </a:lnTo>
                  <a:lnTo>
                    <a:pt x="345" y="4"/>
                  </a:lnTo>
                  <a:lnTo>
                    <a:pt x="346" y="4"/>
                  </a:lnTo>
                  <a:lnTo>
                    <a:pt x="348" y="4"/>
                  </a:lnTo>
                  <a:lnTo>
                    <a:pt x="349" y="4"/>
                  </a:lnTo>
                  <a:lnTo>
                    <a:pt x="352" y="4"/>
                  </a:lnTo>
                  <a:lnTo>
                    <a:pt x="354" y="4"/>
                  </a:lnTo>
                  <a:lnTo>
                    <a:pt x="360" y="6"/>
                  </a:lnTo>
                  <a:lnTo>
                    <a:pt x="365" y="6"/>
                  </a:lnTo>
                  <a:lnTo>
                    <a:pt x="370" y="6"/>
                  </a:lnTo>
                  <a:lnTo>
                    <a:pt x="373" y="7"/>
                  </a:lnTo>
                  <a:lnTo>
                    <a:pt x="378" y="8"/>
                  </a:lnTo>
                  <a:lnTo>
                    <a:pt x="382" y="10"/>
                  </a:lnTo>
                  <a:lnTo>
                    <a:pt x="386" y="11"/>
                  </a:lnTo>
                  <a:lnTo>
                    <a:pt x="391" y="12"/>
                  </a:lnTo>
                  <a:lnTo>
                    <a:pt x="389" y="15"/>
                  </a:lnTo>
                  <a:lnTo>
                    <a:pt x="386" y="17"/>
                  </a:lnTo>
                  <a:lnTo>
                    <a:pt x="383" y="19"/>
                  </a:lnTo>
                  <a:lnTo>
                    <a:pt x="379" y="21"/>
                  </a:lnTo>
                  <a:lnTo>
                    <a:pt x="370" y="22"/>
                  </a:lnTo>
                  <a:lnTo>
                    <a:pt x="359" y="24"/>
                  </a:lnTo>
                  <a:lnTo>
                    <a:pt x="348" y="25"/>
                  </a:lnTo>
                  <a:lnTo>
                    <a:pt x="339" y="26"/>
                  </a:lnTo>
                  <a:lnTo>
                    <a:pt x="329" y="28"/>
                  </a:lnTo>
                  <a:lnTo>
                    <a:pt x="322" y="29"/>
                  </a:lnTo>
                  <a:lnTo>
                    <a:pt x="321" y="32"/>
                  </a:lnTo>
                  <a:lnTo>
                    <a:pt x="320" y="33"/>
                  </a:lnTo>
                  <a:lnTo>
                    <a:pt x="319" y="34"/>
                  </a:lnTo>
                  <a:lnTo>
                    <a:pt x="319" y="37"/>
                  </a:lnTo>
                  <a:lnTo>
                    <a:pt x="317" y="39"/>
                  </a:lnTo>
                  <a:lnTo>
                    <a:pt x="316" y="40"/>
                  </a:lnTo>
                  <a:lnTo>
                    <a:pt x="314" y="40"/>
                  </a:lnTo>
                  <a:lnTo>
                    <a:pt x="311" y="41"/>
                  </a:lnTo>
                  <a:lnTo>
                    <a:pt x="310" y="40"/>
                  </a:lnTo>
                  <a:lnTo>
                    <a:pt x="309" y="40"/>
                  </a:lnTo>
                  <a:lnTo>
                    <a:pt x="308" y="39"/>
                  </a:lnTo>
                  <a:lnTo>
                    <a:pt x="307" y="39"/>
                  </a:lnTo>
                  <a:lnTo>
                    <a:pt x="305" y="37"/>
                  </a:lnTo>
                  <a:lnTo>
                    <a:pt x="304" y="37"/>
                  </a:lnTo>
                  <a:lnTo>
                    <a:pt x="303" y="36"/>
                  </a:lnTo>
                  <a:lnTo>
                    <a:pt x="289" y="36"/>
                  </a:lnTo>
                  <a:lnTo>
                    <a:pt x="289" y="37"/>
                  </a:lnTo>
                  <a:lnTo>
                    <a:pt x="289" y="40"/>
                  </a:lnTo>
                  <a:lnTo>
                    <a:pt x="289" y="41"/>
                  </a:lnTo>
                  <a:lnTo>
                    <a:pt x="289" y="43"/>
                  </a:lnTo>
                  <a:lnTo>
                    <a:pt x="289" y="44"/>
                  </a:lnTo>
                  <a:lnTo>
                    <a:pt x="288" y="46"/>
                  </a:lnTo>
                  <a:lnTo>
                    <a:pt x="287" y="46"/>
                  </a:lnTo>
                  <a:lnTo>
                    <a:pt x="285" y="46"/>
                  </a:lnTo>
                  <a:lnTo>
                    <a:pt x="277" y="46"/>
                  </a:lnTo>
                  <a:lnTo>
                    <a:pt x="265" y="47"/>
                  </a:lnTo>
                  <a:lnTo>
                    <a:pt x="252" y="48"/>
                  </a:lnTo>
                  <a:lnTo>
                    <a:pt x="238" y="50"/>
                  </a:lnTo>
                  <a:lnTo>
                    <a:pt x="223" y="52"/>
                  </a:lnTo>
                  <a:lnTo>
                    <a:pt x="212" y="58"/>
                  </a:lnTo>
                  <a:lnTo>
                    <a:pt x="207" y="59"/>
                  </a:lnTo>
                  <a:lnTo>
                    <a:pt x="202" y="64"/>
                  </a:lnTo>
                  <a:lnTo>
                    <a:pt x="198" y="66"/>
                  </a:lnTo>
                  <a:lnTo>
                    <a:pt x="195" y="71"/>
                  </a:lnTo>
                  <a:lnTo>
                    <a:pt x="187" y="71"/>
                  </a:lnTo>
                  <a:lnTo>
                    <a:pt x="187" y="69"/>
                  </a:lnTo>
                  <a:lnTo>
                    <a:pt x="187" y="68"/>
                  </a:lnTo>
                  <a:lnTo>
                    <a:pt x="187" y="66"/>
                  </a:lnTo>
                  <a:lnTo>
                    <a:pt x="187" y="65"/>
                  </a:lnTo>
                  <a:lnTo>
                    <a:pt x="187" y="64"/>
                  </a:lnTo>
                  <a:lnTo>
                    <a:pt x="184" y="64"/>
                  </a:lnTo>
                  <a:lnTo>
                    <a:pt x="183" y="64"/>
                  </a:lnTo>
                  <a:lnTo>
                    <a:pt x="181" y="64"/>
                  </a:lnTo>
                  <a:lnTo>
                    <a:pt x="178" y="64"/>
                  </a:lnTo>
                  <a:lnTo>
                    <a:pt x="176" y="64"/>
                  </a:lnTo>
                  <a:lnTo>
                    <a:pt x="173" y="64"/>
                  </a:lnTo>
                  <a:lnTo>
                    <a:pt x="170" y="64"/>
                  </a:lnTo>
                  <a:lnTo>
                    <a:pt x="165" y="64"/>
                  </a:lnTo>
                  <a:lnTo>
                    <a:pt x="169" y="65"/>
                  </a:lnTo>
                  <a:lnTo>
                    <a:pt x="171" y="66"/>
                  </a:lnTo>
                  <a:lnTo>
                    <a:pt x="173" y="68"/>
                  </a:lnTo>
                  <a:lnTo>
                    <a:pt x="176" y="69"/>
                  </a:lnTo>
                  <a:lnTo>
                    <a:pt x="178" y="71"/>
                  </a:lnTo>
                  <a:lnTo>
                    <a:pt x="181" y="72"/>
                  </a:lnTo>
                  <a:lnTo>
                    <a:pt x="183" y="75"/>
                  </a:lnTo>
                  <a:lnTo>
                    <a:pt x="184" y="79"/>
                  </a:lnTo>
                  <a:lnTo>
                    <a:pt x="182" y="79"/>
                  </a:lnTo>
                  <a:lnTo>
                    <a:pt x="179" y="82"/>
                  </a:lnTo>
                  <a:lnTo>
                    <a:pt x="176" y="83"/>
                  </a:lnTo>
                  <a:lnTo>
                    <a:pt x="173" y="86"/>
                  </a:lnTo>
                  <a:lnTo>
                    <a:pt x="170" y="87"/>
                  </a:lnTo>
                  <a:lnTo>
                    <a:pt x="168" y="89"/>
                  </a:lnTo>
                  <a:lnTo>
                    <a:pt x="165" y="90"/>
                  </a:lnTo>
                  <a:lnTo>
                    <a:pt x="164" y="90"/>
                  </a:lnTo>
                  <a:lnTo>
                    <a:pt x="162" y="90"/>
                  </a:lnTo>
                  <a:lnTo>
                    <a:pt x="159" y="90"/>
                  </a:lnTo>
                  <a:lnTo>
                    <a:pt x="157" y="90"/>
                  </a:lnTo>
                  <a:lnTo>
                    <a:pt x="154" y="90"/>
                  </a:lnTo>
                  <a:lnTo>
                    <a:pt x="151" y="90"/>
                  </a:lnTo>
                  <a:lnTo>
                    <a:pt x="148" y="90"/>
                  </a:lnTo>
                  <a:lnTo>
                    <a:pt x="145" y="90"/>
                  </a:lnTo>
                  <a:lnTo>
                    <a:pt x="140" y="90"/>
                  </a:lnTo>
                  <a:lnTo>
                    <a:pt x="135" y="92"/>
                  </a:lnTo>
                  <a:lnTo>
                    <a:pt x="132" y="92"/>
                  </a:lnTo>
                  <a:lnTo>
                    <a:pt x="128" y="92"/>
                  </a:lnTo>
                  <a:lnTo>
                    <a:pt x="126" y="93"/>
                  </a:lnTo>
                  <a:lnTo>
                    <a:pt x="122" y="93"/>
                  </a:lnTo>
                  <a:lnTo>
                    <a:pt x="120" y="95"/>
                  </a:lnTo>
                  <a:lnTo>
                    <a:pt x="118" y="95"/>
                  </a:lnTo>
                  <a:lnTo>
                    <a:pt x="114" y="97"/>
                  </a:lnTo>
                  <a:lnTo>
                    <a:pt x="118" y="98"/>
                  </a:lnTo>
                  <a:lnTo>
                    <a:pt x="119" y="98"/>
                  </a:lnTo>
                  <a:lnTo>
                    <a:pt x="121" y="98"/>
                  </a:lnTo>
                  <a:lnTo>
                    <a:pt x="122" y="98"/>
                  </a:lnTo>
                  <a:lnTo>
                    <a:pt x="123" y="98"/>
                  </a:lnTo>
                  <a:lnTo>
                    <a:pt x="126" y="98"/>
                  </a:lnTo>
                  <a:lnTo>
                    <a:pt x="127" y="98"/>
                  </a:lnTo>
                  <a:lnTo>
                    <a:pt x="129" y="97"/>
                  </a:lnTo>
                  <a:lnTo>
                    <a:pt x="129" y="104"/>
                  </a:lnTo>
                  <a:lnTo>
                    <a:pt x="128" y="108"/>
                  </a:lnTo>
                  <a:lnTo>
                    <a:pt x="125" y="111"/>
                  </a:lnTo>
                  <a:lnTo>
                    <a:pt x="121" y="113"/>
                  </a:lnTo>
                  <a:lnTo>
                    <a:pt x="118" y="118"/>
                  </a:lnTo>
                  <a:lnTo>
                    <a:pt x="114" y="120"/>
                  </a:lnTo>
                  <a:lnTo>
                    <a:pt x="110" y="122"/>
                  </a:lnTo>
                  <a:lnTo>
                    <a:pt x="109" y="123"/>
                  </a:lnTo>
                  <a:lnTo>
                    <a:pt x="108" y="125"/>
                  </a:lnTo>
                  <a:lnTo>
                    <a:pt x="104" y="123"/>
                  </a:lnTo>
                  <a:lnTo>
                    <a:pt x="101" y="122"/>
                  </a:lnTo>
                  <a:lnTo>
                    <a:pt x="96" y="120"/>
                  </a:lnTo>
                  <a:lnTo>
                    <a:pt x="93" y="118"/>
                  </a:lnTo>
                  <a:lnTo>
                    <a:pt x="89" y="116"/>
                  </a:lnTo>
                  <a:lnTo>
                    <a:pt x="86" y="113"/>
                  </a:lnTo>
                  <a:lnTo>
                    <a:pt x="82" y="112"/>
                  </a:lnTo>
                  <a:lnTo>
                    <a:pt x="77" y="112"/>
                  </a:lnTo>
                  <a:lnTo>
                    <a:pt x="65" y="112"/>
                  </a:lnTo>
                  <a:lnTo>
                    <a:pt x="56" y="111"/>
                  </a:lnTo>
                  <a:lnTo>
                    <a:pt x="46" y="109"/>
                  </a:lnTo>
                  <a:lnTo>
                    <a:pt x="38" y="108"/>
                  </a:lnTo>
                  <a:lnTo>
                    <a:pt x="30" y="108"/>
                  </a:lnTo>
                  <a:lnTo>
                    <a:pt x="20" y="108"/>
                  </a:lnTo>
                  <a:lnTo>
                    <a:pt x="11" y="109"/>
                  </a:lnTo>
                  <a:lnTo>
                    <a:pt x="0" y="112"/>
                  </a:lnTo>
                  <a:lnTo>
                    <a:pt x="1" y="106"/>
                  </a:lnTo>
                  <a:lnTo>
                    <a:pt x="5" y="102"/>
                  </a:lnTo>
                  <a:lnTo>
                    <a:pt x="11" y="98"/>
                  </a:lnTo>
                  <a:lnTo>
                    <a:pt x="18" y="95"/>
                  </a:lnTo>
                  <a:lnTo>
                    <a:pt x="24" y="92"/>
                  </a:lnTo>
                  <a:lnTo>
                    <a:pt x="31" y="90"/>
                  </a:lnTo>
                  <a:lnTo>
                    <a:pt x="37" y="89"/>
                  </a:lnTo>
                  <a:lnTo>
                    <a:pt x="40" y="89"/>
                  </a:lnTo>
                  <a:lnTo>
                    <a:pt x="42" y="89"/>
                  </a:lnTo>
                  <a:lnTo>
                    <a:pt x="43" y="89"/>
                  </a:lnTo>
                  <a:lnTo>
                    <a:pt x="44" y="89"/>
                  </a:lnTo>
                  <a:lnTo>
                    <a:pt x="45" y="89"/>
                  </a:lnTo>
                  <a:lnTo>
                    <a:pt x="46" y="89"/>
                  </a:lnTo>
                  <a:lnTo>
                    <a:pt x="47" y="89"/>
                  </a:lnTo>
                  <a:lnTo>
                    <a:pt x="49" y="89"/>
                  </a:lnTo>
                  <a:lnTo>
                    <a:pt x="50" y="89"/>
                  </a:lnTo>
                  <a:lnTo>
                    <a:pt x="51" y="87"/>
                  </a:lnTo>
                  <a:lnTo>
                    <a:pt x="52" y="87"/>
                  </a:lnTo>
                  <a:lnTo>
                    <a:pt x="52" y="86"/>
                  </a:lnTo>
                  <a:lnTo>
                    <a:pt x="53" y="85"/>
                  </a:lnTo>
                  <a:lnTo>
                    <a:pt x="55" y="85"/>
                  </a:lnTo>
                  <a:lnTo>
                    <a:pt x="56" y="83"/>
                  </a:lnTo>
                  <a:lnTo>
                    <a:pt x="58" y="83"/>
                  </a:lnTo>
                  <a:lnTo>
                    <a:pt x="61" y="83"/>
                  </a:lnTo>
                  <a:lnTo>
                    <a:pt x="63" y="85"/>
                  </a:lnTo>
                  <a:lnTo>
                    <a:pt x="65" y="87"/>
                  </a:lnTo>
                  <a:lnTo>
                    <a:pt x="68" y="90"/>
                  </a:lnTo>
                  <a:lnTo>
                    <a:pt x="69" y="92"/>
                  </a:lnTo>
                  <a:lnTo>
                    <a:pt x="71" y="95"/>
                  </a:lnTo>
                  <a:lnTo>
                    <a:pt x="74" y="97"/>
                  </a:lnTo>
                  <a:lnTo>
                    <a:pt x="77" y="97"/>
                  </a:lnTo>
                  <a:lnTo>
                    <a:pt x="77" y="79"/>
                  </a:lnTo>
                  <a:lnTo>
                    <a:pt x="75" y="79"/>
                  </a:lnTo>
                  <a:lnTo>
                    <a:pt x="71" y="79"/>
                  </a:lnTo>
                  <a:lnTo>
                    <a:pt x="69" y="79"/>
                  </a:lnTo>
                  <a:lnTo>
                    <a:pt x="67" y="79"/>
                  </a:lnTo>
                  <a:lnTo>
                    <a:pt x="64" y="78"/>
                  </a:lnTo>
                  <a:lnTo>
                    <a:pt x="62" y="78"/>
                  </a:lnTo>
                  <a:lnTo>
                    <a:pt x="61" y="76"/>
                  </a:lnTo>
                  <a:lnTo>
                    <a:pt x="59" y="73"/>
                  </a:lnTo>
                  <a:lnTo>
                    <a:pt x="61" y="71"/>
                  </a:lnTo>
                  <a:lnTo>
                    <a:pt x="62" y="68"/>
                  </a:lnTo>
                  <a:lnTo>
                    <a:pt x="64" y="66"/>
                  </a:lnTo>
                  <a:lnTo>
                    <a:pt x="67" y="66"/>
                  </a:lnTo>
                  <a:lnTo>
                    <a:pt x="69" y="65"/>
                  </a:lnTo>
                  <a:lnTo>
                    <a:pt x="71" y="65"/>
                  </a:lnTo>
                  <a:lnTo>
                    <a:pt x="74" y="65"/>
                  </a:lnTo>
                  <a:lnTo>
                    <a:pt x="75" y="66"/>
                  </a:lnTo>
                  <a:lnTo>
                    <a:pt x="77" y="66"/>
                  </a:lnTo>
                  <a:lnTo>
                    <a:pt x="81" y="66"/>
                  </a:lnTo>
                  <a:lnTo>
                    <a:pt x="84" y="68"/>
                  </a:lnTo>
                  <a:lnTo>
                    <a:pt x="89" y="68"/>
                  </a:lnTo>
                  <a:lnTo>
                    <a:pt x="93" y="69"/>
                  </a:lnTo>
                  <a:lnTo>
                    <a:pt x="97" y="71"/>
                  </a:lnTo>
                  <a:lnTo>
                    <a:pt x="102" y="71"/>
                  </a:lnTo>
                  <a:lnTo>
                    <a:pt x="106" y="71"/>
                  </a:lnTo>
                  <a:lnTo>
                    <a:pt x="109" y="71"/>
                  </a:lnTo>
                  <a:lnTo>
                    <a:pt x="113" y="71"/>
                  </a:lnTo>
                  <a:lnTo>
                    <a:pt x="116" y="71"/>
                  </a:lnTo>
                  <a:lnTo>
                    <a:pt x="119" y="71"/>
                  </a:lnTo>
                  <a:lnTo>
                    <a:pt x="122" y="69"/>
                  </a:lnTo>
                  <a:lnTo>
                    <a:pt x="125" y="69"/>
                  </a:lnTo>
                  <a:lnTo>
                    <a:pt x="127" y="68"/>
                  </a:lnTo>
                  <a:lnTo>
                    <a:pt x="129" y="66"/>
                  </a:lnTo>
                  <a:lnTo>
                    <a:pt x="123" y="65"/>
                  </a:lnTo>
                  <a:lnTo>
                    <a:pt x="118" y="65"/>
                  </a:lnTo>
                  <a:lnTo>
                    <a:pt x="113" y="65"/>
                  </a:lnTo>
                  <a:lnTo>
                    <a:pt x="107" y="65"/>
                  </a:lnTo>
                  <a:lnTo>
                    <a:pt x="102" y="65"/>
                  </a:lnTo>
                  <a:lnTo>
                    <a:pt x="96" y="64"/>
                  </a:lnTo>
                  <a:lnTo>
                    <a:pt x="93" y="61"/>
                  </a:lnTo>
                  <a:lnTo>
                    <a:pt x="90" y="55"/>
                  </a:lnTo>
                  <a:lnTo>
                    <a:pt x="94" y="55"/>
                  </a:lnTo>
                  <a:lnTo>
                    <a:pt x="97" y="54"/>
                  </a:lnTo>
                  <a:lnTo>
                    <a:pt x="103" y="54"/>
                  </a:lnTo>
                  <a:lnTo>
                    <a:pt x="107" y="54"/>
                  </a:lnTo>
                  <a:lnTo>
                    <a:pt x="112" y="54"/>
                  </a:lnTo>
                  <a:lnTo>
                    <a:pt x="118" y="54"/>
                  </a:lnTo>
                  <a:lnTo>
                    <a:pt x="123" y="54"/>
                  </a:lnTo>
                  <a:lnTo>
                    <a:pt x="132" y="54"/>
                  </a:lnTo>
                  <a:lnTo>
                    <a:pt x="132" y="55"/>
                  </a:lnTo>
                  <a:lnTo>
                    <a:pt x="133" y="57"/>
                  </a:lnTo>
                  <a:lnTo>
                    <a:pt x="134" y="58"/>
                  </a:lnTo>
                  <a:lnTo>
                    <a:pt x="135" y="58"/>
                  </a:lnTo>
                  <a:lnTo>
                    <a:pt x="151" y="58"/>
                  </a:lnTo>
                  <a:lnTo>
                    <a:pt x="151" y="57"/>
                  </a:lnTo>
                  <a:lnTo>
                    <a:pt x="150" y="57"/>
                  </a:lnTo>
                  <a:lnTo>
                    <a:pt x="150" y="55"/>
                  </a:lnTo>
                  <a:lnTo>
                    <a:pt x="150" y="54"/>
                  </a:lnTo>
                  <a:lnTo>
                    <a:pt x="150" y="52"/>
                  </a:lnTo>
                  <a:lnTo>
                    <a:pt x="148" y="51"/>
                  </a:lnTo>
                  <a:lnTo>
                    <a:pt x="148" y="50"/>
                  </a:lnTo>
                  <a:lnTo>
                    <a:pt x="148" y="48"/>
                  </a:lnTo>
                  <a:lnTo>
                    <a:pt x="200" y="48"/>
                  </a:lnTo>
                  <a:lnTo>
                    <a:pt x="201" y="46"/>
                  </a:lnTo>
                  <a:lnTo>
                    <a:pt x="201" y="43"/>
                  </a:lnTo>
                  <a:lnTo>
                    <a:pt x="201" y="40"/>
                  </a:lnTo>
                  <a:lnTo>
                    <a:pt x="202" y="39"/>
                  </a:lnTo>
                  <a:lnTo>
                    <a:pt x="202" y="37"/>
                  </a:lnTo>
                  <a:lnTo>
                    <a:pt x="203" y="36"/>
                  </a:lnTo>
                  <a:lnTo>
                    <a:pt x="203" y="34"/>
                  </a:lnTo>
                  <a:lnTo>
                    <a:pt x="204" y="33"/>
                  </a:lnTo>
                  <a:lnTo>
                    <a:pt x="203" y="34"/>
                  </a:lnTo>
                  <a:lnTo>
                    <a:pt x="201" y="34"/>
                  </a:lnTo>
                  <a:lnTo>
                    <a:pt x="198" y="36"/>
                  </a:lnTo>
                  <a:lnTo>
                    <a:pt x="196" y="39"/>
                  </a:lnTo>
                  <a:lnTo>
                    <a:pt x="194" y="40"/>
                  </a:lnTo>
                  <a:lnTo>
                    <a:pt x="193" y="41"/>
                  </a:lnTo>
                  <a:lnTo>
                    <a:pt x="190" y="43"/>
                  </a:lnTo>
                  <a:lnTo>
                    <a:pt x="189" y="43"/>
                  </a:lnTo>
                  <a:lnTo>
                    <a:pt x="187" y="43"/>
                  </a:lnTo>
                  <a:lnTo>
                    <a:pt x="182" y="43"/>
                  </a:lnTo>
                  <a:lnTo>
                    <a:pt x="177" y="43"/>
                  </a:lnTo>
                  <a:lnTo>
                    <a:pt x="171" y="41"/>
                  </a:lnTo>
                  <a:lnTo>
                    <a:pt x="166" y="41"/>
                  </a:lnTo>
                  <a:lnTo>
                    <a:pt x="162" y="41"/>
                  </a:lnTo>
                  <a:lnTo>
                    <a:pt x="157" y="41"/>
                  </a:lnTo>
                  <a:lnTo>
                    <a:pt x="153" y="41"/>
                  </a:lnTo>
                  <a:lnTo>
                    <a:pt x="147" y="41"/>
                  </a:lnTo>
                  <a:lnTo>
                    <a:pt x="139" y="43"/>
                  </a:lnTo>
                  <a:lnTo>
                    <a:pt x="128" y="44"/>
                  </a:lnTo>
                  <a:lnTo>
                    <a:pt x="116" y="46"/>
                  </a:lnTo>
                  <a:lnTo>
                    <a:pt x="103" y="46"/>
                  </a:lnTo>
                  <a:lnTo>
                    <a:pt x="89" y="43"/>
                  </a:lnTo>
                  <a:lnTo>
                    <a:pt x="83" y="41"/>
                  </a:lnTo>
                  <a:lnTo>
                    <a:pt x="77" y="39"/>
                  </a:lnTo>
                  <a:lnTo>
                    <a:pt x="72" y="34"/>
                  </a:lnTo>
                  <a:lnTo>
                    <a:pt x="69" y="29"/>
                  </a:lnTo>
                  <a:lnTo>
                    <a:pt x="71" y="29"/>
                  </a:lnTo>
                  <a:lnTo>
                    <a:pt x="78" y="26"/>
                  </a:lnTo>
                  <a:lnTo>
                    <a:pt x="90" y="25"/>
                  </a:lnTo>
                  <a:lnTo>
                    <a:pt x="104" y="22"/>
                  </a:lnTo>
                  <a:lnTo>
                    <a:pt x="118" y="21"/>
                  </a:lnTo>
                  <a:lnTo>
                    <a:pt x="129" y="19"/>
                  </a:lnTo>
                  <a:lnTo>
                    <a:pt x="138" y="18"/>
                  </a:lnTo>
                  <a:lnTo>
                    <a:pt x="143" y="17"/>
                  </a:lnTo>
                  <a:lnTo>
                    <a:pt x="168" y="17"/>
                  </a:lnTo>
                  <a:lnTo>
                    <a:pt x="183" y="12"/>
                  </a:lnTo>
                  <a:lnTo>
                    <a:pt x="187" y="12"/>
                  </a:lnTo>
                  <a:lnTo>
                    <a:pt x="191" y="11"/>
                  </a:lnTo>
                  <a:lnTo>
                    <a:pt x="195" y="10"/>
                  </a:lnTo>
                  <a:lnTo>
                    <a:pt x="198" y="8"/>
                  </a:lnTo>
                  <a:lnTo>
                    <a:pt x="202" y="7"/>
                  </a:lnTo>
                  <a:lnTo>
                    <a:pt x="206" y="6"/>
                  </a:lnTo>
                  <a:lnTo>
                    <a:pt x="209" y="6"/>
                  </a:lnTo>
                  <a:lnTo>
                    <a:pt x="213" y="4"/>
                  </a:lnTo>
                  <a:lnTo>
                    <a:pt x="216" y="6"/>
                  </a:lnTo>
                  <a:lnTo>
                    <a:pt x="219" y="6"/>
                  </a:lnTo>
                  <a:lnTo>
                    <a:pt x="221" y="7"/>
                  </a:lnTo>
                  <a:lnTo>
                    <a:pt x="223" y="7"/>
                  </a:lnTo>
                  <a:lnTo>
                    <a:pt x="226" y="8"/>
                  </a:lnTo>
                  <a:lnTo>
                    <a:pt x="227" y="10"/>
                  </a:lnTo>
                  <a:lnTo>
                    <a:pt x="231" y="10"/>
                  </a:lnTo>
                  <a:lnTo>
                    <a:pt x="234" y="10"/>
                  </a:lnTo>
                  <a:lnTo>
                    <a:pt x="237" y="1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7" name="Freeform 209">
              <a:extLst>
                <a:ext uri="{FF2B5EF4-FFF2-40B4-BE49-F238E27FC236}">
                  <a16:creationId xmlns:a16="http://schemas.microsoft.com/office/drawing/2014/main" id="{ACA9C324-E29F-D34D-0AD4-A5B60BBE0A01}"/>
                </a:ext>
              </a:extLst>
            </p:cNvPr>
            <p:cNvSpPr>
              <a:spLocks/>
            </p:cNvSpPr>
            <p:nvPr/>
          </p:nvSpPr>
          <p:spPr bwMode="gray">
            <a:xfrm>
              <a:off x="3547206" y="1271742"/>
              <a:ext cx="152669" cy="89144"/>
            </a:xfrm>
            <a:custGeom>
              <a:avLst/>
              <a:gdLst>
                <a:gd name="T0" fmla="*/ 0 w 83"/>
                <a:gd name="T1" fmla="*/ 54629 h 51"/>
                <a:gd name="T2" fmla="*/ 0 w 83"/>
                <a:gd name="T3" fmla="*/ 57431 h 51"/>
                <a:gd name="T4" fmla="*/ 3175 w 83"/>
                <a:gd name="T5" fmla="*/ 60232 h 51"/>
                <a:gd name="T6" fmla="*/ 7938 w 83"/>
                <a:gd name="T7" fmla="*/ 64434 h 51"/>
                <a:gd name="T8" fmla="*/ 11113 w 83"/>
                <a:gd name="T9" fmla="*/ 65835 h 51"/>
                <a:gd name="T10" fmla="*/ 17463 w 83"/>
                <a:gd name="T11" fmla="*/ 70037 h 51"/>
                <a:gd name="T12" fmla="*/ 20638 w 83"/>
                <a:gd name="T13" fmla="*/ 71438 h 51"/>
                <a:gd name="T14" fmla="*/ 26988 w 83"/>
                <a:gd name="T15" fmla="*/ 71438 h 51"/>
                <a:gd name="T16" fmla="*/ 30163 w 83"/>
                <a:gd name="T17" fmla="*/ 71438 h 51"/>
                <a:gd name="T18" fmla="*/ 39688 w 83"/>
                <a:gd name="T19" fmla="*/ 71438 h 51"/>
                <a:gd name="T20" fmla="*/ 44450 w 83"/>
                <a:gd name="T21" fmla="*/ 70037 h 51"/>
                <a:gd name="T22" fmla="*/ 50800 w 83"/>
                <a:gd name="T23" fmla="*/ 65835 h 51"/>
                <a:gd name="T24" fmla="*/ 53975 w 83"/>
                <a:gd name="T25" fmla="*/ 61633 h 51"/>
                <a:gd name="T26" fmla="*/ 60325 w 83"/>
                <a:gd name="T27" fmla="*/ 57431 h 51"/>
                <a:gd name="T28" fmla="*/ 63500 w 83"/>
                <a:gd name="T29" fmla="*/ 54629 h 51"/>
                <a:gd name="T30" fmla="*/ 69850 w 83"/>
                <a:gd name="T31" fmla="*/ 50427 h 51"/>
                <a:gd name="T32" fmla="*/ 74613 w 83"/>
                <a:gd name="T33" fmla="*/ 50427 h 51"/>
                <a:gd name="T34" fmla="*/ 80963 w 83"/>
                <a:gd name="T35" fmla="*/ 50427 h 51"/>
                <a:gd name="T36" fmla="*/ 84138 w 83"/>
                <a:gd name="T37" fmla="*/ 54629 h 51"/>
                <a:gd name="T38" fmla="*/ 90488 w 83"/>
                <a:gd name="T39" fmla="*/ 56030 h 51"/>
                <a:gd name="T40" fmla="*/ 93663 w 83"/>
                <a:gd name="T41" fmla="*/ 57431 h 51"/>
                <a:gd name="T42" fmla="*/ 100013 w 83"/>
                <a:gd name="T43" fmla="*/ 61633 h 51"/>
                <a:gd name="T44" fmla="*/ 103188 w 83"/>
                <a:gd name="T45" fmla="*/ 64434 h 51"/>
                <a:gd name="T46" fmla="*/ 104775 w 83"/>
                <a:gd name="T47" fmla="*/ 67236 h 51"/>
                <a:gd name="T48" fmla="*/ 109538 w 83"/>
                <a:gd name="T49" fmla="*/ 70037 h 51"/>
                <a:gd name="T50" fmla="*/ 131763 w 83"/>
                <a:gd name="T51" fmla="*/ 70037 h 51"/>
                <a:gd name="T52" fmla="*/ 131763 w 83"/>
                <a:gd name="T53" fmla="*/ 54629 h 51"/>
                <a:gd name="T54" fmla="*/ 130175 w 83"/>
                <a:gd name="T55" fmla="*/ 54629 h 51"/>
                <a:gd name="T56" fmla="*/ 125413 w 83"/>
                <a:gd name="T57" fmla="*/ 54629 h 51"/>
                <a:gd name="T58" fmla="*/ 123825 w 83"/>
                <a:gd name="T59" fmla="*/ 54629 h 51"/>
                <a:gd name="T60" fmla="*/ 122238 w 83"/>
                <a:gd name="T61" fmla="*/ 54629 h 51"/>
                <a:gd name="T62" fmla="*/ 120650 w 83"/>
                <a:gd name="T63" fmla="*/ 54629 h 51"/>
                <a:gd name="T64" fmla="*/ 119063 w 83"/>
                <a:gd name="T65" fmla="*/ 54629 h 51"/>
                <a:gd name="T66" fmla="*/ 115888 w 83"/>
                <a:gd name="T67" fmla="*/ 50427 h 51"/>
                <a:gd name="T68" fmla="*/ 114300 w 83"/>
                <a:gd name="T69" fmla="*/ 50427 h 51"/>
                <a:gd name="T70" fmla="*/ 114300 w 83"/>
                <a:gd name="T71" fmla="*/ 49026 h 51"/>
                <a:gd name="T72" fmla="*/ 114300 w 83"/>
                <a:gd name="T73" fmla="*/ 46225 h 51"/>
                <a:gd name="T74" fmla="*/ 115888 w 83"/>
                <a:gd name="T75" fmla="*/ 44824 h 51"/>
                <a:gd name="T76" fmla="*/ 115888 w 83"/>
                <a:gd name="T77" fmla="*/ 43423 h 51"/>
                <a:gd name="T78" fmla="*/ 119063 w 83"/>
                <a:gd name="T79" fmla="*/ 43423 h 51"/>
                <a:gd name="T80" fmla="*/ 119063 w 83"/>
                <a:gd name="T81" fmla="*/ 40622 h 51"/>
                <a:gd name="T82" fmla="*/ 120650 w 83"/>
                <a:gd name="T83" fmla="*/ 39221 h 51"/>
                <a:gd name="T84" fmla="*/ 122238 w 83"/>
                <a:gd name="T85" fmla="*/ 39221 h 51"/>
                <a:gd name="T86" fmla="*/ 114300 w 83"/>
                <a:gd name="T87" fmla="*/ 33618 h 51"/>
                <a:gd name="T88" fmla="*/ 107950 w 83"/>
                <a:gd name="T89" fmla="*/ 28015 h 51"/>
                <a:gd name="T90" fmla="*/ 100013 w 83"/>
                <a:gd name="T91" fmla="*/ 21011 h 51"/>
                <a:gd name="T92" fmla="*/ 90488 w 83"/>
                <a:gd name="T93" fmla="*/ 16809 h 51"/>
                <a:gd name="T94" fmla="*/ 82550 w 83"/>
                <a:gd name="T95" fmla="*/ 12607 h 51"/>
                <a:gd name="T96" fmla="*/ 77788 w 83"/>
                <a:gd name="T97" fmla="*/ 8404 h 51"/>
                <a:gd name="T98" fmla="*/ 69850 w 83"/>
                <a:gd name="T99" fmla="*/ 4202 h 51"/>
                <a:gd name="T100" fmla="*/ 66675 w 83"/>
                <a:gd name="T101" fmla="*/ 0 h 51"/>
                <a:gd name="T102" fmla="*/ 58738 w 83"/>
                <a:gd name="T103" fmla="*/ 2801 h 51"/>
                <a:gd name="T104" fmla="*/ 49213 w 83"/>
                <a:gd name="T105" fmla="*/ 8404 h 51"/>
                <a:gd name="T106" fmla="*/ 39688 w 83"/>
                <a:gd name="T107" fmla="*/ 16809 h 51"/>
                <a:gd name="T108" fmla="*/ 28575 w 83"/>
                <a:gd name="T109" fmla="*/ 25213 h 51"/>
                <a:gd name="T110" fmla="*/ 19050 w 83"/>
                <a:gd name="T111" fmla="*/ 33618 h 51"/>
                <a:gd name="T112" fmla="*/ 11113 w 83"/>
                <a:gd name="T113" fmla="*/ 40622 h 51"/>
                <a:gd name="T114" fmla="*/ 3175 w 83"/>
                <a:gd name="T115" fmla="*/ 46225 h 51"/>
                <a:gd name="T116" fmla="*/ 0 w 83"/>
                <a:gd name="T117" fmla="*/ 54629 h 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
                <a:gd name="T178" fmla="*/ 0 h 51"/>
                <a:gd name="T179" fmla="*/ 83 w 83"/>
                <a:gd name="T180" fmla="*/ 51 h 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 h="51">
                  <a:moveTo>
                    <a:pt x="0" y="39"/>
                  </a:moveTo>
                  <a:lnTo>
                    <a:pt x="0" y="41"/>
                  </a:lnTo>
                  <a:lnTo>
                    <a:pt x="2" y="43"/>
                  </a:lnTo>
                  <a:lnTo>
                    <a:pt x="5" y="46"/>
                  </a:lnTo>
                  <a:lnTo>
                    <a:pt x="7" y="47"/>
                  </a:lnTo>
                  <a:lnTo>
                    <a:pt x="11" y="50"/>
                  </a:lnTo>
                  <a:lnTo>
                    <a:pt x="13" y="51"/>
                  </a:lnTo>
                  <a:lnTo>
                    <a:pt x="17" y="51"/>
                  </a:lnTo>
                  <a:lnTo>
                    <a:pt x="19" y="51"/>
                  </a:lnTo>
                  <a:lnTo>
                    <a:pt x="25" y="51"/>
                  </a:lnTo>
                  <a:lnTo>
                    <a:pt x="28" y="50"/>
                  </a:lnTo>
                  <a:lnTo>
                    <a:pt x="32" y="47"/>
                  </a:lnTo>
                  <a:lnTo>
                    <a:pt x="34" y="44"/>
                  </a:lnTo>
                  <a:lnTo>
                    <a:pt x="38" y="41"/>
                  </a:lnTo>
                  <a:lnTo>
                    <a:pt x="40" y="39"/>
                  </a:lnTo>
                  <a:lnTo>
                    <a:pt x="44" y="36"/>
                  </a:lnTo>
                  <a:lnTo>
                    <a:pt x="47" y="36"/>
                  </a:lnTo>
                  <a:lnTo>
                    <a:pt x="51" y="36"/>
                  </a:lnTo>
                  <a:lnTo>
                    <a:pt x="53" y="39"/>
                  </a:lnTo>
                  <a:lnTo>
                    <a:pt x="57" y="40"/>
                  </a:lnTo>
                  <a:lnTo>
                    <a:pt x="59" y="41"/>
                  </a:lnTo>
                  <a:lnTo>
                    <a:pt x="63" y="44"/>
                  </a:lnTo>
                  <a:lnTo>
                    <a:pt x="65" y="46"/>
                  </a:lnTo>
                  <a:lnTo>
                    <a:pt x="66" y="48"/>
                  </a:lnTo>
                  <a:lnTo>
                    <a:pt x="69" y="50"/>
                  </a:lnTo>
                  <a:lnTo>
                    <a:pt x="83" y="50"/>
                  </a:lnTo>
                  <a:lnTo>
                    <a:pt x="83" y="39"/>
                  </a:lnTo>
                  <a:lnTo>
                    <a:pt x="82" y="39"/>
                  </a:lnTo>
                  <a:lnTo>
                    <a:pt x="79" y="39"/>
                  </a:lnTo>
                  <a:lnTo>
                    <a:pt x="78" y="39"/>
                  </a:lnTo>
                  <a:lnTo>
                    <a:pt x="77" y="39"/>
                  </a:lnTo>
                  <a:lnTo>
                    <a:pt x="76" y="39"/>
                  </a:lnTo>
                  <a:lnTo>
                    <a:pt x="75" y="39"/>
                  </a:lnTo>
                  <a:lnTo>
                    <a:pt x="73" y="36"/>
                  </a:lnTo>
                  <a:lnTo>
                    <a:pt x="72" y="36"/>
                  </a:lnTo>
                  <a:lnTo>
                    <a:pt x="72" y="35"/>
                  </a:lnTo>
                  <a:lnTo>
                    <a:pt x="72" y="33"/>
                  </a:lnTo>
                  <a:lnTo>
                    <a:pt x="73" y="32"/>
                  </a:lnTo>
                  <a:lnTo>
                    <a:pt x="73" y="31"/>
                  </a:lnTo>
                  <a:lnTo>
                    <a:pt x="75" y="31"/>
                  </a:lnTo>
                  <a:lnTo>
                    <a:pt x="75" y="29"/>
                  </a:lnTo>
                  <a:lnTo>
                    <a:pt x="76" y="28"/>
                  </a:lnTo>
                  <a:lnTo>
                    <a:pt x="77" y="28"/>
                  </a:lnTo>
                  <a:lnTo>
                    <a:pt x="72" y="24"/>
                  </a:lnTo>
                  <a:lnTo>
                    <a:pt x="68" y="20"/>
                  </a:lnTo>
                  <a:lnTo>
                    <a:pt x="63" y="15"/>
                  </a:lnTo>
                  <a:lnTo>
                    <a:pt x="57" y="12"/>
                  </a:lnTo>
                  <a:lnTo>
                    <a:pt x="52" y="9"/>
                  </a:lnTo>
                  <a:lnTo>
                    <a:pt x="49" y="6"/>
                  </a:lnTo>
                  <a:lnTo>
                    <a:pt x="44" y="3"/>
                  </a:lnTo>
                  <a:lnTo>
                    <a:pt x="42" y="0"/>
                  </a:lnTo>
                  <a:lnTo>
                    <a:pt x="37" y="2"/>
                  </a:lnTo>
                  <a:lnTo>
                    <a:pt x="31" y="6"/>
                  </a:lnTo>
                  <a:lnTo>
                    <a:pt x="25" y="12"/>
                  </a:lnTo>
                  <a:lnTo>
                    <a:pt x="18" y="18"/>
                  </a:lnTo>
                  <a:lnTo>
                    <a:pt x="12" y="24"/>
                  </a:lnTo>
                  <a:lnTo>
                    <a:pt x="7" y="29"/>
                  </a:lnTo>
                  <a:lnTo>
                    <a:pt x="2" y="33"/>
                  </a:lnTo>
                  <a:lnTo>
                    <a:pt x="0" y="39"/>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8" name="Freeform 210">
              <a:extLst>
                <a:ext uri="{FF2B5EF4-FFF2-40B4-BE49-F238E27FC236}">
                  <a16:creationId xmlns:a16="http://schemas.microsoft.com/office/drawing/2014/main" id="{E91DD4F2-71FB-5826-24C2-8A96DF36333C}"/>
                </a:ext>
              </a:extLst>
            </p:cNvPr>
            <p:cNvSpPr>
              <a:spLocks/>
            </p:cNvSpPr>
            <p:nvPr/>
          </p:nvSpPr>
          <p:spPr bwMode="gray">
            <a:xfrm>
              <a:off x="3780227" y="1285609"/>
              <a:ext cx="68298" cy="37638"/>
            </a:xfrm>
            <a:custGeom>
              <a:avLst/>
              <a:gdLst>
                <a:gd name="T0" fmla="*/ 0 w 37"/>
                <a:gd name="T1" fmla="*/ 19195 h 22"/>
                <a:gd name="T2" fmla="*/ 1588 w 37"/>
                <a:gd name="T3" fmla="*/ 20566 h 22"/>
                <a:gd name="T4" fmla="*/ 6350 w 37"/>
                <a:gd name="T5" fmla="*/ 20566 h 22"/>
                <a:gd name="T6" fmla="*/ 7938 w 37"/>
                <a:gd name="T7" fmla="*/ 24679 h 22"/>
                <a:gd name="T8" fmla="*/ 9525 w 37"/>
                <a:gd name="T9" fmla="*/ 26050 h 22"/>
                <a:gd name="T10" fmla="*/ 15875 w 37"/>
                <a:gd name="T11" fmla="*/ 28792 h 22"/>
                <a:gd name="T12" fmla="*/ 19050 w 37"/>
                <a:gd name="T13" fmla="*/ 30163 h 22"/>
                <a:gd name="T14" fmla="*/ 20638 w 37"/>
                <a:gd name="T15" fmla="*/ 30163 h 22"/>
                <a:gd name="T16" fmla="*/ 25400 w 37"/>
                <a:gd name="T17" fmla="*/ 30163 h 22"/>
                <a:gd name="T18" fmla="*/ 31750 w 37"/>
                <a:gd name="T19" fmla="*/ 30163 h 22"/>
                <a:gd name="T20" fmla="*/ 38100 w 37"/>
                <a:gd name="T21" fmla="*/ 28792 h 22"/>
                <a:gd name="T22" fmla="*/ 42863 w 37"/>
                <a:gd name="T23" fmla="*/ 26050 h 22"/>
                <a:gd name="T24" fmla="*/ 49213 w 37"/>
                <a:gd name="T25" fmla="*/ 20566 h 22"/>
                <a:gd name="T26" fmla="*/ 52388 w 37"/>
                <a:gd name="T27" fmla="*/ 17824 h 22"/>
                <a:gd name="T28" fmla="*/ 53975 w 37"/>
                <a:gd name="T29" fmla="*/ 13710 h 22"/>
                <a:gd name="T30" fmla="*/ 57150 w 37"/>
                <a:gd name="T31" fmla="*/ 8226 h 22"/>
                <a:gd name="T32" fmla="*/ 58738 w 37"/>
                <a:gd name="T33" fmla="*/ 0 h 22"/>
                <a:gd name="T34" fmla="*/ 49213 w 37"/>
                <a:gd name="T35" fmla="*/ 0 h 22"/>
                <a:gd name="T36" fmla="*/ 39688 w 37"/>
                <a:gd name="T37" fmla="*/ 0 h 22"/>
                <a:gd name="T38" fmla="*/ 30163 w 37"/>
                <a:gd name="T39" fmla="*/ 2742 h 22"/>
                <a:gd name="T40" fmla="*/ 22225 w 37"/>
                <a:gd name="T41" fmla="*/ 4113 h 22"/>
                <a:gd name="T42" fmla="*/ 15875 w 37"/>
                <a:gd name="T43" fmla="*/ 8226 h 22"/>
                <a:gd name="T44" fmla="*/ 7938 w 37"/>
                <a:gd name="T45" fmla="*/ 9597 h 22"/>
                <a:gd name="T46" fmla="*/ 1588 w 37"/>
                <a:gd name="T47" fmla="*/ 13710 h 22"/>
                <a:gd name="T48" fmla="*/ 0 w 37"/>
                <a:gd name="T49" fmla="*/ 19195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22"/>
                <a:gd name="T77" fmla="*/ 37 w 37"/>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22">
                  <a:moveTo>
                    <a:pt x="0" y="14"/>
                  </a:moveTo>
                  <a:lnTo>
                    <a:pt x="1" y="15"/>
                  </a:lnTo>
                  <a:lnTo>
                    <a:pt x="4" y="15"/>
                  </a:lnTo>
                  <a:lnTo>
                    <a:pt x="5" y="18"/>
                  </a:lnTo>
                  <a:lnTo>
                    <a:pt x="6" y="19"/>
                  </a:lnTo>
                  <a:lnTo>
                    <a:pt x="10" y="21"/>
                  </a:lnTo>
                  <a:lnTo>
                    <a:pt x="12" y="22"/>
                  </a:lnTo>
                  <a:lnTo>
                    <a:pt x="13" y="22"/>
                  </a:lnTo>
                  <a:lnTo>
                    <a:pt x="16" y="22"/>
                  </a:lnTo>
                  <a:lnTo>
                    <a:pt x="20" y="22"/>
                  </a:lnTo>
                  <a:lnTo>
                    <a:pt x="24" y="21"/>
                  </a:lnTo>
                  <a:lnTo>
                    <a:pt x="27" y="19"/>
                  </a:lnTo>
                  <a:lnTo>
                    <a:pt x="31" y="15"/>
                  </a:lnTo>
                  <a:lnTo>
                    <a:pt x="33" y="13"/>
                  </a:lnTo>
                  <a:lnTo>
                    <a:pt x="34" y="10"/>
                  </a:lnTo>
                  <a:lnTo>
                    <a:pt x="36" y="6"/>
                  </a:lnTo>
                  <a:lnTo>
                    <a:pt x="37" y="0"/>
                  </a:lnTo>
                  <a:lnTo>
                    <a:pt x="31" y="0"/>
                  </a:lnTo>
                  <a:lnTo>
                    <a:pt x="25" y="0"/>
                  </a:lnTo>
                  <a:lnTo>
                    <a:pt x="19" y="2"/>
                  </a:lnTo>
                  <a:lnTo>
                    <a:pt x="14" y="3"/>
                  </a:lnTo>
                  <a:lnTo>
                    <a:pt x="10" y="6"/>
                  </a:lnTo>
                  <a:lnTo>
                    <a:pt x="5" y="7"/>
                  </a:lnTo>
                  <a:lnTo>
                    <a:pt x="1" y="10"/>
                  </a:lnTo>
                  <a:lnTo>
                    <a:pt x="0" y="14"/>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59" name="Freeform 211">
              <a:extLst>
                <a:ext uri="{FF2B5EF4-FFF2-40B4-BE49-F238E27FC236}">
                  <a16:creationId xmlns:a16="http://schemas.microsoft.com/office/drawing/2014/main" id="{3ECA7E61-3C5B-CCEF-C5CA-52BFDB7FE231}"/>
                </a:ext>
              </a:extLst>
            </p:cNvPr>
            <p:cNvSpPr>
              <a:spLocks/>
            </p:cNvSpPr>
            <p:nvPr/>
          </p:nvSpPr>
          <p:spPr bwMode="gray">
            <a:xfrm>
              <a:off x="3860579" y="1176657"/>
              <a:ext cx="62274" cy="33678"/>
            </a:xfrm>
            <a:custGeom>
              <a:avLst/>
              <a:gdLst>
                <a:gd name="T0" fmla="*/ 0 w 34"/>
                <a:gd name="T1" fmla="*/ 26988 h 20"/>
                <a:gd name="T2" fmla="*/ 0 w 34"/>
                <a:gd name="T3" fmla="*/ 26988 h 20"/>
                <a:gd name="T4" fmla="*/ 1588 w 34"/>
                <a:gd name="T5" fmla="*/ 26988 h 20"/>
                <a:gd name="T6" fmla="*/ 3175 w 34"/>
                <a:gd name="T7" fmla="*/ 26988 h 20"/>
                <a:gd name="T8" fmla="*/ 6350 w 34"/>
                <a:gd name="T9" fmla="*/ 26988 h 20"/>
                <a:gd name="T10" fmla="*/ 7937 w 34"/>
                <a:gd name="T11" fmla="*/ 26988 h 20"/>
                <a:gd name="T12" fmla="*/ 11112 w 34"/>
                <a:gd name="T13" fmla="*/ 26988 h 20"/>
                <a:gd name="T14" fmla="*/ 14287 w 34"/>
                <a:gd name="T15" fmla="*/ 26988 h 20"/>
                <a:gd name="T16" fmla="*/ 19050 w 34"/>
                <a:gd name="T17" fmla="*/ 26988 h 20"/>
                <a:gd name="T18" fmla="*/ 23812 w 34"/>
                <a:gd name="T19" fmla="*/ 24289 h 20"/>
                <a:gd name="T20" fmla="*/ 28575 w 34"/>
                <a:gd name="T21" fmla="*/ 24289 h 20"/>
                <a:gd name="T22" fmla="*/ 33337 w 34"/>
                <a:gd name="T23" fmla="*/ 22940 h 20"/>
                <a:gd name="T24" fmla="*/ 38100 w 34"/>
                <a:gd name="T25" fmla="*/ 22940 h 20"/>
                <a:gd name="T26" fmla="*/ 42862 w 34"/>
                <a:gd name="T27" fmla="*/ 21590 h 20"/>
                <a:gd name="T28" fmla="*/ 49212 w 34"/>
                <a:gd name="T29" fmla="*/ 17542 h 20"/>
                <a:gd name="T30" fmla="*/ 53975 w 34"/>
                <a:gd name="T31" fmla="*/ 13494 h 20"/>
                <a:gd name="T32" fmla="*/ 53975 w 34"/>
                <a:gd name="T33" fmla="*/ 0 h 20"/>
                <a:gd name="T34" fmla="*/ 49212 w 34"/>
                <a:gd name="T35" fmla="*/ 0 h 20"/>
                <a:gd name="T36" fmla="*/ 42862 w 34"/>
                <a:gd name="T37" fmla="*/ 1349 h 20"/>
                <a:gd name="T38" fmla="*/ 33337 w 34"/>
                <a:gd name="T39" fmla="*/ 2699 h 20"/>
                <a:gd name="T40" fmla="*/ 26988 w 34"/>
                <a:gd name="T41" fmla="*/ 8096 h 20"/>
                <a:gd name="T42" fmla="*/ 19050 w 34"/>
                <a:gd name="T43" fmla="*/ 12145 h 20"/>
                <a:gd name="T44" fmla="*/ 9525 w 34"/>
                <a:gd name="T45" fmla="*/ 16193 h 20"/>
                <a:gd name="T46" fmla="*/ 3175 w 34"/>
                <a:gd name="T47" fmla="*/ 21590 h 20"/>
                <a:gd name="T48" fmla="*/ 0 w 34"/>
                <a:gd name="T49" fmla="*/ 26988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20"/>
                <a:gd name="T77" fmla="*/ 34 w 34"/>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20">
                  <a:moveTo>
                    <a:pt x="0" y="20"/>
                  </a:moveTo>
                  <a:lnTo>
                    <a:pt x="0" y="20"/>
                  </a:lnTo>
                  <a:lnTo>
                    <a:pt x="1" y="20"/>
                  </a:lnTo>
                  <a:lnTo>
                    <a:pt x="2" y="20"/>
                  </a:lnTo>
                  <a:lnTo>
                    <a:pt x="4" y="20"/>
                  </a:lnTo>
                  <a:lnTo>
                    <a:pt x="5" y="20"/>
                  </a:lnTo>
                  <a:lnTo>
                    <a:pt x="7" y="20"/>
                  </a:lnTo>
                  <a:lnTo>
                    <a:pt x="9" y="20"/>
                  </a:lnTo>
                  <a:lnTo>
                    <a:pt x="12" y="20"/>
                  </a:lnTo>
                  <a:lnTo>
                    <a:pt x="15" y="18"/>
                  </a:lnTo>
                  <a:lnTo>
                    <a:pt x="18" y="18"/>
                  </a:lnTo>
                  <a:lnTo>
                    <a:pt x="21" y="17"/>
                  </a:lnTo>
                  <a:lnTo>
                    <a:pt x="24" y="17"/>
                  </a:lnTo>
                  <a:lnTo>
                    <a:pt x="27" y="16"/>
                  </a:lnTo>
                  <a:lnTo>
                    <a:pt x="31" y="13"/>
                  </a:lnTo>
                  <a:lnTo>
                    <a:pt x="34" y="10"/>
                  </a:lnTo>
                  <a:lnTo>
                    <a:pt x="34" y="0"/>
                  </a:lnTo>
                  <a:lnTo>
                    <a:pt x="31" y="0"/>
                  </a:lnTo>
                  <a:lnTo>
                    <a:pt x="27" y="1"/>
                  </a:lnTo>
                  <a:lnTo>
                    <a:pt x="21" y="2"/>
                  </a:lnTo>
                  <a:lnTo>
                    <a:pt x="17" y="6"/>
                  </a:lnTo>
                  <a:lnTo>
                    <a:pt x="12" y="9"/>
                  </a:lnTo>
                  <a:lnTo>
                    <a:pt x="6" y="12"/>
                  </a:lnTo>
                  <a:lnTo>
                    <a:pt x="2" y="16"/>
                  </a:lnTo>
                  <a:lnTo>
                    <a:pt x="0" y="2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0" name="Freeform 212">
              <a:extLst>
                <a:ext uri="{FF2B5EF4-FFF2-40B4-BE49-F238E27FC236}">
                  <a16:creationId xmlns:a16="http://schemas.microsoft.com/office/drawing/2014/main" id="{F427D82F-C138-A678-20CC-AEF9F80A1C28}"/>
                </a:ext>
              </a:extLst>
            </p:cNvPr>
            <p:cNvSpPr>
              <a:spLocks/>
            </p:cNvSpPr>
            <p:nvPr/>
          </p:nvSpPr>
          <p:spPr bwMode="gray">
            <a:xfrm>
              <a:off x="3549216" y="986485"/>
              <a:ext cx="144633" cy="71313"/>
            </a:xfrm>
            <a:custGeom>
              <a:avLst/>
              <a:gdLst>
                <a:gd name="T0" fmla="*/ 14288 w 77"/>
                <a:gd name="T1" fmla="*/ 57150 h 41"/>
                <a:gd name="T2" fmla="*/ 12700 w 77"/>
                <a:gd name="T3" fmla="*/ 57150 h 41"/>
                <a:gd name="T4" fmla="*/ 7938 w 77"/>
                <a:gd name="T5" fmla="*/ 55756 h 41"/>
                <a:gd name="T6" fmla="*/ 6350 w 77"/>
                <a:gd name="T7" fmla="*/ 55756 h 41"/>
                <a:gd name="T8" fmla="*/ 4763 w 77"/>
                <a:gd name="T9" fmla="*/ 52968 h 41"/>
                <a:gd name="T10" fmla="*/ 3175 w 77"/>
                <a:gd name="T11" fmla="*/ 51574 h 41"/>
                <a:gd name="T12" fmla="*/ 0 w 77"/>
                <a:gd name="T13" fmla="*/ 47393 h 41"/>
                <a:gd name="T14" fmla="*/ 0 w 77"/>
                <a:gd name="T15" fmla="*/ 45999 h 41"/>
                <a:gd name="T16" fmla="*/ 0 w 77"/>
                <a:gd name="T17" fmla="*/ 41817 h 41"/>
                <a:gd name="T18" fmla="*/ 0 w 77"/>
                <a:gd name="T19" fmla="*/ 36241 h 41"/>
                <a:gd name="T20" fmla="*/ 3175 w 77"/>
                <a:gd name="T21" fmla="*/ 32060 h 41"/>
                <a:gd name="T22" fmla="*/ 4763 w 77"/>
                <a:gd name="T23" fmla="*/ 29272 h 41"/>
                <a:gd name="T24" fmla="*/ 7938 w 77"/>
                <a:gd name="T25" fmla="*/ 25090 h 41"/>
                <a:gd name="T26" fmla="*/ 17463 w 77"/>
                <a:gd name="T27" fmla="*/ 19515 h 41"/>
                <a:gd name="T28" fmla="*/ 28575 w 77"/>
                <a:gd name="T29" fmla="*/ 11151 h 41"/>
                <a:gd name="T30" fmla="*/ 41275 w 77"/>
                <a:gd name="T31" fmla="*/ 8363 h 41"/>
                <a:gd name="T32" fmla="*/ 53975 w 77"/>
                <a:gd name="T33" fmla="*/ 4182 h 41"/>
                <a:gd name="T34" fmla="*/ 63500 w 77"/>
                <a:gd name="T35" fmla="*/ 1394 h 41"/>
                <a:gd name="T36" fmla="*/ 69850 w 77"/>
                <a:gd name="T37" fmla="*/ 1394 h 41"/>
                <a:gd name="T38" fmla="*/ 76200 w 77"/>
                <a:gd name="T39" fmla="*/ 1394 h 41"/>
                <a:gd name="T40" fmla="*/ 84138 w 77"/>
                <a:gd name="T41" fmla="*/ 1394 h 41"/>
                <a:gd name="T42" fmla="*/ 88900 w 77"/>
                <a:gd name="T43" fmla="*/ 0 h 41"/>
                <a:gd name="T44" fmla="*/ 98425 w 77"/>
                <a:gd name="T45" fmla="*/ 0 h 41"/>
                <a:gd name="T46" fmla="*/ 104775 w 77"/>
                <a:gd name="T47" fmla="*/ 0 h 41"/>
                <a:gd name="T48" fmla="*/ 109538 w 77"/>
                <a:gd name="T49" fmla="*/ 0 h 41"/>
                <a:gd name="T50" fmla="*/ 115888 w 77"/>
                <a:gd name="T51" fmla="*/ 0 h 41"/>
                <a:gd name="T52" fmla="*/ 122238 w 77"/>
                <a:gd name="T53" fmla="*/ 1394 h 41"/>
                <a:gd name="T54" fmla="*/ 120650 w 77"/>
                <a:gd name="T55" fmla="*/ 8363 h 41"/>
                <a:gd name="T56" fmla="*/ 115888 w 77"/>
                <a:gd name="T57" fmla="*/ 15333 h 41"/>
                <a:gd name="T58" fmla="*/ 109538 w 77"/>
                <a:gd name="T59" fmla="*/ 20909 h 41"/>
                <a:gd name="T60" fmla="*/ 100013 w 77"/>
                <a:gd name="T61" fmla="*/ 26484 h 41"/>
                <a:gd name="T62" fmla="*/ 88900 w 77"/>
                <a:gd name="T63" fmla="*/ 30666 h 41"/>
                <a:gd name="T64" fmla="*/ 79375 w 77"/>
                <a:gd name="T65" fmla="*/ 34848 h 41"/>
                <a:gd name="T66" fmla="*/ 69850 w 77"/>
                <a:gd name="T67" fmla="*/ 36241 h 41"/>
                <a:gd name="T68" fmla="*/ 63500 w 77"/>
                <a:gd name="T69" fmla="*/ 37635 h 41"/>
                <a:gd name="T70" fmla="*/ 60325 w 77"/>
                <a:gd name="T71" fmla="*/ 37635 h 41"/>
                <a:gd name="T72" fmla="*/ 58738 w 77"/>
                <a:gd name="T73" fmla="*/ 37635 h 41"/>
                <a:gd name="T74" fmla="*/ 57150 w 77"/>
                <a:gd name="T75" fmla="*/ 37635 h 41"/>
                <a:gd name="T76" fmla="*/ 55563 w 77"/>
                <a:gd name="T77" fmla="*/ 37635 h 41"/>
                <a:gd name="T78" fmla="*/ 53975 w 77"/>
                <a:gd name="T79" fmla="*/ 37635 h 41"/>
                <a:gd name="T80" fmla="*/ 50800 w 77"/>
                <a:gd name="T81" fmla="*/ 37635 h 41"/>
                <a:gd name="T82" fmla="*/ 49213 w 77"/>
                <a:gd name="T83" fmla="*/ 37635 h 41"/>
                <a:gd name="T84" fmla="*/ 46038 w 77"/>
                <a:gd name="T85" fmla="*/ 37635 h 41"/>
                <a:gd name="T86" fmla="*/ 41275 w 77"/>
                <a:gd name="T87" fmla="*/ 40423 h 41"/>
                <a:gd name="T88" fmla="*/ 38100 w 77"/>
                <a:gd name="T89" fmla="*/ 45999 h 41"/>
                <a:gd name="T90" fmla="*/ 34925 w 77"/>
                <a:gd name="T91" fmla="*/ 47393 h 41"/>
                <a:gd name="T92" fmla="*/ 26988 w 77"/>
                <a:gd name="T93" fmla="*/ 51574 h 41"/>
                <a:gd name="T94" fmla="*/ 22225 w 77"/>
                <a:gd name="T95" fmla="*/ 52968 h 41"/>
                <a:gd name="T96" fmla="*/ 17463 w 77"/>
                <a:gd name="T97" fmla="*/ 55756 h 41"/>
                <a:gd name="T98" fmla="*/ 14288 w 77"/>
                <a:gd name="T99" fmla="*/ 57150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
                <a:gd name="T151" fmla="*/ 0 h 41"/>
                <a:gd name="T152" fmla="*/ 77 w 77"/>
                <a:gd name="T153" fmla="*/ 41 h 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 h="41">
                  <a:moveTo>
                    <a:pt x="9" y="41"/>
                  </a:moveTo>
                  <a:lnTo>
                    <a:pt x="8" y="41"/>
                  </a:lnTo>
                  <a:lnTo>
                    <a:pt x="5" y="40"/>
                  </a:lnTo>
                  <a:lnTo>
                    <a:pt x="4" y="40"/>
                  </a:lnTo>
                  <a:lnTo>
                    <a:pt x="3" y="38"/>
                  </a:lnTo>
                  <a:lnTo>
                    <a:pt x="2" y="37"/>
                  </a:lnTo>
                  <a:lnTo>
                    <a:pt x="0" y="34"/>
                  </a:lnTo>
                  <a:lnTo>
                    <a:pt x="0" y="33"/>
                  </a:lnTo>
                  <a:lnTo>
                    <a:pt x="0" y="30"/>
                  </a:lnTo>
                  <a:lnTo>
                    <a:pt x="0" y="26"/>
                  </a:lnTo>
                  <a:lnTo>
                    <a:pt x="2" y="23"/>
                  </a:lnTo>
                  <a:lnTo>
                    <a:pt x="3" y="21"/>
                  </a:lnTo>
                  <a:lnTo>
                    <a:pt x="5" y="18"/>
                  </a:lnTo>
                  <a:lnTo>
                    <a:pt x="11" y="14"/>
                  </a:lnTo>
                  <a:lnTo>
                    <a:pt x="18" y="8"/>
                  </a:lnTo>
                  <a:lnTo>
                    <a:pt x="26" y="6"/>
                  </a:lnTo>
                  <a:lnTo>
                    <a:pt x="34" y="3"/>
                  </a:lnTo>
                  <a:lnTo>
                    <a:pt x="40" y="1"/>
                  </a:lnTo>
                  <a:lnTo>
                    <a:pt x="44" y="1"/>
                  </a:lnTo>
                  <a:lnTo>
                    <a:pt x="48" y="1"/>
                  </a:lnTo>
                  <a:lnTo>
                    <a:pt x="53" y="1"/>
                  </a:lnTo>
                  <a:lnTo>
                    <a:pt x="56" y="0"/>
                  </a:lnTo>
                  <a:lnTo>
                    <a:pt x="62" y="0"/>
                  </a:lnTo>
                  <a:lnTo>
                    <a:pt x="66" y="0"/>
                  </a:lnTo>
                  <a:lnTo>
                    <a:pt x="69" y="0"/>
                  </a:lnTo>
                  <a:lnTo>
                    <a:pt x="73" y="0"/>
                  </a:lnTo>
                  <a:lnTo>
                    <a:pt x="77" y="1"/>
                  </a:lnTo>
                  <a:lnTo>
                    <a:pt x="76" y="6"/>
                  </a:lnTo>
                  <a:lnTo>
                    <a:pt x="73" y="11"/>
                  </a:lnTo>
                  <a:lnTo>
                    <a:pt x="69" y="15"/>
                  </a:lnTo>
                  <a:lnTo>
                    <a:pt x="63" y="19"/>
                  </a:lnTo>
                  <a:lnTo>
                    <a:pt x="56" y="22"/>
                  </a:lnTo>
                  <a:lnTo>
                    <a:pt x="50" y="25"/>
                  </a:lnTo>
                  <a:lnTo>
                    <a:pt x="44" y="26"/>
                  </a:lnTo>
                  <a:lnTo>
                    <a:pt x="40" y="27"/>
                  </a:lnTo>
                  <a:lnTo>
                    <a:pt x="38" y="27"/>
                  </a:lnTo>
                  <a:lnTo>
                    <a:pt x="37" y="27"/>
                  </a:lnTo>
                  <a:lnTo>
                    <a:pt x="36" y="27"/>
                  </a:lnTo>
                  <a:lnTo>
                    <a:pt x="35" y="27"/>
                  </a:lnTo>
                  <a:lnTo>
                    <a:pt x="34" y="27"/>
                  </a:lnTo>
                  <a:lnTo>
                    <a:pt x="32" y="27"/>
                  </a:lnTo>
                  <a:lnTo>
                    <a:pt x="31" y="27"/>
                  </a:lnTo>
                  <a:lnTo>
                    <a:pt x="29" y="27"/>
                  </a:lnTo>
                  <a:lnTo>
                    <a:pt x="26" y="29"/>
                  </a:lnTo>
                  <a:lnTo>
                    <a:pt x="24" y="33"/>
                  </a:lnTo>
                  <a:lnTo>
                    <a:pt x="22" y="34"/>
                  </a:lnTo>
                  <a:lnTo>
                    <a:pt x="17" y="37"/>
                  </a:lnTo>
                  <a:lnTo>
                    <a:pt x="14" y="38"/>
                  </a:lnTo>
                  <a:lnTo>
                    <a:pt x="11" y="40"/>
                  </a:lnTo>
                  <a:lnTo>
                    <a:pt x="9" y="41"/>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1" name="Freeform 213">
              <a:extLst>
                <a:ext uri="{FF2B5EF4-FFF2-40B4-BE49-F238E27FC236}">
                  <a16:creationId xmlns:a16="http://schemas.microsoft.com/office/drawing/2014/main" id="{C0D56A42-2A14-D261-20BE-8DF2E72D50E9}"/>
                </a:ext>
              </a:extLst>
            </p:cNvPr>
            <p:cNvSpPr>
              <a:spLocks/>
            </p:cNvSpPr>
            <p:nvPr/>
          </p:nvSpPr>
          <p:spPr bwMode="gray">
            <a:xfrm>
              <a:off x="3400566" y="992430"/>
              <a:ext cx="138606" cy="87162"/>
            </a:xfrm>
            <a:custGeom>
              <a:avLst/>
              <a:gdLst>
                <a:gd name="T0" fmla="*/ 17463 w 75"/>
                <a:gd name="T1" fmla="*/ 50292 h 50"/>
                <a:gd name="T2" fmla="*/ 12700 w 75"/>
                <a:gd name="T3" fmla="*/ 48895 h 50"/>
                <a:gd name="T4" fmla="*/ 7938 w 75"/>
                <a:gd name="T5" fmla="*/ 46101 h 50"/>
                <a:gd name="T6" fmla="*/ 3175 w 75"/>
                <a:gd name="T7" fmla="*/ 44704 h 50"/>
                <a:gd name="T8" fmla="*/ 0 w 75"/>
                <a:gd name="T9" fmla="*/ 32131 h 50"/>
                <a:gd name="T10" fmla="*/ 4763 w 75"/>
                <a:gd name="T11" fmla="*/ 29337 h 50"/>
                <a:gd name="T12" fmla="*/ 6350 w 75"/>
                <a:gd name="T13" fmla="*/ 25146 h 50"/>
                <a:gd name="T14" fmla="*/ 9525 w 75"/>
                <a:gd name="T15" fmla="*/ 20955 h 50"/>
                <a:gd name="T16" fmla="*/ 14288 w 75"/>
                <a:gd name="T17" fmla="*/ 20955 h 50"/>
                <a:gd name="T18" fmla="*/ 17463 w 75"/>
                <a:gd name="T19" fmla="*/ 20955 h 50"/>
                <a:gd name="T20" fmla="*/ 22225 w 75"/>
                <a:gd name="T21" fmla="*/ 20955 h 50"/>
                <a:gd name="T22" fmla="*/ 26988 w 75"/>
                <a:gd name="T23" fmla="*/ 20955 h 50"/>
                <a:gd name="T24" fmla="*/ 39688 w 75"/>
                <a:gd name="T25" fmla="*/ 20955 h 50"/>
                <a:gd name="T26" fmla="*/ 50800 w 75"/>
                <a:gd name="T27" fmla="*/ 13970 h 50"/>
                <a:gd name="T28" fmla="*/ 60325 w 75"/>
                <a:gd name="T29" fmla="*/ 8382 h 50"/>
                <a:gd name="T30" fmla="*/ 73025 w 75"/>
                <a:gd name="T31" fmla="*/ 0 h 50"/>
                <a:gd name="T32" fmla="*/ 76200 w 75"/>
                <a:gd name="T33" fmla="*/ 4191 h 50"/>
                <a:gd name="T34" fmla="*/ 79375 w 75"/>
                <a:gd name="T35" fmla="*/ 8382 h 50"/>
                <a:gd name="T36" fmla="*/ 84138 w 75"/>
                <a:gd name="T37" fmla="*/ 9779 h 50"/>
                <a:gd name="T38" fmla="*/ 90488 w 75"/>
                <a:gd name="T39" fmla="*/ 9779 h 50"/>
                <a:gd name="T40" fmla="*/ 96838 w 75"/>
                <a:gd name="T41" fmla="*/ 8382 h 50"/>
                <a:gd name="T42" fmla="*/ 101600 w 75"/>
                <a:gd name="T43" fmla="*/ 4191 h 50"/>
                <a:gd name="T44" fmla="*/ 106363 w 75"/>
                <a:gd name="T45" fmla="*/ 0 h 50"/>
                <a:gd name="T46" fmla="*/ 119063 w 75"/>
                <a:gd name="T47" fmla="*/ 0 h 50"/>
                <a:gd name="T48" fmla="*/ 115888 w 75"/>
                <a:gd name="T49" fmla="*/ 5588 h 50"/>
                <a:gd name="T50" fmla="*/ 111125 w 75"/>
                <a:gd name="T51" fmla="*/ 12573 h 50"/>
                <a:gd name="T52" fmla="*/ 106363 w 75"/>
                <a:gd name="T53" fmla="*/ 15367 h 50"/>
                <a:gd name="T54" fmla="*/ 101600 w 75"/>
                <a:gd name="T55" fmla="*/ 19558 h 50"/>
                <a:gd name="T56" fmla="*/ 100013 w 75"/>
                <a:gd name="T57" fmla="*/ 25146 h 50"/>
                <a:gd name="T58" fmla="*/ 100013 w 75"/>
                <a:gd name="T59" fmla="*/ 30734 h 50"/>
                <a:gd name="T60" fmla="*/ 100013 w 75"/>
                <a:gd name="T61" fmla="*/ 36322 h 50"/>
                <a:gd name="T62" fmla="*/ 101600 w 75"/>
                <a:gd name="T63" fmla="*/ 41910 h 50"/>
                <a:gd name="T64" fmla="*/ 90488 w 75"/>
                <a:gd name="T65" fmla="*/ 48895 h 50"/>
                <a:gd name="T66" fmla="*/ 80963 w 75"/>
                <a:gd name="T67" fmla="*/ 53086 h 50"/>
                <a:gd name="T68" fmla="*/ 73025 w 75"/>
                <a:gd name="T69" fmla="*/ 57277 h 50"/>
                <a:gd name="T70" fmla="*/ 63500 w 75"/>
                <a:gd name="T71" fmla="*/ 57277 h 50"/>
                <a:gd name="T72" fmla="*/ 50800 w 75"/>
                <a:gd name="T73" fmla="*/ 60071 h 50"/>
                <a:gd name="T74" fmla="*/ 44450 w 75"/>
                <a:gd name="T75" fmla="*/ 62865 h 50"/>
                <a:gd name="T76" fmla="*/ 38100 w 75"/>
                <a:gd name="T77" fmla="*/ 67056 h 50"/>
                <a:gd name="T78" fmla="*/ 33338 w 75"/>
                <a:gd name="T79" fmla="*/ 69850 h 50"/>
                <a:gd name="T80" fmla="*/ 26988 w 75"/>
                <a:gd name="T81" fmla="*/ 67056 h 50"/>
                <a:gd name="T82" fmla="*/ 23813 w 75"/>
                <a:gd name="T83" fmla="*/ 62865 h 50"/>
                <a:gd name="T84" fmla="*/ 22225 w 75"/>
                <a:gd name="T85" fmla="*/ 57277 h 50"/>
                <a:gd name="T86" fmla="*/ 19050 w 75"/>
                <a:gd name="T87" fmla="*/ 50292 h 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50"/>
                <a:gd name="T134" fmla="*/ 75 w 75"/>
                <a:gd name="T135" fmla="*/ 50 h 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50">
                  <a:moveTo>
                    <a:pt x="12" y="36"/>
                  </a:moveTo>
                  <a:lnTo>
                    <a:pt x="11" y="36"/>
                  </a:lnTo>
                  <a:lnTo>
                    <a:pt x="10" y="36"/>
                  </a:lnTo>
                  <a:lnTo>
                    <a:pt x="8" y="35"/>
                  </a:lnTo>
                  <a:lnTo>
                    <a:pt x="6" y="35"/>
                  </a:lnTo>
                  <a:lnTo>
                    <a:pt x="5" y="33"/>
                  </a:lnTo>
                  <a:lnTo>
                    <a:pt x="3" y="33"/>
                  </a:lnTo>
                  <a:lnTo>
                    <a:pt x="2" y="32"/>
                  </a:lnTo>
                  <a:lnTo>
                    <a:pt x="0" y="30"/>
                  </a:lnTo>
                  <a:lnTo>
                    <a:pt x="0" y="23"/>
                  </a:lnTo>
                  <a:lnTo>
                    <a:pt x="2" y="22"/>
                  </a:lnTo>
                  <a:lnTo>
                    <a:pt x="3" y="21"/>
                  </a:lnTo>
                  <a:lnTo>
                    <a:pt x="3" y="19"/>
                  </a:lnTo>
                  <a:lnTo>
                    <a:pt x="4" y="18"/>
                  </a:lnTo>
                  <a:lnTo>
                    <a:pt x="5" y="17"/>
                  </a:lnTo>
                  <a:lnTo>
                    <a:pt x="6" y="15"/>
                  </a:lnTo>
                  <a:lnTo>
                    <a:pt x="8" y="15"/>
                  </a:lnTo>
                  <a:lnTo>
                    <a:pt x="9" y="15"/>
                  </a:lnTo>
                  <a:lnTo>
                    <a:pt x="10" y="15"/>
                  </a:lnTo>
                  <a:lnTo>
                    <a:pt x="11" y="15"/>
                  </a:lnTo>
                  <a:lnTo>
                    <a:pt x="12" y="15"/>
                  </a:lnTo>
                  <a:lnTo>
                    <a:pt x="14" y="15"/>
                  </a:lnTo>
                  <a:lnTo>
                    <a:pt x="16" y="15"/>
                  </a:lnTo>
                  <a:lnTo>
                    <a:pt x="17" y="15"/>
                  </a:lnTo>
                  <a:lnTo>
                    <a:pt x="22" y="15"/>
                  </a:lnTo>
                  <a:lnTo>
                    <a:pt x="25" y="15"/>
                  </a:lnTo>
                  <a:lnTo>
                    <a:pt x="29" y="11"/>
                  </a:lnTo>
                  <a:lnTo>
                    <a:pt x="32" y="10"/>
                  </a:lnTo>
                  <a:lnTo>
                    <a:pt x="35" y="7"/>
                  </a:lnTo>
                  <a:lnTo>
                    <a:pt x="38" y="6"/>
                  </a:lnTo>
                  <a:lnTo>
                    <a:pt x="42" y="3"/>
                  </a:lnTo>
                  <a:lnTo>
                    <a:pt x="46" y="0"/>
                  </a:lnTo>
                  <a:lnTo>
                    <a:pt x="47" y="2"/>
                  </a:lnTo>
                  <a:lnTo>
                    <a:pt x="48" y="3"/>
                  </a:lnTo>
                  <a:lnTo>
                    <a:pt x="49" y="4"/>
                  </a:lnTo>
                  <a:lnTo>
                    <a:pt x="50" y="6"/>
                  </a:lnTo>
                  <a:lnTo>
                    <a:pt x="51" y="6"/>
                  </a:lnTo>
                  <a:lnTo>
                    <a:pt x="53" y="7"/>
                  </a:lnTo>
                  <a:lnTo>
                    <a:pt x="54" y="7"/>
                  </a:lnTo>
                  <a:lnTo>
                    <a:pt x="57" y="7"/>
                  </a:lnTo>
                  <a:lnTo>
                    <a:pt x="58" y="7"/>
                  </a:lnTo>
                  <a:lnTo>
                    <a:pt x="61" y="6"/>
                  </a:lnTo>
                  <a:lnTo>
                    <a:pt x="62" y="4"/>
                  </a:lnTo>
                  <a:lnTo>
                    <a:pt x="64" y="3"/>
                  </a:lnTo>
                  <a:lnTo>
                    <a:pt x="66" y="2"/>
                  </a:lnTo>
                  <a:lnTo>
                    <a:pt x="67" y="0"/>
                  </a:lnTo>
                  <a:lnTo>
                    <a:pt x="68" y="0"/>
                  </a:lnTo>
                  <a:lnTo>
                    <a:pt x="75" y="0"/>
                  </a:lnTo>
                  <a:lnTo>
                    <a:pt x="74" y="3"/>
                  </a:lnTo>
                  <a:lnTo>
                    <a:pt x="73" y="4"/>
                  </a:lnTo>
                  <a:lnTo>
                    <a:pt x="72" y="7"/>
                  </a:lnTo>
                  <a:lnTo>
                    <a:pt x="70" y="9"/>
                  </a:lnTo>
                  <a:lnTo>
                    <a:pt x="68" y="10"/>
                  </a:lnTo>
                  <a:lnTo>
                    <a:pt x="67" y="11"/>
                  </a:lnTo>
                  <a:lnTo>
                    <a:pt x="66" y="14"/>
                  </a:lnTo>
                  <a:lnTo>
                    <a:pt x="64" y="14"/>
                  </a:lnTo>
                  <a:lnTo>
                    <a:pt x="63" y="17"/>
                  </a:lnTo>
                  <a:lnTo>
                    <a:pt x="63" y="18"/>
                  </a:lnTo>
                  <a:lnTo>
                    <a:pt x="63" y="21"/>
                  </a:lnTo>
                  <a:lnTo>
                    <a:pt x="63" y="22"/>
                  </a:lnTo>
                  <a:lnTo>
                    <a:pt x="63" y="23"/>
                  </a:lnTo>
                  <a:lnTo>
                    <a:pt x="63" y="26"/>
                  </a:lnTo>
                  <a:lnTo>
                    <a:pt x="63" y="28"/>
                  </a:lnTo>
                  <a:lnTo>
                    <a:pt x="64" y="30"/>
                  </a:lnTo>
                  <a:lnTo>
                    <a:pt x="61" y="33"/>
                  </a:lnTo>
                  <a:lnTo>
                    <a:pt x="57" y="35"/>
                  </a:lnTo>
                  <a:lnTo>
                    <a:pt x="54" y="36"/>
                  </a:lnTo>
                  <a:lnTo>
                    <a:pt x="51" y="38"/>
                  </a:lnTo>
                  <a:lnTo>
                    <a:pt x="48" y="40"/>
                  </a:lnTo>
                  <a:lnTo>
                    <a:pt x="46" y="41"/>
                  </a:lnTo>
                  <a:lnTo>
                    <a:pt x="42" y="41"/>
                  </a:lnTo>
                  <a:lnTo>
                    <a:pt x="40" y="41"/>
                  </a:lnTo>
                  <a:lnTo>
                    <a:pt x="36" y="43"/>
                  </a:lnTo>
                  <a:lnTo>
                    <a:pt x="32" y="43"/>
                  </a:lnTo>
                  <a:lnTo>
                    <a:pt x="30" y="44"/>
                  </a:lnTo>
                  <a:lnTo>
                    <a:pt x="28" y="45"/>
                  </a:lnTo>
                  <a:lnTo>
                    <a:pt x="26" y="47"/>
                  </a:lnTo>
                  <a:lnTo>
                    <a:pt x="24" y="48"/>
                  </a:lnTo>
                  <a:lnTo>
                    <a:pt x="23" y="50"/>
                  </a:lnTo>
                  <a:lnTo>
                    <a:pt x="21" y="50"/>
                  </a:lnTo>
                  <a:lnTo>
                    <a:pt x="18" y="50"/>
                  </a:lnTo>
                  <a:lnTo>
                    <a:pt x="17" y="48"/>
                  </a:lnTo>
                  <a:lnTo>
                    <a:pt x="16" y="47"/>
                  </a:lnTo>
                  <a:lnTo>
                    <a:pt x="15" y="45"/>
                  </a:lnTo>
                  <a:lnTo>
                    <a:pt x="15" y="43"/>
                  </a:lnTo>
                  <a:lnTo>
                    <a:pt x="14" y="41"/>
                  </a:lnTo>
                  <a:lnTo>
                    <a:pt x="12" y="38"/>
                  </a:lnTo>
                  <a:lnTo>
                    <a:pt x="12" y="36"/>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2" name="Freeform 214">
              <a:extLst>
                <a:ext uri="{FF2B5EF4-FFF2-40B4-BE49-F238E27FC236}">
                  <a16:creationId xmlns:a16="http://schemas.microsoft.com/office/drawing/2014/main" id="{F86EB9E5-A588-C5F6-462F-F955D0D4AED4}"/>
                </a:ext>
              </a:extLst>
            </p:cNvPr>
            <p:cNvSpPr>
              <a:spLocks/>
            </p:cNvSpPr>
            <p:nvPr/>
          </p:nvSpPr>
          <p:spPr bwMode="gray">
            <a:xfrm>
              <a:off x="2852164" y="972621"/>
              <a:ext cx="279222" cy="118856"/>
            </a:xfrm>
            <a:custGeom>
              <a:avLst/>
              <a:gdLst>
                <a:gd name="T0" fmla="*/ 0 w 150"/>
                <a:gd name="T1" fmla="*/ 73163 h 69"/>
                <a:gd name="T2" fmla="*/ 0 w 150"/>
                <a:gd name="T3" fmla="*/ 78685 h 69"/>
                <a:gd name="T4" fmla="*/ 1588 w 150"/>
                <a:gd name="T5" fmla="*/ 85587 h 69"/>
                <a:gd name="T6" fmla="*/ 6350 w 150"/>
                <a:gd name="T7" fmla="*/ 88348 h 69"/>
                <a:gd name="T8" fmla="*/ 9525 w 150"/>
                <a:gd name="T9" fmla="*/ 91109 h 69"/>
                <a:gd name="T10" fmla="*/ 14288 w 150"/>
                <a:gd name="T11" fmla="*/ 92489 h 69"/>
                <a:gd name="T12" fmla="*/ 19050 w 150"/>
                <a:gd name="T13" fmla="*/ 95250 h 69"/>
                <a:gd name="T14" fmla="*/ 23812 w 150"/>
                <a:gd name="T15" fmla="*/ 95250 h 69"/>
                <a:gd name="T16" fmla="*/ 26988 w 150"/>
                <a:gd name="T17" fmla="*/ 95250 h 69"/>
                <a:gd name="T18" fmla="*/ 39687 w 150"/>
                <a:gd name="T19" fmla="*/ 95250 h 69"/>
                <a:gd name="T20" fmla="*/ 53975 w 150"/>
                <a:gd name="T21" fmla="*/ 91109 h 69"/>
                <a:gd name="T22" fmla="*/ 68262 w 150"/>
                <a:gd name="T23" fmla="*/ 85587 h 69"/>
                <a:gd name="T24" fmla="*/ 80962 w 150"/>
                <a:gd name="T25" fmla="*/ 78685 h 69"/>
                <a:gd name="T26" fmla="*/ 92075 w 150"/>
                <a:gd name="T27" fmla="*/ 73163 h 69"/>
                <a:gd name="T28" fmla="*/ 106363 w 150"/>
                <a:gd name="T29" fmla="*/ 66261 h 69"/>
                <a:gd name="T30" fmla="*/ 117475 w 150"/>
                <a:gd name="T31" fmla="*/ 60739 h 69"/>
                <a:gd name="T32" fmla="*/ 130175 w 150"/>
                <a:gd name="T33" fmla="*/ 55217 h 69"/>
                <a:gd name="T34" fmla="*/ 139700 w 150"/>
                <a:gd name="T35" fmla="*/ 52457 h 69"/>
                <a:gd name="T36" fmla="*/ 155575 w 150"/>
                <a:gd name="T37" fmla="*/ 48315 h 69"/>
                <a:gd name="T38" fmla="*/ 169862 w 150"/>
                <a:gd name="T39" fmla="*/ 45554 h 69"/>
                <a:gd name="T40" fmla="*/ 190500 w 150"/>
                <a:gd name="T41" fmla="*/ 41413 h 69"/>
                <a:gd name="T42" fmla="*/ 206375 w 150"/>
                <a:gd name="T43" fmla="*/ 37272 h 69"/>
                <a:gd name="T44" fmla="*/ 220663 w 150"/>
                <a:gd name="T45" fmla="*/ 31750 h 69"/>
                <a:gd name="T46" fmla="*/ 227013 w 150"/>
                <a:gd name="T47" fmla="*/ 27609 h 69"/>
                <a:gd name="T48" fmla="*/ 231775 w 150"/>
                <a:gd name="T49" fmla="*/ 26228 h 69"/>
                <a:gd name="T50" fmla="*/ 236538 w 150"/>
                <a:gd name="T51" fmla="*/ 20707 h 69"/>
                <a:gd name="T52" fmla="*/ 238125 w 150"/>
                <a:gd name="T53" fmla="*/ 16565 h 69"/>
                <a:gd name="T54" fmla="*/ 220663 w 150"/>
                <a:gd name="T55" fmla="*/ 12424 h 69"/>
                <a:gd name="T56" fmla="*/ 206375 w 150"/>
                <a:gd name="T57" fmla="*/ 9663 h 69"/>
                <a:gd name="T58" fmla="*/ 190500 w 150"/>
                <a:gd name="T59" fmla="*/ 6902 h 69"/>
                <a:gd name="T60" fmla="*/ 176212 w 150"/>
                <a:gd name="T61" fmla="*/ 2761 h 69"/>
                <a:gd name="T62" fmla="*/ 160337 w 150"/>
                <a:gd name="T63" fmla="*/ 1380 h 69"/>
                <a:gd name="T64" fmla="*/ 147637 w 150"/>
                <a:gd name="T65" fmla="*/ 0 h 69"/>
                <a:gd name="T66" fmla="*/ 131762 w 150"/>
                <a:gd name="T67" fmla="*/ 0 h 69"/>
                <a:gd name="T68" fmla="*/ 117475 w 150"/>
                <a:gd name="T69" fmla="*/ 0 h 69"/>
                <a:gd name="T70" fmla="*/ 111125 w 150"/>
                <a:gd name="T71" fmla="*/ 0 h 69"/>
                <a:gd name="T72" fmla="*/ 106363 w 150"/>
                <a:gd name="T73" fmla="*/ 1380 h 69"/>
                <a:gd name="T74" fmla="*/ 100012 w 150"/>
                <a:gd name="T75" fmla="*/ 1380 h 69"/>
                <a:gd name="T76" fmla="*/ 96837 w 150"/>
                <a:gd name="T77" fmla="*/ 2761 h 69"/>
                <a:gd name="T78" fmla="*/ 90487 w 150"/>
                <a:gd name="T79" fmla="*/ 2761 h 69"/>
                <a:gd name="T80" fmla="*/ 87312 w 150"/>
                <a:gd name="T81" fmla="*/ 2761 h 69"/>
                <a:gd name="T82" fmla="*/ 82550 w 150"/>
                <a:gd name="T83" fmla="*/ 1380 h 69"/>
                <a:gd name="T84" fmla="*/ 79375 w 150"/>
                <a:gd name="T85" fmla="*/ 0 h 69"/>
                <a:gd name="T86" fmla="*/ 79375 w 150"/>
                <a:gd name="T87" fmla="*/ 6902 h 69"/>
                <a:gd name="T88" fmla="*/ 76200 w 150"/>
                <a:gd name="T89" fmla="*/ 15185 h 69"/>
                <a:gd name="T90" fmla="*/ 71437 w 150"/>
                <a:gd name="T91" fmla="*/ 20707 h 69"/>
                <a:gd name="T92" fmla="*/ 68262 w 150"/>
                <a:gd name="T93" fmla="*/ 27609 h 69"/>
                <a:gd name="T94" fmla="*/ 53975 w 150"/>
                <a:gd name="T95" fmla="*/ 33130 h 69"/>
                <a:gd name="T96" fmla="*/ 38100 w 150"/>
                <a:gd name="T97" fmla="*/ 40033 h 69"/>
                <a:gd name="T98" fmla="*/ 25400 w 150"/>
                <a:gd name="T99" fmla="*/ 42793 h 69"/>
                <a:gd name="T100" fmla="*/ 11112 w 150"/>
                <a:gd name="T101" fmla="*/ 48315 h 69"/>
                <a:gd name="T102" fmla="*/ 7937 w 150"/>
                <a:gd name="T103" fmla="*/ 55217 h 69"/>
                <a:gd name="T104" fmla="*/ 4762 w 150"/>
                <a:gd name="T105" fmla="*/ 57978 h 69"/>
                <a:gd name="T106" fmla="*/ 0 w 150"/>
                <a:gd name="T107" fmla="*/ 64880 h 69"/>
                <a:gd name="T108" fmla="*/ 0 w 150"/>
                <a:gd name="T109" fmla="*/ 73163 h 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0"/>
                <a:gd name="T166" fmla="*/ 0 h 69"/>
                <a:gd name="T167" fmla="*/ 150 w 150"/>
                <a:gd name="T168" fmla="*/ 69 h 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0" h="69">
                  <a:moveTo>
                    <a:pt x="0" y="53"/>
                  </a:moveTo>
                  <a:lnTo>
                    <a:pt x="0" y="57"/>
                  </a:lnTo>
                  <a:lnTo>
                    <a:pt x="1" y="62"/>
                  </a:lnTo>
                  <a:lnTo>
                    <a:pt x="4" y="64"/>
                  </a:lnTo>
                  <a:lnTo>
                    <a:pt x="6" y="66"/>
                  </a:lnTo>
                  <a:lnTo>
                    <a:pt x="9" y="67"/>
                  </a:lnTo>
                  <a:lnTo>
                    <a:pt x="12" y="69"/>
                  </a:lnTo>
                  <a:lnTo>
                    <a:pt x="15" y="69"/>
                  </a:lnTo>
                  <a:lnTo>
                    <a:pt x="17" y="69"/>
                  </a:lnTo>
                  <a:lnTo>
                    <a:pt x="25" y="69"/>
                  </a:lnTo>
                  <a:lnTo>
                    <a:pt x="34" y="66"/>
                  </a:lnTo>
                  <a:lnTo>
                    <a:pt x="43" y="62"/>
                  </a:lnTo>
                  <a:lnTo>
                    <a:pt x="51" y="57"/>
                  </a:lnTo>
                  <a:lnTo>
                    <a:pt x="58" y="53"/>
                  </a:lnTo>
                  <a:lnTo>
                    <a:pt x="67" y="48"/>
                  </a:lnTo>
                  <a:lnTo>
                    <a:pt x="74" y="44"/>
                  </a:lnTo>
                  <a:lnTo>
                    <a:pt x="82" y="40"/>
                  </a:lnTo>
                  <a:lnTo>
                    <a:pt x="88" y="38"/>
                  </a:lnTo>
                  <a:lnTo>
                    <a:pt x="98" y="35"/>
                  </a:lnTo>
                  <a:lnTo>
                    <a:pt x="107" y="33"/>
                  </a:lnTo>
                  <a:lnTo>
                    <a:pt x="120" y="30"/>
                  </a:lnTo>
                  <a:lnTo>
                    <a:pt x="130" y="27"/>
                  </a:lnTo>
                  <a:lnTo>
                    <a:pt x="139" y="23"/>
                  </a:lnTo>
                  <a:lnTo>
                    <a:pt x="143" y="20"/>
                  </a:lnTo>
                  <a:lnTo>
                    <a:pt x="146" y="19"/>
                  </a:lnTo>
                  <a:lnTo>
                    <a:pt x="149" y="15"/>
                  </a:lnTo>
                  <a:lnTo>
                    <a:pt x="150" y="12"/>
                  </a:lnTo>
                  <a:lnTo>
                    <a:pt x="139" y="9"/>
                  </a:lnTo>
                  <a:lnTo>
                    <a:pt x="130" y="7"/>
                  </a:lnTo>
                  <a:lnTo>
                    <a:pt x="120" y="5"/>
                  </a:lnTo>
                  <a:lnTo>
                    <a:pt x="111" y="2"/>
                  </a:lnTo>
                  <a:lnTo>
                    <a:pt x="101" y="1"/>
                  </a:lnTo>
                  <a:lnTo>
                    <a:pt x="93" y="0"/>
                  </a:lnTo>
                  <a:lnTo>
                    <a:pt x="83" y="0"/>
                  </a:lnTo>
                  <a:lnTo>
                    <a:pt x="74" y="0"/>
                  </a:lnTo>
                  <a:lnTo>
                    <a:pt x="70" y="0"/>
                  </a:lnTo>
                  <a:lnTo>
                    <a:pt x="67" y="1"/>
                  </a:lnTo>
                  <a:lnTo>
                    <a:pt x="63" y="1"/>
                  </a:lnTo>
                  <a:lnTo>
                    <a:pt x="61" y="2"/>
                  </a:lnTo>
                  <a:lnTo>
                    <a:pt x="57" y="2"/>
                  </a:lnTo>
                  <a:lnTo>
                    <a:pt x="55" y="2"/>
                  </a:lnTo>
                  <a:lnTo>
                    <a:pt x="52" y="1"/>
                  </a:lnTo>
                  <a:lnTo>
                    <a:pt x="50" y="0"/>
                  </a:lnTo>
                  <a:lnTo>
                    <a:pt x="50" y="5"/>
                  </a:lnTo>
                  <a:lnTo>
                    <a:pt x="48" y="11"/>
                  </a:lnTo>
                  <a:lnTo>
                    <a:pt x="45" y="15"/>
                  </a:lnTo>
                  <a:lnTo>
                    <a:pt x="43" y="20"/>
                  </a:lnTo>
                  <a:lnTo>
                    <a:pt x="34" y="24"/>
                  </a:lnTo>
                  <a:lnTo>
                    <a:pt x="24" y="29"/>
                  </a:lnTo>
                  <a:lnTo>
                    <a:pt x="16" y="31"/>
                  </a:lnTo>
                  <a:lnTo>
                    <a:pt x="7" y="35"/>
                  </a:lnTo>
                  <a:lnTo>
                    <a:pt x="5" y="40"/>
                  </a:lnTo>
                  <a:lnTo>
                    <a:pt x="3" y="42"/>
                  </a:lnTo>
                  <a:lnTo>
                    <a:pt x="0" y="47"/>
                  </a:lnTo>
                  <a:lnTo>
                    <a:pt x="0" y="53"/>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3" name="Freeform 215">
              <a:extLst>
                <a:ext uri="{FF2B5EF4-FFF2-40B4-BE49-F238E27FC236}">
                  <a16:creationId xmlns:a16="http://schemas.microsoft.com/office/drawing/2014/main" id="{D236E8D5-3140-87FA-203C-4D2776F0B862}"/>
                </a:ext>
              </a:extLst>
            </p:cNvPr>
            <p:cNvSpPr>
              <a:spLocks/>
            </p:cNvSpPr>
            <p:nvPr/>
          </p:nvSpPr>
          <p:spPr bwMode="gray">
            <a:xfrm>
              <a:off x="2956620" y="1010256"/>
              <a:ext cx="395731" cy="170363"/>
            </a:xfrm>
            <a:custGeom>
              <a:avLst/>
              <a:gdLst>
                <a:gd name="T0" fmla="*/ 157163 w 213"/>
                <a:gd name="T1" fmla="*/ 1407 h 97"/>
                <a:gd name="T2" fmla="*/ 149225 w 213"/>
                <a:gd name="T3" fmla="*/ 15482 h 97"/>
                <a:gd name="T4" fmla="*/ 146050 w 213"/>
                <a:gd name="T5" fmla="*/ 23927 h 97"/>
                <a:gd name="T6" fmla="*/ 160338 w 213"/>
                <a:gd name="T7" fmla="*/ 23927 h 97"/>
                <a:gd name="T8" fmla="*/ 174625 w 213"/>
                <a:gd name="T9" fmla="*/ 16890 h 97"/>
                <a:gd name="T10" fmla="*/ 184150 w 213"/>
                <a:gd name="T11" fmla="*/ 9852 h 97"/>
                <a:gd name="T12" fmla="*/ 187325 w 213"/>
                <a:gd name="T13" fmla="*/ 21112 h 97"/>
                <a:gd name="T14" fmla="*/ 187325 w 213"/>
                <a:gd name="T15" fmla="*/ 29557 h 97"/>
                <a:gd name="T16" fmla="*/ 200025 w 213"/>
                <a:gd name="T17" fmla="*/ 36594 h 97"/>
                <a:gd name="T18" fmla="*/ 249238 w 213"/>
                <a:gd name="T19" fmla="*/ 21112 h 97"/>
                <a:gd name="T20" fmla="*/ 249238 w 213"/>
                <a:gd name="T21" fmla="*/ 35187 h 97"/>
                <a:gd name="T22" fmla="*/ 257175 w 213"/>
                <a:gd name="T23" fmla="*/ 42224 h 97"/>
                <a:gd name="T24" fmla="*/ 271463 w 213"/>
                <a:gd name="T25" fmla="*/ 30964 h 97"/>
                <a:gd name="T26" fmla="*/ 273050 w 213"/>
                <a:gd name="T27" fmla="*/ 21112 h 97"/>
                <a:gd name="T28" fmla="*/ 273050 w 213"/>
                <a:gd name="T29" fmla="*/ 8445 h 97"/>
                <a:gd name="T30" fmla="*/ 277813 w 213"/>
                <a:gd name="T31" fmla="*/ 1407 h 97"/>
                <a:gd name="T32" fmla="*/ 285750 w 213"/>
                <a:gd name="T33" fmla="*/ 0 h 97"/>
                <a:gd name="T34" fmla="*/ 296863 w 213"/>
                <a:gd name="T35" fmla="*/ 0 h 97"/>
                <a:gd name="T36" fmla="*/ 307975 w 213"/>
                <a:gd name="T37" fmla="*/ 1407 h 97"/>
                <a:gd name="T38" fmla="*/ 317500 w 213"/>
                <a:gd name="T39" fmla="*/ 0 h 97"/>
                <a:gd name="T40" fmla="*/ 320675 w 213"/>
                <a:gd name="T41" fmla="*/ 14075 h 97"/>
                <a:gd name="T42" fmla="*/ 325438 w 213"/>
                <a:gd name="T43" fmla="*/ 21112 h 97"/>
                <a:gd name="T44" fmla="*/ 325438 w 213"/>
                <a:gd name="T45" fmla="*/ 35187 h 97"/>
                <a:gd name="T46" fmla="*/ 317500 w 213"/>
                <a:gd name="T47" fmla="*/ 50669 h 97"/>
                <a:gd name="T48" fmla="*/ 307975 w 213"/>
                <a:gd name="T49" fmla="*/ 66151 h 97"/>
                <a:gd name="T50" fmla="*/ 312738 w 213"/>
                <a:gd name="T51" fmla="*/ 73189 h 97"/>
                <a:gd name="T52" fmla="*/ 327025 w 213"/>
                <a:gd name="T53" fmla="*/ 77411 h 97"/>
                <a:gd name="T54" fmla="*/ 338138 w 213"/>
                <a:gd name="T55" fmla="*/ 85856 h 97"/>
                <a:gd name="T56" fmla="*/ 320675 w 213"/>
                <a:gd name="T57" fmla="*/ 104153 h 97"/>
                <a:gd name="T58" fmla="*/ 306388 w 213"/>
                <a:gd name="T59" fmla="*/ 101338 h 97"/>
                <a:gd name="T60" fmla="*/ 287338 w 213"/>
                <a:gd name="T61" fmla="*/ 99931 h 97"/>
                <a:gd name="T62" fmla="*/ 276225 w 213"/>
                <a:gd name="T63" fmla="*/ 106968 h 97"/>
                <a:gd name="T64" fmla="*/ 261938 w 213"/>
                <a:gd name="T65" fmla="*/ 116820 h 97"/>
                <a:gd name="T66" fmla="*/ 239713 w 213"/>
                <a:gd name="T67" fmla="*/ 118228 h 97"/>
                <a:gd name="T68" fmla="*/ 220663 w 213"/>
                <a:gd name="T69" fmla="*/ 112598 h 97"/>
                <a:gd name="T70" fmla="*/ 207963 w 213"/>
                <a:gd name="T71" fmla="*/ 108376 h 97"/>
                <a:gd name="T72" fmla="*/ 190500 w 213"/>
                <a:gd name="T73" fmla="*/ 111190 h 97"/>
                <a:gd name="T74" fmla="*/ 152400 w 213"/>
                <a:gd name="T75" fmla="*/ 121043 h 97"/>
                <a:gd name="T76" fmla="*/ 122238 w 213"/>
                <a:gd name="T77" fmla="*/ 128080 h 97"/>
                <a:gd name="T78" fmla="*/ 92075 w 213"/>
                <a:gd name="T79" fmla="*/ 132303 h 97"/>
                <a:gd name="T80" fmla="*/ 63500 w 213"/>
                <a:gd name="T81" fmla="*/ 136525 h 97"/>
                <a:gd name="T82" fmla="*/ 47625 w 213"/>
                <a:gd name="T83" fmla="*/ 114005 h 97"/>
                <a:gd name="T84" fmla="*/ 25400 w 213"/>
                <a:gd name="T85" fmla="*/ 112598 h 97"/>
                <a:gd name="T86" fmla="*/ 7938 w 213"/>
                <a:gd name="T87" fmla="*/ 104153 h 97"/>
                <a:gd name="T88" fmla="*/ 6350 w 213"/>
                <a:gd name="T89" fmla="*/ 95708 h 97"/>
                <a:gd name="T90" fmla="*/ 26988 w 213"/>
                <a:gd name="T91" fmla="*/ 90078 h 97"/>
                <a:gd name="T92" fmla="*/ 44450 w 213"/>
                <a:gd name="T93" fmla="*/ 85856 h 97"/>
                <a:gd name="T94" fmla="*/ 68263 w 213"/>
                <a:gd name="T95" fmla="*/ 87263 h 97"/>
                <a:gd name="T96" fmla="*/ 92075 w 213"/>
                <a:gd name="T97" fmla="*/ 91486 h 97"/>
                <a:gd name="T98" fmla="*/ 117475 w 213"/>
                <a:gd name="T99" fmla="*/ 90078 h 97"/>
                <a:gd name="T100" fmla="*/ 20638 w 213"/>
                <a:gd name="T101" fmla="*/ 71781 h 97"/>
                <a:gd name="T102" fmla="*/ 53975 w 213"/>
                <a:gd name="T103" fmla="*/ 66151 h 97"/>
                <a:gd name="T104" fmla="*/ 85725 w 213"/>
                <a:gd name="T105" fmla="*/ 57706 h 97"/>
                <a:gd name="T106" fmla="*/ 76200 w 213"/>
                <a:gd name="T107" fmla="*/ 50669 h 97"/>
                <a:gd name="T108" fmla="*/ 50800 w 213"/>
                <a:gd name="T109" fmla="*/ 57706 h 97"/>
                <a:gd name="T110" fmla="*/ 26988 w 213"/>
                <a:gd name="T111" fmla="*/ 64744 h 97"/>
                <a:gd name="T112" fmla="*/ 26988 w 213"/>
                <a:gd name="T113" fmla="*/ 57706 h 97"/>
                <a:gd name="T114" fmla="*/ 26988 w 213"/>
                <a:gd name="T115" fmla="*/ 50669 h 97"/>
                <a:gd name="T116" fmla="*/ 28575 w 213"/>
                <a:gd name="T117" fmla="*/ 45039 h 9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3"/>
                <a:gd name="T178" fmla="*/ 0 h 97"/>
                <a:gd name="T179" fmla="*/ 213 w 213"/>
                <a:gd name="T180" fmla="*/ 97 h 9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3" h="97">
                  <a:moveTo>
                    <a:pt x="19" y="30"/>
                  </a:moveTo>
                  <a:lnTo>
                    <a:pt x="99" y="0"/>
                  </a:lnTo>
                  <a:lnTo>
                    <a:pt x="99" y="1"/>
                  </a:lnTo>
                  <a:lnTo>
                    <a:pt x="98" y="4"/>
                  </a:lnTo>
                  <a:lnTo>
                    <a:pt x="95" y="7"/>
                  </a:lnTo>
                  <a:lnTo>
                    <a:pt x="94" y="11"/>
                  </a:lnTo>
                  <a:lnTo>
                    <a:pt x="93" y="12"/>
                  </a:lnTo>
                  <a:lnTo>
                    <a:pt x="92" y="15"/>
                  </a:lnTo>
                  <a:lnTo>
                    <a:pt x="92" y="17"/>
                  </a:lnTo>
                  <a:lnTo>
                    <a:pt x="93" y="17"/>
                  </a:lnTo>
                  <a:lnTo>
                    <a:pt x="98" y="17"/>
                  </a:lnTo>
                  <a:lnTo>
                    <a:pt x="101" y="17"/>
                  </a:lnTo>
                  <a:lnTo>
                    <a:pt x="105" y="15"/>
                  </a:lnTo>
                  <a:lnTo>
                    <a:pt x="107" y="14"/>
                  </a:lnTo>
                  <a:lnTo>
                    <a:pt x="110" y="12"/>
                  </a:lnTo>
                  <a:lnTo>
                    <a:pt x="112" y="11"/>
                  </a:lnTo>
                  <a:lnTo>
                    <a:pt x="114" y="10"/>
                  </a:lnTo>
                  <a:lnTo>
                    <a:pt x="116" y="7"/>
                  </a:lnTo>
                  <a:lnTo>
                    <a:pt x="117" y="10"/>
                  </a:lnTo>
                  <a:lnTo>
                    <a:pt x="118" y="12"/>
                  </a:lnTo>
                  <a:lnTo>
                    <a:pt x="118" y="15"/>
                  </a:lnTo>
                  <a:lnTo>
                    <a:pt x="118" y="17"/>
                  </a:lnTo>
                  <a:lnTo>
                    <a:pt x="118" y="19"/>
                  </a:lnTo>
                  <a:lnTo>
                    <a:pt x="118" y="21"/>
                  </a:lnTo>
                  <a:lnTo>
                    <a:pt x="118" y="22"/>
                  </a:lnTo>
                  <a:lnTo>
                    <a:pt x="118" y="26"/>
                  </a:lnTo>
                  <a:lnTo>
                    <a:pt x="126" y="26"/>
                  </a:lnTo>
                  <a:lnTo>
                    <a:pt x="157" y="10"/>
                  </a:lnTo>
                  <a:lnTo>
                    <a:pt x="157" y="12"/>
                  </a:lnTo>
                  <a:lnTo>
                    <a:pt x="157" y="15"/>
                  </a:lnTo>
                  <a:lnTo>
                    <a:pt x="157" y="18"/>
                  </a:lnTo>
                  <a:lnTo>
                    <a:pt x="157" y="21"/>
                  </a:lnTo>
                  <a:lnTo>
                    <a:pt x="157" y="25"/>
                  </a:lnTo>
                  <a:lnTo>
                    <a:pt x="158" y="26"/>
                  </a:lnTo>
                  <a:lnTo>
                    <a:pt x="161" y="29"/>
                  </a:lnTo>
                  <a:lnTo>
                    <a:pt x="162" y="30"/>
                  </a:lnTo>
                  <a:lnTo>
                    <a:pt x="166" y="29"/>
                  </a:lnTo>
                  <a:lnTo>
                    <a:pt x="169" y="26"/>
                  </a:lnTo>
                  <a:lnTo>
                    <a:pt x="171" y="22"/>
                  </a:lnTo>
                  <a:lnTo>
                    <a:pt x="172" y="21"/>
                  </a:lnTo>
                  <a:lnTo>
                    <a:pt x="172" y="18"/>
                  </a:lnTo>
                  <a:lnTo>
                    <a:pt x="172" y="15"/>
                  </a:lnTo>
                  <a:lnTo>
                    <a:pt x="172" y="11"/>
                  </a:lnTo>
                  <a:lnTo>
                    <a:pt x="172" y="7"/>
                  </a:lnTo>
                  <a:lnTo>
                    <a:pt x="172" y="6"/>
                  </a:lnTo>
                  <a:lnTo>
                    <a:pt x="174" y="4"/>
                  </a:lnTo>
                  <a:lnTo>
                    <a:pt x="174" y="3"/>
                  </a:lnTo>
                  <a:lnTo>
                    <a:pt x="175" y="1"/>
                  </a:lnTo>
                  <a:lnTo>
                    <a:pt x="176" y="1"/>
                  </a:lnTo>
                  <a:lnTo>
                    <a:pt x="178" y="0"/>
                  </a:lnTo>
                  <a:lnTo>
                    <a:pt x="180" y="0"/>
                  </a:lnTo>
                  <a:lnTo>
                    <a:pt x="181" y="0"/>
                  </a:lnTo>
                  <a:lnTo>
                    <a:pt x="184" y="0"/>
                  </a:lnTo>
                  <a:lnTo>
                    <a:pt x="187" y="0"/>
                  </a:lnTo>
                  <a:lnTo>
                    <a:pt x="189" y="0"/>
                  </a:lnTo>
                  <a:lnTo>
                    <a:pt x="191" y="1"/>
                  </a:lnTo>
                  <a:lnTo>
                    <a:pt x="194" y="1"/>
                  </a:lnTo>
                  <a:lnTo>
                    <a:pt x="196" y="1"/>
                  </a:lnTo>
                  <a:lnTo>
                    <a:pt x="197" y="0"/>
                  </a:lnTo>
                  <a:lnTo>
                    <a:pt x="200" y="0"/>
                  </a:lnTo>
                  <a:lnTo>
                    <a:pt x="201" y="3"/>
                  </a:lnTo>
                  <a:lnTo>
                    <a:pt x="202" y="7"/>
                  </a:lnTo>
                  <a:lnTo>
                    <a:pt x="202" y="10"/>
                  </a:lnTo>
                  <a:lnTo>
                    <a:pt x="203" y="11"/>
                  </a:lnTo>
                  <a:lnTo>
                    <a:pt x="203" y="14"/>
                  </a:lnTo>
                  <a:lnTo>
                    <a:pt x="205" y="15"/>
                  </a:lnTo>
                  <a:lnTo>
                    <a:pt x="205" y="18"/>
                  </a:lnTo>
                  <a:lnTo>
                    <a:pt x="205" y="19"/>
                  </a:lnTo>
                  <a:lnTo>
                    <a:pt x="205" y="25"/>
                  </a:lnTo>
                  <a:lnTo>
                    <a:pt x="203" y="27"/>
                  </a:lnTo>
                  <a:lnTo>
                    <a:pt x="202" y="32"/>
                  </a:lnTo>
                  <a:lnTo>
                    <a:pt x="200" y="36"/>
                  </a:lnTo>
                  <a:lnTo>
                    <a:pt x="197" y="40"/>
                  </a:lnTo>
                  <a:lnTo>
                    <a:pt x="195" y="44"/>
                  </a:lnTo>
                  <a:lnTo>
                    <a:pt x="194" y="47"/>
                  </a:lnTo>
                  <a:lnTo>
                    <a:pt x="191" y="48"/>
                  </a:lnTo>
                  <a:lnTo>
                    <a:pt x="195" y="51"/>
                  </a:lnTo>
                  <a:lnTo>
                    <a:pt x="197" y="52"/>
                  </a:lnTo>
                  <a:lnTo>
                    <a:pt x="201" y="54"/>
                  </a:lnTo>
                  <a:lnTo>
                    <a:pt x="203" y="54"/>
                  </a:lnTo>
                  <a:lnTo>
                    <a:pt x="206" y="55"/>
                  </a:lnTo>
                  <a:lnTo>
                    <a:pt x="208" y="57"/>
                  </a:lnTo>
                  <a:lnTo>
                    <a:pt x="211" y="58"/>
                  </a:lnTo>
                  <a:lnTo>
                    <a:pt x="213" y="61"/>
                  </a:lnTo>
                  <a:lnTo>
                    <a:pt x="213" y="71"/>
                  </a:lnTo>
                  <a:lnTo>
                    <a:pt x="207" y="72"/>
                  </a:lnTo>
                  <a:lnTo>
                    <a:pt x="202" y="74"/>
                  </a:lnTo>
                  <a:lnTo>
                    <a:pt x="199" y="74"/>
                  </a:lnTo>
                  <a:lnTo>
                    <a:pt x="195" y="72"/>
                  </a:lnTo>
                  <a:lnTo>
                    <a:pt x="193" y="72"/>
                  </a:lnTo>
                  <a:lnTo>
                    <a:pt x="189" y="72"/>
                  </a:lnTo>
                  <a:lnTo>
                    <a:pt x="186" y="71"/>
                  </a:lnTo>
                  <a:lnTo>
                    <a:pt x="181" y="71"/>
                  </a:lnTo>
                  <a:lnTo>
                    <a:pt x="178" y="72"/>
                  </a:lnTo>
                  <a:lnTo>
                    <a:pt x="176" y="74"/>
                  </a:lnTo>
                  <a:lnTo>
                    <a:pt x="174" y="76"/>
                  </a:lnTo>
                  <a:lnTo>
                    <a:pt x="171" y="79"/>
                  </a:lnTo>
                  <a:lnTo>
                    <a:pt x="168" y="80"/>
                  </a:lnTo>
                  <a:lnTo>
                    <a:pt x="165" y="83"/>
                  </a:lnTo>
                  <a:lnTo>
                    <a:pt x="162" y="84"/>
                  </a:lnTo>
                  <a:lnTo>
                    <a:pt x="157" y="84"/>
                  </a:lnTo>
                  <a:lnTo>
                    <a:pt x="151" y="84"/>
                  </a:lnTo>
                  <a:lnTo>
                    <a:pt x="146" y="83"/>
                  </a:lnTo>
                  <a:lnTo>
                    <a:pt x="143" y="81"/>
                  </a:lnTo>
                  <a:lnTo>
                    <a:pt x="139" y="80"/>
                  </a:lnTo>
                  <a:lnTo>
                    <a:pt x="137" y="79"/>
                  </a:lnTo>
                  <a:lnTo>
                    <a:pt x="133" y="79"/>
                  </a:lnTo>
                  <a:lnTo>
                    <a:pt x="131" y="77"/>
                  </a:lnTo>
                  <a:lnTo>
                    <a:pt x="129" y="77"/>
                  </a:lnTo>
                  <a:lnTo>
                    <a:pt x="126" y="77"/>
                  </a:lnTo>
                  <a:lnTo>
                    <a:pt x="120" y="79"/>
                  </a:lnTo>
                  <a:lnTo>
                    <a:pt x="113" y="81"/>
                  </a:lnTo>
                  <a:lnTo>
                    <a:pt x="105" y="83"/>
                  </a:lnTo>
                  <a:lnTo>
                    <a:pt x="96" y="86"/>
                  </a:lnTo>
                  <a:lnTo>
                    <a:pt x="88" y="88"/>
                  </a:lnTo>
                  <a:lnTo>
                    <a:pt x="81" y="91"/>
                  </a:lnTo>
                  <a:lnTo>
                    <a:pt x="77" y="91"/>
                  </a:lnTo>
                  <a:lnTo>
                    <a:pt x="71" y="93"/>
                  </a:lnTo>
                  <a:lnTo>
                    <a:pt x="64" y="93"/>
                  </a:lnTo>
                  <a:lnTo>
                    <a:pt x="58" y="94"/>
                  </a:lnTo>
                  <a:lnTo>
                    <a:pt x="51" y="95"/>
                  </a:lnTo>
                  <a:lnTo>
                    <a:pt x="45" y="97"/>
                  </a:lnTo>
                  <a:lnTo>
                    <a:pt x="40" y="97"/>
                  </a:lnTo>
                  <a:lnTo>
                    <a:pt x="35" y="95"/>
                  </a:lnTo>
                  <a:lnTo>
                    <a:pt x="30" y="91"/>
                  </a:lnTo>
                  <a:lnTo>
                    <a:pt x="30" y="81"/>
                  </a:lnTo>
                  <a:lnTo>
                    <a:pt x="25" y="81"/>
                  </a:lnTo>
                  <a:lnTo>
                    <a:pt x="20" y="81"/>
                  </a:lnTo>
                  <a:lnTo>
                    <a:pt x="16" y="80"/>
                  </a:lnTo>
                  <a:lnTo>
                    <a:pt x="12" y="79"/>
                  </a:lnTo>
                  <a:lnTo>
                    <a:pt x="9" y="77"/>
                  </a:lnTo>
                  <a:lnTo>
                    <a:pt x="5" y="74"/>
                  </a:lnTo>
                  <a:lnTo>
                    <a:pt x="3" y="71"/>
                  </a:lnTo>
                  <a:lnTo>
                    <a:pt x="0" y="68"/>
                  </a:lnTo>
                  <a:lnTo>
                    <a:pt x="4" y="68"/>
                  </a:lnTo>
                  <a:lnTo>
                    <a:pt x="9" y="66"/>
                  </a:lnTo>
                  <a:lnTo>
                    <a:pt x="12" y="65"/>
                  </a:lnTo>
                  <a:lnTo>
                    <a:pt x="17" y="64"/>
                  </a:lnTo>
                  <a:lnTo>
                    <a:pt x="20" y="62"/>
                  </a:lnTo>
                  <a:lnTo>
                    <a:pt x="24" y="62"/>
                  </a:lnTo>
                  <a:lnTo>
                    <a:pt x="28" y="61"/>
                  </a:lnTo>
                  <a:lnTo>
                    <a:pt x="31" y="61"/>
                  </a:lnTo>
                  <a:lnTo>
                    <a:pt x="38" y="61"/>
                  </a:lnTo>
                  <a:lnTo>
                    <a:pt x="43" y="62"/>
                  </a:lnTo>
                  <a:lnTo>
                    <a:pt x="48" y="62"/>
                  </a:lnTo>
                  <a:lnTo>
                    <a:pt x="54" y="64"/>
                  </a:lnTo>
                  <a:lnTo>
                    <a:pt x="58" y="65"/>
                  </a:lnTo>
                  <a:lnTo>
                    <a:pt x="63" y="65"/>
                  </a:lnTo>
                  <a:lnTo>
                    <a:pt x="68" y="65"/>
                  </a:lnTo>
                  <a:lnTo>
                    <a:pt x="74" y="64"/>
                  </a:lnTo>
                  <a:lnTo>
                    <a:pt x="38" y="55"/>
                  </a:lnTo>
                  <a:lnTo>
                    <a:pt x="9" y="54"/>
                  </a:lnTo>
                  <a:lnTo>
                    <a:pt x="13" y="51"/>
                  </a:lnTo>
                  <a:lnTo>
                    <a:pt x="19" y="50"/>
                  </a:lnTo>
                  <a:lnTo>
                    <a:pt x="26" y="48"/>
                  </a:lnTo>
                  <a:lnTo>
                    <a:pt x="34" y="47"/>
                  </a:lnTo>
                  <a:lnTo>
                    <a:pt x="41" y="46"/>
                  </a:lnTo>
                  <a:lnTo>
                    <a:pt x="48" y="43"/>
                  </a:lnTo>
                  <a:lnTo>
                    <a:pt x="54" y="41"/>
                  </a:lnTo>
                  <a:lnTo>
                    <a:pt x="58" y="39"/>
                  </a:lnTo>
                  <a:lnTo>
                    <a:pt x="54" y="36"/>
                  </a:lnTo>
                  <a:lnTo>
                    <a:pt x="48" y="36"/>
                  </a:lnTo>
                  <a:lnTo>
                    <a:pt x="43" y="37"/>
                  </a:lnTo>
                  <a:lnTo>
                    <a:pt x="38" y="39"/>
                  </a:lnTo>
                  <a:lnTo>
                    <a:pt x="32" y="41"/>
                  </a:lnTo>
                  <a:lnTo>
                    <a:pt x="26" y="44"/>
                  </a:lnTo>
                  <a:lnTo>
                    <a:pt x="22" y="46"/>
                  </a:lnTo>
                  <a:lnTo>
                    <a:pt x="17" y="46"/>
                  </a:lnTo>
                  <a:lnTo>
                    <a:pt x="16" y="46"/>
                  </a:lnTo>
                  <a:lnTo>
                    <a:pt x="16" y="44"/>
                  </a:lnTo>
                  <a:lnTo>
                    <a:pt x="17" y="41"/>
                  </a:lnTo>
                  <a:lnTo>
                    <a:pt x="17" y="40"/>
                  </a:lnTo>
                  <a:lnTo>
                    <a:pt x="17" y="37"/>
                  </a:lnTo>
                  <a:lnTo>
                    <a:pt x="17" y="36"/>
                  </a:lnTo>
                  <a:lnTo>
                    <a:pt x="17" y="34"/>
                  </a:lnTo>
                  <a:lnTo>
                    <a:pt x="17" y="33"/>
                  </a:lnTo>
                  <a:lnTo>
                    <a:pt x="18" y="32"/>
                  </a:lnTo>
                  <a:lnTo>
                    <a:pt x="19" y="3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4" name="Freeform 216">
              <a:extLst>
                <a:ext uri="{FF2B5EF4-FFF2-40B4-BE49-F238E27FC236}">
                  <a16:creationId xmlns:a16="http://schemas.microsoft.com/office/drawing/2014/main" id="{895547BE-7E06-FA28-14EA-AC1F03FF4DD8}"/>
                </a:ext>
              </a:extLst>
            </p:cNvPr>
            <p:cNvSpPr>
              <a:spLocks/>
            </p:cNvSpPr>
            <p:nvPr/>
          </p:nvSpPr>
          <p:spPr bwMode="gray">
            <a:xfrm>
              <a:off x="4021283" y="1806600"/>
              <a:ext cx="192842" cy="198095"/>
            </a:xfrm>
            <a:custGeom>
              <a:avLst/>
              <a:gdLst>
                <a:gd name="T0" fmla="*/ 88900 w 104"/>
                <a:gd name="T1" fmla="*/ 21073 h 113"/>
                <a:gd name="T2" fmla="*/ 100012 w 104"/>
                <a:gd name="T3" fmla="*/ 12644 h 113"/>
                <a:gd name="T4" fmla="*/ 111125 w 104"/>
                <a:gd name="T5" fmla="*/ 2810 h 113"/>
                <a:gd name="T6" fmla="*/ 119063 w 104"/>
                <a:gd name="T7" fmla="*/ 0 h 113"/>
                <a:gd name="T8" fmla="*/ 120650 w 104"/>
                <a:gd name="T9" fmla="*/ 7024 h 113"/>
                <a:gd name="T10" fmla="*/ 114300 w 104"/>
                <a:gd name="T11" fmla="*/ 19668 h 113"/>
                <a:gd name="T12" fmla="*/ 104775 w 104"/>
                <a:gd name="T13" fmla="*/ 30907 h 113"/>
                <a:gd name="T14" fmla="*/ 95250 w 104"/>
                <a:gd name="T15" fmla="*/ 37931 h 113"/>
                <a:gd name="T16" fmla="*/ 92075 w 104"/>
                <a:gd name="T17" fmla="*/ 42146 h 113"/>
                <a:gd name="T18" fmla="*/ 98425 w 104"/>
                <a:gd name="T19" fmla="*/ 43551 h 113"/>
                <a:gd name="T20" fmla="*/ 103188 w 104"/>
                <a:gd name="T21" fmla="*/ 42146 h 113"/>
                <a:gd name="T22" fmla="*/ 107950 w 104"/>
                <a:gd name="T23" fmla="*/ 42146 h 113"/>
                <a:gd name="T24" fmla="*/ 111125 w 104"/>
                <a:gd name="T25" fmla="*/ 43551 h 113"/>
                <a:gd name="T26" fmla="*/ 109538 w 104"/>
                <a:gd name="T27" fmla="*/ 47765 h 113"/>
                <a:gd name="T28" fmla="*/ 104775 w 104"/>
                <a:gd name="T29" fmla="*/ 51980 h 113"/>
                <a:gd name="T30" fmla="*/ 103188 w 104"/>
                <a:gd name="T31" fmla="*/ 57600 h 113"/>
                <a:gd name="T32" fmla="*/ 104775 w 104"/>
                <a:gd name="T33" fmla="*/ 61814 h 113"/>
                <a:gd name="T34" fmla="*/ 122238 w 104"/>
                <a:gd name="T35" fmla="*/ 66029 h 113"/>
                <a:gd name="T36" fmla="*/ 144463 w 104"/>
                <a:gd name="T37" fmla="*/ 68838 h 113"/>
                <a:gd name="T38" fmla="*/ 160338 w 104"/>
                <a:gd name="T39" fmla="*/ 73053 h 113"/>
                <a:gd name="T40" fmla="*/ 160338 w 104"/>
                <a:gd name="T41" fmla="*/ 75863 h 113"/>
                <a:gd name="T42" fmla="*/ 153988 w 104"/>
                <a:gd name="T43" fmla="*/ 78673 h 113"/>
                <a:gd name="T44" fmla="*/ 150813 w 104"/>
                <a:gd name="T45" fmla="*/ 82887 h 113"/>
                <a:gd name="T46" fmla="*/ 146050 w 104"/>
                <a:gd name="T47" fmla="*/ 87102 h 113"/>
                <a:gd name="T48" fmla="*/ 149225 w 104"/>
                <a:gd name="T49" fmla="*/ 94126 h 113"/>
                <a:gd name="T50" fmla="*/ 153988 w 104"/>
                <a:gd name="T51" fmla="*/ 98341 h 113"/>
                <a:gd name="T52" fmla="*/ 161925 w 104"/>
                <a:gd name="T53" fmla="*/ 103960 h 113"/>
                <a:gd name="T54" fmla="*/ 165100 w 104"/>
                <a:gd name="T55" fmla="*/ 108175 h 113"/>
                <a:gd name="T56" fmla="*/ 144463 w 104"/>
                <a:gd name="T57" fmla="*/ 122223 h 113"/>
                <a:gd name="T58" fmla="*/ 128588 w 104"/>
                <a:gd name="T59" fmla="*/ 132058 h 113"/>
                <a:gd name="T60" fmla="*/ 111125 w 104"/>
                <a:gd name="T61" fmla="*/ 141892 h 113"/>
                <a:gd name="T62" fmla="*/ 93662 w 104"/>
                <a:gd name="T63" fmla="*/ 158750 h 113"/>
                <a:gd name="T64" fmla="*/ 87312 w 104"/>
                <a:gd name="T65" fmla="*/ 137677 h 113"/>
                <a:gd name="T66" fmla="*/ 90487 w 104"/>
                <a:gd name="T67" fmla="*/ 137677 h 113"/>
                <a:gd name="T68" fmla="*/ 93662 w 104"/>
                <a:gd name="T69" fmla="*/ 133462 h 113"/>
                <a:gd name="T70" fmla="*/ 98425 w 104"/>
                <a:gd name="T71" fmla="*/ 132058 h 113"/>
                <a:gd name="T72" fmla="*/ 71438 w 104"/>
                <a:gd name="T73" fmla="*/ 132058 h 113"/>
                <a:gd name="T74" fmla="*/ 49212 w 104"/>
                <a:gd name="T75" fmla="*/ 132058 h 113"/>
                <a:gd name="T76" fmla="*/ 26988 w 104"/>
                <a:gd name="T77" fmla="*/ 132058 h 113"/>
                <a:gd name="T78" fmla="*/ 11112 w 104"/>
                <a:gd name="T79" fmla="*/ 132058 h 113"/>
                <a:gd name="T80" fmla="*/ 7938 w 104"/>
                <a:gd name="T81" fmla="*/ 132058 h 113"/>
                <a:gd name="T82" fmla="*/ 3175 w 104"/>
                <a:gd name="T83" fmla="*/ 129248 h 113"/>
                <a:gd name="T84" fmla="*/ 0 w 104"/>
                <a:gd name="T85" fmla="*/ 125033 h 113"/>
                <a:gd name="T86" fmla="*/ 1588 w 104"/>
                <a:gd name="T87" fmla="*/ 116604 h 113"/>
                <a:gd name="T88" fmla="*/ 11112 w 104"/>
                <a:gd name="T89" fmla="*/ 106770 h 113"/>
                <a:gd name="T90" fmla="*/ 26988 w 104"/>
                <a:gd name="T91" fmla="*/ 94126 h 113"/>
                <a:gd name="T92" fmla="*/ 39688 w 104"/>
                <a:gd name="T93" fmla="*/ 84292 h 113"/>
                <a:gd name="T94" fmla="*/ 52388 w 104"/>
                <a:gd name="T95" fmla="*/ 73053 h 113"/>
                <a:gd name="T96" fmla="*/ 60325 w 104"/>
                <a:gd name="T97" fmla="*/ 56195 h 113"/>
                <a:gd name="T98" fmla="*/ 65088 w 104"/>
                <a:gd name="T99" fmla="*/ 36527 h 113"/>
                <a:gd name="T100" fmla="*/ 77788 w 104"/>
                <a:gd name="T101" fmla="*/ 25288 h 1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
                <a:gd name="T154" fmla="*/ 0 h 113"/>
                <a:gd name="T155" fmla="*/ 104 w 104"/>
                <a:gd name="T156" fmla="*/ 113 h 1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 h="113">
                  <a:moveTo>
                    <a:pt x="55" y="16"/>
                  </a:moveTo>
                  <a:lnTo>
                    <a:pt x="56" y="15"/>
                  </a:lnTo>
                  <a:lnTo>
                    <a:pt x="59" y="14"/>
                  </a:lnTo>
                  <a:lnTo>
                    <a:pt x="63" y="9"/>
                  </a:lnTo>
                  <a:lnTo>
                    <a:pt x="66" y="7"/>
                  </a:lnTo>
                  <a:lnTo>
                    <a:pt x="70" y="2"/>
                  </a:lnTo>
                  <a:lnTo>
                    <a:pt x="74" y="1"/>
                  </a:lnTo>
                  <a:lnTo>
                    <a:pt x="75" y="0"/>
                  </a:lnTo>
                  <a:lnTo>
                    <a:pt x="76" y="1"/>
                  </a:lnTo>
                  <a:lnTo>
                    <a:pt x="76" y="5"/>
                  </a:lnTo>
                  <a:lnTo>
                    <a:pt x="75" y="9"/>
                  </a:lnTo>
                  <a:lnTo>
                    <a:pt x="72" y="14"/>
                  </a:lnTo>
                  <a:lnTo>
                    <a:pt x="70" y="18"/>
                  </a:lnTo>
                  <a:lnTo>
                    <a:pt x="66" y="22"/>
                  </a:lnTo>
                  <a:lnTo>
                    <a:pt x="63" y="26"/>
                  </a:lnTo>
                  <a:lnTo>
                    <a:pt x="60" y="27"/>
                  </a:lnTo>
                  <a:lnTo>
                    <a:pt x="57" y="30"/>
                  </a:lnTo>
                  <a:lnTo>
                    <a:pt x="58" y="30"/>
                  </a:lnTo>
                  <a:lnTo>
                    <a:pt x="60" y="31"/>
                  </a:lnTo>
                  <a:lnTo>
                    <a:pt x="62" y="31"/>
                  </a:lnTo>
                  <a:lnTo>
                    <a:pt x="63" y="31"/>
                  </a:lnTo>
                  <a:lnTo>
                    <a:pt x="65" y="30"/>
                  </a:lnTo>
                  <a:lnTo>
                    <a:pt x="66" y="30"/>
                  </a:lnTo>
                  <a:lnTo>
                    <a:pt x="68" y="30"/>
                  </a:lnTo>
                  <a:lnTo>
                    <a:pt x="70" y="30"/>
                  </a:lnTo>
                  <a:lnTo>
                    <a:pt x="70" y="31"/>
                  </a:lnTo>
                  <a:lnTo>
                    <a:pt x="69" y="33"/>
                  </a:lnTo>
                  <a:lnTo>
                    <a:pt x="69" y="34"/>
                  </a:lnTo>
                  <a:lnTo>
                    <a:pt x="68" y="35"/>
                  </a:lnTo>
                  <a:lnTo>
                    <a:pt x="66" y="37"/>
                  </a:lnTo>
                  <a:lnTo>
                    <a:pt x="66" y="38"/>
                  </a:lnTo>
                  <a:lnTo>
                    <a:pt x="65" y="41"/>
                  </a:lnTo>
                  <a:lnTo>
                    <a:pt x="65" y="42"/>
                  </a:lnTo>
                  <a:lnTo>
                    <a:pt x="66" y="44"/>
                  </a:lnTo>
                  <a:lnTo>
                    <a:pt x="71" y="45"/>
                  </a:lnTo>
                  <a:lnTo>
                    <a:pt x="77" y="47"/>
                  </a:lnTo>
                  <a:lnTo>
                    <a:pt x="84" y="48"/>
                  </a:lnTo>
                  <a:lnTo>
                    <a:pt x="91" y="49"/>
                  </a:lnTo>
                  <a:lnTo>
                    <a:pt x="97" y="51"/>
                  </a:lnTo>
                  <a:lnTo>
                    <a:pt x="101" y="52"/>
                  </a:lnTo>
                  <a:lnTo>
                    <a:pt x="103" y="52"/>
                  </a:lnTo>
                  <a:lnTo>
                    <a:pt x="101" y="54"/>
                  </a:lnTo>
                  <a:lnTo>
                    <a:pt x="100" y="55"/>
                  </a:lnTo>
                  <a:lnTo>
                    <a:pt x="97" y="56"/>
                  </a:lnTo>
                  <a:lnTo>
                    <a:pt x="96" y="58"/>
                  </a:lnTo>
                  <a:lnTo>
                    <a:pt x="95" y="59"/>
                  </a:lnTo>
                  <a:lnTo>
                    <a:pt x="94" y="60"/>
                  </a:lnTo>
                  <a:lnTo>
                    <a:pt x="92" y="62"/>
                  </a:lnTo>
                  <a:lnTo>
                    <a:pt x="92" y="65"/>
                  </a:lnTo>
                  <a:lnTo>
                    <a:pt x="94" y="67"/>
                  </a:lnTo>
                  <a:lnTo>
                    <a:pt x="96" y="69"/>
                  </a:lnTo>
                  <a:lnTo>
                    <a:pt x="97" y="70"/>
                  </a:lnTo>
                  <a:lnTo>
                    <a:pt x="100" y="72"/>
                  </a:lnTo>
                  <a:lnTo>
                    <a:pt x="102" y="74"/>
                  </a:lnTo>
                  <a:lnTo>
                    <a:pt x="103" y="76"/>
                  </a:lnTo>
                  <a:lnTo>
                    <a:pt x="104" y="77"/>
                  </a:lnTo>
                  <a:lnTo>
                    <a:pt x="97" y="81"/>
                  </a:lnTo>
                  <a:lnTo>
                    <a:pt x="91" y="87"/>
                  </a:lnTo>
                  <a:lnTo>
                    <a:pt x="85" y="89"/>
                  </a:lnTo>
                  <a:lnTo>
                    <a:pt x="81" y="94"/>
                  </a:lnTo>
                  <a:lnTo>
                    <a:pt x="75" y="96"/>
                  </a:lnTo>
                  <a:lnTo>
                    <a:pt x="70" y="101"/>
                  </a:lnTo>
                  <a:lnTo>
                    <a:pt x="65" y="106"/>
                  </a:lnTo>
                  <a:lnTo>
                    <a:pt x="59" y="113"/>
                  </a:lnTo>
                  <a:lnTo>
                    <a:pt x="52" y="98"/>
                  </a:lnTo>
                  <a:lnTo>
                    <a:pt x="55" y="98"/>
                  </a:lnTo>
                  <a:lnTo>
                    <a:pt x="56" y="98"/>
                  </a:lnTo>
                  <a:lnTo>
                    <a:pt x="57" y="98"/>
                  </a:lnTo>
                  <a:lnTo>
                    <a:pt x="58" y="96"/>
                  </a:lnTo>
                  <a:lnTo>
                    <a:pt x="59" y="95"/>
                  </a:lnTo>
                  <a:lnTo>
                    <a:pt x="60" y="94"/>
                  </a:lnTo>
                  <a:lnTo>
                    <a:pt x="62" y="94"/>
                  </a:lnTo>
                  <a:lnTo>
                    <a:pt x="53" y="94"/>
                  </a:lnTo>
                  <a:lnTo>
                    <a:pt x="45" y="94"/>
                  </a:lnTo>
                  <a:lnTo>
                    <a:pt x="38" y="94"/>
                  </a:lnTo>
                  <a:lnTo>
                    <a:pt x="31" y="94"/>
                  </a:lnTo>
                  <a:lnTo>
                    <a:pt x="23" y="94"/>
                  </a:lnTo>
                  <a:lnTo>
                    <a:pt x="17" y="94"/>
                  </a:lnTo>
                  <a:lnTo>
                    <a:pt x="11" y="94"/>
                  </a:lnTo>
                  <a:lnTo>
                    <a:pt x="7" y="94"/>
                  </a:lnTo>
                  <a:lnTo>
                    <a:pt x="6" y="94"/>
                  </a:lnTo>
                  <a:lnTo>
                    <a:pt x="5" y="94"/>
                  </a:lnTo>
                  <a:lnTo>
                    <a:pt x="4" y="92"/>
                  </a:lnTo>
                  <a:lnTo>
                    <a:pt x="2" y="92"/>
                  </a:lnTo>
                  <a:lnTo>
                    <a:pt x="1" y="91"/>
                  </a:lnTo>
                  <a:lnTo>
                    <a:pt x="0" y="89"/>
                  </a:lnTo>
                  <a:lnTo>
                    <a:pt x="0" y="88"/>
                  </a:lnTo>
                  <a:lnTo>
                    <a:pt x="1" y="83"/>
                  </a:lnTo>
                  <a:lnTo>
                    <a:pt x="4" y="80"/>
                  </a:lnTo>
                  <a:lnTo>
                    <a:pt x="7" y="76"/>
                  </a:lnTo>
                  <a:lnTo>
                    <a:pt x="12" y="72"/>
                  </a:lnTo>
                  <a:lnTo>
                    <a:pt x="17" y="67"/>
                  </a:lnTo>
                  <a:lnTo>
                    <a:pt x="21" y="63"/>
                  </a:lnTo>
                  <a:lnTo>
                    <a:pt x="25" y="60"/>
                  </a:lnTo>
                  <a:lnTo>
                    <a:pt x="30" y="58"/>
                  </a:lnTo>
                  <a:lnTo>
                    <a:pt x="33" y="52"/>
                  </a:lnTo>
                  <a:lnTo>
                    <a:pt x="35" y="45"/>
                  </a:lnTo>
                  <a:lnTo>
                    <a:pt x="38" y="40"/>
                  </a:lnTo>
                  <a:lnTo>
                    <a:pt x="39" y="33"/>
                  </a:lnTo>
                  <a:lnTo>
                    <a:pt x="41" y="26"/>
                  </a:lnTo>
                  <a:lnTo>
                    <a:pt x="45" y="20"/>
                  </a:lnTo>
                  <a:lnTo>
                    <a:pt x="49" y="18"/>
                  </a:lnTo>
                  <a:lnTo>
                    <a:pt x="55" y="16"/>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5" name="Freeform 217">
              <a:extLst>
                <a:ext uri="{FF2B5EF4-FFF2-40B4-BE49-F238E27FC236}">
                  <a16:creationId xmlns:a16="http://schemas.microsoft.com/office/drawing/2014/main" id="{BCD7609A-EDA3-F29B-3512-F49C07F63FD0}"/>
                </a:ext>
              </a:extLst>
            </p:cNvPr>
            <p:cNvSpPr>
              <a:spLocks/>
            </p:cNvSpPr>
            <p:nvPr/>
          </p:nvSpPr>
          <p:spPr bwMode="gray">
            <a:xfrm>
              <a:off x="3059072" y="869611"/>
              <a:ext cx="198871" cy="65373"/>
            </a:xfrm>
            <a:custGeom>
              <a:avLst/>
              <a:gdLst>
                <a:gd name="T0" fmla="*/ 52388 w 107"/>
                <a:gd name="T1" fmla="*/ 52388 h 38"/>
                <a:gd name="T2" fmla="*/ 65088 w 107"/>
                <a:gd name="T3" fmla="*/ 46873 h 38"/>
                <a:gd name="T4" fmla="*/ 80963 w 107"/>
                <a:gd name="T5" fmla="*/ 41359 h 38"/>
                <a:gd name="T6" fmla="*/ 98425 w 107"/>
                <a:gd name="T7" fmla="*/ 39980 h 38"/>
                <a:gd name="T8" fmla="*/ 114300 w 107"/>
                <a:gd name="T9" fmla="*/ 34466 h 38"/>
                <a:gd name="T10" fmla="*/ 131763 w 107"/>
                <a:gd name="T11" fmla="*/ 30330 h 38"/>
                <a:gd name="T12" fmla="*/ 146050 w 107"/>
                <a:gd name="T13" fmla="*/ 26194 h 38"/>
                <a:gd name="T14" fmla="*/ 160338 w 107"/>
                <a:gd name="T15" fmla="*/ 20679 h 38"/>
                <a:gd name="T16" fmla="*/ 169863 w 107"/>
                <a:gd name="T17" fmla="*/ 11029 h 38"/>
                <a:gd name="T18" fmla="*/ 165100 w 107"/>
                <a:gd name="T19" fmla="*/ 9650 h 38"/>
                <a:gd name="T20" fmla="*/ 161925 w 107"/>
                <a:gd name="T21" fmla="*/ 8272 h 38"/>
                <a:gd name="T22" fmla="*/ 158750 w 107"/>
                <a:gd name="T23" fmla="*/ 5515 h 38"/>
                <a:gd name="T24" fmla="*/ 153988 w 107"/>
                <a:gd name="T25" fmla="*/ 4136 h 38"/>
                <a:gd name="T26" fmla="*/ 150813 w 107"/>
                <a:gd name="T27" fmla="*/ 4136 h 38"/>
                <a:gd name="T28" fmla="*/ 144463 w 107"/>
                <a:gd name="T29" fmla="*/ 2757 h 38"/>
                <a:gd name="T30" fmla="*/ 141288 w 107"/>
                <a:gd name="T31" fmla="*/ 2757 h 38"/>
                <a:gd name="T32" fmla="*/ 134938 w 107"/>
                <a:gd name="T33" fmla="*/ 0 h 38"/>
                <a:gd name="T34" fmla="*/ 120650 w 107"/>
                <a:gd name="T35" fmla="*/ 2757 h 38"/>
                <a:gd name="T36" fmla="*/ 103188 w 107"/>
                <a:gd name="T37" fmla="*/ 5515 h 38"/>
                <a:gd name="T38" fmla="*/ 84138 w 107"/>
                <a:gd name="T39" fmla="*/ 11029 h 38"/>
                <a:gd name="T40" fmla="*/ 61913 w 107"/>
                <a:gd name="T41" fmla="*/ 20679 h 38"/>
                <a:gd name="T42" fmla="*/ 41275 w 107"/>
                <a:gd name="T43" fmla="*/ 28951 h 38"/>
                <a:gd name="T44" fmla="*/ 22225 w 107"/>
                <a:gd name="T45" fmla="*/ 35844 h 38"/>
                <a:gd name="T46" fmla="*/ 9525 w 107"/>
                <a:gd name="T47" fmla="*/ 45495 h 38"/>
                <a:gd name="T48" fmla="*/ 0 w 107"/>
                <a:gd name="T49" fmla="*/ 52388 h 38"/>
                <a:gd name="T50" fmla="*/ 52388 w 107"/>
                <a:gd name="T51" fmla="*/ 5238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7"/>
                <a:gd name="T79" fmla="*/ 0 h 38"/>
                <a:gd name="T80" fmla="*/ 107 w 107"/>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7" h="38">
                  <a:moveTo>
                    <a:pt x="33" y="38"/>
                  </a:moveTo>
                  <a:lnTo>
                    <a:pt x="41" y="34"/>
                  </a:lnTo>
                  <a:lnTo>
                    <a:pt x="51" y="30"/>
                  </a:lnTo>
                  <a:lnTo>
                    <a:pt x="62" y="29"/>
                  </a:lnTo>
                  <a:lnTo>
                    <a:pt x="72" y="25"/>
                  </a:lnTo>
                  <a:lnTo>
                    <a:pt x="83" y="22"/>
                  </a:lnTo>
                  <a:lnTo>
                    <a:pt x="92" y="19"/>
                  </a:lnTo>
                  <a:lnTo>
                    <a:pt x="101" y="15"/>
                  </a:lnTo>
                  <a:lnTo>
                    <a:pt x="107" y="8"/>
                  </a:lnTo>
                  <a:lnTo>
                    <a:pt x="104" y="7"/>
                  </a:lnTo>
                  <a:lnTo>
                    <a:pt x="102" y="6"/>
                  </a:lnTo>
                  <a:lnTo>
                    <a:pt x="100" y="4"/>
                  </a:lnTo>
                  <a:lnTo>
                    <a:pt x="97" y="3"/>
                  </a:lnTo>
                  <a:lnTo>
                    <a:pt x="95" y="3"/>
                  </a:lnTo>
                  <a:lnTo>
                    <a:pt x="91" y="2"/>
                  </a:lnTo>
                  <a:lnTo>
                    <a:pt x="89" y="2"/>
                  </a:lnTo>
                  <a:lnTo>
                    <a:pt x="85" y="0"/>
                  </a:lnTo>
                  <a:lnTo>
                    <a:pt x="76" y="2"/>
                  </a:lnTo>
                  <a:lnTo>
                    <a:pt x="65" y="4"/>
                  </a:lnTo>
                  <a:lnTo>
                    <a:pt x="53" y="8"/>
                  </a:lnTo>
                  <a:lnTo>
                    <a:pt x="39" y="15"/>
                  </a:lnTo>
                  <a:lnTo>
                    <a:pt x="26" y="21"/>
                  </a:lnTo>
                  <a:lnTo>
                    <a:pt x="14" y="26"/>
                  </a:lnTo>
                  <a:lnTo>
                    <a:pt x="6" y="33"/>
                  </a:lnTo>
                  <a:lnTo>
                    <a:pt x="0" y="38"/>
                  </a:lnTo>
                  <a:lnTo>
                    <a:pt x="33" y="38"/>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6" name="Freeform 218">
              <a:extLst>
                <a:ext uri="{FF2B5EF4-FFF2-40B4-BE49-F238E27FC236}">
                  <a16:creationId xmlns:a16="http://schemas.microsoft.com/office/drawing/2014/main" id="{0FAB65EE-2B25-58F5-7B9E-DC54F85409D1}"/>
                </a:ext>
              </a:extLst>
            </p:cNvPr>
            <p:cNvSpPr>
              <a:spLocks/>
            </p:cNvSpPr>
            <p:nvPr/>
          </p:nvSpPr>
          <p:spPr bwMode="gray">
            <a:xfrm>
              <a:off x="3159510" y="895362"/>
              <a:ext cx="267168" cy="87162"/>
            </a:xfrm>
            <a:custGeom>
              <a:avLst/>
              <a:gdLst>
                <a:gd name="T0" fmla="*/ 3175 w 144"/>
                <a:gd name="T1" fmla="*/ 46101 h 50"/>
                <a:gd name="T2" fmla="*/ 15875 w 144"/>
                <a:gd name="T3" fmla="*/ 46101 h 50"/>
                <a:gd name="T4" fmla="*/ 31750 w 144"/>
                <a:gd name="T5" fmla="*/ 44704 h 50"/>
                <a:gd name="T6" fmla="*/ 44450 w 144"/>
                <a:gd name="T7" fmla="*/ 44704 h 50"/>
                <a:gd name="T8" fmla="*/ 49212 w 144"/>
                <a:gd name="T9" fmla="*/ 44704 h 50"/>
                <a:gd name="T10" fmla="*/ 44450 w 144"/>
                <a:gd name="T11" fmla="*/ 48895 h 50"/>
                <a:gd name="T12" fmla="*/ 41275 w 144"/>
                <a:gd name="T13" fmla="*/ 55880 h 50"/>
                <a:gd name="T14" fmla="*/ 36512 w 144"/>
                <a:gd name="T15" fmla="*/ 61468 h 50"/>
                <a:gd name="T16" fmla="*/ 36512 w 144"/>
                <a:gd name="T17" fmla="*/ 65659 h 50"/>
                <a:gd name="T18" fmla="*/ 39687 w 144"/>
                <a:gd name="T19" fmla="*/ 67056 h 50"/>
                <a:gd name="T20" fmla="*/ 42862 w 144"/>
                <a:gd name="T21" fmla="*/ 69850 h 50"/>
                <a:gd name="T22" fmla="*/ 46037 w 144"/>
                <a:gd name="T23" fmla="*/ 69850 h 50"/>
                <a:gd name="T24" fmla="*/ 68262 w 144"/>
                <a:gd name="T25" fmla="*/ 67056 h 50"/>
                <a:gd name="T26" fmla="*/ 87312 w 144"/>
                <a:gd name="T27" fmla="*/ 64262 h 50"/>
                <a:gd name="T28" fmla="*/ 106363 w 144"/>
                <a:gd name="T29" fmla="*/ 57277 h 50"/>
                <a:gd name="T30" fmla="*/ 125412 w 144"/>
                <a:gd name="T31" fmla="*/ 55880 h 50"/>
                <a:gd name="T32" fmla="*/ 131762 w 144"/>
                <a:gd name="T33" fmla="*/ 55880 h 50"/>
                <a:gd name="T34" fmla="*/ 141287 w 144"/>
                <a:gd name="T35" fmla="*/ 55880 h 50"/>
                <a:gd name="T36" fmla="*/ 150812 w 144"/>
                <a:gd name="T37" fmla="*/ 55880 h 50"/>
                <a:gd name="T38" fmla="*/ 153987 w 144"/>
                <a:gd name="T39" fmla="*/ 55880 h 50"/>
                <a:gd name="T40" fmla="*/ 176212 w 144"/>
                <a:gd name="T41" fmla="*/ 54483 h 50"/>
                <a:gd name="T42" fmla="*/ 195262 w 144"/>
                <a:gd name="T43" fmla="*/ 48895 h 50"/>
                <a:gd name="T44" fmla="*/ 214313 w 144"/>
                <a:gd name="T45" fmla="*/ 40513 h 50"/>
                <a:gd name="T46" fmla="*/ 228600 w 144"/>
                <a:gd name="T47" fmla="*/ 30734 h 50"/>
                <a:gd name="T48" fmla="*/ 219075 w 144"/>
                <a:gd name="T49" fmla="*/ 27940 h 50"/>
                <a:gd name="T50" fmla="*/ 212725 w 144"/>
                <a:gd name="T51" fmla="*/ 25146 h 50"/>
                <a:gd name="T52" fmla="*/ 204788 w 144"/>
                <a:gd name="T53" fmla="*/ 27940 h 50"/>
                <a:gd name="T54" fmla="*/ 195262 w 144"/>
                <a:gd name="T55" fmla="*/ 27940 h 50"/>
                <a:gd name="T56" fmla="*/ 198437 w 144"/>
                <a:gd name="T57" fmla="*/ 23749 h 50"/>
                <a:gd name="T58" fmla="*/ 203200 w 144"/>
                <a:gd name="T59" fmla="*/ 13970 h 50"/>
                <a:gd name="T60" fmla="*/ 204788 w 144"/>
                <a:gd name="T61" fmla="*/ 6985 h 50"/>
                <a:gd name="T62" fmla="*/ 206375 w 144"/>
                <a:gd name="T63" fmla="*/ 0 h 50"/>
                <a:gd name="T64" fmla="*/ 184150 w 144"/>
                <a:gd name="T65" fmla="*/ 6985 h 50"/>
                <a:gd name="T66" fmla="*/ 174625 w 144"/>
                <a:gd name="T67" fmla="*/ 18161 h 50"/>
                <a:gd name="T68" fmla="*/ 163512 w 144"/>
                <a:gd name="T69" fmla="*/ 29337 h 50"/>
                <a:gd name="T70" fmla="*/ 153987 w 144"/>
                <a:gd name="T71" fmla="*/ 37719 h 50"/>
                <a:gd name="T72" fmla="*/ 136525 w 144"/>
                <a:gd name="T73" fmla="*/ 37719 h 50"/>
                <a:gd name="T74" fmla="*/ 123825 w 144"/>
                <a:gd name="T75" fmla="*/ 33528 h 50"/>
                <a:gd name="T76" fmla="*/ 112713 w 144"/>
                <a:gd name="T77" fmla="*/ 27940 h 50"/>
                <a:gd name="T78" fmla="*/ 104775 w 144"/>
                <a:gd name="T79" fmla="*/ 20955 h 50"/>
                <a:gd name="T80" fmla="*/ 87312 w 144"/>
                <a:gd name="T81" fmla="*/ 18161 h 50"/>
                <a:gd name="T82" fmla="*/ 55563 w 144"/>
                <a:gd name="T83" fmla="*/ 19558 h 50"/>
                <a:gd name="T84" fmla="*/ 25400 w 144"/>
                <a:gd name="T85" fmla="*/ 29337 h 50"/>
                <a:gd name="T86" fmla="*/ 4762 w 144"/>
                <a:gd name="T87" fmla="*/ 43307 h 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4"/>
                <a:gd name="T133" fmla="*/ 0 h 50"/>
                <a:gd name="T134" fmla="*/ 144 w 144"/>
                <a:gd name="T135" fmla="*/ 50 h 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4" h="50">
                  <a:moveTo>
                    <a:pt x="0" y="35"/>
                  </a:moveTo>
                  <a:lnTo>
                    <a:pt x="2" y="33"/>
                  </a:lnTo>
                  <a:lnTo>
                    <a:pt x="7" y="33"/>
                  </a:lnTo>
                  <a:lnTo>
                    <a:pt x="10" y="33"/>
                  </a:lnTo>
                  <a:lnTo>
                    <a:pt x="15" y="33"/>
                  </a:lnTo>
                  <a:lnTo>
                    <a:pt x="20" y="32"/>
                  </a:lnTo>
                  <a:lnTo>
                    <a:pt x="23" y="32"/>
                  </a:lnTo>
                  <a:lnTo>
                    <a:pt x="28" y="32"/>
                  </a:lnTo>
                  <a:lnTo>
                    <a:pt x="32" y="32"/>
                  </a:lnTo>
                  <a:lnTo>
                    <a:pt x="31" y="32"/>
                  </a:lnTo>
                  <a:lnTo>
                    <a:pt x="29" y="33"/>
                  </a:lnTo>
                  <a:lnTo>
                    <a:pt x="28" y="35"/>
                  </a:lnTo>
                  <a:lnTo>
                    <a:pt x="27" y="39"/>
                  </a:lnTo>
                  <a:lnTo>
                    <a:pt x="26" y="40"/>
                  </a:lnTo>
                  <a:lnTo>
                    <a:pt x="25" y="43"/>
                  </a:lnTo>
                  <a:lnTo>
                    <a:pt x="23" y="44"/>
                  </a:lnTo>
                  <a:lnTo>
                    <a:pt x="23" y="46"/>
                  </a:lnTo>
                  <a:lnTo>
                    <a:pt x="23" y="47"/>
                  </a:lnTo>
                  <a:lnTo>
                    <a:pt x="23" y="48"/>
                  </a:lnTo>
                  <a:lnTo>
                    <a:pt x="25" y="48"/>
                  </a:lnTo>
                  <a:lnTo>
                    <a:pt x="26" y="50"/>
                  </a:lnTo>
                  <a:lnTo>
                    <a:pt x="27" y="50"/>
                  </a:lnTo>
                  <a:lnTo>
                    <a:pt x="28" y="50"/>
                  </a:lnTo>
                  <a:lnTo>
                    <a:pt x="29" y="50"/>
                  </a:lnTo>
                  <a:lnTo>
                    <a:pt x="35" y="50"/>
                  </a:lnTo>
                  <a:lnTo>
                    <a:pt x="43" y="48"/>
                  </a:lnTo>
                  <a:lnTo>
                    <a:pt x="49" y="47"/>
                  </a:lnTo>
                  <a:lnTo>
                    <a:pt x="55" y="46"/>
                  </a:lnTo>
                  <a:lnTo>
                    <a:pt x="61" y="43"/>
                  </a:lnTo>
                  <a:lnTo>
                    <a:pt x="67" y="41"/>
                  </a:lnTo>
                  <a:lnTo>
                    <a:pt x="73" y="40"/>
                  </a:lnTo>
                  <a:lnTo>
                    <a:pt x="79" y="40"/>
                  </a:lnTo>
                  <a:lnTo>
                    <a:pt x="80" y="40"/>
                  </a:lnTo>
                  <a:lnTo>
                    <a:pt x="83" y="40"/>
                  </a:lnTo>
                  <a:lnTo>
                    <a:pt x="85" y="40"/>
                  </a:lnTo>
                  <a:lnTo>
                    <a:pt x="89" y="40"/>
                  </a:lnTo>
                  <a:lnTo>
                    <a:pt x="91" y="40"/>
                  </a:lnTo>
                  <a:lnTo>
                    <a:pt x="95" y="40"/>
                  </a:lnTo>
                  <a:lnTo>
                    <a:pt x="96" y="40"/>
                  </a:lnTo>
                  <a:lnTo>
                    <a:pt x="97" y="40"/>
                  </a:lnTo>
                  <a:lnTo>
                    <a:pt x="103" y="40"/>
                  </a:lnTo>
                  <a:lnTo>
                    <a:pt x="111" y="39"/>
                  </a:lnTo>
                  <a:lnTo>
                    <a:pt x="117" y="39"/>
                  </a:lnTo>
                  <a:lnTo>
                    <a:pt x="123" y="35"/>
                  </a:lnTo>
                  <a:lnTo>
                    <a:pt x="129" y="33"/>
                  </a:lnTo>
                  <a:lnTo>
                    <a:pt x="135" y="29"/>
                  </a:lnTo>
                  <a:lnTo>
                    <a:pt x="140" y="27"/>
                  </a:lnTo>
                  <a:lnTo>
                    <a:pt x="144" y="22"/>
                  </a:lnTo>
                  <a:lnTo>
                    <a:pt x="142" y="20"/>
                  </a:lnTo>
                  <a:lnTo>
                    <a:pt x="138" y="20"/>
                  </a:lnTo>
                  <a:lnTo>
                    <a:pt x="136" y="18"/>
                  </a:lnTo>
                  <a:lnTo>
                    <a:pt x="134" y="18"/>
                  </a:lnTo>
                  <a:lnTo>
                    <a:pt x="131" y="18"/>
                  </a:lnTo>
                  <a:lnTo>
                    <a:pt x="129" y="20"/>
                  </a:lnTo>
                  <a:lnTo>
                    <a:pt x="127" y="20"/>
                  </a:lnTo>
                  <a:lnTo>
                    <a:pt x="123" y="20"/>
                  </a:lnTo>
                  <a:lnTo>
                    <a:pt x="124" y="18"/>
                  </a:lnTo>
                  <a:lnTo>
                    <a:pt x="125" y="17"/>
                  </a:lnTo>
                  <a:lnTo>
                    <a:pt x="127" y="14"/>
                  </a:lnTo>
                  <a:lnTo>
                    <a:pt x="128" y="10"/>
                  </a:lnTo>
                  <a:lnTo>
                    <a:pt x="128" y="7"/>
                  </a:lnTo>
                  <a:lnTo>
                    <a:pt x="129" y="5"/>
                  </a:lnTo>
                  <a:lnTo>
                    <a:pt x="130" y="3"/>
                  </a:lnTo>
                  <a:lnTo>
                    <a:pt x="130" y="0"/>
                  </a:lnTo>
                  <a:lnTo>
                    <a:pt x="119" y="0"/>
                  </a:lnTo>
                  <a:lnTo>
                    <a:pt x="116" y="5"/>
                  </a:lnTo>
                  <a:lnTo>
                    <a:pt x="112" y="7"/>
                  </a:lnTo>
                  <a:lnTo>
                    <a:pt x="110" y="13"/>
                  </a:lnTo>
                  <a:lnTo>
                    <a:pt x="106" y="17"/>
                  </a:lnTo>
                  <a:lnTo>
                    <a:pt x="103" y="21"/>
                  </a:lnTo>
                  <a:lnTo>
                    <a:pt x="101" y="24"/>
                  </a:lnTo>
                  <a:lnTo>
                    <a:pt x="97" y="27"/>
                  </a:lnTo>
                  <a:lnTo>
                    <a:pt x="92" y="27"/>
                  </a:lnTo>
                  <a:lnTo>
                    <a:pt x="86" y="27"/>
                  </a:lnTo>
                  <a:lnTo>
                    <a:pt x="81" y="25"/>
                  </a:lnTo>
                  <a:lnTo>
                    <a:pt x="78" y="24"/>
                  </a:lnTo>
                  <a:lnTo>
                    <a:pt x="74" y="21"/>
                  </a:lnTo>
                  <a:lnTo>
                    <a:pt x="71" y="20"/>
                  </a:lnTo>
                  <a:lnTo>
                    <a:pt x="68" y="17"/>
                  </a:lnTo>
                  <a:lnTo>
                    <a:pt x="66" y="15"/>
                  </a:lnTo>
                  <a:lnTo>
                    <a:pt x="62" y="14"/>
                  </a:lnTo>
                  <a:lnTo>
                    <a:pt x="55" y="13"/>
                  </a:lnTo>
                  <a:lnTo>
                    <a:pt x="46" y="13"/>
                  </a:lnTo>
                  <a:lnTo>
                    <a:pt x="35" y="14"/>
                  </a:lnTo>
                  <a:lnTo>
                    <a:pt x="26" y="18"/>
                  </a:lnTo>
                  <a:lnTo>
                    <a:pt x="16" y="21"/>
                  </a:lnTo>
                  <a:lnTo>
                    <a:pt x="9" y="27"/>
                  </a:lnTo>
                  <a:lnTo>
                    <a:pt x="3" y="31"/>
                  </a:lnTo>
                  <a:lnTo>
                    <a:pt x="0" y="35"/>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7" name="Freeform 219">
              <a:extLst>
                <a:ext uri="{FF2B5EF4-FFF2-40B4-BE49-F238E27FC236}">
                  <a16:creationId xmlns:a16="http://schemas.microsoft.com/office/drawing/2014/main" id="{C2D4C540-49A2-1CCE-66E0-EA71F13085A2}"/>
                </a:ext>
              </a:extLst>
            </p:cNvPr>
            <p:cNvSpPr>
              <a:spLocks/>
            </p:cNvSpPr>
            <p:nvPr/>
          </p:nvSpPr>
          <p:spPr bwMode="gray">
            <a:xfrm>
              <a:off x="3711926" y="905266"/>
              <a:ext cx="273195" cy="69332"/>
            </a:xfrm>
            <a:custGeom>
              <a:avLst/>
              <a:gdLst>
                <a:gd name="T0" fmla="*/ 36512 w 148"/>
                <a:gd name="T1" fmla="*/ 0 h 40"/>
                <a:gd name="T2" fmla="*/ 30162 w 148"/>
                <a:gd name="T3" fmla="*/ 0 h 40"/>
                <a:gd name="T4" fmla="*/ 25400 w 148"/>
                <a:gd name="T5" fmla="*/ 0 h 40"/>
                <a:gd name="T6" fmla="*/ 20637 w 148"/>
                <a:gd name="T7" fmla="*/ 0 h 40"/>
                <a:gd name="T8" fmla="*/ 15875 w 148"/>
                <a:gd name="T9" fmla="*/ 0 h 40"/>
                <a:gd name="T10" fmla="*/ 9525 w 148"/>
                <a:gd name="T11" fmla="*/ 0 h 40"/>
                <a:gd name="T12" fmla="*/ 6350 w 148"/>
                <a:gd name="T13" fmla="*/ 1389 h 40"/>
                <a:gd name="T14" fmla="*/ 4762 w 148"/>
                <a:gd name="T15" fmla="*/ 5556 h 40"/>
                <a:gd name="T16" fmla="*/ 4762 w 148"/>
                <a:gd name="T17" fmla="*/ 11113 h 40"/>
                <a:gd name="T18" fmla="*/ 6350 w 148"/>
                <a:gd name="T19" fmla="*/ 16669 h 40"/>
                <a:gd name="T20" fmla="*/ 7937 w 148"/>
                <a:gd name="T21" fmla="*/ 19447 h 40"/>
                <a:gd name="T22" fmla="*/ 11112 w 148"/>
                <a:gd name="T23" fmla="*/ 22225 h 40"/>
                <a:gd name="T24" fmla="*/ 7937 w 148"/>
                <a:gd name="T25" fmla="*/ 25003 h 40"/>
                <a:gd name="T26" fmla="*/ 4762 w 148"/>
                <a:gd name="T27" fmla="*/ 29171 h 40"/>
                <a:gd name="T28" fmla="*/ 0 w 148"/>
                <a:gd name="T29" fmla="*/ 34727 h 40"/>
                <a:gd name="T30" fmla="*/ 4762 w 148"/>
                <a:gd name="T31" fmla="*/ 37505 h 40"/>
                <a:gd name="T32" fmla="*/ 25400 w 148"/>
                <a:gd name="T33" fmla="*/ 45839 h 40"/>
                <a:gd name="T34" fmla="*/ 55563 w 148"/>
                <a:gd name="T35" fmla="*/ 51396 h 40"/>
                <a:gd name="T36" fmla="*/ 85725 w 148"/>
                <a:gd name="T37" fmla="*/ 55563 h 40"/>
                <a:gd name="T38" fmla="*/ 182562 w 148"/>
                <a:gd name="T39" fmla="*/ 55563 h 40"/>
                <a:gd name="T40" fmla="*/ 192087 w 148"/>
                <a:gd name="T41" fmla="*/ 45839 h 40"/>
                <a:gd name="T42" fmla="*/ 206375 w 148"/>
                <a:gd name="T43" fmla="*/ 43061 h 40"/>
                <a:gd name="T44" fmla="*/ 219075 w 148"/>
                <a:gd name="T45" fmla="*/ 43061 h 40"/>
                <a:gd name="T46" fmla="*/ 234950 w 148"/>
                <a:gd name="T47" fmla="*/ 43061 h 40"/>
                <a:gd name="T48" fmla="*/ 230188 w 148"/>
                <a:gd name="T49" fmla="*/ 20836 h 40"/>
                <a:gd name="T50" fmla="*/ 225425 w 148"/>
                <a:gd name="T51" fmla="*/ 16669 h 40"/>
                <a:gd name="T52" fmla="*/ 220663 w 148"/>
                <a:gd name="T53" fmla="*/ 9724 h 40"/>
                <a:gd name="T54" fmla="*/ 215900 w 148"/>
                <a:gd name="T55" fmla="*/ 8334 h 40"/>
                <a:gd name="T56" fmla="*/ 201612 w 148"/>
                <a:gd name="T57" fmla="*/ 8334 h 40"/>
                <a:gd name="T58" fmla="*/ 182562 w 148"/>
                <a:gd name="T59" fmla="*/ 11113 h 40"/>
                <a:gd name="T60" fmla="*/ 161925 w 148"/>
                <a:gd name="T61" fmla="*/ 20836 h 40"/>
                <a:gd name="T62" fmla="*/ 141287 w 148"/>
                <a:gd name="T63" fmla="*/ 25003 h 40"/>
                <a:gd name="T64" fmla="*/ 117475 w 148"/>
                <a:gd name="T65" fmla="*/ 25003 h 40"/>
                <a:gd name="T66" fmla="*/ 96837 w 148"/>
                <a:gd name="T67" fmla="*/ 25003 h 40"/>
                <a:gd name="T68" fmla="*/ 79375 w 148"/>
                <a:gd name="T69" fmla="*/ 25003 h 40"/>
                <a:gd name="T70" fmla="*/ 61912 w 148"/>
                <a:gd name="T71" fmla="*/ 25003 h 40"/>
                <a:gd name="T72" fmla="*/ 47625 w 148"/>
                <a:gd name="T73" fmla="*/ 25003 h 40"/>
                <a:gd name="T74" fmla="*/ 39687 w 148"/>
                <a:gd name="T75" fmla="*/ 20836 h 40"/>
                <a:gd name="T76" fmla="*/ 34925 w 148"/>
                <a:gd name="T77" fmla="*/ 16669 h 40"/>
                <a:gd name="T78" fmla="*/ 33337 w 148"/>
                <a:gd name="T79" fmla="*/ 9724 h 40"/>
                <a:gd name="T80" fmla="*/ 33337 w 148"/>
                <a:gd name="T81" fmla="*/ 5556 h 40"/>
                <a:gd name="T82" fmla="*/ 34925 w 148"/>
                <a:gd name="T83" fmla="*/ 1389 h 40"/>
                <a:gd name="T84" fmla="*/ 38100 w 148"/>
                <a:gd name="T85" fmla="*/ 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8"/>
                <a:gd name="T130" fmla="*/ 0 h 40"/>
                <a:gd name="T131" fmla="*/ 148 w 148"/>
                <a:gd name="T132" fmla="*/ 40 h 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8" h="40">
                  <a:moveTo>
                    <a:pt x="24" y="0"/>
                  </a:moveTo>
                  <a:lnTo>
                    <a:pt x="23" y="0"/>
                  </a:lnTo>
                  <a:lnTo>
                    <a:pt x="21" y="0"/>
                  </a:lnTo>
                  <a:lnTo>
                    <a:pt x="19" y="0"/>
                  </a:lnTo>
                  <a:lnTo>
                    <a:pt x="18" y="0"/>
                  </a:lnTo>
                  <a:lnTo>
                    <a:pt x="16" y="0"/>
                  </a:lnTo>
                  <a:lnTo>
                    <a:pt x="15" y="0"/>
                  </a:lnTo>
                  <a:lnTo>
                    <a:pt x="13" y="0"/>
                  </a:lnTo>
                  <a:lnTo>
                    <a:pt x="11" y="0"/>
                  </a:lnTo>
                  <a:lnTo>
                    <a:pt x="10" y="0"/>
                  </a:lnTo>
                  <a:lnTo>
                    <a:pt x="9" y="0"/>
                  </a:lnTo>
                  <a:lnTo>
                    <a:pt x="6" y="0"/>
                  </a:lnTo>
                  <a:lnTo>
                    <a:pt x="5" y="1"/>
                  </a:lnTo>
                  <a:lnTo>
                    <a:pt x="4" y="1"/>
                  </a:lnTo>
                  <a:lnTo>
                    <a:pt x="4" y="3"/>
                  </a:lnTo>
                  <a:lnTo>
                    <a:pt x="3" y="4"/>
                  </a:lnTo>
                  <a:lnTo>
                    <a:pt x="3" y="7"/>
                  </a:lnTo>
                  <a:lnTo>
                    <a:pt x="3" y="8"/>
                  </a:lnTo>
                  <a:lnTo>
                    <a:pt x="4" y="11"/>
                  </a:lnTo>
                  <a:lnTo>
                    <a:pt x="4" y="12"/>
                  </a:lnTo>
                  <a:lnTo>
                    <a:pt x="5" y="12"/>
                  </a:lnTo>
                  <a:lnTo>
                    <a:pt x="5" y="14"/>
                  </a:lnTo>
                  <a:lnTo>
                    <a:pt x="6" y="15"/>
                  </a:lnTo>
                  <a:lnTo>
                    <a:pt x="7" y="16"/>
                  </a:lnTo>
                  <a:lnTo>
                    <a:pt x="6" y="16"/>
                  </a:lnTo>
                  <a:lnTo>
                    <a:pt x="5" y="18"/>
                  </a:lnTo>
                  <a:lnTo>
                    <a:pt x="4" y="19"/>
                  </a:lnTo>
                  <a:lnTo>
                    <a:pt x="3" y="21"/>
                  </a:lnTo>
                  <a:lnTo>
                    <a:pt x="2" y="22"/>
                  </a:lnTo>
                  <a:lnTo>
                    <a:pt x="0" y="25"/>
                  </a:lnTo>
                  <a:lnTo>
                    <a:pt x="0" y="26"/>
                  </a:lnTo>
                  <a:lnTo>
                    <a:pt x="3" y="27"/>
                  </a:lnTo>
                  <a:lnTo>
                    <a:pt x="9" y="31"/>
                  </a:lnTo>
                  <a:lnTo>
                    <a:pt x="16" y="33"/>
                  </a:lnTo>
                  <a:lnTo>
                    <a:pt x="25" y="35"/>
                  </a:lnTo>
                  <a:lnTo>
                    <a:pt x="35" y="37"/>
                  </a:lnTo>
                  <a:lnTo>
                    <a:pt x="45" y="38"/>
                  </a:lnTo>
                  <a:lnTo>
                    <a:pt x="54" y="40"/>
                  </a:lnTo>
                  <a:lnTo>
                    <a:pt x="60" y="40"/>
                  </a:lnTo>
                  <a:lnTo>
                    <a:pt x="115" y="40"/>
                  </a:lnTo>
                  <a:lnTo>
                    <a:pt x="119" y="34"/>
                  </a:lnTo>
                  <a:lnTo>
                    <a:pt x="121" y="33"/>
                  </a:lnTo>
                  <a:lnTo>
                    <a:pt x="125" y="31"/>
                  </a:lnTo>
                  <a:lnTo>
                    <a:pt x="130" y="31"/>
                  </a:lnTo>
                  <a:lnTo>
                    <a:pt x="133" y="31"/>
                  </a:lnTo>
                  <a:lnTo>
                    <a:pt x="138" y="31"/>
                  </a:lnTo>
                  <a:lnTo>
                    <a:pt x="143" y="33"/>
                  </a:lnTo>
                  <a:lnTo>
                    <a:pt x="148" y="31"/>
                  </a:lnTo>
                  <a:lnTo>
                    <a:pt x="148" y="16"/>
                  </a:lnTo>
                  <a:lnTo>
                    <a:pt x="145" y="15"/>
                  </a:lnTo>
                  <a:lnTo>
                    <a:pt x="144" y="14"/>
                  </a:lnTo>
                  <a:lnTo>
                    <a:pt x="142" y="12"/>
                  </a:lnTo>
                  <a:lnTo>
                    <a:pt x="140" y="8"/>
                  </a:lnTo>
                  <a:lnTo>
                    <a:pt x="139" y="7"/>
                  </a:lnTo>
                  <a:lnTo>
                    <a:pt x="137" y="6"/>
                  </a:lnTo>
                  <a:lnTo>
                    <a:pt x="136" y="6"/>
                  </a:lnTo>
                  <a:lnTo>
                    <a:pt x="133" y="4"/>
                  </a:lnTo>
                  <a:lnTo>
                    <a:pt x="127" y="6"/>
                  </a:lnTo>
                  <a:lnTo>
                    <a:pt x="121" y="7"/>
                  </a:lnTo>
                  <a:lnTo>
                    <a:pt x="115" y="8"/>
                  </a:lnTo>
                  <a:lnTo>
                    <a:pt x="108" y="12"/>
                  </a:lnTo>
                  <a:lnTo>
                    <a:pt x="102" y="15"/>
                  </a:lnTo>
                  <a:lnTo>
                    <a:pt x="97" y="16"/>
                  </a:lnTo>
                  <a:lnTo>
                    <a:pt x="89" y="18"/>
                  </a:lnTo>
                  <a:lnTo>
                    <a:pt x="82" y="18"/>
                  </a:lnTo>
                  <a:lnTo>
                    <a:pt x="74" y="18"/>
                  </a:lnTo>
                  <a:lnTo>
                    <a:pt x="67" y="18"/>
                  </a:lnTo>
                  <a:lnTo>
                    <a:pt x="61" y="18"/>
                  </a:lnTo>
                  <a:lnTo>
                    <a:pt x="55" y="18"/>
                  </a:lnTo>
                  <a:lnTo>
                    <a:pt x="50" y="18"/>
                  </a:lnTo>
                  <a:lnTo>
                    <a:pt x="45" y="18"/>
                  </a:lnTo>
                  <a:lnTo>
                    <a:pt x="39" y="18"/>
                  </a:lnTo>
                  <a:lnTo>
                    <a:pt x="32" y="18"/>
                  </a:lnTo>
                  <a:lnTo>
                    <a:pt x="30" y="18"/>
                  </a:lnTo>
                  <a:lnTo>
                    <a:pt x="27" y="16"/>
                  </a:lnTo>
                  <a:lnTo>
                    <a:pt x="25" y="15"/>
                  </a:lnTo>
                  <a:lnTo>
                    <a:pt x="23" y="14"/>
                  </a:lnTo>
                  <a:lnTo>
                    <a:pt x="22" y="12"/>
                  </a:lnTo>
                  <a:lnTo>
                    <a:pt x="21" y="8"/>
                  </a:lnTo>
                  <a:lnTo>
                    <a:pt x="21" y="7"/>
                  </a:lnTo>
                  <a:lnTo>
                    <a:pt x="19" y="4"/>
                  </a:lnTo>
                  <a:lnTo>
                    <a:pt x="21" y="4"/>
                  </a:lnTo>
                  <a:lnTo>
                    <a:pt x="21" y="3"/>
                  </a:lnTo>
                  <a:lnTo>
                    <a:pt x="22" y="1"/>
                  </a:lnTo>
                  <a:lnTo>
                    <a:pt x="23" y="0"/>
                  </a:lnTo>
                  <a:lnTo>
                    <a:pt x="24"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8" name="Freeform 220">
              <a:extLst>
                <a:ext uri="{FF2B5EF4-FFF2-40B4-BE49-F238E27FC236}">
                  <a16:creationId xmlns:a16="http://schemas.microsoft.com/office/drawing/2014/main" id="{89D7B541-28CC-DC50-E746-21F94ACA561B}"/>
                </a:ext>
              </a:extLst>
            </p:cNvPr>
            <p:cNvSpPr>
              <a:spLocks/>
            </p:cNvSpPr>
            <p:nvPr/>
          </p:nvSpPr>
          <p:spPr bwMode="gray">
            <a:xfrm>
              <a:off x="3786253" y="764619"/>
              <a:ext cx="188827" cy="95086"/>
            </a:xfrm>
            <a:custGeom>
              <a:avLst/>
              <a:gdLst>
                <a:gd name="T0" fmla="*/ 71438 w 102"/>
                <a:gd name="T1" fmla="*/ 60960 h 55"/>
                <a:gd name="T2" fmla="*/ 98425 w 102"/>
                <a:gd name="T3" fmla="*/ 54033 h 55"/>
                <a:gd name="T4" fmla="*/ 131763 w 102"/>
                <a:gd name="T5" fmla="*/ 45720 h 55"/>
                <a:gd name="T6" fmla="*/ 153988 w 102"/>
                <a:gd name="T7" fmla="*/ 38793 h 55"/>
                <a:gd name="T8" fmla="*/ 157163 w 102"/>
                <a:gd name="T9" fmla="*/ 29095 h 55"/>
                <a:gd name="T10" fmla="*/ 144463 w 102"/>
                <a:gd name="T11" fmla="*/ 23553 h 55"/>
                <a:gd name="T12" fmla="*/ 131763 w 102"/>
                <a:gd name="T13" fmla="*/ 20782 h 55"/>
                <a:gd name="T14" fmla="*/ 112713 w 102"/>
                <a:gd name="T15" fmla="*/ 18011 h 55"/>
                <a:gd name="T16" fmla="*/ 103188 w 102"/>
                <a:gd name="T17" fmla="*/ 18011 h 55"/>
                <a:gd name="T18" fmla="*/ 98425 w 102"/>
                <a:gd name="T19" fmla="*/ 15240 h 55"/>
                <a:gd name="T20" fmla="*/ 96837 w 102"/>
                <a:gd name="T21" fmla="*/ 9698 h 55"/>
                <a:gd name="T22" fmla="*/ 93662 w 102"/>
                <a:gd name="T23" fmla="*/ 5542 h 55"/>
                <a:gd name="T24" fmla="*/ 90487 w 102"/>
                <a:gd name="T25" fmla="*/ 4156 h 55"/>
                <a:gd name="T26" fmla="*/ 85725 w 102"/>
                <a:gd name="T27" fmla="*/ 4156 h 55"/>
                <a:gd name="T28" fmla="*/ 82550 w 102"/>
                <a:gd name="T29" fmla="*/ 2771 h 55"/>
                <a:gd name="T30" fmla="*/ 76200 w 102"/>
                <a:gd name="T31" fmla="*/ 0 h 55"/>
                <a:gd name="T32" fmla="*/ 65088 w 102"/>
                <a:gd name="T33" fmla="*/ 2771 h 55"/>
                <a:gd name="T34" fmla="*/ 42862 w 102"/>
                <a:gd name="T35" fmla="*/ 5542 h 55"/>
                <a:gd name="T36" fmla="*/ 15875 w 102"/>
                <a:gd name="T37" fmla="*/ 13855 h 55"/>
                <a:gd name="T38" fmla="*/ 3175 w 102"/>
                <a:gd name="T39" fmla="*/ 23553 h 55"/>
                <a:gd name="T40" fmla="*/ 0 w 102"/>
                <a:gd name="T41" fmla="*/ 30480 h 55"/>
                <a:gd name="T42" fmla="*/ 15875 w 102"/>
                <a:gd name="T43" fmla="*/ 40178 h 55"/>
                <a:gd name="T44" fmla="*/ 31750 w 102"/>
                <a:gd name="T45" fmla="*/ 41564 h 55"/>
                <a:gd name="T46" fmla="*/ 23812 w 102"/>
                <a:gd name="T47" fmla="*/ 45720 h 55"/>
                <a:gd name="T48" fmla="*/ 20637 w 102"/>
                <a:gd name="T49" fmla="*/ 49876 h 55"/>
                <a:gd name="T50" fmla="*/ 19050 w 102"/>
                <a:gd name="T51" fmla="*/ 54033 h 55"/>
                <a:gd name="T52" fmla="*/ 19050 w 102"/>
                <a:gd name="T53" fmla="*/ 60960 h 55"/>
                <a:gd name="T54" fmla="*/ 20637 w 102"/>
                <a:gd name="T55" fmla="*/ 62345 h 55"/>
                <a:gd name="T56" fmla="*/ 22225 w 102"/>
                <a:gd name="T57" fmla="*/ 65116 h 55"/>
                <a:gd name="T58" fmla="*/ 22225 w 102"/>
                <a:gd name="T59" fmla="*/ 69273 h 55"/>
                <a:gd name="T60" fmla="*/ 22225 w 102"/>
                <a:gd name="T61" fmla="*/ 72044 h 55"/>
                <a:gd name="T62" fmla="*/ 23812 w 102"/>
                <a:gd name="T63" fmla="*/ 74815 h 55"/>
                <a:gd name="T64" fmla="*/ 25400 w 102"/>
                <a:gd name="T65" fmla="*/ 76200 h 55"/>
                <a:gd name="T66" fmla="*/ 30163 w 102"/>
                <a:gd name="T67" fmla="*/ 76200 h 55"/>
                <a:gd name="T68" fmla="*/ 41275 w 102"/>
                <a:gd name="T69" fmla="*/ 76200 h 55"/>
                <a:gd name="T70" fmla="*/ 46037 w 102"/>
                <a:gd name="T71" fmla="*/ 72044 h 55"/>
                <a:gd name="T72" fmla="*/ 53975 w 102"/>
                <a:gd name="T73" fmla="*/ 70658 h 55"/>
                <a:gd name="T74" fmla="*/ 61913 w 102"/>
                <a:gd name="T75" fmla="*/ 70658 h 55"/>
                <a:gd name="T76" fmla="*/ 57150 w 102"/>
                <a:gd name="T77" fmla="*/ 62345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
                <a:gd name="T118" fmla="*/ 0 h 55"/>
                <a:gd name="T119" fmla="*/ 102 w 102"/>
                <a:gd name="T120" fmla="*/ 55 h 5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 h="55">
                  <a:moveTo>
                    <a:pt x="36" y="45"/>
                  </a:moveTo>
                  <a:lnTo>
                    <a:pt x="45" y="44"/>
                  </a:lnTo>
                  <a:lnTo>
                    <a:pt x="53" y="40"/>
                  </a:lnTo>
                  <a:lnTo>
                    <a:pt x="62" y="39"/>
                  </a:lnTo>
                  <a:lnTo>
                    <a:pt x="72" y="36"/>
                  </a:lnTo>
                  <a:lnTo>
                    <a:pt x="83" y="33"/>
                  </a:lnTo>
                  <a:lnTo>
                    <a:pt x="91" y="30"/>
                  </a:lnTo>
                  <a:lnTo>
                    <a:pt x="97" y="28"/>
                  </a:lnTo>
                  <a:lnTo>
                    <a:pt x="102" y="25"/>
                  </a:lnTo>
                  <a:lnTo>
                    <a:pt x="99" y="21"/>
                  </a:lnTo>
                  <a:lnTo>
                    <a:pt x="96" y="18"/>
                  </a:lnTo>
                  <a:lnTo>
                    <a:pt x="91" y="17"/>
                  </a:lnTo>
                  <a:lnTo>
                    <a:pt x="87" y="15"/>
                  </a:lnTo>
                  <a:lnTo>
                    <a:pt x="83" y="15"/>
                  </a:lnTo>
                  <a:lnTo>
                    <a:pt x="77" y="15"/>
                  </a:lnTo>
                  <a:lnTo>
                    <a:pt x="71" y="13"/>
                  </a:lnTo>
                  <a:lnTo>
                    <a:pt x="66" y="13"/>
                  </a:lnTo>
                  <a:lnTo>
                    <a:pt x="65" y="13"/>
                  </a:lnTo>
                  <a:lnTo>
                    <a:pt x="64" y="13"/>
                  </a:lnTo>
                  <a:lnTo>
                    <a:pt x="62" y="11"/>
                  </a:lnTo>
                  <a:lnTo>
                    <a:pt x="62" y="9"/>
                  </a:lnTo>
                  <a:lnTo>
                    <a:pt x="61" y="7"/>
                  </a:lnTo>
                  <a:lnTo>
                    <a:pt x="60" y="6"/>
                  </a:lnTo>
                  <a:lnTo>
                    <a:pt x="59" y="4"/>
                  </a:lnTo>
                  <a:lnTo>
                    <a:pt x="58" y="3"/>
                  </a:lnTo>
                  <a:lnTo>
                    <a:pt x="57" y="3"/>
                  </a:lnTo>
                  <a:lnTo>
                    <a:pt x="55" y="3"/>
                  </a:lnTo>
                  <a:lnTo>
                    <a:pt x="54" y="3"/>
                  </a:lnTo>
                  <a:lnTo>
                    <a:pt x="53" y="2"/>
                  </a:lnTo>
                  <a:lnTo>
                    <a:pt x="52" y="2"/>
                  </a:lnTo>
                  <a:lnTo>
                    <a:pt x="51" y="2"/>
                  </a:lnTo>
                  <a:lnTo>
                    <a:pt x="48" y="0"/>
                  </a:lnTo>
                  <a:lnTo>
                    <a:pt x="47" y="0"/>
                  </a:lnTo>
                  <a:lnTo>
                    <a:pt x="41" y="2"/>
                  </a:lnTo>
                  <a:lnTo>
                    <a:pt x="34" y="2"/>
                  </a:lnTo>
                  <a:lnTo>
                    <a:pt x="27" y="4"/>
                  </a:lnTo>
                  <a:lnTo>
                    <a:pt x="17" y="6"/>
                  </a:lnTo>
                  <a:lnTo>
                    <a:pt x="10" y="10"/>
                  </a:lnTo>
                  <a:lnTo>
                    <a:pt x="4" y="15"/>
                  </a:lnTo>
                  <a:lnTo>
                    <a:pt x="2" y="17"/>
                  </a:lnTo>
                  <a:lnTo>
                    <a:pt x="1" y="19"/>
                  </a:lnTo>
                  <a:lnTo>
                    <a:pt x="0" y="22"/>
                  </a:lnTo>
                  <a:lnTo>
                    <a:pt x="0" y="25"/>
                  </a:lnTo>
                  <a:lnTo>
                    <a:pt x="10" y="29"/>
                  </a:lnTo>
                  <a:lnTo>
                    <a:pt x="22" y="29"/>
                  </a:lnTo>
                  <a:lnTo>
                    <a:pt x="20" y="30"/>
                  </a:lnTo>
                  <a:lnTo>
                    <a:pt x="17" y="32"/>
                  </a:lnTo>
                  <a:lnTo>
                    <a:pt x="15" y="33"/>
                  </a:lnTo>
                  <a:lnTo>
                    <a:pt x="14" y="35"/>
                  </a:lnTo>
                  <a:lnTo>
                    <a:pt x="13" y="36"/>
                  </a:lnTo>
                  <a:lnTo>
                    <a:pt x="13" y="37"/>
                  </a:lnTo>
                  <a:lnTo>
                    <a:pt x="12" y="39"/>
                  </a:lnTo>
                  <a:lnTo>
                    <a:pt x="12" y="43"/>
                  </a:lnTo>
                  <a:lnTo>
                    <a:pt x="12" y="44"/>
                  </a:lnTo>
                  <a:lnTo>
                    <a:pt x="13" y="44"/>
                  </a:lnTo>
                  <a:lnTo>
                    <a:pt x="13" y="45"/>
                  </a:lnTo>
                  <a:lnTo>
                    <a:pt x="13" y="47"/>
                  </a:lnTo>
                  <a:lnTo>
                    <a:pt x="14" y="47"/>
                  </a:lnTo>
                  <a:lnTo>
                    <a:pt x="14" y="48"/>
                  </a:lnTo>
                  <a:lnTo>
                    <a:pt x="14" y="50"/>
                  </a:lnTo>
                  <a:lnTo>
                    <a:pt x="14" y="51"/>
                  </a:lnTo>
                  <a:lnTo>
                    <a:pt x="14" y="52"/>
                  </a:lnTo>
                  <a:lnTo>
                    <a:pt x="15" y="52"/>
                  </a:lnTo>
                  <a:lnTo>
                    <a:pt x="15" y="54"/>
                  </a:lnTo>
                  <a:lnTo>
                    <a:pt x="16" y="54"/>
                  </a:lnTo>
                  <a:lnTo>
                    <a:pt x="16" y="55"/>
                  </a:lnTo>
                  <a:lnTo>
                    <a:pt x="17" y="55"/>
                  </a:lnTo>
                  <a:lnTo>
                    <a:pt x="19" y="55"/>
                  </a:lnTo>
                  <a:lnTo>
                    <a:pt x="21" y="55"/>
                  </a:lnTo>
                  <a:lnTo>
                    <a:pt x="26" y="55"/>
                  </a:lnTo>
                  <a:lnTo>
                    <a:pt x="28" y="54"/>
                  </a:lnTo>
                  <a:lnTo>
                    <a:pt x="29" y="52"/>
                  </a:lnTo>
                  <a:lnTo>
                    <a:pt x="32" y="52"/>
                  </a:lnTo>
                  <a:lnTo>
                    <a:pt x="34" y="51"/>
                  </a:lnTo>
                  <a:lnTo>
                    <a:pt x="36" y="51"/>
                  </a:lnTo>
                  <a:lnTo>
                    <a:pt x="39" y="51"/>
                  </a:lnTo>
                  <a:lnTo>
                    <a:pt x="41" y="51"/>
                  </a:lnTo>
                  <a:lnTo>
                    <a:pt x="36" y="45"/>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69" name="Freeform 221">
              <a:extLst>
                <a:ext uri="{FF2B5EF4-FFF2-40B4-BE49-F238E27FC236}">
                  <a16:creationId xmlns:a16="http://schemas.microsoft.com/office/drawing/2014/main" id="{A3AD5560-A1CE-6E85-14D4-322DFFEBF748}"/>
                </a:ext>
              </a:extLst>
            </p:cNvPr>
            <p:cNvSpPr>
              <a:spLocks/>
            </p:cNvSpPr>
            <p:nvPr/>
          </p:nvSpPr>
          <p:spPr bwMode="gray">
            <a:xfrm>
              <a:off x="3910797" y="988466"/>
              <a:ext cx="94413" cy="39617"/>
            </a:xfrm>
            <a:custGeom>
              <a:avLst/>
              <a:gdLst>
                <a:gd name="T0" fmla="*/ 26988 w 51"/>
                <a:gd name="T1" fmla="*/ 30370 h 23"/>
                <a:gd name="T2" fmla="*/ 19050 w 51"/>
                <a:gd name="T3" fmla="*/ 30370 h 23"/>
                <a:gd name="T4" fmla="*/ 15875 w 51"/>
                <a:gd name="T5" fmla="*/ 28989 h 23"/>
                <a:gd name="T6" fmla="*/ 12700 w 51"/>
                <a:gd name="T7" fmla="*/ 26228 h 23"/>
                <a:gd name="T8" fmla="*/ 7938 w 51"/>
                <a:gd name="T9" fmla="*/ 20707 h 23"/>
                <a:gd name="T10" fmla="*/ 6350 w 51"/>
                <a:gd name="T11" fmla="*/ 17946 h 23"/>
                <a:gd name="T12" fmla="*/ 3175 w 51"/>
                <a:gd name="T13" fmla="*/ 13804 h 23"/>
                <a:gd name="T14" fmla="*/ 0 w 51"/>
                <a:gd name="T15" fmla="*/ 9663 h 23"/>
                <a:gd name="T16" fmla="*/ 0 w 51"/>
                <a:gd name="T17" fmla="*/ 4141 h 23"/>
                <a:gd name="T18" fmla="*/ 6350 w 51"/>
                <a:gd name="T19" fmla="*/ 4141 h 23"/>
                <a:gd name="T20" fmla="*/ 9525 w 51"/>
                <a:gd name="T21" fmla="*/ 4141 h 23"/>
                <a:gd name="T22" fmla="*/ 14288 w 51"/>
                <a:gd name="T23" fmla="*/ 4141 h 23"/>
                <a:gd name="T24" fmla="*/ 17463 w 51"/>
                <a:gd name="T25" fmla="*/ 4141 h 23"/>
                <a:gd name="T26" fmla="*/ 23813 w 51"/>
                <a:gd name="T27" fmla="*/ 4141 h 23"/>
                <a:gd name="T28" fmla="*/ 26988 w 51"/>
                <a:gd name="T29" fmla="*/ 4141 h 23"/>
                <a:gd name="T30" fmla="*/ 30163 w 51"/>
                <a:gd name="T31" fmla="*/ 4141 h 23"/>
                <a:gd name="T32" fmla="*/ 31750 w 51"/>
                <a:gd name="T33" fmla="*/ 4141 h 23"/>
                <a:gd name="T34" fmla="*/ 38100 w 51"/>
                <a:gd name="T35" fmla="*/ 2761 h 23"/>
                <a:gd name="T36" fmla="*/ 44450 w 51"/>
                <a:gd name="T37" fmla="*/ 2761 h 23"/>
                <a:gd name="T38" fmla="*/ 50800 w 51"/>
                <a:gd name="T39" fmla="*/ 0 h 23"/>
                <a:gd name="T40" fmla="*/ 61913 w 51"/>
                <a:gd name="T41" fmla="*/ 0 h 23"/>
                <a:gd name="T42" fmla="*/ 69850 w 51"/>
                <a:gd name="T43" fmla="*/ 0 h 23"/>
                <a:gd name="T44" fmla="*/ 76200 w 51"/>
                <a:gd name="T45" fmla="*/ 2761 h 23"/>
                <a:gd name="T46" fmla="*/ 79375 w 51"/>
                <a:gd name="T47" fmla="*/ 6902 h 23"/>
                <a:gd name="T48" fmla="*/ 80963 w 51"/>
                <a:gd name="T49" fmla="*/ 15185 h 23"/>
                <a:gd name="T50" fmla="*/ 80963 w 51"/>
                <a:gd name="T51" fmla="*/ 19326 h 23"/>
                <a:gd name="T52" fmla="*/ 79375 w 51"/>
                <a:gd name="T53" fmla="*/ 24848 h 23"/>
                <a:gd name="T54" fmla="*/ 77788 w 51"/>
                <a:gd name="T55" fmla="*/ 26228 h 23"/>
                <a:gd name="T56" fmla="*/ 76200 w 51"/>
                <a:gd name="T57" fmla="*/ 30370 h 23"/>
                <a:gd name="T58" fmla="*/ 68263 w 51"/>
                <a:gd name="T59" fmla="*/ 31750 h 23"/>
                <a:gd name="T60" fmla="*/ 58738 w 51"/>
                <a:gd name="T61" fmla="*/ 31750 h 23"/>
                <a:gd name="T62" fmla="*/ 49213 w 51"/>
                <a:gd name="T63" fmla="*/ 31750 h 23"/>
                <a:gd name="T64" fmla="*/ 39688 w 51"/>
                <a:gd name="T65" fmla="*/ 31750 h 23"/>
                <a:gd name="T66" fmla="*/ 31750 w 51"/>
                <a:gd name="T67" fmla="*/ 30370 h 23"/>
                <a:gd name="T68" fmla="*/ 26988 w 51"/>
                <a:gd name="T69" fmla="*/ 30370 h 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
                <a:gd name="T106" fmla="*/ 0 h 23"/>
                <a:gd name="T107" fmla="*/ 51 w 51"/>
                <a:gd name="T108" fmla="*/ 23 h 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 h="23">
                  <a:moveTo>
                    <a:pt x="17" y="22"/>
                  </a:moveTo>
                  <a:lnTo>
                    <a:pt x="12" y="22"/>
                  </a:lnTo>
                  <a:lnTo>
                    <a:pt x="10" y="21"/>
                  </a:lnTo>
                  <a:lnTo>
                    <a:pt x="8" y="19"/>
                  </a:lnTo>
                  <a:lnTo>
                    <a:pt x="5" y="15"/>
                  </a:lnTo>
                  <a:lnTo>
                    <a:pt x="4" y="13"/>
                  </a:lnTo>
                  <a:lnTo>
                    <a:pt x="2" y="10"/>
                  </a:lnTo>
                  <a:lnTo>
                    <a:pt x="0" y="7"/>
                  </a:lnTo>
                  <a:lnTo>
                    <a:pt x="0" y="3"/>
                  </a:lnTo>
                  <a:lnTo>
                    <a:pt x="4" y="3"/>
                  </a:lnTo>
                  <a:lnTo>
                    <a:pt x="6" y="3"/>
                  </a:lnTo>
                  <a:lnTo>
                    <a:pt x="9" y="3"/>
                  </a:lnTo>
                  <a:lnTo>
                    <a:pt x="11" y="3"/>
                  </a:lnTo>
                  <a:lnTo>
                    <a:pt x="15" y="3"/>
                  </a:lnTo>
                  <a:lnTo>
                    <a:pt x="17" y="3"/>
                  </a:lnTo>
                  <a:lnTo>
                    <a:pt x="19" y="3"/>
                  </a:lnTo>
                  <a:lnTo>
                    <a:pt x="20" y="3"/>
                  </a:lnTo>
                  <a:lnTo>
                    <a:pt x="24" y="2"/>
                  </a:lnTo>
                  <a:lnTo>
                    <a:pt x="28" y="2"/>
                  </a:lnTo>
                  <a:lnTo>
                    <a:pt x="32" y="0"/>
                  </a:lnTo>
                  <a:lnTo>
                    <a:pt x="39" y="0"/>
                  </a:lnTo>
                  <a:lnTo>
                    <a:pt x="44" y="0"/>
                  </a:lnTo>
                  <a:lnTo>
                    <a:pt x="48" y="2"/>
                  </a:lnTo>
                  <a:lnTo>
                    <a:pt x="50" y="5"/>
                  </a:lnTo>
                  <a:lnTo>
                    <a:pt x="51" y="11"/>
                  </a:lnTo>
                  <a:lnTo>
                    <a:pt x="51" y="14"/>
                  </a:lnTo>
                  <a:lnTo>
                    <a:pt x="50" y="18"/>
                  </a:lnTo>
                  <a:lnTo>
                    <a:pt x="49" y="19"/>
                  </a:lnTo>
                  <a:lnTo>
                    <a:pt x="48" y="22"/>
                  </a:lnTo>
                  <a:lnTo>
                    <a:pt x="43" y="23"/>
                  </a:lnTo>
                  <a:lnTo>
                    <a:pt x="37" y="23"/>
                  </a:lnTo>
                  <a:lnTo>
                    <a:pt x="31" y="23"/>
                  </a:lnTo>
                  <a:lnTo>
                    <a:pt x="25" y="23"/>
                  </a:lnTo>
                  <a:lnTo>
                    <a:pt x="20" y="22"/>
                  </a:lnTo>
                  <a:lnTo>
                    <a:pt x="17" y="22"/>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0" name="Freeform 222">
              <a:extLst>
                <a:ext uri="{FF2B5EF4-FFF2-40B4-BE49-F238E27FC236}">
                  <a16:creationId xmlns:a16="http://schemas.microsoft.com/office/drawing/2014/main" id="{3B9FEF63-EA81-5886-E3A4-94845A5ADC8D}"/>
                </a:ext>
              </a:extLst>
            </p:cNvPr>
            <p:cNvSpPr>
              <a:spLocks/>
            </p:cNvSpPr>
            <p:nvPr/>
          </p:nvSpPr>
          <p:spPr bwMode="gray">
            <a:xfrm>
              <a:off x="3336284" y="3704350"/>
              <a:ext cx="1271566" cy="1551084"/>
            </a:xfrm>
            <a:custGeom>
              <a:avLst/>
              <a:gdLst>
                <a:gd name="T0" fmla="*/ 222250 w 685"/>
                <a:gd name="T1" fmla="*/ 485420 h 886"/>
                <a:gd name="T2" fmla="*/ 250825 w 685"/>
                <a:gd name="T3" fmla="*/ 549956 h 886"/>
                <a:gd name="T4" fmla="*/ 349250 w 685"/>
                <a:gd name="T5" fmla="*/ 597656 h 886"/>
                <a:gd name="T6" fmla="*/ 390525 w 685"/>
                <a:gd name="T7" fmla="*/ 652371 h 886"/>
                <a:gd name="T8" fmla="*/ 417513 w 685"/>
                <a:gd name="T9" fmla="*/ 702878 h 886"/>
                <a:gd name="T10" fmla="*/ 468313 w 685"/>
                <a:gd name="T11" fmla="*/ 751981 h 886"/>
                <a:gd name="T12" fmla="*/ 461963 w 685"/>
                <a:gd name="T13" fmla="*/ 812308 h 886"/>
                <a:gd name="T14" fmla="*/ 477838 w 685"/>
                <a:gd name="T15" fmla="*/ 845978 h 886"/>
                <a:gd name="T16" fmla="*/ 506413 w 685"/>
                <a:gd name="T17" fmla="*/ 896485 h 886"/>
                <a:gd name="T18" fmla="*/ 565150 w 685"/>
                <a:gd name="T19" fmla="*/ 925947 h 886"/>
                <a:gd name="T20" fmla="*/ 593725 w 685"/>
                <a:gd name="T21" fmla="*/ 1003109 h 886"/>
                <a:gd name="T22" fmla="*/ 604838 w 685"/>
                <a:gd name="T23" fmla="*/ 1033974 h 886"/>
                <a:gd name="T24" fmla="*/ 581025 w 685"/>
                <a:gd name="T25" fmla="*/ 1083077 h 886"/>
                <a:gd name="T26" fmla="*/ 539750 w 685"/>
                <a:gd name="T27" fmla="*/ 1163045 h 886"/>
                <a:gd name="T28" fmla="*/ 590550 w 685"/>
                <a:gd name="T29" fmla="*/ 1188298 h 886"/>
                <a:gd name="T30" fmla="*/ 666750 w 685"/>
                <a:gd name="T31" fmla="*/ 1243013 h 886"/>
                <a:gd name="T32" fmla="*/ 700088 w 685"/>
                <a:gd name="T33" fmla="*/ 1175671 h 886"/>
                <a:gd name="T34" fmla="*/ 735013 w 685"/>
                <a:gd name="T35" fmla="*/ 1111136 h 886"/>
                <a:gd name="T36" fmla="*/ 733425 w 685"/>
                <a:gd name="T37" fmla="*/ 1033974 h 886"/>
                <a:gd name="T38" fmla="*/ 796925 w 685"/>
                <a:gd name="T39" fmla="*/ 946991 h 886"/>
                <a:gd name="T40" fmla="*/ 860425 w 685"/>
                <a:gd name="T41" fmla="*/ 913320 h 886"/>
                <a:gd name="T42" fmla="*/ 912813 w 685"/>
                <a:gd name="T43" fmla="*/ 911917 h 886"/>
                <a:gd name="T44" fmla="*/ 955675 w 685"/>
                <a:gd name="T45" fmla="*/ 823531 h 886"/>
                <a:gd name="T46" fmla="*/ 977900 w 685"/>
                <a:gd name="T47" fmla="*/ 739354 h 886"/>
                <a:gd name="T48" fmla="*/ 982663 w 685"/>
                <a:gd name="T49" fmla="*/ 684639 h 886"/>
                <a:gd name="T50" fmla="*/ 974725 w 685"/>
                <a:gd name="T51" fmla="*/ 597656 h 886"/>
                <a:gd name="T52" fmla="*/ 1017588 w 685"/>
                <a:gd name="T53" fmla="*/ 535927 h 886"/>
                <a:gd name="T54" fmla="*/ 1087438 w 685"/>
                <a:gd name="T55" fmla="*/ 409661 h 886"/>
                <a:gd name="T56" fmla="*/ 1054100 w 685"/>
                <a:gd name="T57" fmla="*/ 324081 h 886"/>
                <a:gd name="T58" fmla="*/ 974725 w 685"/>
                <a:gd name="T59" fmla="*/ 267963 h 886"/>
                <a:gd name="T60" fmla="*/ 912813 w 685"/>
                <a:gd name="T61" fmla="*/ 248322 h 886"/>
                <a:gd name="T62" fmla="*/ 857250 w 685"/>
                <a:gd name="T63" fmla="*/ 241307 h 886"/>
                <a:gd name="T64" fmla="*/ 814388 w 685"/>
                <a:gd name="T65" fmla="*/ 253934 h 886"/>
                <a:gd name="T66" fmla="*/ 812800 w 685"/>
                <a:gd name="T67" fmla="*/ 225875 h 886"/>
                <a:gd name="T68" fmla="*/ 782638 w 685"/>
                <a:gd name="T69" fmla="*/ 199219 h 886"/>
                <a:gd name="T70" fmla="*/ 730250 w 685"/>
                <a:gd name="T71" fmla="*/ 175369 h 886"/>
                <a:gd name="T72" fmla="*/ 674688 w 685"/>
                <a:gd name="T73" fmla="*/ 223069 h 886"/>
                <a:gd name="T74" fmla="*/ 617538 w 685"/>
                <a:gd name="T75" fmla="*/ 199219 h 886"/>
                <a:gd name="T76" fmla="*/ 627063 w 685"/>
                <a:gd name="T77" fmla="*/ 164145 h 886"/>
                <a:gd name="T78" fmla="*/ 657225 w 685"/>
                <a:gd name="T79" fmla="*/ 112236 h 886"/>
                <a:gd name="T80" fmla="*/ 636588 w 685"/>
                <a:gd name="T81" fmla="*/ 81371 h 886"/>
                <a:gd name="T82" fmla="*/ 596900 w 685"/>
                <a:gd name="T83" fmla="*/ 70147 h 886"/>
                <a:gd name="T84" fmla="*/ 511175 w 685"/>
                <a:gd name="T85" fmla="*/ 84177 h 886"/>
                <a:gd name="T86" fmla="*/ 485775 w 685"/>
                <a:gd name="T87" fmla="*/ 95401 h 886"/>
                <a:gd name="T88" fmla="*/ 438150 w 685"/>
                <a:gd name="T89" fmla="*/ 115042 h 886"/>
                <a:gd name="T90" fmla="*/ 388938 w 685"/>
                <a:gd name="T91" fmla="*/ 71550 h 886"/>
                <a:gd name="T92" fmla="*/ 395288 w 685"/>
                <a:gd name="T93" fmla="*/ 29462 h 886"/>
                <a:gd name="T94" fmla="*/ 358775 w 685"/>
                <a:gd name="T95" fmla="*/ 9821 h 886"/>
                <a:gd name="T96" fmla="*/ 315913 w 685"/>
                <a:gd name="T97" fmla="*/ 35074 h 886"/>
                <a:gd name="T98" fmla="*/ 268288 w 685"/>
                <a:gd name="T99" fmla="*/ 32268 h 886"/>
                <a:gd name="T100" fmla="*/ 277813 w 685"/>
                <a:gd name="T101" fmla="*/ 91192 h 886"/>
                <a:gd name="T102" fmla="*/ 212725 w 685"/>
                <a:gd name="T103" fmla="*/ 138892 h 886"/>
                <a:gd name="T104" fmla="*/ 147638 w 685"/>
                <a:gd name="T105" fmla="*/ 105221 h 886"/>
                <a:gd name="T106" fmla="*/ 115888 w 685"/>
                <a:gd name="T107" fmla="*/ 126265 h 886"/>
                <a:gd name="T108" fmla="*/ 98425 w 685"/>
                <a:gd name="T109" fmla="*/ 150116 h 886"/>
                <a:gd name="T110" fmla="*/ 119063 w 685"/>
                <a:gd name="T111" fmla="*/ 199219 h 886"/>
                <a:gd name="T112" fmla="*/ 88900 w 685"/>
                <a:gd name="T113" fmla="*/ 298828 h 886"/>
                <a:gd name="T114" fmla="*/ 52388 w 685"/>
                <a:gd name="T115" fmla="*/ 304440 h 886"/>
                <a:gd name="T116" fmla="*/ 31750 w 685"/>
                <a:gd name="T117" fmla="*/ 329693 h 886"/>
                <a:gd name="T118" fmla="*/ 11113 w 685"/>
                <a:gd name="T119" fmla="*/ 446138 h 886"/>
                <a:gd name="T120" fmla="*/ 76200 w 685"/>
                <a:gd name="T121" fmla="*/ 479809 h 886"/>
                <a:gd name="T122" fmla="*/ 96838 w 685"/>
                <a:gd name="T123" fmla="*/ 524703 h 8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85"/>
                <a:gd name="T187" fmla="*/ 0 h 886"/>
                <a:gd name="T188" fmla="*/ 685 w 685"/>
                <a:gd name="T189" fmla="*/ 886 h 8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85" h="886">
                  <a:moveTo>
                    <a:pt x="70" y="375"/>
                  </a:moveTo>
                  <a:lnTo>
                    <a:pt x="94" y="373"/>
                  </a:lnTo>
                  <a:lnTo>
                    <a:pt x="100" y="370"/>
                  </a:lnTo>
                  <a:lnTo>
                    <a:pt x="106" y="366"/>
                  </a:lnTo>
                  <a:lnTo>
                    <a:pt x="112" y="362"/>
                  </a:lnTo>
                  <a:lnTo>
                    <a:pt x="117" y="357"/>
                  </a:lnTo>
                  <a:lnTo>
                    <a:pt x="123" y="353"/>
                  </a:lnTo>
                  <a:lnTo>
                    <a:pt x="129" y="349"/>
                  </a:lnTo>
                  <a:lnTo>
                    <a:pt x="134" y="346"/>
                  </a:lnTo>
                  <a:lnTo>
                    <a:pt x="140" y="346"/>
                  </a:lnTo>
                  <a:lnTo>
                    <a:pt x="145" y="346"/>
                  </a:lnTo>
                  <a:lnTo>
                    <a:pt x="148" y="349"/>
                  </a:lnTo>
                  <a:lnTo>
                    <a:pt x="150" y="353"/>
                  </a:lnTo>
                  <a:lnTo>
                    <a:pt x="152" y="357"/>
                  </a:lnTo>
                  <a:lnTo>
                    <a:pt x="152" y="363"/>
                  </a:lnTo>
                  <a:lnTo>
                    <a:pt x="154" y="369"/>
                  </a:lnTo>
                  <a:lnTo>
                    <a:pt x="154" y="375"/>
                  </a:lnTo>
                  <a:lnTo>
                    <a:pt x="154" y="381"/>
                  </a:lnTo>
                  <a:lnTo>
                    <a:pt x="156" y="387"/>
                  </a:lnTo>
                  <a:lnTo>
                    <a:pt x="158" y="392"/>
                  </a:lnTo>
                  <a:lnTo>
                    <a:pt x="162" y="398"/>
                  </a:lnTo>
                  <a:lnTo>
                    <a:pt x="165" y="402"/>
                  </a:lnTo>
                  <a:lnTo>
                    <a:pt x="170" y="406"/>
                  </a:lnTo>
                  <a:lnTo>
                    <a:pt x="176" y="409"/>
                  </a:lnTo>
                  <a:lnTo>
                    <a:pt x="181" y="410"/>
                  </a:lnTo>
                  <a:lnTo>
                    <a:pt x="187" y="410"/>
                  </a:lnTo>
                  <a:lnTo>
                    <a:pt x="193" y="412"/>
                  </a:lnTo>
                  <a:lnTo>
                    <a:pt x="201" y="414"/>
                  </a:lnTo>
                  <a:lnTo>
                    <a:pt x="210" y="420"/>
                  </a:lnTo>
                  <a:lnTo>
                    <a:pt x="220" y="426"/>
                  </a:lnTo>
                  <a:lnTo>
                    <a:pt x="231" y="433"/>
                  </a:lnTo>
                  <a:lnTo>
                    <a:pt x="239" y="440"/>
                  </a:lnTo>
                  <a:lnTo>
                    <a:pt x="241" y="442"/>
                  </a:lnTo>
                  <a:lnTo>
                    <a:pt x="244" y="447"/>
                  </a:lnTo>
                  <a:lnTo>
                    <a:pt x="246" y="449"/>
                  </a:lnTo>
                  <a:lnTo>
                    <a:pt x="246" y="454"/>
                  </a:lnTo>
                  <a:lnTo>
                    <a:pt x="246" y="456"/>
                  </a:lnTo>
                  <a:lnTo>
                    <a:pt x="246" y="460"/>
                  </a:lnTo>
                  <a:lnTo>
                    <a:pt x="246" y="462"/>
                  </a:lnTo>
                  <a:lnTo>
                    <a:pt x="246" y="465"/>
                  </a:lnTo>
                  <a:lnTo>
                    <a:pt x="246" y="467"/>
                  </a:lnTo>
                  <a:lnTo>
                    <a:pt x="246" y="469"/>
                  </a:lnTo>
                  <a:lnTo>
                    <a:pt x="246" y="470"/>
                  </a:lnTo>
                  <a:lnTo>
                    <a:pt x="246" y="474"/>
                  </a:lnTo>
                  <a:lnTo>
                    <a:pt x="247" y="480"/>
                  </a:lnTo>
                  <a:lnTo>
                    <a:pt x="250" y="486"/>
                  </a:lnTo>
                  <a:lnTo>
                    <a:pt x="252" y="491"/>
                  </a:lnTo>
                  <a:lnTo>
                    <a:pt x="256" y="497"/>
                  </a:lnTo>
                  <a:lnTo>
                    <a:pt x="260" y="501"/>
                  </a:lnTo>
                  <a:lnTo>
                    <a:pt x="263" y="501"/>
                  </a:lnTo>
                  <a:lnTo>
                    <a:pt x="265" y="502"/>
                  </a:lnTo>
                  <a:lnTo>
                    <a:pt x="269" y="502"/>
                  </a:lnTo>
                  <a:lnTo>
                    <a:pt x="272" y="501"/>
                  </a:lnTo>
                  <a:lnTo>
                    <a:pt x="281" y="501"/>
                  </a:lnTo>
                  <a:lnTo>
                    <a:pt x="282" y="509"/>
                  </a:lnTo>
                  <a:lnTo>
                    <a:pt x="283" y="516"/>
                  </a:lnTo>
                  <a:lnTo>
                    <a:pt x="285" y="522"/>
                  </a:lnTo>
                  <a:lnTo>
                    <a:pt x="289" y="526"/>
                  </a:lnTo>
                  <a:lnTo>
                    <a:pt x="293" y="530"/>
                  </a:lnTo>
                  <a:lnTo>
                    <a:pt x="295" y="536"/>
                  </a:lnTo>
                  <a:lnTo>
                    <a:pt x="297" y="541"/>
                  </a:lnTo>
                  <a:lnTo>
                    <a:pt x="297" y="551"/>
                  </a:lnTo>
                  <a:lnTo>
                    <a:pt x="297" y="555"/>
                  </a:lnTo>
                  <a:lnTo>
                    <a:pt x="296" y="559"/>
                  </a:lnTo>
                  <a:lnTo>
                    <a:pt x="296" y="562"/>
                  </a:lnTo>
                  <a:lnTo>
                    <a:pt x="295" y="565"/>
                  </a:lnTo>
                  <a:lnTo>
                    <a:pt x="294" y="569"/>
                  </a:lnTo>
                  <a:lnTo>
                    <a:pt x="293" y="572"/>
                  </a:lnTo>
                  <a:lnTo>
                    <a:pt x="291" y="575"/>
                  </a:lnTo>
                  <a:lnTo>
                    <a:pt x="291" y="579"/>
                  </a:lnTo>
                  <a:lnTo>
                    <a:pt x="291" y="583"/>
                  </a:lnTo>
                  <a:lnTo>
                    <a:pt x="293" y="586"/>
                  </a:lnTo>
                  <a:lnTo>
                    <a:pt x="294" y="589"/>
                  </a:lnTo>
                  <a:lnTo>
                    <a:pt x="295" y="591"/>
                  </a:lnTo>
                  <a:lnTo>
                    <a:pt x="297" y="593"/>
                  </a:lnTo>
                  <a:lnTo>
                    <a:pt x="299" y="594"/>
                  </a:lnTo>
                  <a:lnTo>
                    <a:pt x="300" y="594"/>
                  </a:lnTo>
                  <a:lnTo>
                    <a:pt x="300" y="596"/>
                  </a:lnTo>
                  <a:lnTo>
                    <a:pt x="300" y="600"/>
                  </a:lnTo>
                  <a:lnTo>
                    <a:pt x="301" y="603"/>
                  </a:lnTo>
                  <a:lnTo>
                    <a:pt x="300" y="607"/>
                  </a:lnTo>
                  <a:lnTo>
                    <a:pt x="300" y="610"/>
                  </a:lnTo>
                  <a:lnTo>
                    <a:pt x="300" y="612"/>
                  </a:lnTo>
                  <a:lnTo>
                    <a:pt x="300" y="617"/>
                  </a:lnTo>
                  <a:lnTo>
                    <a:pt x="300" y="619"/>
                  </a:lnTo>
                  <a:lnTo>
                    <a:pt x="300" y="624"/>
                  </a:lnTo>
                  <a:lnTo>
                    <a:pt x="302" y="628"/>
                  </a:lnTo>
                  <a:lnTo>
                    <a:pt x="307" y="632"/>
                  </a:lnTo>
                  <a:lnTo>
                    <a:pt x="313" y="636"/>
                  </a:lnTo>
                  <a:lnTo>
                    <a:pt x="319" y="639"/>
                  </a:lnTo>
                  <a:lnTo>
                    <a:pt x="325" y="642"/>
                  </a:lnTo>
                  <a:lnTo>
                    <a:pt x="331" y="644"/>
                  </a:lnTo>
                  <a:lnTo>
                    <a:pt x="337" y="647"/>
                  </a:lnTo>
                  <a:lnTo>
                    <a:pt x="340" y="651"/>
                  </a:lnTo>
                  <a:lnTo>
                    <a:pt x="343" y="653"/>
                  </a:lnTo>
                  <a:lnTo>
                    <a:pt x="345" y="656"/>
                  </a:lnTo>
                  <a:lnTo>
                    <a:pt x="347" y="657"/>
                  </a:lnTo>
                  <a:lnTo>
                    <a:pt x="350" y="658"/>
                  </a:lnTo>
                  <a:lnTo>
                    <a:pt x="353" y="660"/>
                  </a:lnTo>
                  <a:lnTo>
                    <a:pt x="356" y="660"/>
                  </a:lnTo>
                  <a:lnTo>
                    <a:pt x="358" y="661"/>
                  </a:lnTo>
                  <a:lnTo>
                    <a:pt x="359" y="665"/>
                  </a:lnTo>
                  <a:lnTo>
                    <a:pt x="363" y="670"/>
                  </a:lnTo>
                  <a:lnTo>
                    <a:pt x="365" y="679"/>
                  </a:lnTo>
                  <a:lnTo>
                    <a:pt x="365" y="687"/>
                  </a:lnTo>
                  <a:lnTo>
                    <a:pt x="366" y="696"/>
                  </a:lnTo>
                  <a:lnTo>
                    <a:pt x="368" y="704"/>
                  </a:lnTo>
                  <a:lnTo>
                    <a:pt x="370" y="711"/>
                  </a:lnTo>
                  <a:lnTo>
                    <a:pt x="371" y="714"/>
                  </a:lnTo>
                  <a:lnTo>
                    <a:pt x="374" y="715"/>
                  </a:lnTo>
                  <a:lnTo>
                    <a:pt x="377" y="716"/>
                  </a:lnTo>
                  <a:lnTo>
                    <a:pt x="381" y="716"/>
                  </a:lnTo>
                  <a:lnTo>
                    <a:pt x="381" y="719"/>
                  </a:lnTo>
                  <a:lnTo>
                    <a:pt x="381" y="722"/>
                  </a:lnTo>
                  <a:lnTo>
                    <a:pt x="381" y="725"/>
                  </a:lnTo>
                  <a:lnTo>
                    <a:pt x="381" y="726"/>
                  </a:lnTo>
                  <a:lnTo>
                    <a:pt x="381" y="729"/>
                  </a:lnTo>
                  <a:lnTo>
                    <a:pt x="381" y="732"/>
                  </a:lnTo>
                  <a:lnTo>
                    <a:pt x="381" y="735"/>
                  </a:lnTo>
                  <a:lnTo>
                    <a:pt x="381" y="737"/>
                  </a:lnTo>
                  <a:lnTo>
                    <a:pt x="381" y="740"/>
                  </a:lnTo>
                  <a:lnTo>
                    <a:pt x="381" y="743"/>
                  </a:lnTo>
                  <a:lnTo>
                    <a:pt x="381" y="747"/>
                  </a:lnTo>
                  <a:lnTo>
                    <a:pt x="381" y="751"/>
                  </a:lnTo>
                  <a:lnTo>
                    <a:pt x="381" y="755"/>
                  </a:lnTo>
                  <a:lnTo>
                    <a:pt x="381" y="758"/>
                  </a:lnTo>
                  <a:lnTo>
                    <a:pt x="381" y="762"/>
                  </a:lnTo>
                  <a:lnTo>
                    <a:pt x="381" y="764"/>
                  </a:lnTo>
                  <a:lnTo>
                    <a:pt x="375" y="767"/>
                  </a:lnTo>
                  <a:lnTo>
                    <a:pt x="366" y="772"/>
                  </a:lnTo>
                  <a:lnTo>
                    <a:pt x="359" y="779"/>
                  </a:lnTo>
                  <a:lnTo>
                    <a:pt x="351" y="788"/>
                  </a:lnTo>
                  <a:lnTo>
                    <a:pt x="344" y="797"/>
                  </a:lnTo>
                  <a:lnTo>
                    <a:pt x="338" y="807"/>
                  </a:lnTo>
                  <a:lnTo>
                    <a:pt x="333" y="815"/>
                  </a:lnTo>
                  <a:lnTo>
                    <a:pt x="332" y="824"/>
                  </a:lnTo>
                  <a:lnTo>
                    <a:pt x="333" y="827"/>
                  </a:lnTo>
                  <a:lnTo>
                    <a:pt x="334" y="827"/>
                  </a:lnTo>
                  <a:lnTo>
                    <a:pt x="338" y="828"/>
                  </a:lnTo>
                  <a:lnTo>
                    <a:pt x="340" y="829"/>
                  </a:lnTo>
                  <a:lnTo>
                    <a:pt x="344" y="829"/>
                  </a:lnTo>
                  <a:lnTo>
                    <a:pt x="347" y="829"/>
                  </a:lnTo>
                  <a:lnTo>
                    <a:pt x="350" y="829"/>
                  </a:lnTo>
                  <a:lnTo>
                    <a:pt x="351" y="829"/>
                  </a:lnTo>
                  <a:lnTo>
                    <a:pt x="356" y="832"/>
                  </a:lnTo>
                  <a:lnTo>
                    <a:pt x="359" y="834"/>
                  </a:lnTo>
                  <a:lnTo>
                    <a:pt x="363" y="838"/>
                  </a:lnTo>
                  <a:lnTo>
                    <a:pt x="366" y="840"/>
                  </a:lnTo>
                  <a:lnTo>
                    <a:pt x="369" y="843"/>
                  </a:lnTo>
                  <a:lnTo>
                    <a:pt x="372" y="847"/>
                  </a:lnTo>
                  <a:lnTo>
                    <a:pt x="377" y="850"/>
                  </a:lnTo>
                  <a:lnTo>
                    <a:pt x="381" y="852"/>
                  </a:lnTo>
                  <a:lnTo>
                    <a:pt x="387" y="854"/>
                  </a:lnTo>
                  <a:lnTo>
                    <a:pt x="393" y="859"/>
                  </a:lnTo>
                  <a:lnTo>
                    <a:pt x="397" y="864"/>
                  </a:lnTo>
                  <a:lnTo>
                    <a:pt x="402" y="870"/>
                  </a:lnTo>
                  <a:lnTo>
                    <a:pt x="407" y="875"/>
                  </a:lnTo>
                  <a:lnTo>
                    <a:pt x="412" y="880"/>
                  </a:lnTo>
                  <a:lnTo>
                    <a:pt x="416" y="884"/>
                  </a:lnTo>
                  <a:lnTo>
                    <a:pt x="420" y="886"/>
                  </a:lnTo>
                  <a:lnTo>
                    <a:pt x="421" y="881"/>
                  </a:lnTo>
                  <a:lnTo>
                    <a:pt x="424" y="875"/>
                  </a:lnTo>
                  <a:lnTo>
                    <a:pt x="426" y="871"/>
                  </a:lnTo>
                  <a:lnTo>
                    <a:pt x="428" y="866"/>
                  </a:lnTo>
                  <a:lnTo>
                    <a:pt x="431" y="861"/>
                  </a:lnTo>
                  <a:lnTo>
                    <a:pt x="433" y="857"/>
                  </a:lnTo>
                  <a:lnTo>
                    <a:pt x="435" y="853"/>
                  </a:lnTo>
                  <a:lnTo>
                    <a:pt x="439" y="849"/>
                  </a:lnTo>
                  <a:lnTo>
                    <a:pt x="440" y="843"/>
                  </a:lnTo>
                  <a:lnTo>
                    <a:pt x="441" y="838"/>
                  </a:lnTo>
                  <a:lnTo>
                    <a:pt x="444" y="834"/>
                  </a:lnTo>
                  <a:lnTo>
                    <a:pt x="445" y="829"/>
                  </a:lnTo>
                  <a:lnTo>
                    <a:pt x="446" y="825"/>
                  </a:lnTo>
                  <a:lnTo>
                    <a:pt x="449" y="821"/>
                  </a:lnTo>
                  <a:lnTo>
                    <a:pt x="450" y="815"/>
                  </a:lnTo>
                  <a:lnTo>
                    <a:pt x="451" y="810"/>
                  </a:lnTo>
                  <a:lnTo>
                    <a:pt x="453" y="804"/>
                  </a:lnTo>
                  <a:lnTo>
                    <a:pt x="456" y="800"/>
                  </a:lnTo>
                  <a:lnTo>
                    <a:pt x="459" y="796"/>
                  </a:lnTo>
                  <a:lnTo>
                    <a:pt x="463" y="792"/>
                  </a:lnTo>
                  <a:lnTo>
                    <a:pt x="465" y="788"/>
                  </a:lnTo>
                  <a:lnTo>
                    <a:pt x="469" y="783"/>
                  </a:lnTo>
                  <a:lnTo>
                    <a:pt x="470" y="779"/>
                  </a:lnTo>
                  <a:lnTo>
                    <a:pt x="471" y="774"/>
                  </a:lnTo>
                  <a:lnTo>
                    <a:pt x="470" y="768"/>
                  </a:lnTo>
                  <a:lnTo>
                    <a:pt x="469" y="761"/>
                  </a:lnTo>
                  <a:lnTo>
                    <a:pt x="468" y="755"/>
                  </a:lnTo>
                  <a:lnTo>
                    <a:pt x="465" y="749"/>
                  </a:lnTo>
                  <a:lnTo>
                    <a:pt x="463" y="743"/>
                  </a:lnTo>
                  <a:lnTo>
                    <a:pt x="462" y="737"/>
                  </a:lnTo>
                  <a:lnTo>
                    <a:pt x="460" y="732"/>
                  </a:lnTo>
                  <a:lnTo>
                    <a:pt x="460" y="726"/>
                  </a:lnTo>
                  <a:lnTo>
                    <a:pt x="460" y="722"/>
                  </a:lnTo>
                  <a:lnTo>
                    <a:pt x="462" y="718"/>
                  </a:lnTo>
                  <a:lnTo>
                    <a:pt x="464" y="714"/>
                  </a:lnTo>
                  <a:lnTo>
                    <a:pt x="466" y="708"/>
                  </a:lnTo>
                  <a:lnTo>
                    <a:pt x="474" y="698"/>
                  </a:lnTo>
                  <a:lnTo>
                    <a:pt x="483" y="690"/>
                  </a:lnTo>
                  <a:lnTo>
                    <a:pt x="493" y="682"/>
                  </a:lnTo>
                  <a:lnTo>
                    <a:pt x="502" y="675"/>
                  </a:lnTo>
                  <a:lnTo>
                    <a:pt x="512" y="670"/>
                  </a:lnTo>
                  <a:lnTo>
                    <a:pt x="521" y="669"/>
                  </a:lnTo>
                  <a:lnTo>
                    <a:pt x="523" y="669"/>
                  </a:lnTo>
                  <a:lnTo>
                    <a:pt x="526" y="666"/>
                  </a:lnTo>
                  <a:lnTo>
                    <a:pt x="528" y="663"/>
                  </a:lnTo>
                  <a:lnTo>
                    <a:pt x="530" y="660"/>
                  </a:lnTo>
                  <a:lnTo>
                    <a:pt x="533" y="657"/>
                  </a:lnTo>
                  <a:lnTo>
                    <a:pt x="535" y="654"/>
                  </a:lnTo>
                  <a:lnTo>
                    <a:pt x="539" y="651"/>
                  </a:lnTo>
                  <a:lnTo>
                    <a:pt x="542" y="651"/>
                  </a:lnTo>
                  <a:lnTo>
                    <a:pt x="546" y="650"/>
                  </a:lnTo>
                  <a:lnTo>
                    <a:pt x="550" y="650"/>
                  </a:lnTo>
                  <a:lnTo>
                    <a:pt x="552" y="650"/>
                  </a:lnTo>
                  <a:lnTo>
                    <a:pt x="554" y="650"/>
                  </a:lnTo>
                  <a:lnTo>
                    <a:pt x="557" y="650"/>
                  </a:lnTo>
                  <a:lnTo>
                    <a:pt x="559" y="650"/>
                  </a:lnTo>
                  <a:lnTo>
                    <a:pt x="561" y="651"/>
                  </a:lnTo>
                  <a:lnTo>
                    <a:pt x="564" y="651"/>
                  </a:lnTo>
                  <a:lnTo>
                    <a:pt x="570" y="650"/>
                  </a:lnTo>
                  <a:lnTo>
                    <a:pt x="575" y="650"/>
                  </a:lnTo>
                  <a:lnTo>
                    <a:pt x="578" y="647"/>
                  </a:lnTo>
                  <a:lnTo>
                    <a:pt x="579" y="646"/>
                  </a:lnTo>
                  <a:lnTo>
                    <a:pt x="582" y="642"/>
                  </a:lnTo>
                  <a:lnTo>
                    <a:pt x="583" y="637"/>
                  </a:lnTo>
                  <a:lnTo>
                    <a:pt x="584" y="633"/>
                  </a:lnTo>
                  <a:lnTo>
                    <a:pt x="585" y="628"/>
                  </a:lnTo>
                  <a:lnTo>
                    <a:pt x="594" y="605"/>
                  </a:lnTo>
                  <a:lnTo>
                    <a:pt x="597" y="600"/>
                  </a:lnTo>
                  <a:lnTo>
                    <a:pt x="599" y="593"/>
                  </a:lnTo>
                  <a:lnTo>
                    <a:pt x="602" y="587"/>
                  </a:lnTo>
                  <a:lnTo>
                    <a:pt x="604" y="580"/>
                  </a:lnTo>
                  <a:lnTo>
                    <a:pt x="605" y="573"/>
                  </a:lnTo>
                  <a:lnTo>
                    <a:pt x="608" y="565"/>
                  </a:lnTo>
                  <a:lnTo>
                    <a:pt x="608" y="557"/>
                  </a:lnTo>
                  <a:lnTo>
                    <a:pt x="608" y="545"/>
                  </a:lnTo>
                  <a:lnTo>
                    <a:pt x="609" y="541"/>
                  </a:lnTo>
                  <a:lnTo>
                    <a:pt x="610" y="537"/>
                  </a:lnTo>
                  <a:lnTo>
                    <a:pt x="611" y="534"/>
                  </a:lnTo>
                  <a:lnTo>
                    <a:pt x="614" y="530"/>
                  </a:lnTo>
                  <a:lnTo>
                    <a:pt x="616" y="527"/>
                  </a:lnTo>
                  <a:lnTo>
                    <a:pt x="617" y="525"/>
                  </a:lnTo>
                  <a:lnTo>
                    <a:pt x="619" y="520"/>
                  </a:lnTo>
                  <a:lnTo>
                    <a:pt x="619" y="516"/>
                  </a:lnTo>
                  <a:lnTo>
                    <a:pt x="619" y="511"/>
                  </a:lnTo>
                  <a:lnTo>
                    <a:pt x="619" y="506"/>
                  </a:lnTo>
                  <a:lnTo>
                    <a:pt x="619" y="502"/>
                  </a:lnTo>
                  <a:lnTo>
                    <a:pt x="619" y="498"/>
                  </a:lnTo>
                  <a:lnTo>
                    <a:pt x="619" y="495"/>
                  </a:lnTo>
                  <a:lnTo>
                    <a:pt x="619" y="491"/>
                  </a:lnTo>
                  <a:lnTo>
                    <a:pt x="619" y="488"/>
                  </a:lnTo>
                  <a:lnTo>
                    <a:pt x="619" y="483"/>
                  </a:lnTo>
                  <a:lnTo>
                    <a:pt x="619" y="479"/>
                  </a:lnTo>
                  <a:lnTo>
                    <a:pt x="619" y="473"/>
                  </a:lnTo>
                  <a:lnTo>
                    <a:pt x="617" y="466"/>
                  </a:lnTo>
                  <a:lnTo>
                    <a:pt x="616" y="458"/>
                  </a:lnTo>
                  <a:lnTo>
                    <a:pt x="615" y="451"/>
                  </a:lnTo>
                  <a:lnTo>
                    <a:pt x="614" y="442"/>
                  </a:lnTo>
                  <a:lnTo>
                    <a:pt x="613" y="437"/>
                  </a:lnTo>
                  <a:lnTo>
                    <a:pt x="613" y="431"/>
                  </a:lnTo>
                  <a:lnTo>
                    <a:pt x="614" y="426"/>
                  </a:lnTo>
                  <a:lnTo>
                    <a:pt x="615" y="423"/>
                  </a:lnTo>
                  <a:lnTo>
                    <a:pt x="619" y="419"/>
                  </a:lnTo>
                  <a:lnTo>
                    <a:pt x="622" y="416"/>
                  </a:lnTo>
                  <a:lnTo>
                    <a:pt x="626" y="413"/>
                  </a:lnTo>
                  <a:lnTo>
                    <a:pt x="629" y="412"/>
                  </a:lnTo>
                  <a:lnTo>
                    <a:pt x="633" y="409"/>
                  </a:lnTo>
                  <a:lnTo>
                    <a:pt x="636" y="409"/>
                  </a:lnTo>
                  <a:lnTo>
                    <a:pt x="636" y="398"/>
                  </a:lnTo>
                  <a:lnTo>
                    <a:pt x="639" y="389"/>
                  </a:lnTo>
                  <a:lnTo>
                    <a:pt x="641" y="382"/>
                  </a:lnTo>
                  <a:lnTo>
                    <a:pt x="644" y="375"/>
                  </a:lnTo>
                  <a:lnTo>
                    <a:pt x="652" y="364"/>
                  </a:lnTo>
                  <a:lnTo>
                    <a:pt x="660" y="355"/>
                  </a:lnTo>
                  <a:lnTo>
                    <a:pt x="670" y="345"/>
                  </a:lnTo>
                  <a:lnTo>
                    <a:pt x="678" y="334"/>
                  </a:lnTo>
                  <a:lnTo>
                    <a:pt x="680" y="327"/>
                  </a:lnTo>
                  <a:lnTo>
                    <a:pt x="683" y="318"/>
                  </a:lnTo>
                  <a:lnTo>
                    <a:pt x="685" y="309"/>
                  </a:lnTo>
                  <a:lnTo>
                    <a:pt x="685" y="299"/>
                  </a:lnTo>
                  <a:lnTo>
                    <a:pt x="685" y="292"/>
                  </a:lnTo>
                  <a:lnTo>
                    <a:pt x="684" y="284"/>
                  </a:lnTo>
                  <a:lnTo>
                    <a:pt x="683" y="275"/>
                  </a:lnTo>
                  <a:lnTo>
                    <a:pt x="680" y="267"/>
                  </a:lnTo>
                  <a:lnTo>
                    <a:pt x="678" y="258"/>
                  </a:lnTo>
                  <a:lnTo>
                    <a:pt x="676" y="251"/>
                  </a:lnTo>
                  <a:lnTo>
                    <a:pt x="674" y="246"/>
                  </a:lnTo>
                  <a:lnTo>
                    <a:pt x="672" y="240"/>
                  </a:lnTo>
                  <a:lnTo>
                    <a:pt x="670" y="235"/>
                  </a:lnTo>
                  <a:lnTo>
                    <a:pt x="666" y="232"/>
                  </a:lnTo>
                  <a:lnTo>
                    <a:pt x="664" y="231"/>
                  </a:lnTo>
                  <a:lnTo>
                    <a:pt x="660" y="231"/>
                  </a:lnTo>
                  <a:lnTo>
                    <a:pt x="657" y="232"/>
                  </a:lnTo>
                  <a:lnTo>
                    <a:pt x="653" y="233"/>
                  </a:lnTo>
                  <a:lnTo>
                    <a:pt x="649" y="232"/>
                  </a:lnTo>
                  <a:lnTo>
                    <a:pt x="647" y="231"/>
                  </a:lnTo>
                  <a:lnTo>
                    <a:pt x="639" y="224"/>
                  </a:lnTo>
                  <a:lnTo>
                    <a:pt x="633" y="216"/>
                  </a:lnTo>
                  <a:lnTo>
                    <a:pt x="626" y="207"/>
                  </a:lnTo>
                  <a:lnTo>
                    <a:pt x="620" y="198"/>
                  </a:lnTo>
                  <a:lnTo>
                    <a:pt x="614" y="191"/>
                  </a:lnTo>
                  <a:lnTo>
                    <a:pt x="607" y="184"/>
                  </a:lnTo>
                  <a:lnTo>
                    <a:pt x="603" y="181"/>
                  </a:lnTo>
                  <a:lnTo>
                    <a:pt x="599" y="179"/>
                  </a:lnTo>
                  <a:lnTo>
                    <a:pt x="596" y="178"/>
                  </a:lnTo>
                  <a:lnTo>
                    <a:pt x="591" y="177"/>
                  </a:lnTo>
                  <a:lnTo>
                    <a:pt x="588" y="177"/>
                  </a:lnTo>
                  <a:lnTo>
                    <a:pt x="584" y="177"/>
                  </a:lnTo>
                  <a:lnTo>
                    <a:pt x="580" y="177"/>
                  </a:lnTo>
                  <a:lnTo>
                    <a:pt x="578" y="177"/>
                  </a:lnTo>
                  <a:lnTo>
                    <a:pt x="575" y="177"/>
                  </a:lnTo>
                  <a:lnTo>
                    <a:pt x="572" y="177"/>
                  </a:lnTo>
                  <a:lnTo>
                    <a:pt x="569" y="177"/>
                  </a:lnTo>
                  <a:lnTo>
                    <a:pt x="566" y="177"/>
                  </a:lnTo>
                  <a:lnTo>
                    <a:pt x="561" y="177"/>
                  </a:lnTo>
                  <a:lnTo>
                    <a:pt x="558" y="177"/>
                  </a:lnTo>
                  <a:lnTo>
                    <a:pt x="555" y="175"/>
                  </a:lnTo>
                  <a:lnTo>
                    <a:pt x="552" y="175"/>
                  </a:lnTo>
                  <a:lnTo>
                    <a:pt x="548" y="174"/>
                  </a:lnTo>
                  <a:lnTo>
                    <a:pt x="545" y="172"/>
                  </a:lnTo>
                  <a:lnTo>
                    <a:pt x="540" y="172"/>
                  </a:lnTo>
                  <a:lnTo>
                    <a:pt x="535" y="172"/>
                  </a:lnTo>
                  <a:lnTo>
                    <a:pt x="530" y="172"/>
                  </a:lnTo>
                  <a:lnTo>
                    <a:pt x="527" y="174"/>
                  </a:lnTo>
                  <a:lnTo>
                    <a:pt x="523" y="174"/>
                  </a:lnTo>
                  <a:lnTo>
                    <a:pt x="521" y="175"/>
                  </a:lnTo>
                  <a:lnTo>
                    <a:pt x="519" y="178"/>
                  </a:lnTo>
                  <a:lnTo>
                    <a:pt x="517" y="179"/>
                  </a:lnTo>
                  <a:lnTo>
                    <a:pt x="516" y="182"/>
                  </a:lnTo>
                  <a:lnTo>
                    <a:pt x="515" y="185"/>
                  </a:lnTo>
                  <a:lnTo>
                    <a:pt x="513" y="181"/>
                  </a:lnTo>
                  <a:lnTo>
                    <a:pt x="513" y="178"/>
                  </a:lnTo>
                  <a:lnTo>
                    <a:pt x="513" y="174"/>
                  </a:lnTo>
                  <a:lnTo>
                    <a:pt x="513" y="171"/>
                  </a:lnTo>
                  <a:lnTo>
                    <a:pt x="513" y="168"/>
                  </a:lnTo>
                  <a:lnTo>
                    <a:pt x="513" y="167"/>
                  </a:lnTo>
                  <a:lnTo>
                    <a:pt x="513" y="165"/>
                  </a:lnTo>
                  <a:lnTo>
                    <a:pt x="515" y="165"/>
                  </a:lnTo>
                  <a:lnTo>
                    <a:pt x="513" y="164"/>
                  </a:lnTo>
                  <a:lnTo>
                    <a:pt x="513" y="163"/>
                  </a:lnTo>
                  <a:lnTo>
                    <a:pt x="512" y="161"/>
                  </a:lnTo>
                  <a:lnTo>
                    <a:pt x="512" y="160"/>
                  </a:lnTo>
                  <a:lnTo>
                    <a:pt x="510" y="157"/>
                  </a:lnTo>
                  <a:lnTo>
                    <a:pt x="509" y="156"/>
                  </a:lnTo>
                  <a:lnTo>
                    <a:pt x="509" y="154"/>
                  </a:lnTo>
                  <a:lnTo>
                    <a:pt x="509" y="153"/>
                  </a:lnTo>
                  <a:lnTo>
                    <a:pt x="506" y="152"/>
                  </a:lnTo>
                  <a:lnTo>
                    <a:pt x="502" y="150"/>
                  </a:lnTo>
                  <a:lnTo>
                    <a:pt x="499" y="147"/>
                  </a:lnTo>
                  <a:lnTo>
                    <a:pt x="495" y="145"/>
                  </a:lnTo>
                  <a:lnTo>
                    <a:pt x="493" y="142"/>
                  </a:lnTo>
                  <a:lnTo>
                    <a:pt x="490" y="139"/>
                  </a:lnTo>
                  <a:lnTo>
                    <a:pt x="488" y="138"/>
                  </a:lnTo>
                  <a:lnTo>
                    <a:pt x="483" y="138"/>
                  </a:lnTo>
                  <a:lnTo>
                    <a:pt x="478" y="138"/>
                  </a:lnTo>
                  <a:lnTo>
                    <a:pt x="475" y="138"/>
                  </a:lnTo>
                  <a:lnTo>
                    <a:pt x="471" y="136"/>
                  </a:lnTo>
                  <a:lnTo>
                    <a:pt x="468" y="133"/>
                  </a:lnTo>
                  <a:lnTo>
                    <a:pt x="464" y="131"/>
                  </a:lnTo>
                  <a:lnTo>
                    <a:pt x="462" y="128"/>
                  </a:lnTo>
                  <a:lnTo>
                    <a:pt x="460" y="125"/>
                  </a:lnTo>
                  <a:lnTo>
                    <a:pt x="451" y="125"/>
                  </a:lnTo>
                  <a:lnTo>
                    <a:pt x="450" y="129"/>
                  </a:lnTo>
                  <a:lnTo>
                    <a:pt x="447" y="136"/>
                  </a:lnTo>
                  <a:lnTo>
                    <a:pt x="444" y="143"/>
                  </a:lnTo>
                  <a:lnTo>
                    <a:pt x="439" y="150"/>
                  </a:lnTo>
                  <a:lnTo>
                    <a:pt x="434" y="156"/>
                  </a:lnTo>
                  <a:lnTo>
                    <a:pt x="431" y="159"/>
                  </a:lnTo>
                  <a:lnTo>
                    <a:pt x="428" y="160"/>
                  </a:lnTo>
                  <a:lnTo>
                    <a:pt x="427" y="160"/>
                  </a:lnTo>
                  <a:lnTo>
                    <a:pt x="425" y="159"/>
                  </a:lnTo>
                  <a:lnTo>
                    <a:pt x="424" y="157"/>
                  </a:lnTo>
                  <a:lnTo>
                    <a:pt x="419" y="157"/>
                  </a:lnTo>
                  <a:lnTo>
                    <a:pt x="414" y="157"/>
                  </a:lnTo>
                  <a:lnTo>
                    <a:pt x="409" y="156"/>
                  </a:lnTo>
                  <a:lnTo>
                    <a:pt x="404" y="154"/>
                  </a:lnTo>
                  <a:lnTo>
                    <a:pt x="401" y="153"/>
                  </a:lnTo>
                  <a:lnTo>
                    <a:pt x="399" y="150"/>
                  </a:lnTo>
                  <a:lnTo>
                    <a:pt x="396" y="146"/>
                  </a:lnTo>
                  <a:lnTo>
                    <a:pt x="396" y="142"/>
                  </a:lnTo>
                  <a:lnTo>
                    <a:pt x="389" y="142"/>
                  </a:lnTo>
                  <a:lnTo>
                    <a:pt x="388" y="145"/>
                  </a:lnTo>
                  <a:lnTo>
                    <a:pt x="387" y="145"/>
                  </a:lnTo>
                  <a:lnTo>
                    <a:pt x="384" y="146"/>
                  </a:lnTo>
                  <a:lnTo>
                    <a:pt x="383" y="147"/>
                  </a:lnTo>
                  <a:lnTo>
                    <a:pt x="381" y="147"/>
                  </a:lnTo>
                  <a:lnTo>
                    <a:pt x="379" y="147"/>
                  </a:lnTo>
                  <a:lnTo>
                    <a:pt x="377" y="147"/>
                  </a:lnTo>
                  <a:lnTo>
                    <a:pt x="375" y="147"/>
                  </a:lnTo>
                  <a:lnTo>
                    <a:pt x="394" y="125"/>
                  </a:lnTo>
                  <a:lnTo>
                    <a:pt x="395" y="117"/>
                  </a:lnTo>
                  <a:lnTo>
                    <a:pt x="397" y="111"/>
                  </a:lnTo>
                  <a:lnTo>
                    <a:pt x="401" y="106"/>
                  </a:lnTo>
                  <a:lnTo>
                    <a:pt x="404" y="101"/>
                  </a:lnTo>
                  <a:lnTo>
                    <a:pt x="409" y="97"/>
                  </a:lnTo>
                  <a:lnTo>
                    <a:pt x="413" y="93"/>
                  </a:lnTo>
                  <a:lnTo>
                    <a:pt x="416" y="89"/>
                  </a:lnTo>
                  <a:lnTo>
                    <a:pt x="420" y="85"/>
                  </a:lnTo>
                  <a:lnTo>
                    <a:pt x="418" y="83"/>
                  </a:lnTo>
                  <a:lnTo>
                    <a:pt x="415" y="82"/>
                  </a:lnTo>
                  <a:lnTo>
                    <a:pt x="414" y="80"/>
                  </a:lnTo>
                  <a:lnTo>
                    <a:pt x="414" y="79"/>
                  </a:lnTo>
                  <a:lnTo>
                    <a:pt x="413" y="78"/>
                  </a:lnTo>
                  <a:lnTo>
                    <a:pt x="412" y="76"/>
                  </a:lnTo>
                  <a:lnTo>
                    <a:pt x="412" y="74"/>
                  </a:lnTo>
                  <a:lnTo>
                    <a:pt x="410" y="72"/>
                  </a:lnTo>
                  <a:lnTo>
                    <a:pt x="408" y="72"/>
                  </a:lnTo>
                  <a:lnTo>
                    <a:pt x="406" y="71"/>
                  </a:lnTo>
                  <a:lnTo>
                    <a:pt x="404" y="68"/>
                  </a:lnTo>
                  <a:lnTo>
                    <a:pt x="403" y="65"/>
                  </a:lnTo>
                  <a:lnTo>
                    <a:pt x="401" y="58"/>
                  </a:lnTo>
                  <a:lnTo>
                    <a:pt x="400" y="48"/>
                  </a:lnTo>
                  <a:lnTo>
                    <a:pt x="399" y="40"/>
                  </a:lnTo>
                  <a:lnTo>
                    <a:pt x="397" y="32"/>
                  </a:lnTo>
                  <a:lnTo>
                    <a:pt x="395" y="25"/>
                  </a:lnTo>
                  <a:lnTo>
                    <a:pt x="391" y="19"/>
                  </a:lnTo>
                  <a:lnTo>
                    <a:pt x="390" y="23"/>
                  </a:lnTo>
                  <a:lnTo>
                    <a:pt x="388" y="29"/>
                  </a:lnTo>
                  <a:lnTo>
                    <a:pt x="384" y="36"/>
                  </a:lnTo>
                  <a:lnTo>
                    <a:pt x="381" y="43"/>
                  </a:lnTo>
                  <a:lnTo>
                    <a:pt x="376" y="50"/>
                  </a:lnTo>
                  <a:lnTo>
                    <a:pt x="372" y="57"/>
                  </a:lnTo>
                  <a:lnTo>
                    <a:pt x="369" y="61"/>
                  </a:lnTo>
                  <a:lnTo>
                    <a:pt x="366" y="62"/>
                  </a:lnTo>
                  <a:lnTo>
                    <a:pt x="345" y="53"/>
                  </a:lnTo>
                  <a:lnTo>
                    <a:pt x="341" y="54"/>
                  </a:lnTo>
                  <a:lnTo>
                    <a:pt x="338" y="55"/>
                  </a:lnTo>
                  <a:lnTo>
                    <a:pt x="334" y="57"/>
                  </a:lnTo>
                  <a:lnTo>
                    <a:pt x="331" y="58"/>
                  </a:lnTo>
                  <a:lnTo>
                    <a:pt x="326" y="58"/>
                  </a:lnTo>
                  <a:lnTo>
                    <a:pt x="322" y="60"/>
                  </a:lnTo>
                  <a:lnTo>
                    <a:pt x="318" y="60"/>
                  </a:lnTo>
                  <a:lnTo>
                    <a:pt x="313" y="60"/>
                  </a:lnTo>
                  <a:lnTo>
                    <a:pt x="313" y="61"/>
                  </a:lnTo>
                  <a:lnTo>
                    <a:pt x="312" y="62"/>
                  </a:lnTo>
                  <a:lnTo>
                    <a:pt x="312" y="64"/>
                  </a:lnTo>
                  <a:lnTo>
                    <a:pt x="310" y="65"/>
                  </a:lnTo>
                  <a:lnTo>
                    <a:pt x="309" y="65"/>
                  </a:lnTo>
                  <a:lnTo>
                    <a:pt x="308" y="67"/>
                  </a:lnTo>
                  <a:lnTo>
                    <a:pt x="307" y="67"/>
                  </a:lnTo>
                  <a:lnTo>
                    <a:pt x="306" y="68"/>
                  </a:lnTo>
                  <a:lnTo>
                    <a:pt x="304" y="68"/>
                  </a:lnTo>
                  <a:lnTo>
                    <a:pt x="303" y="68"/>
                  </a:lnTo>
                  <a:lnTo>
                    <a:pt x="302" y="68"/>
                  </a:lnTo>
                  <a:lnTo>
                    <a:pt x="301" y="68"/>
                  </a:lnTo>
                  <a:lnTo>
                    <a:pt x="300" y="68"/>
                  </a:lnTo>
                  <a:lnTo>
                    <a:pt x="299" y="71"/>
                  </a:lnTo>
                  <a:lnTo>
                    <a:pt x="295" y="74"/>
                  </a:lnTo>
                  <a:lnTo>
                    <a:pt x="289" y="76"/>
                  </a:lnTo>
                  <a:lnTo>
                    <a:pt x="282" y="79"/>
                  </a:lnTo>
                  <a:lnTo>
                    <a:pt x="276" y="82"/>
                  </a:lnTo>
                  <a:lnTo>
                    <a:pt x="270" y="83"/>
                  </a:lnTo>
                  <a:lnTo>
                    <a:pt x="265" y="85"/>
                  </a:lnTo>
                  <a:lnTo>
                    <a:pt x="264" y="85"/>
                  </a:lnTo>
                  <a:lnTo>
                    <a:pt x="259" y="83"/>
                  </a:lnTo>
                  <a:lnTo>
                    <a:pt x="256" y="80"/>
                  </a:lnTo>
                  <a:lnTo>
                    <a:pt x="252" y="75"/>
                  </a:lnTo>
                  <a:lnTo>
                    <a:pt x="250" y="69"/>
                  </a:lnTo>
                  <a:lnTo>
                    <a:pt x="247" y="64"/>
                  </a:lnTo>
                  <a:lnTo>
                    <a:pt x="246" y="57"/>
                  </a:lnTo>
                  <a:lnTo>
                    <a:pt x="245" y="51"/>
                  </a:lnTo>
                  <a:lnTo>
                    <a:pt x="244" y="47"/>
                  </a:lnTo>
                  <a:lnTo>
                    <a:pt x="245" y="44"/>
                  </a:lnTo>
                  <a:lnTo>
                    <a:pt x="245" y="41"/>
                  </a:lnTo>
                  <a:lnTo>
                    <a:pt x="246" y="40"/>
                  </a:lnTo>
                  <a:lnTo>
                    <a:pt x="246" y="37"/>
                  </a:lnTo>
                  <a:lnTo>
                    <a:pt x="247" y="34"/>
                  </a:lnTo>
                  <a:lnTo>
                    <a:pt x="247" y="33"/>
                  </a:lnTo>
                  <a:lnTo>
                    <a:pt x="249" y="30"/>
                  </a:lnTo>
                  <a:lnTo>
                    <a:pt x="249" y="28"/>
                  </a:lnTo>
                  <a:lnTo>
                    <a:pt x="249" y="21"/>
                  </a:lnTo>
                  <a:lnTo>
                    <a:pt x="247" y="16"/>
                  </a:lnTo>
                  <a:lnTo>
                    <a:pt x="246" y="12"/>
                  </a:lnTo>
                  <a:lnTo>
                    <a:pt x="244" y="8"/>
                  </a:lnTo>
                  <a:lnTo>
                    <a:pt x="241" y="5"/>
                  </a:lnTo>
                  <a:lnTo>
                    <a:pt x="238" y="2"/>
                  </a:lnTo>
                  <a:lnTo>
                    <a:pt x="233" y="1"/>
                  </a:lnTo>
                  <a:lnTo>
                    <a:pt x="227" y="0"/>
                  </a:lnTo>
                  <a:lnTo>
                    <a:pt x="227" y="2"/>
                  </a:lnTo>
                  <a:lnTo>
                    <a:pt x="226" y="4"/>
                  </a:lnTo>
                  <a:lnTo>
                    <a:pt x="226" y="7"/>
                  </a:lnTo>
                  <a:lnTo>
                    <a:pt x="225" y="8"/>
                  </a:lnTo>
                  <a:lnTo>
                    <a:pt x="222" y="11"/>
                  </a:lnTo>
                  <a:lnTo>
                    <a:pt x="221" y="11"/>
                  </a:lnTo>
                  <a:lnTo>
                    <a:pt x="219" y="11"/>
                  </a:lnTo>
                  <a:lnTo>
                    <a:pt x="216" y="9"/>
                  </a:lnTo>
                  <a:lnTo>
                    <a:pt x="215" y="12"/>
                  </a:lnTo>
                  <a:lnTo>
                    <a:pt x="212" y="16"/>
                  </a:lnTo>
                  <a:lnTo>
                    <a:pt x="207" y="19"/>
                  </a:lnTo>
                  <a:lnTo>
                    <a:pt x="203" y="22"/>
                  </a:lnTo>
                  <a:lnTo>
                    <a:pt x="199" y="25"/>
                  </a:lnTo>
                  <a:lnTo>
                    <a:pt x="195" y="28"/>
                  </a:lnTo>
                  <a:lnTo>
                    <a:pt x="191" y="30"/>
                  </a:lnTo>
                  <a:lnTo>
                    <a:pt x="191" y="32"/>
                  </a:lnTo>
                  <a:lnTo>
                    <a:pt x="189" y="32"/>
                  </a:lnTo>
                  <a:lnTo>
                    <a:pt x="187" y="32"/>
                  </a:lnTo>
                  <a:lnTo>
                    <a:pt x="183" y="30"/>
                  </a:lnTo>
                  <a:lnTo>
                    <a:pt x="180" y="29"/>
                  </a:lnTo>
                  <a:lnTo>
                    <a:pt x="176" y="26"/>
                  </a:lnTo>
                  <a:lnTo>
                    <a:pt x="172" y="25"/>
                  </a:lnTo>
                  <a:lnTo>
                    <a:pt x="169" y="23"/>
                  </a:lnTo>
                  <a:lnTo>
                    <a:pt x="169" y="22"/>
                  </a:lnTo>
                  <a:lnTo>
                    <a:pt x="159" y="22"/>
                  </a:lnTo>
                  <a:lnTo>
                    <a:pt x="159" y="37"/>
                  </a:lnTo>
                  <a:lnTo>
                    <a:pt x="161" y="40"/>
                  </a:lnTo>
                  <a:lnTo>
                    <a:pt x="163" y="44"/>
                  </a:lnTo>
                  <a:lnTo>
                    <a:pt x="165" y="48"/>
                  </a:lnTo>
                  <a:lnTo>
                    <a:pt x="168" y="53"/>
                  </a:lnTo>
                  <a:lnTo>
                    <a:pt x="170" y="58"/>
                  </a:lnTo>
                  <a:lnTo>
                    <a:pt x="172" y="62"/>
                  </a:lnTo>
                  <a:lnTo>
                    <a:pt x="175" y="65"/>
                  </a:lnTo>
                  <a:lnTo>
                    <a:pt x="176" y="68"/>
                  </a:lnTo>
                  <a:lnTo>
                    <a:pt x="175" y="72"/>
                  </a:lnTo>
                  <a:lnTo>
                    <a:pt x="170" y="78"/>
                  </a:lnTo>
                  <a:lnTo>
                    <a:pt x="167" y="83"/>
                  </a:lnTo>
                  <a:lnTo>
                    <a:pt x="162" y="89"/>
                  </a:lnTo>
                  <a:lnTo>
                    <a:pt x="156" y="93"/>
                  </a:lnTo>
                  <a:lnTo>
                    <a:pt x="150" y="96"/>
                  </a:lnTo>
                  <a:lnTo>
                    <a:pt x="144" y="99"/>
                  </a:lnTo>
                  <a:lnTo>
                    <a:pt x="138" y="100"/>
                  </a:lnTo>
                  <a:lnTo>
                    <a:pt x="134" y="99"/>
                  </a:lnTo>
                  <a:lnTo>
                    <a:pt x="130" y="97"/>
                  </a:lnTo>
                  <a:lnTo>
                    <a:pt x="126" y="94"/>
                  </a:lnTo>
                  <a:lnTo>
                    <a:pt x="123" y="90"/>
                  </a:lnTo>
                  <a:lnTo>
                    <a:pt x="118" y="86"/>
                  </a:lnTo>
                  <a:lnTo>
                    <a:pt x="114" y="80"/>
                  </a:lnTo>
                  <a:lnTo>
                    <a:pt x="112" y="75"/>
                  </a:lnTo>
                  <a:lnTo>
                    <a:pt x="108" y="69"/>
                  </a:lnTo>
                  <a:lnTo>
                    <a:pt x="105" y="72"/>
                  </a:lnTo>
                  <a:lnTo>
                    <a:pt x="100" y="74"/>
                  </a:lnTo>
                  <a:lnTo>
                    <a:pt x="93" y="75"/>
                  </a:lnTo>
                  <a:lnTo>
                    <a:pt x="86" y="76"/>
                  </a:lnTo>
                  <a:lnTo>
                    <a:pt x="80" y="79"/>
                  </a:lnTo>
                  <a:lnTo>
                    <a:pt x="74" y="80"/>
                  </a:lnTo>
                  <a:lnTo>
                    <a:pt x="69" y="82"/>
                  </a:lnTo>
                  <a:lnTo>
                    <a:pt x="68" y="82"/>
                  </a:lnTo>
                  <a:lnTo>
                    <a:pt x="68" y="85"/>
                  </a:lnTo>
                  <a:lnTo>
                    <a:pt x="69" y="86"/>
                  </a:lnTo>
                  <a:lnTo>
                    <a:pt x="70" y="87"/>
                  </a:lnTo>
                  <a:lnTo>
                    <a:pt x="70" y="89"/>
                  </a:lnTo>
                  <a:lnTo>
                    <a:pt x="73" y="90"/>
                  </a:lnTo>
                  <a:lnTo>
                    <a:pt x="74" y="92"/>
                  </a:lnTo>
                  <a:lnTo>
                    <a:pt x="75" y="92"/>
                  </a:lnTo>
                  <a:lnTo>
                    <a:pt x="76" y="92"/>
                  </a:lnTo>
                  <a:lnTo>
                    <a:pt x="76" y="100"/>
                  </a:lnTo>
                  <a:lnTo>
                    <a:pt x="75" y="100"/>
                  </a:lnTo>
                  <a:lnTo>
                    <a:pt x="73" y="101"/>
                  </a:lnTo>
                  <a:lnTo>
                    <a:pt x="70" y="103"/>
                  </a:lnTo>
                  <a:lnTo>
                    <a:pt x="68" y="103"/>
                  </a:lnTo>
                  <a:lnTo>
                    <a:pt x="64" y="104"/>
                  </a:lnTo>
                  <a:lnTo>
                    <a:pt x="62" y="107"/>
                  </a:lnTo>
                  <a:lnTo>
                    <a:pt x="61" y="108"/>
                  </a:lnTo>
                  <a:lnTo>
                    <a:pt x="59" y="113"/>
                  </a:lnTo>
                  <a:lnTo>
                    <a:pt x="61" y="117"/>
                  </a:lnTo>
                  <a:lnTo>
                    <a:pt x="62" y="119"/>
                  </a:lnTo>
                  <a:lnTo>
                    <a:pt x="64" y="122"/>
                  </a:lnTo>
                  <a:lnTo>
                    <a:pt x="67" y="125"/>
                  </a:lnTo>
                  <a:lnTo>
                    <a:pt x="70" y="126"/>
                  </a:lnTo>
                  <a:lnTo>
                    <a:pt x="73" y="131"/>
                  </a:lnTo>
                  <a:lnTo>
                    <a:pt x="74" y="135"/>
                  </a:lnTo>
                  <a:lnTo>
                    <a:pt x="75" y="142"/>
                  </a:lnTo>
                  <a:lnTo>
                    <a:pt x="74" y="153"/>
                  </a:lnTo>
                  <a:lnTo>
                    <a:pt x="73" y="161"/>
                  </a:lnTo>
                  <a:lnTo>
                    <a:pt x="71" y="171"/>
                  </a:lnTo>
                  <a:lnTo>
                    <a:pt x="69" y="179"/>
                  </a:lnTo>
                  <a:lnTo>
                    <a:pt x="67" y="188"/>
                  </a:lnTo>
                  <a:lnTo>
                    <a:pt x="65" y="196"/>
                  </a:lnTo>
                  <a:lnTo>
                    <a:pt x="64" y="206"/>
                  </a:lnTo>
                  <a:lnTo>
                    <a:pt x="64" y="214"/>
                  </a:lnTo>
                  <a:lnTo>
                    <a:pt x="57" y="214"/>
                  </a:lnTo>
                  <a:lnTo>
                    <a:pt x="56" y="213"/>
                  </a:lnTo>
                  <a:lnTo>
                    <a:pt x="55" y="213"/>
                  </a:lnTo>
                  <a:lnTo>
                    <a:pt x="55" y="211"/>
                  </a:lnTo>
                  <a:lnTo>
                    <a:pt x="54" y="210"/>
                  </a:lnTo>
                  <a:lnTo>
                    <a:pt x="50" y="213"/>
                  </a:lnTo>
                  <a:lnTo>
                    <a:pt x="48" y="214"/>
                  </a:lnTo>
                  <a:lnTo>
                    <a:pt x="44" y="216"/>
                  </a:lnTo>
                  <a:lnTo>
                    <a:pt x="42" y="217"/>
                  </a:lnTo>
                  <a:lnTo>
                    <a:pt x="38" y="217"/>
                  </a:lnTo>
                  <a:lnTo>
                    <a:pt x="36" y="217"/>
                  </a:lnTo>
                  <a:lnTo>
                    <a:pt x="33" y="217"/>
                  </a:lnTo>
                  <a:lnTo>
                    <a:pt x="30" y="217"/>
                  </a:lnTo>
                  <a:lnTo>
                    <a:pt x="29" y="217"/>
                  </a:lnTo>
                  <a:lnTo>
                    <a:pt x="27" y="218"/>
                  </a:lnTo>
                  <a:lnTo>
                    <a:pt x="27" y="220"/>
                  </a:lnTo>
                  <a:lnTo>
                    <a:pt x="26" y="222"/>
                  </a:lnTo>
                  <a:lnTo>
                    <a:pt x="26" y="224"/>
                  </a:lnTo>
                  <a:lnTo>
                    <a:pt x="26" y="225"/>
                  </a:lnTo>
                  <a:lnTo>
                    <a:pt x="26" y="228"/>
                  </a:lnTo>
                  <a:lnTo>
                    <a:pt x="25" y="228"/>
                  </a:lnTo>
                  <a:lnTo>
                    <a:pt x="20" y="235"/>
                  </a:lnTo>
                  <a:lnTo>
                    <a:pt x="15" y="242"/>
                  </a:lnTo>
                  <a:lnTo>
                    <a:pt x="12" y="249"/>
                  </a:lnTo>
                  <a:lnTo>
                    <a:pt x="8" y="257"/>
                  </a:lnTo>
                  <a:lnTo>
                    <a:pt x="5" y="265"/>
                  </a:lnTo>
                  <a:lnTo>
                    <a:pt x="2" y="274"/>
                  </a:lnTo>
                  <a:lnTo>
                    <a:pt x="0" y="282"/>
                  </a:lnTo>
                  <a:lnTo>
                    <a:pt x="0" y="290"/>
                  </a:lnTo>
                  <a:lnTo>
                    <a:pt x="1" y="299"/>
                  </a:lnTo>
                  <a:lnTo>
                    <a:pt x="4" y="309"/>
                  </a:lnTo>
                  <a:lnTo>
                    <a:pt x="7" y="318"/>
                  </a:lnTo>
                  <a:lnTo>
                    <a:pt x="12" y="327"/>
                  </a:lnTo>
                  <a:lnTo>
                    <a:pt x="17" y="335"/>
                  </a:lnTo>
                  <a:lnTo>
                    <a:pt x="23" y="342"/>
                  </a:lnTo>
                  <a:lnTo>
                    <a:pt x="30" y="346"/>
                  </a:lnTo>
                  <a:lnTo>
                    <a:pt x="36" y="348"/>
                  </a:lnTo>
                  <a:lnTo>
                    <a:pt x="38" y="348"/>
                  </a:lnTo>
                  <a:lnTo>
                    <a:pt x="40" y="348"/>
                  </a:lnTo>
                  <a:lnTo>
                    <a:pt x="43" y="346"/>
                  </a:lnTo>
                  <a:lnTo>
                    <a:pt x="45" y="345"/>
                  </a:lnTo>
                  <a:lnTo>
                    <a:pt x="48" y="342"/>
                  </a:lnTo>
                  <a:lnTo>
                    <a:pt x="50" y="341"/>
                  </a:lnTo>
                  <a:lnTo>
                    <a:pt x="52" y="339"/>
                  </a:lnTo>
                  <a:lnTo>
                    <a:pt x="55" y="338"/>
                  </a:lnTo>
                  <a:lnTo>
                    <a:pt x="56" y="343"/>
                  </a:lnTo>
                  <a:lnTo>
                    <a:pt x="56" y="349"/>
                  </a:lnTo>
                  <a:lnTo>
                    <a:pt x="56" y="355"/>
                  </a:lnTo>
                  <a:lnTo>
                    <a:pt x="56" y="360"/>
                  </a:lnTo>
                  <a:lnTo>
                    <a:pt x="57" y="367"/>
                  </a:lnTo>
                  <a:lnTo>
                    <a:pt x="58" y="371"/>
                  </a:lnTo>
                  <a:lnTo>
                    <a:pt x="61" y="374"/>
                  </a:lnTo>
                  <a:lnTo>
                    <a:pt x="64" y="375"/>
                  </a:lnTo>
                  <a:lnTo>
                    <a:pt x="70" y="375"/>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1" name="Freeform 224">
              <a:extLst>
                <a:ext uri="{FF2B5EF4-FFF2-40B4-BE49-F238E27FC236}">
                  <a16:creationId xmlns:a16="http://schemas.microsoft.com/office/drawing/2014/main" id="{A447E919-C1D9-97EA-7F9B-CE0E9D5D9C12}"/>
                </a:ext>
              </a:extLst>
            </p:cNvPr>
            <p:cNvSpPr>
              <a:spLocks/>
            </p:cNvSpPr>
            <p:nvPr/>
          </p:nvSpPr>
          <p:spPr bwMode="gray">
            <a:xfrm>
              <a:off x="3069112" y="1913569"/>
              <a:ext cx="327436" cy="295160"/>
            </a:xfrm>
            <a:custGeom>
              <a:avLst/>
              <a:gdLst>
                <a:gd name="T0" fmla="*/ 200025 w 177"/>
                <a:gd name="T1" fmla="*/ 192198 h 168"/>
                <a:gd name="T2" fmla="*/ 214313 w 177"/>
                <a:gd name="T3" fmla="*/ 173960 h 168"/>
                <a:gd name="T4" fmla="*/ 222250 w 177"/>
                <a:gd name="T5" fmla="*/ 151514 h 168"/>
                <a:gd name="T6" fmla="*/ 230188 w 177"/>
                <a:gd name="T7" fmla="*/ 127664 h 168"/>
                <a:gd name="T8" fmla="*/ 242888 w 177"/>
                <a:gd name="T9" fmla="*/ 127664 h 168"/>
                <a:gd name="T10" fmla="*/ 246063 w 177"/>
                <a:gd name="T11" fmla="*/ 137485 h 168"/>
                <a:gd name="T12" fmla="*/ 257175 w 177"/>
                <a:gd name="T13" fmla="*/ 141693 h 168"/>
                <a:gd name="T14" fmla="*/ 271463 w 177"/>
                <a:gd name="T15" fmla="*/ 137485 h 168"/>
                <a:gd name="T16" fmla="*/ 279400 w 177"/>
                <a:gd name="T17" fmla="*/ 115038 h 168"/>
                <a:gd name="T18" fmla="*/ 263525 w 177"/>
                <a:gd name="T19" fmla="*/ 96800 h 168"/>
                <a:gd name="T20" fmla="*/ 241300 w 177"/>
                <a:gd name="T21" fmla="*/ 89786 h 168"/>
                <a:gd name="T22" fmla="*/ 206375 w 177"/>
                <a:gd name="T23" fmla="*/ 89786 h 168"/>
                <a:gd name="T24" fmla="*/ 188913 w 177"/>
                <a:gd name="T25" fmla="*/ 81368 h 168"/>
                <a:gd name="T26" fmla="*/ 190500 w 177"/>
                <a:gd name="T27" fmla="*/ 63131 h 168"/>
                <a:gd name="T28" fmla="*/ 182563 w 177"/>
                <a:gd name="T29" fmla="*/ 40684 h 168"/>
                <a:gd name="T30" fmla="*/ 161925 w 177"/>
                <a:gd name="T31" fmla="*/ 26655 h 168"/>
                <a:gd name="T32" fmla="*/ 139700 w 177"/>
                <a:gd name="T33" fmla="*/ 0 h 168"/>
                <a:gd name="T34" fmla="*/ 123825 w 177"/>
                <a:gd name="T35" fmla="*/ 1403 h 168"/>
                <a:gd name="T36" fmla="*/ 104775 w 177"/>
                <a:gd name="T37" fmla="*/ 7015 h 168"/>
                <a:gd name="T38" fmla="*/ 100013 w 177"/>
                <a:gd name="T39" fmla="*/ 21044 h 168"/>
                <a:gd name="T40" fmla="*/ 82550 w 177"/>
                <a:gd name="T41" fmla="*/ 30864 h 168"/>
                <a:gd name="T42" fmla="*/ 73025 w 177"/>
                <a:gd name="T43" fmla="*/ 30864 h 168"/>
                <a:gd name="T44" fmla="*/ 63500 w 177"/>
                <a:gd name="T45" fmla="*/ 29461 h 168"/>
                <a:gd name="T46" fmla="*/ 23813 w 177"/>
                <a:gd name="T47" fmla="*/ 44893 h 168"/>
                <a:gd name="T48" fmla="*/ 1588 w 177"/>
                <a:gd name="T49" fmla="*/ 60325 h 168"/>
                <a:gd name="T50" fmla="*/ 9525 w 177"/>
                <a:gd name="T51" fmla="*/ 70145 h 168"/>
                <a:gd name="T52" fmla="*/ 23813 w 177"/>
                <a:gd name="T53" fmla="*/ 72951 h 168"/>
                <a:gd name="T54" fmla="*/ 44450 w 177"/>
                <a:gd name="T55" fmla="*/ 71548 h 168"/>
                <a:gd name="T56" fmla="*/ 84138 w 177"/>
                <a:gd name="T57" fmla="*/ 54713 h 168"/>
                <a:gd name="T58" fmla="*/ 95250 w 177"/>
                <a:gd name="T59" fmla="*/ 56116 h 168"/>
                <a:gd name="T60" fmla="*/ 90488 w 177"/>
                <a:gd name="T61" fmla="*/ 65937 h 168"/>
                <a:gd name="T62" fmla="*/ 92075 w 177"/>
                <a:gd name="T63" fmla="*/ 71548 h 168"/>
                <a:gd name="T64" fmla="*/ 100013 w 177"/>
                <a:gd name="T65" fmla="*/ 71548 h 168"/>
                <a:gd name="T66" fmla="*/ 136525 w 177"/>
                <a:gd name="T67" fmla="*/ 79966 h 168"/>
                <a:gd name="T68" fmla="*/ 180975 w 177"/>
                <a:gd name="T69" fmla="*/ 82771 h 168"/>
                <a:gd name="T70" fmla="*/ 174625 w 177"/>
                <a:gd name="T71" fmla="*/ 96800 h 168"/>
                <a:gd name="T72" fmla="*/ 163513 w 177"/>
                <a:gd name="T73" fmla="*/ 101009 h 168"/>
                <a:gd name="T74" fmla="*/ 153988 w 177"/>
                <a:gd name="T75" fmla="*/ 96800 h 168"/>
                <a:gd name="T76" fmla="*/ 142875 w 177"/>
                <a:gd name="T77" fmla="*/ 92592 h 168"/>
                <a:gd name="T78" fmla="*/ 111125 w 177"/>
                <a:gd name="T79" fmla="*/ 109427 h 168"/>
                <a:gd name="T80" fmla="*/ 82550 w 177"/>
                <a:gd name="T81" fmla="*/ 124859 h 168"/>
                <a:gd name="T82" fmla="*/ 74613 w 177"/>
                <a:gd name="T83" fmla="*/ 131873 h 168"/>
                <a:gd name="T84" fmla="*/ 71438 w 177"/>
                <a:gd name="T85" fmla="*/ 141693 h 168"/>
                <a:gd name="T86" fmla="*/ 52388 w 177"/>
                <a:gd name="T87" fmla="*/ 178169 h 168"/>
                <a:gd name="T88" fmla="*/ 39688 w 177"/>
                <a:gd name="T89" fmla="*/ 217450 h 168"/>
                <a:gd name="T90" fmla="*/ 44450 w 177"/>
                <a:gd name="T91" fmla="*/ 230076 h 168"/>
                <a:gd name="T92" fmla="*/ 55563 w 177"/>
                <a:gd name="T93" fmla="*/ 235688 h 168"/>
                <a:gd name="T94" fmla="*/ 74613 w 177"/>
                <a:gd name="T95" fmla="*/ 223062 h 168"/>
                <a:gd name="T96" fmla="*/ 92075 w 177"/>
                <a:gd name="T97" fmla="*/ 171154 h 168"/>
                <a:gd name="T98" fmla="*/ 114300 w 177"/>
                <a:gd name="T99" fmla="*/ 137485 h 168"/>
                <a:gd name="T100" fmla="*/ 149225 w 177"/>
                <a:gd name="T101" fmla="*/ 116441 h 168"/>
                <a:gd name="T102" fmla="*/ 171450 w 177"/>
                <a:gd name="T103" fmla="*/ 112232 h 168"/>
                <a:gd name="T104" fmla="*/ 184150 w 177"/>
                <a:gd name="T105" fmla="*/ 122053 h 168"/>
                <a:gd name="T106" fmla="*/ 180975 w 177"/>
                <a:gd name="T107" fmla="*/ 137485 h 168"/>
                <a:gd name="T108" fmla="*/ 166688 w 177"/>
                <a:gd name="T109" fmla="*/ 155722 h 168"/>
                <a:gd name="T110" fmla="*/ 171450 w 177"/>
                <a:gd name="T111" fmla="*/ 165543 h 168"/>
                <a:gd name="T112" fmla="*/ 184150 w 177"/>
                <a:gd name="T113" fmla="*/ 164140 h 168"/>
                <a:gd name="T114" fmla="*/ 190500 w 177"/>
                <a:gd name="T115" fmla="*/ 171154 h 168"/>
                <a:gd name="T116" fmla="*/ 190500 w 177"/>
                <a:gd name="T117" fmla="*/ 190795 h 16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7"/>
                <a:gd name="T178" fmla="*/ 0 h 168"/>
                <a:gd name="T179" fmla="*/ 177 w 177"/>
                <a:gd name="T180" fmla="*/ 168 h 16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7" h="168">
                  <a:moveTo>
                    <a:pt x="120" y="143"/>
                  </a:moveTo>
                  <a:lnTo>
                    <a:pt x="122" y="141"/>
                  </a:lnTo>
                  <a:lnTo>
                    <a:pt x="123" y="140"/>
                  </a:lnTo>
                  <a:lnTo>
                    <a:pt x="126" y="137"/>
                  </a:lnTo>
                  <a:lnTo>
                    <a:pt x="128" y="134"/>
                  </a:lnTo>
                  <a:lnTo>
                    <a:pt x="130" y="131"/>
                  </a:lnTo>
                  <a:lnTo>
                    <a:pt x="134" y="129"/>
                  </a:lnTo>
                  <a:lnTo>
                    <a:pt x="135" y="124"/>
                  </a:lnTo>
                  <a:lnTo>
                    <a:pt x="136" y="121"/>
                  </a:lnTo>
                  <a:lnTo>
                    <a:pt x="137" y="117"/>
                  </a:lnTo>
                  <a:lnTo>
                    <a:pt x="139" y="112"/>
                  </a:lnTo>
                  <a:lnTo>
                    <a:pt x="140" y="108"/>
                  </a:lnTo>
                  <a:lnTo>
                    <a:pt x="141" y="104"/>
                  </a:lnTo>
                  <a:lnTo>
                    <a:pt x="141" y="100"/>
                  </a:lnTo>
                  <a:lnTo>
                    <a:pt x="142" y="96"/>
                  </a:lnTo>
                  <a:lnTo>
                    <a:pt x="145" y="91"/>
                  </a:lnTo>
                  <a:lnTo>
                    <a:pt x="147" y="86"/>
                  </a:lnTo>
                  <a:lnTo>
                    <a:pt x="153" y="86"/>
                  </a:lnTo>
                  <a:lnTo>
                    <a:pt x="153" y="89"/>
                  </a:lnTo>
                  <a:lnTo>
                    <a:pt x="153" y="91"/>
                  </a:lnTo>
                  <a:lnTo>
                    <a:pt x="154" y="93"/>
                  </a:lnTo>
                  <a:lnTo>
                    <a:pt x="154" y="96"/>
                  </a:lnTo>
                  <a:lnTo>
                    <a:pt x="155" y="97"/>
                  </a:lnTo>
                  <a:lnTo>
                    <a:pt x="155" y="98"/>
                  </a:lnTo>
                  <a:lnTo>
                    <a:pt x="156" y="101"/>
                  </a:lnTo>
                  <a:lnTo>
                    <a:pt x="158" y="104"/>
                  </a:lnTo>
                  <a:lnTo>
                    <a:pt x="160" y="103"/>
                  </a:lnTo>
                  <a:lnTo>
                    <a:pt x="162" y="101"/>
                  </a:lnTo>
                  <a:lnTo>
                    <a:pt x="164" y="101"/>
                  </a:lnTo>
                  <a:lnTo>
                    <a:pt x="166" y="100"/>
                  </a:lnTo>
                  <a:lnTo>
                    <a:pt x="168" y="98"/>
                  </a:lnTo>
                  <a:lnTo>
                    <a:pt x="171" y="98"/>
                  </a:lnTo>
                  <a:lnTo>
                    <a:pt x="173" y="97"/>
                  </a:lnTo>
                  <a:lnTo>
                    <a:pt x="177" y="96"/>
                  </a:lnTo>
                  <a:lnTo>
                    <a:pt x="177" y="83"/>
                  </a:lnTo>
                  <a:lnTo>
                    <a:pt x="176" y="82"/>
                  </a:lnTo>
                  <a:lnTo>
                    <a:pt x="173" y="79"/>
                  </a:lnTo>
                  <a:lnTo>
                    <a:pt x="172" y="75"/>
                  </a:lnTo>
                  <a:lnTo>
                    <a:pt x="170" y="72"/>
                  </a:lnTo>
                  <a:lnTo>
                    <a:pt x="166" y="69"/>
                  </a:lnTo>
                  <a:lnTo>
                    <a:pt x="164" y="66"/>
                  </a:lnTo>
                  <a:lnTo>
                    <a:pt x="160" y="65"/>
                  </a:lnTo>
                  <a:lnTo>
                    <a:pt x="155" y="64"/>
                  </a:lnTo>
                  <a:lnTo>
                    <a:pt x="152" y="64"/>
                  </a:lnTo>
                  <a:lnTo>
                    <a:pt x="147" y="64"/>
                  </a:lnTo>
                  <a:lnTo>
                    <a:pt x="142" y="65"/>
                  </a:lnTo>
                  <a:lnTo>
                    <a:pt x="136" y="65"/>
                  </a:lnTo>
                  <a:lnTo>
                    <a:pt x="130" y="64"/>
                  </a:lnTo>
                  <a:lnTo>
                    <a:pt x="126" y="64"/>
                  </a:lnTo>
                  <a:lnTo>
                    <a:pt x="122" y="62"/>
                  </a:lnTo>
                  <a:lnTo>
                    <a:pt x="120" y="61"/>
                  </a:lnTo>
                  <a:lnTo>
                    <a:pt x="119" y="58"/>
                  </a:lnTo>
                  <a:lnTo>
                    <a:pt x="119" y="55"/>
                  </a:lnTo>
                  <a:lnTo>
                    <a:pt x="119" y="52"/>
                  </a:lnTo>
                  <a:lnTo>
                    <a:pt x="119" y="48"/>
                  </a:lnTo>
                  <a:lnTo>
                    <a:pt x="120" y="45"/>
                  </a:lnTo>
                  <a:lnTo>
                    <a:pt x="120" y="40"/>
                  </a:lnTo>
                  <a:lnTo>
                    <a:pt x="119" y="36"/>
                  </a:lnTo>
                  <a:lnTo>
                    <a:pt x="117" y="33"/>
                  </a:lnTo>
                  <a:lnTo>
                    <a:pt x="115" y="29"/>
                  </a:lnTo>
                  <a:lnTo>
                    <a:pt x="111" y="26"/>
                  </a:lnTo>
                  <a:lnTo>
                    <a:pt x="108" y="25"/>
                  </a:lnTo>
                  <a:lnTo>
                    <a:pt x="104" y="22"/>
                  </a:lnTo>
                  <a:lnTo>
                    <a:pt x="102" y="19"/>
                  </a:lnTo>
                  <a:lnTo>
                    <a:pt x="100" y="14"/>
                  </a:lnTo>
                  <a:lnTo>
                    <a:pt x="97" y="8"/>
                  </a:lnTo>
                  <a:lnTo>
                    <a:pt x="97" y="0"/>
                  </a:lnTo>
                  <a:lnTo>
                    <a:pt x="88" y="0"/>
                  </a:lnTo>
                  <a:lnTo>
                    <a:pt x="86" y="1"/>
                  </a:lnTo>
                  <a:lnTo>
                    <a:pt x="84" y="1"/>
                  </a:lnTo>
                  <a:lnTo>
                    <a:pt x="82" y="1"/>
                  </a:lnTo>
                  <a:lnTo>
                    <a:pt x="78" y="1"/>
                  </a:lnTo>
                  <a:lnTo>
                    <a:pt x="75" y="3"/>
                  </a:lnTo>
                  <a:lnTo>
                    <a:pt x="72" y="3"/>
                  </a:lnTo>
                  <a:lnTo>
                    <a:pt x="70" y="4"/>
                  </a:lnTo>
                  <a:lnTo>
                    <a:pt x="66" y="5"/>
                  </a:lnTo>
                  <a:lnTo>
                    <a:pt x="65" y="7"/>
                  </a:lnTo>
                  <a:lnTo>
                    <a:pt x="64" y="10"/>
                  </a:lnTo>
                  <a:lnTo>
                    <a:pt x="64" y="12"/>
                  </a:lnTo>
                  <a:lnTo>
                    <a:pt x="63" y="15"/>
                  </a:lnTo>
                  <a:lnTo>
                    <a:pt x="61" y="18"/>
                  </a:lnTo>
                  <a:lnTo>
                    <a:pt x="59" y="21"/>
                  </a:lnTo>
                  <a:lnTo>
                    <a:pt x="56" y="22"/>
                  </a:lnTo>
                  <a:lnTo>
                    <a:pt x="52" y="22"/>
                  </a:lnTo>
                  <a:lnTo>
                    <a:pt x="51" y="22"/>
                  </a:lnTo>
                  <a:lnTo>
                    <a:pt x="48" y="22"/>
                  </a:lnTo>
                  <a:lnTo>
                    <a:pt x="47" y="22"/>
                  </a:lnTo>
                  <a:lnTo>
                    <a:pt x="46" y="22"/>
                  </a:lnTo>
                  <a:lnTo>
                    <a:pt x="45" y="21"/>
                  </a:lnTo>
                  <a:lnTo>
                    <a:pt x="43" y="21"/>
                  </a:lnTo>
                  <a:lnTo>
                    <a:pt x="41" y="21"/>
                  </a:lnTo>
                  <a:lnTo>
                    <a:pt x="40" y="21"/>
                  </a:lnTo>
                  <a:lnTo>
                    <a:pt x="35" y="25"/>
                  </a:lnTo>
                  <a:lnTo>
                    <a:pt x="30" y="28"/>
                  </a:lnTo>
                  <a:lnTo>
                    <a:pt x="22" y="31"/>
                  </a:lnTo>
                  <a:lnTo>
                    <a:pt x="15" y="32"/>
                  </a:lnTo>
                  <a:lnTo>
                    <a:pt x="9" y="35"/>
                  </a:lnTo>
                  <a:lnTo>
                    <a:pt x="5" y="38"/>
                  </a:lnTo>
                  <a:lnTo>
                    <a:pt x="2" y="39"/>
                  </a:lnTo>
                  <a:lnTo>
                    <a:pt x="1" y="43"/>
                  </a:lnTo>
                  <a:lnTo>
                    <a:pt x="0" y="45"/>
                  </a:lnTo>
                  <a:lnTo>
                    <a:pt x="0" y="48"/>
                  </a:lnTo>
                  <a:lnTo>
                    <a:pt x="3" y="50"/>
                  </a:lnTo>
                  <a:lnTo>
                    <a:pt x="6" y="50"/>
                  </a:lnTo>
                  <a:lnTo>
                    <a:pt x="8" y="51"/>
                  </a:lnTo>
                  <a:lnTo>
                    <a:pt x="10" y="51"/>
                  </a:lnTo>
                  <a:lnTo>
                    <a:pt x="13" y="52"/>
                  </a:lnTo>
                  <a:lnTo>
                    <a:pt x="15" y="52"/>
                  </a:lnTo>
                  <a:lnTo>
                    <a:pt x="18" y="54"/>
                  </a:lnTo>
                  <a:lnTo>
                    <a:pt x="21" y="54"/>
                  </a:lnTo>
                  <a:lnTo>
                    <a:pt x="24" y="52"/>
                  </a:lnTo>
                  <a:lnTo>
                    <a:pt x="28" y="51"/>
                  </a:lnTo>
                  <a:lnTo>
                    <a:pt x="34" y="48"/>
                  </a:lnTo>
                  <a:lnTo>
                    <a:pt x="40" y="45"/>
                  </a:lnTo>
                  <a:lnTo>
                    <a:pt x="47" y="43"/>
                  </a:lnTo>
                  <a:lnTo>
                    <a:pt x="53" y="39"/>
                  </a:lnTo>
                  <a:lnTo>
                    <a:pt x="58" y="36"/>
                  </a:lnTo>
                  <a:lnTo>
                    <a:pt x="63" y="35"/>
                  </a:lnTo>
                  <a:lnTo>
                    <a:pt x="61" y="39"/>
                  </a:lnTo>
                  <a:lnTo>
                    <a:pt x="60" y="40"/>
                  </a:lnTo>
                  <a:lnTo>
                    <a:pt x="59" y="44"/>
                  </a:lnTo>
                  <a:lnTo>
                    <a:pt x="58" y="44"/>
                  </a:lnTo>
                  <a:lnTo>
                    <a:pt x="58" y="45"/>
                  </a:lnTo>
                  <a:lnTo>
                    <a:pt x="57" y="47"/>
                  </a:lnTo>
                  <a:lnTo>
                    <a:pt x="57" y="48"/>
                  </a:lnTo>
                  <a:lnTo>
                    <a:pt x="56" y="51"/>
                  </a:lnTo>
                  <a:lnTo>
                    <a:pt x="57" y="51"/>
                  </a:lnTo>
                  <a:lnTo>
                    <a:pt x="58" y="51"/>
                  </a:lnTo>
                  <a:lnTo>
                    <a:pt x="59" y="51"/>
                  </a:lnTo>
                  <a:lnTo>
                    <a:pt x="60" y="51"/>
                  </a:lnTo>
                  <a:lnTo>
                    <a:pt x="61" y="51"/>
                  </a:lnTo>
                  <a:lnTo>
                    <a:pt x="63" y="51"/>
                  </a:lnTo>
                  <a:lnTo>
                    <a:pt x="65" y="52"/>
                  </a:lnTo>
                  <a:lnTo>
                    <a:pt x="71" y="54"/>
                  </a:lnTo>
                  <a:lnTo>
                    <a:pt x="78" y="55"/>
                  </a:lnTo>
                  <a:lnTo>
                    <a:pt x="86" y="57"/>
                  </a:lnTo>
                  <a:lnTo>
                    <a:pt x="95" y="57"/>
                  </a:lnTo>
                  <a:lnTo>
                    <a:pt x="103" y="58"/>
                  </a:lnTo>
                  <a:lnTo>
                    <a:pt x="110" y="58"/>
                  </a:lnTo>
                  <a:lnTo>
                    <a:pt x="114" y="59"/>
                  </a:lnTo>
                  <a:lnTo>
                    <a:pt x="114" y="62"/>
                  </a:lnTo>
                  <a:lnTo>
                    <a:pt x="113" y="65"/>
                  </a:lnTo>
                  <a:lnTo>
                    <a:pt x="111" y="68"/>
                  </a:lnTo>
                  <a:lnTo>
                    <a:pt x="110" y="69"/>
                  </a:lnTo>
                  <a:lnTo>
                    <a:pt x="109" y="71"/>
                  </a:lnTo>
                  <a:lnTo>
                    <a:pt x="108" y="71"/>
                  </a:lnTo>
                  <a:lnTo>
                    <a:pt x="105" y="71"/>
                  </a:lnTo>
                  <a:lnTo>
                    <a:pt x="103" y="72"/>
                  </a:lnTo>
                  <a:lnTo>
                    <a:pt x="101" y="71"/>
                  </a:lnTo>
                  <a:lnTo>
                    <a:pt x="100" y="71"/>
                  </a:lnTo>
                  <a:lnTo>
                    <a:pt x="98" y="69"/>
                  </a:lnTo>
                  <a:lnTo>
                    <a:pt x="97" y="69"/>
                  </a:lnTo>
                  <a:lnTo>
                    <a:pt x="95" y="68"/>
                  </a:lnTo>
                  <a:lnTo>
                    <a:pt x="94" y="66"/>
                  </a:lnTo>
                  <a:lnTo>
                    <a:pt x="92" y="66"/>
                  </a:lnTo>
                  <a:lnTo>
                    <a:pt x="90" y="66"/>
                  </a:lnTo>
                  <a:lnTo>
                    <a:pt x="84" y="68"/>
                  </a:lnTo>
                  <a:lnTo>
                    <a:pt x="79" y="69"/>
                  </a:lnTo>
                  <a:lnTo>
                    <a:pt x="73" y="73"/>
                  </a:lnTo>
                  <a:lnTo>
                    <a:pt x="70" y="78"/>
                  </a:lnTo>
                  <a:lnTo>
                    <a:pt x="65" y="82"/>
                  </a:lnTo>
                  <a:lnTo>
                    <a:pt x="60" y="86"/>
                  </a:lnTo>
                  <a:lnTo>
                    <a:pt x="57" y="87"/>
                  </a:lnTo>
                  <a:lnTo>
                    <a:pt x="52" y="89"/>
                  </a:lnTo>
                  <a:lnTo>
                    <a:pt x="50" y="89"/>
                  </a:lnTo>
                  <a:lnTo>
                    <a:pt x="48" y="90"/>
                  </a:lnTo>
                  <a:lnTo>
                    <a:pt x="47" y="91"/>
                  </a:lnTo>
                  <a:lnTo>
                    <a:pt x="47" y="94"/>
                  </a:lnTo>
                  <a:lnTo>
                    <a:pt x="47" y="96"/>
                  </a:lnTo>
                  <a:lnTo>
                    <a:pt x="46" y="98"/>
                  </a:lnTo>
                  <a:lnTo>
                    <a:pt x="46" y="100"/>
                  </a:lnTo>
                  <a:lnTo>
                    <a:pt x="45" y="101"/>
                  </a:lnTo>
                  <a:lnTo>
                    <a:pt x="43" y="108"/>
                  </a:lnTo>
                  <a:lnTo>
                    <a:pt x="39" y="114"/>
                  </a:lnTo>
                  <a:lnTo>
                    <a:pt x="37" y="121"/>
                  </a:lnTo>
                  <a:lnTo>
                    <a:pt x="33" y="127"/>
                  </a:lnTo>
                  <a:lnTo>
                    <a:pt x="30" y="133"/>
                  </a:lnTo>
                  <a:lnTo>
                    <a:pt x="27" y="138"/>
                  </a:lnTo>
                  <a:lnTo>
                    <a:pt x="26" y="147"/>
                  </a:lnTo>
                  <a:lnTo>
                    <a:pt x="25" y="155"/>
                  </a:lnTo>
                  <a:lnTo>
                    <a:pt x="26" y="157"/>
                  </a:lnTo>
                  <a:lnTo>
                    <a:pt x="26" y="159"/>
                  </a:lnTo>
                  <a:lnTo>
                    <a:pt x="27" y="161"/>
                  </a:lnTo>
                  <a:lnTo>
                    <a:pt x="28" y="164"/>
                  </a:lnTo>
                  <a:lnTo>
                    <a:pt x="31" y="165"/>
                  </a:lnTo>
                  <a:lnTo>
                    <a:pt x="32" y="166"/>
                  </a:lnTo>
                  <a:lnTo>
                    <a:pt x="34" y="166"/>
                  </a:lnTo>
                  <a:lnTo>
                    <a:pt x="35" y="168"/>
                  </a:lnTo>
                  <a:lnTo>
                    <a:pt x="39" y="166"/>
                  </a:lnTo>
                  <a:lnTo>
                    <a:pt x="43" y="165"/>
                  </a:lnTo>
                  <a:lnTo>
                    <a:pt x="46" y="164"/>
                  </a:lnTo>
                  <a:lnTo>
                    <a:pt x="47" y="159"/>
                  </a:lnTo>
                  <a:lnTo>
                    <a:pt x="51" y="152"/>
                  </a:lnTo>
                  <a:lnTo>
                    <a:pt x="53" y="143"/>
                  </a:lnTo>
                  <a:lnTo>
                    <a:pt x="56" y="133"/>
                  </a:lnTo>
                  <a:lnTo>
                    <a:pt x="58" y="122"/>
                  </a:lnTo>
                  <a:lnTo>
                    <a:pt x="59" y="114"/>
                  </a:lnTo>
                  <a:lnTo>
                    <a:pt x="63" y="108"/>
                  </a:lnTo>
                  <a:lnTo>
                    <a:pt x="67" y="104"/>
                  </a:lnTo>
                  <a:lnTo>
                    <a:pt x="72" y="98"/>
                  </a:lnTo>
                  <a:lnTo>
                    <a:pt x="78" y="94"/>
                  </a:lnTo>
                  <a:lnTo>
                    <a:pt x="84" y="90"/>
                  </a:lnTo>
                  <a:lnTo>
                    <a:pt x="89" y="86"/>
                  </a:lnTo>
                  <a:lnTo>
                    <a:pt x="94" y="83"/>
                  </a:lnTo>
                  <a:lnTo>
                    <a:pt x="98" y="79"/>
                  </a:lnTo>
                  <a:lnTo>
                    <a:pt x="103" y="73"/>
                  </a:lnTo>
                  <a:lnTo>
                    <a:pt x="105" y="78"/>
                  </a:lnTo>
                  <a:lnTo>
                    <a:pt x="108" y="80"/>
                  </a:lnTo>
                  <a:lnTo>
                    <a:pt x="109" y="82"/>
                  </a:lnTo>
                  <a:lnTo>
                    <a:pt x="111" y="83"/>
                  </a:lnTo>
                  <a:lnTo>
                    <a:pt x="114" y="86"/>
                  </a:lnTo>
                  <a:lnTo>
                    <a:pt x="116" y="87"/>
                  </a:lnTo>
                  <a:lnTo>
                    <a:pt x="117" y="90"/>
                  </a:lnTo>
                  <a:lnTo>
                    <a:pt x="120" y="94"/>
                  </a:lnTo>
                  <a:lnTo>
                    <a:pt x="116" y="97"/>
                  </a:lnTo>
                  <a:lnTo>
                    <a:pt x="114" y="98"/>
                  </a:lnTo>
                  <a:lnTo>
                    <a:pt x="111" y="101"/>
                  </a:lnTo>
                  <a:lnTo>
                    <a:pt x="109" y="104"/>
                  </a:lnTo>
                  <a:lnTo>
                    <a:pt x="108" y="107"/>
                  </a:lnTo>
                  <a:lnTo>
                    <a:pt x="105" y="111"/>
                  </a:lnTo>
                  <a:lnTo>
                    <a:pt x="104" y="114"/>
                  </a:lnTo>
                  <a:lnTo>
                    <a:pt x="103" y="119"/>
                  </a:lnTo>
                  <a:lnTo>
                    <a:pt x="105" y="119"/>
                  </a:lnTo>
                  <a:lnTo>
                    <a:pt x="108" y="118"/>
                  </a:lnTo>
                  <a:lnTo>
                    <a:pt x="109" y="118"/>
                  </a:lnTo>
                  <a:lnTo>
                    <a:pt x="111" y="118"/>
                  </a:lnTo>
                  <a:lnTo>
                    <a:pt x="114" y="117"/>
                  </a:lnTo>
                  <a:lnTo>
                    <a:pt x="116" y="117"/>
                  </a:lnTo>
                  <a:lnTo>
                    <a:pt x="117" y="117"/>
                  </a:lnTo>
                  <a:lnTo>
                    <a:pt x="120" y="117"/>
                  </a:lnTo>
                  <a:lnTo>
                    <a:pt x="120" y="119"/>
                  </a:lnTo>
                  <a:lnTo>
                    <a:pt x="120" y="122"/>
                  </a:lnTo>
                  <a:lnTo>
                    <a:pt x="119" y="125"/>
                  </a:lnTo>
                  <a:lnTo>
                    <a:pt x="120" y="130"/>
                  </a:lnTo>
                  <a:lnTo>
                    <a:pt x="120" y="133"/>
                  </a:lnTo>
                  <a:lnTo>
                    <a:pt x="120" y="136"/>
                  </a:lnTo>
                  <a:lnTo>
                    <a:pt x="120" y="140"/>
                  </a:lnTo>
                  <a:lnTo>
                    <a:pt x="120" y="143"/>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2" name="Freeform 225">
              <a:extLst>
                <a:ext uri="{FF2B5EF4-FFF2-40B4-BE49-F238E27FC236}">
                  <a16:creationId xmlns:a16="http://schemas.microsoft.com/office/drawing/2014/main" id="{29105B14-575E-77EF-3BEA-F1FF84214F4D}"/>
                </a:ext>
              </a:extLst>
            </p:cNvPr>
            <p:cNvSpPr>
              <a:spLocks/>
            </p:cNvSpPr>
            <p:nvPr/>
          </p:nvSpPr>
          <p:spPr bwMode="gray">
            <a:xfrm>
              <a:off x="3233837" y="2151281"/>
              <a:ext cx="138607" cy="63391"/>
            </a:xfrm>
            <a:custGeom>
              <a:avLst/>
              <a:gdLst>
                <a:gd name="T0" fmla="*/ 57150 w 75"/>
                <a:gd name="T1" fmla="*/ 9820 h 36"/>
                <a:gd name="T2" fmla="*/ 50800 w 75"/>
                <a:gd name="T3" fmla="*/ 9820 h 36"/>
                <a:gd name="T4" fmla="*/ 42863 w 75"/>
                <a:gd name="T5" fmla="*/ 15432 h 36"/>
                <a:gd name="T6" fmla="*/ 33338 w 75"/>
                <a:gd name="T7" fmla="*/ 18238 h 36"/>
                <a:gd name="T8" fmla="*/ 22225 w 75"/>
                <a:gd name="T9" fmla="*/ 21044 h 36"/>
                <a:gd name="T10" fmla="*/ 15875 w 75"/>
                <a:gd name="T11" fmla="*/ 25253 h 36"/>
                <a:gd name="T12" fmla="*/ 7938 w 75"/>
                <a:gd name="T13" fmla="*/ 29461 h 36"/>
                <a:gd name="T14" fmla="*/ 1588 w 75"/>
                <a:gd name="T15" fmla="*/ 33670 h 36"/>
                <a:gd name="T16" fmla="*/ 0 w 75"/>
                <a:gd name="T17" fmla="*/ 35073 h 36"/>
                <a:gd name="T18" fmla="*/ 1588 w 75"/>
                <a:gd name="T19" fmla="*/ 39282 h 36"/>
                <a:gd name="T20" fmla="*/ 3175 w 75"/>
                <a:gd name="T21" fmla="*/ 42087 h 36"/>
                <a:gd name="T22" fmla="*/ 6350 w 75"/>
                <a:gd name="T23" fmla="*/ 44893 h 36"/>
                <a:gd name="T24" fmla="*/ 9525 w 75"/>
                <a:gd name="T25" fmla="*/ 46296 h 36"/>
                <a:gd name="T26" fmla="*/ 15875 w 75"/>
                <a:gd name="T27" fmla="*/ 47699 h 36"/>
                <a:gd name="T28" fmla="*/ 19050 w 75"/>
                <a:gd name="T29" fmla="*/ 50505 h 36"/>
                <a:gd name="T30" fmla="*/ 22225 w 75"/>
                <a:gd name="T31" fmla="*/ 50505 h 36"/>
                <a:gd name="T32" fmla="*/ 26988 w 75"/>
                <a:gd name="T33" fmla="*/ 50505 h 36"/>
                <a:gd name="T34" fmla="*/ 38100 w 75"/>
                <a:gd name="T35" fmla="*/ 50505 h 36"/>
                <a:gd name="T36" fmla="*/ 47625 w 75"/>
                <a:gd name="T37" fmla="*/ 46296 h 36"/>
                <a:gd name="T38" fmla="*/ 58738 w 75"/>
                <a:gd name="T39" fmla="*/ 40685 h 36"/>
                <a:gd name="T40" fmla="*/ 71438 w 75"/>
                <a:gd name="T41" fmla="*/ 33670 h 36"/>
                <a:gd name="T42" fmla="*/ 84138 w 75"/>
                <a:gd name="T43" fmla="*/ 25253 h 36"/>
                <a:gd name="T44" fmla="*/ 100013 w 75"/>
                <a:gd name="T45" fmla="*/ 19641 h 36"/>
                <a:gd name="T46" fmla="*/ 109538 w 75"/>
                <a:gd name="T47" fmla="*/ 14029 h 36"/>
                <a:gd name="T48" fmla="*/ 119063 w 75"/>
                <a:gd name="T49" fmla="*/ 9820 h 36"/>
                <a:gd name="T50" fmla="*/ 111125 w 75"/>
                <a:gd name="T51" fmla="*/ 2806 h 36"/>
                <a:gd name="T52" fmla="*/ 101600 w 75"/>
                <a:gd name="T53" fmla="*/ 0 h 36"/>
                <a:gd name="T54" fmla="*/ 90488 w 75"/>
                <a:gd name="T55" fmla="*/ 0 h 36"/>
                <a:gd name="T56" fmla="*/ 79375 w 75"/>
                <a:gd name="T57" fmla="*/ 2806 h 36"/>
                <a:gd name="T58" fmla="*/ 69850 w 75"/>
                <a:gd name="T59" fmla="*/ 4209 h 36"/>
                <a:gd name="T60" fmla="*/ 61913 w 75"/>
                <a:gd name="T61" fmla="*/ 7015 h 36"/>
                <a:gd name="T62" fmla="*/ 58738 w 75"/>
                <a:gd name="T63" fmla="*/ 8417 h 36"/>
                <a:gd name="T64" fmla="*/ 57150 w 75"/>
                <a:gd name="T65" fmla="*/ 982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36"/>
                <a:gd name="T101" fmla="*/ 75 w 75"/>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36">
                  <a:moveTo>
                    <a:pt x="36" y="7"/>
                  </a:moveTo>
                  <a:lnTo>
                    <a:pt x="32" y="7"/>
                  </a:lnTo>
                  <a:lnTo>
                    <a:pt x="27" y="11"/>
                  </a:lnTo>
                  <a:lnTo>
                    <a:pt x="21" y="13"/>
                  </a:lnTo>
                  <a:lnTo>
                    <a:pt x="14" y="15"/>
                  </a:lnTo>
                  <a:lnTo>
                    <a:pt x="10" y="18"/>
                  </a:lnTo>
                  <a:lnTo>
                    <a:pt x="5" y="21"/>
                  </a:lnTo>
                  <a:lnTo>
                    <a:pt x="1" y="24"/>
                  </a:lnTo>
                  <a:lnTo>
                    <a:pt x="0" y="25"/>
                  </a:lnTo>
                  <a:lnTo>
                    <a:pt x="1" y="28"/>
                  </a:lnTo>
                  <a:lnTo>
                    <a:pt x="2" y="30"/>
                  </a:lnTo>
                  <a:lnTo>
                    <a:pt x="4" y="32"/>
                  </a:lnTo>
                  <a:lnTo>
                    <a:pt x="6" y="33"/>
                  </a:lnTo>
                  <a:lnTo>
                    <a:pt x="10" y="34"/>
                  </a:lnTo>
                  <a:lnTo>
                    <a:pt x="12" y="36"/>
                  </a:lnTo>
                  <a:lnTo>
                    <a:pt x="14" y="36"/>
                  </a:lnTo>
                  <a:lnTo>
                    <a:pt x="17" y="36"/>
                  </a:lnTo>
                  <a:lnTo>
                    <a:pt x="24" y="36"/>
                  </a:lnTo>
                  <a:lnTo>
                    <a:pt x="30" y="33"/>
                  </a:lnTo>
                  <a:lnTo>
                    <a:pt x="37" y="29"/>
                  </a:lnTo>
                  <a:lnTo>
                    <a:pt x="45" y="24"/>
                  </a:lnTo>
                  <a:lnTo>
                    <a:pt x="53" y="18"/>
                  </a:lnTo>
                  <a:lnTo>
                    <a:pt x="63" y="14"/>
                  </a:lnTo>
                  <a:lnTo>
                    <a:pt x="69" y="10"/>
                  </a:lnTo>
                  <a:lnTo>
                    <a:pt x="75" y="7"/>
                  </a:lnTo>
                  <a:lnTo>
                    <a:pt x="70" y="2"/>
                  </a:lnTo>
                  <a:lnTo>
                    <a:pt x="64" y="0"/>
                  </a:lnTo>
                  <a:lnTo>
                    <a:pt x="57" y="0"/>
                  </a:lnTo>
                  <a:lnTo>
                    <a:pt x="50" y="2"/>
                  </a:lnTo>
                  <a:lnTo>
                    <a:pt x="44" y="3"/>
                  </a:lnTo>
                  <a:lnTo>
                    <a:pt x="39" y="5"/>
                  </a:lnTo>
                  <a:lnTo>
                    <a:pt x="37" y="6"/>
                  </a:lnTo>
                  <a:lnTo>
                    <a:pt x="36" y="7"/>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3" name="Freeform 226">
              <a:extLst>
                <a:ext uri="{FF2B5EF4-FFF2-40B4-BE49-F238E27FC236}">
                  <a16:creationId xmlns:a16="http://schemas.microsoft.com/office/drawing/2014/main" id="{1B49D0F0-A40F-8023-57CB-42C12DA1674C}"/>
                </a:ext>
              </a:extLst>
            </p:cNvPr>
            <p:cNvSpPr>
              <a:spLocks/>
            </p:cNvSpPr>
            <p:nvPr/>
          </p:nvSpPr>
          <p:spPr bwMode="gray">
            <a:xfrm>
              <a:off x="3376459" y="2105724"/>
              <a:ext cx="110483" cy="47544"/>
            </a:xfrm>
            <a:custGeom>
              <a:avLst/>
              <a:gdLst>
                <a:gd name="T0" fmla="*/ 61913 w 60"/>
                <a:gd name="T1" fmla="*/ 8417 h 27"/>
                <a:gd name="T2" fmla="*/ 55563 w 60"/>
                <a:gd name="T3" fmla="*/ 8417 h 27"/>
                <a:gd name="T4" fmla="*/ 46038 w 60"/>
                <a:gd name="T5" fmla="*/ 11223 h 27"/>
                <a:gd name="T6" fmla="*/ 36513 w 60"/>
                <a:gd name="T7" fmla="*/ 11223 h 27"/>
                <a:gd name="T8" fmla="*/ 26988 w 60"/>
                <a:gd name="T9" fmla="*/ 12626 h 27"/>
                <a:gd name="T10" fmla="*/ 15875 w 60"/>
                <a:gd name="T11" fmla="*/ 15432 h 27"/>
                <a:gd name="T12" fmla="*/ 7938 w 60"/>
                <a:gd name="T13" fmla="*/ 19640 h 27"/>
                <a:gd name="T14" fmla="*/ 4763 w 60"/>
                <a:gd name="T15" fmla="*/ 21043 h 27"/>
                <a:gd name="T16" fmla="*/ 3175 w 60"/>
                <a:gd name="T17" fmla="*/ 22446 h 27"/>
                <a:gd name="T18" fmla="*/ 0 w 60"/>
                <a:gd name="T19" fmla="*/ 26655 h 27"/>
                <a:gd name="T20" fmla="*/ 0 w 60"/>
                <a:gd name="T21" fmla="*/ 32266 h 27"/>
                <a:gd name="T22" fmla="*/ 0 w 60"/>
                <a:gd name="T23" fmla="*/ 33669 h 27"/>
                <a:gd name="T24" fmla="*/ 3175 w 60"/>
                <a:gd name="T25" fmla="*/ 36475 h 27"/>
                <a:gd name="T26" fmla="*/ 6350 w 60"/>
                <a:gd name="T27" fmla="*/ 37878 h 27"/>
                <a:gd name="T28" fmla="*/ 9525 w 60"/>
                <a:gd name="T29" fmla="*/ 37878 h 27"/>
                <a:gd name="T30" fmla="*/ 14288 w 60"/>
                <a:gd name="T31" fmla="*/ 37878 h 27"/>
                <a:gd name="T32" fmla="*/ 19050 w 60"/>
                <a:gd name="T33" fmla="*/ 37878 h 27"/>
                <a:gd name="T34" fmla="*/ 25400 w 60"/>
                <a:gd name="T35" fmla="*/ 37878 h 27"/>
                <a:gd name="T36" fmla="*/ 28575 w 60"/>
                <a:gd name="T37" fmla="*/ 37878 h 27"/>
                <a:gd name="T38" fmla="*/ 39688 w 60"/>
                <a:gd name="T39" fmla="*/ 37878 h 27"/>
                <a:gd name="T40" fmla="*/ 49212 w 60"/>
                <a:gd name="T41" fmla="*/ 36475 h 27"/>
                <a:gd name="T42" fmla="*/ 60325 w 60"/>
                <a:gd name="T43" fmla="*/ 32266 h 27"/>
                <a:gd name="T44" fmla="*/ 69850 w 60"/>
                <a:gd name="T45" fmla="*/ 26655 h 27"/>
                <a:gd name="T46" fmla="*/ 79375 w 60"/>
                <a:gd name="T47" fmla="*/ 22446 h 27"/>
                <a:gd name="T48" fmla="*/ 87313 w 60"/>
                <a:gd name="T49" fmla="*/ 16835 h 27"/>
                <a:gd name="T50" fmla="*/ 92075 w 60"/>
                <a:gd name="T51" fmla="*/ 11223 h 27"/>
                <a:gd name="T52" fmla="*/ 95250 w 60"/>
                <a:gd name="T53" fmla="*/ 4209 h 27"/>
                <a:gd name="T54" fmla="*/ 80963 w 60"/>
                <a:gd name="T55" fmla="*/ 0 h 27"/>
                <a:gd name="T56" fmla="*/ 61913 w 60"/>
                <a:gd name="T57" fmla="*/ 841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
                <a:gd name="T88" fmla="*/ 0 h 27"/>
                <a:gd name="T89" fmla="*/ 60 w 60"/>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 h="27">
                  <a:moveTo>
                    <a:pt x="39" y="6"/>
                  </a:moveTo>
                  <a:lnTo>
                    <a:pt x="35" y="6"/>
                  </a:lnTo>
                  <a:lnTo>
                    <a:pt x="29" y="8"/>
                  </a:lnTo>
                  <a:lnTo>
                    <a:pt x="23" y="8"/>
                  </a:lnTo>
                  <a:lnTo>
                    <a:pt x="17" y="9"/>
                  </a:lnTo>
                  <a:lnTo>
                    <a:pt x="10" y="11"/>
                  </a:lnTo>
                  <a:lnTo>
                    <a:pt x="5" y="14"/>
                  </a:lnTo>
                  <a:lnTo>
                    <a:pt x="3" y="15"/>
                  </a:lnTo>
                  <a:lnTo>
                    <a:pt x="2" y="16"/>
                  </a:lnTo>
                  <a:lnTo>
                    <a:pt x="0" y="19"/>
                  </a:lnTo>
                  <a:lnTo>
                    <a:pt x="0" y="23"/>
                  </a:lnTo>
                  <a:lnTo>
                    <a:pt x="0" y="24"/>
                  </a:lnTo>
                  <a:lnTo>
                    <a:pt x="2" y="26"/>
                  </a:lnTo>
                  <a:lnTo>
                    <a:pt x="4" y="27"/>
                  </a:lnTo>
                  <a:lnTo>
                    <a:pt x="6" y="27"/>
                  </a:lnTo>
                  <a:lnTo>
                    <a:pt x="9" y="27"/>
                  </a:lnTo>
                  <a:lnTo>
                    <a:pt x="12" y="27"/>
                  </a:lnTo>
                  <a:lnTo>
                    <a:pt x="16" y="27"/>
                  </a:lnTo>
                  <a:lnTo>
                    <a:pt x="18" y="27"/>
                  </a:lnTo>
                  <a:lnTo>
                    <a:pt x="25" y="27"/>
                  </a:lnTo>
                  <a:lnTo>
                    <a:pt x="31" y="26"/>
                  </a:lnTo>
                  <a:lnTo>
                    <a:pt x="38" y="23"/>
                  </a:lnTo>
                  <a:lnTo>
                    <a:pt x="44" y="19"/>
                  </a:lnTo>
                  <a:lnTo>
                    <a:pt x="50" y="16"/>
                  </a:lnTo>
                  <a:lnTo>
                    <a:pt x="55" y="12"/>
                  </a:lnTo>
                  <a:lnTo>
                    <a:pt x="58" y="8"/>
                  </a:lnTo>
                  <a:lnTo>
                    <a:pt x="60" y="3"/>
                  </a:lnTo>
                  <a:lnTo>
                    <a:pt x="51" y="0"/>
                  </a:lnTo>
                  <a:lnTo>
                    <a:pt x="39" y="6"/>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4" name="Freeform 228">
              <a:extLst>
                <a:ext uri="{FF2B5EF4-FFF2-40B4-BE49-F238E27FC236}">
                  <a16:creationId xmlns:a16="http://schemas.microsoft.com/office/drawing/2014/main" id="{973BBC88-E641-3051-F504-2E6C6B7916D5}"/>
                </a:ext>
              </a:extLst>
            </p:cNvPr>
            <p:cNvSpPr>
              <a:spLocks/>
            </p:cNvSpPr>
            <p:nvPr/>
          </p:nvSpPr>
          <p:spPr bwMode="gray">
            <a:xfrm>
              <a:off x="4441123" y="1109305"/>
              <a:ext cx="56247" cy="35657"/>
            </a:xfrm>
            <a:custGeom>
              <a:avLst/>
              <a:gdLst>
                <a:gd name="T0" fmla="*/ 0 w 31"/>
                <a:gd name="T1" fmla="*/ 0 h 20"/>
                <a:gd name="T2" fmla="*/ 9525 w 31"/>
                <a:gd name="T3" fmla="*/ 0 h 20"/>
                <a:gd name="T4" fmla="*/ 19050 w 31"/>
                <a:gd name="T5" fmla="*/ 1429 h 20"/>
                <a:gd name="T6" fmla="*/ 23813 w 31"/>
                <a:gd name="T7" fmla="*/ 1429 h 20"/>
                <a:gd name="T8" fmla="*/ 31750 w 31"/>
                <a:gd name="T9" fmla="*/ 4286 h 20"/>
                <a:gd name="T10" fmla="*/ 38100 w 31"/>
                <a:gd name="T11" fmla="*/ 5715 h 20"/>
                <a:gd name="T12" fmla="*/ 41275 w 31"/>
                <a:gd name="T13" fmla="*/ 11430 h 20"/>
                <a:gd name="T14" fmla="*/ 44450 w 31"/>
                <a:gd name="T15" fmla="*/ 15716 h 20"/>
                <a:gd name="T16" fmla="*/ 49213 w 31"/>
                <a:gd name="T17" fmla="*/ 20002 h 20"/>
                <a:gd name="T18" fmla="*/ 42863 w 31"/>
                <a:gd name="T19" fmla="*/ 22860 h 20"/>
                <a:gd name="T20" fmla="*/ 38100 w 31"/>
                <a:gd name="T21" fmla="*/ 27146 h 20"/>
                <a:gd name="T22" fmla="*/ 28575 w 31"/>
                <a:gd name="T23" fmla="*/ 28575 h 20"/>
                <a:gd name="T24" fmla="*/ 20638 w 31"/>
                <a:gd name="T25" fmla="*/ 28575 h 20"/>
                <a:gd name="T26" fmla="*/ 11113 w 31"/>
                <a:gd name="T27" fmla="*/ 28575 h 20"/>
                <a:gd name="T28" fmla="*/ 6350 w 31"/>
                <a:gd name="T29" fmla="*/ 28575 h 20"/>
                <a:gd name="T30" fmla="*/ 1588 w 31"/>
                <a:gd name="T31" fmla="*/ 24289 h 20"/>
                <a:gd name="T32" fmla="*/ 0 w 31"/>
                <a:gd name="T33" fmla="*/ 20002 h 20"/>
                <a:gd name="T34" fmla="*/ 1588 w 31"/>
                <a:gd name="T35" fmla="*/ 15716 h 20"/>
                <a:gd name="T36" fmla="*/ 1588 w 31"/>
                <a:gd name="T37" fmla="*/ 12859 h 20"/>
                <a:gd name="T38" fmla="*/ 1588 w 31"/>
                <a:gd name="T39" fmla="*/ 11430 h 20"/>
                <a:gd name="T40" fmla="*/ 3175 w 31"/>
                <a:gd name="T41" fmla="*/ 10001 h 20"/>
                <a:gd name="T42" fmla="*/ 3175 w 31"/>
                <a:gd name="T43" fmla="*/ 5715 h 20"/>
                <a:gd name="T44" fmla="*/ 3175 w 31"/>
                <a:gd name="T45" fmla="*/ 4286 h 20"/>
                <a:gd name="T46" fmla="*/ 3175 w 31"/>
                <a:gd name="T47" fmla="*/ 1429 h 20"/>
                <a:gd name="T48" fmla="*/ 0 w 31"/>
                <a:gd name="T49" fmla="*/ 0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20"/>
                <a:gd name="T77" fmla="*/ 31 w 31"/>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20">
                  <a:moveTo>
                    <a:pt x="0" y="0"/>
                  </a:moveTo>
                  <a:lnTo>
                    <a:pt x="6" y="0"/>
                  </a:lnTo>
                  <a:lnTo>
                    <a:pt x="12" y="1"/>
                  </a:lnTo>
                  <a:lnTo>
                    <a:pt x="15" y="1"/>
                  </a:lnTo>
                  <a:lnTo>
                    <a:pt x="20" y="3"/>
                  </a:lnTo>
                  <a:lnTo>
                    <a:pt x="24" y="4"/>
                  </a:lnTo>
                  <a:lnTo>
                    <a:pt x="26" y="8"/>
                  </a:lnTo>
                  <a:lnTo>
                    <a:pt x="28" y="11"/>
                  </a:lnTo>
                  <a:lnTo>
                    <a:pt x="31" y="14"/>
                  </a:lnTo>
                  <a:lnTo>
                    <a:pt x="27" y="16"/>
                  </a:lnTo>
                  <a:lnTo>
                    <a:pt x="24" y="19"/>
                  </a:lnTo>
                  <a:lnTo>
                    <a:pt x="18" y="20"/>
                  </a:lnTo>
                  <a:lnTo>
                    <a:pt x="13" y="20"/>
                  </a:lnTo>
                  <a:lnTo>
                    <a:pt x="7" y="20"/>
                  </a:lnTo>
                  <a:lnTo>
                    <a:pt x="4" y="20"/>
                  </a:lnTo>
                  <a:lnTo>
                    <a:pt x="1" y="17"/>
                  </a:lnTo>
                  <a:lnTo>
                    <a:pt x="0" y="14"/>
                  </a:lnTo>
                  <a:lnTo>
                    <a:pt x="1" y="11"/>
                  </a:lnTo>
                  <a:lnTo>
                    <a:pt x="1" y="9"/>
                  </a:lnTo>
                  <a:lnTo>
                    <a:pt x="1" y="8"/>
                  </a:lnTo>
                  <a:lnTo>
                    <a:pt x="2" y="7"/>
                  </a:lnTo>
                  <a:lnTo>
                    <a:pt x="2" y="4"/>
                  </a:lnTo>
                  <a:lnTo>
                    <a:pt x="2" y="3"/>
                  </a:lnTo>
                  <a:lnTo>
                    <a:pt x="2" y="1"/>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5" name="Freeform 229">
              <a:extLst>
                <a:ext uri="{FF2B5EF4-FFF2-40B4-BE49-F238E27FC236}">
                  <a16:creationId xmlns:a16="http://schemas.microsoft.com/office/drawing/2014/main" id="{58AB70D7-A90B-2B0C-9F81-CD25084AFD2F}"/>
                </a:ext>
              </a:extLst>
            </p:cNvPr>
            <p:cNvSpPr>
              <a:spLocks/>
            </p:cNvSpPr>
            <p:nvPr/>
          </p:nvSpPr>
          <p:spPr bwMode="gray">
            <a:xfrm>
              <a:off x="4453174" y="1028087"/>
              <a:ext cx="36158" cy="29715"/>
            </a:xfrm>
            <a:custGeom>
              <a:avLst/>
              <a:gdLst>
                <a:gd name="T0" fmla="*/ 15875 w 19"/>
                <a:gd name="T1" fmla="*/ 0 h 17"/>
                <a:gd name="T2" fmla="*/ 19050 w 19"/>
                <a:gd name="T3" fmla="*/ 1401 h 17"/>
                <a:gd name="T4" fmla="*/ 23813 w 19"/>
                <a:gd name="T5" fmla="*/ 7004 h 17"/>
                <a:gd name="T6" fmla="*/ 26988 w 19"/>
                <a:gd name="T7" fmla="*/ 8405 h 17"/>
                <a:gd name="T8" fmla="*/ 28575 w 19"/>
                <a:gd name="T9" fmla="*/ 11206 h 17"/>
                <a:gd name="T10" fmla="*/ 30163 w 19"/>
                <a:gd name="T11" fmla="*/ 12607 h 17"/>
                <a:gd name="T12" fmla="*/ 30163 w 19"/>
                <a:gd name="T13" fmla="*/ 14008 h 17"/>
                <a:gd name="T14" fmla="*/ 30163 w 19"/>
                <a:gd name="T15" fmla="*/ 19611 h 17"/>
                <a:gd name="T16" fmla="*/ 30163 w 19"/>
                <a:gd name="T17" fmla="*/ 23813 h 17"/>
                <a:gd name="T18" fmla="*/ 0 w 19"/>
                <a:gd name="T19" fmla="*/ 23813 h 17"/>
                <a:gd name="T20" fmla="*/ 11113 w 19"/>
                <a:gd name="T21" fmla="*/ 2802 h 17"/>
                <a:gd name="T22" fmla="*/ 15875 w 19"/>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7"/>
                <a:gd name="T38" fmla="*/ 19 w 1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7">
                  <a:moveTo>
                    <a:pt x="10" y="0"/>
                  </a:moveTo>
                  <a:lnTo>
                    <a:pt x="12" y="1"/>
                  </a:lnTo>
                  <a:lnTo>
                    <a:pt x="15" y="5"/>
                  </a:lnTo>
                  <a:lnTo>
                    <a:pt x="17" y="6"/>
                  </a:lnTo>
                  <a:lnTo>
                    <a:pt x="18" y="8"/>
                  </a:lnTo>
                  <a:lnTo>
                    <a:pt x="19" y="9"/>
                  </a:lnTo>
                  <a:lnTo>
                    <a:pt x="19" y="10"/>
                  </a:lnTo>
                  <a:lnTo>
                    <a:pt x="19" y="14"/>
                  </a:lnTo>
                  <a:lnTo>
                    <a:pt x="19" y="17"/>
                  </a:lnTo>
                  <a:lnTo>
                    <a:pt x="0" y="17"/>
                  </a:lnTo>
                  <a:lnTo>
                    <a:pt x="7" y="2"/>
                  </a:lnTo>
                  <a:lnTo>
                    <a:pt x="1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6" name="Freeform 230">
              <a:extLst>
                <a:ext uri="{FF2B5EF4-FFF2-40B4-BE49-F238E27FC236}">
                  <a16:creationId xmlns:a16="http://schemas.microsoft.com/office/drawing/2014/main" id="{0362C6F0-9DDC-615F-255B-DA2CAD890282}"/>
                </a:ext>
              </a:extLst>
            </p:cNvPr>
            <p:cNvSpPr>
              <a:spLocks/>
            </p:cNvSpPr>
            <p:nvPr/>
          </p:nvSpPr>
          <p:spPr bwMode="gray">
            <a:xfrm>
              <a:off x="4196046" y="867628"/>
              <a:ext cx="58254" cy="35657"/>
            </a:xfrm>
            <a:custGeom>
              <a:avLst/>
              <a:gdLst>
                <a:gd name="T0" fmla="*/ 0 w 32"/>
                <a:gd name="T1" fmla="*/ 0 h 21"/>
                <a:gd name="T2" fmla="*/ 9525 w 32"/>
                <a:gd name="T3" fmla="*/ 0 h 21"/>
                <a:gd name="T4" fmla="*/ 19050 w 32"/>
                <a:gd name="T5" fmla="*/ 1361 h 21"/>
                <a:gd name="T6" fmla="*/ 25400 w 32"/>
                <a:gd name="T7" fmla="*/ 4082 h 21"/>
                <a:gd name="T8" fmla="*/ 33337 w 32"/>
                <a:gd name="T9" fmla="*/ 4082 h 21"/>
                <a:gd name="T10" fmla="*/ 41275 w 32"/>
                <a:gd name="T11" fmla="*/ 8164 h 21"/>
                <a:gd name="T12" fmla="*/ 44450 w 32"/>
                <a:gd name="T13" fmla="*/ 10886 h 21"/>
                <a:gd name="T14" fmla="*/ 49212 w 32"/>
                <a:gd name="T15" fmla="*/ 13607 h 21"/>
                <a:gd name="T16" fmla="*/ 50800 w 32"/>
                <a:gd name="T17" fmla="*/ 20411 h 21"/>
                <a:gd name="T18" fmla="*/ 44450 w 32"/>
                <a:gd name="T19" fmla="*/ 23132 h 21"/>
                <a:gd name="T20" fmla="*/ 39687 w 32"/>
                <a:gd name="T21" fmla="*/ 23132 h 21"/>
                <a:gd name="T22" fmla="*/ 31750 w 32"/>
                <a:gd name="T23" fmla="*/ 24493 h 21"/>
                <a:gd name="T24" fmla="*/ 30162 w 32"/>
                <a:gd name="T25" fmla="*/ 24493 h 21"/>
                <a:gd name="T26" fmla="*/ 25400 w 32"/>
                <a:gd name="T27" fmla="*/ 27214 h 21"/>
                <a:gd name="T28" fmla="*/ 23812 w 32"/>
                <a:gd name="T29" fmla="*/ 27214 h 21"/>
                <a:gd name="T30" fmla="*/ 20637 w 32"/>
                <a:gd name="T31" fmla="*/ 28575 h 21"/>
                <a:gd name="T32" fmla="*/ 19050 w 32"/>
                <a:gd name="T33" fmla="*/ 28575 h 21"/>
                <a:gd name="T34" fmla="*/ 17462 w 32"/>
                <a:gd name="T35" fmla="*/ 28575 h 21"/>
                <a:gd name="T36" fmla="*/ 14287 w 32"/>
                <a:gd name="T37" fmla="*/ 27214 h 21"/>
                <a:gd name="T38" fmla="*/ 14287 w 32"/>
                <a:gd name="T39" fmla="*/ 24493 h 21"/>
                <a:gd name="T40" fmla="*/ 11112 w 32"/>
                <a:gd name="T41" fmla="*/ 23132 h 21"/>
                <a:gd name="T42" fmla="*/ 11112 w 32"/>
                <a:gd name="T43" fmla="*/ 17689 h 21"/>
                <a:gd name="T44" fmla="*/ 11112 w 32"/>
                <a:gd name="T45" fmla="*/ 16329 h 21"/>
                <a:gd name="T46" fmla="*/ 14287 w 32"/>
                <a:gd name="T47" fmla="*/ 12246 h 21"/>
                <a:gd name="T48" fmla="*/ 14287 w 32"/>
                <a:gd name="T49" fmla="*/ 10886 h 21"/>
                <a:gd name="T50" fmla="*/ 0 w 32"/>
                <a:gd name="T51" fmla="*/ 10886 h 21"/>
                <a:gd name="T52" fmla="*/ 0 w 32"/>
                <a:gd name="T53" fmla="*/ 0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2"/>
                <a:gd name="T82" fmla="*/ 0 h 21"/>
                <a:gd name="T83" fmla="*/ 32 w 32"/>
                <a:gd name="T84" fmla="*/ 21 h 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2" h="21">
                  <a:moveTo>
                    <a:pt x="0" y="0"/>
                  </a:moveTo>
                  <a:lnTo>
                    <a:pt x="6" y="0"/>
                  </a:lnTo>
                  <a:lnTo>
                    <a:pt x="12" y="1"/>
                  </a:lnTo>
                  <a:lnTo>
                    <a:pt x="16" y="3"/>
                  </a:lnTo>
                  <a:lnTo>
                    <a:pt x="21" y="3"/>
                  </a:lnTo>
                  <a:lnTo>
                    <a:pt x="26" y="6"/>
                  </a:lnTo>
                  <a:lnTo>
                    <a:pt x="28" y="8"/>
                  </a:lnTo>
                  <a:lnTo>
                    <a:pt x="31" y="10"/>
                  </a:lnTo>
                  <a:lnTo>
                    <a:pt x="32" y="15"/>
                  </a:lnTo>
                  <a:lnTo>
                    <a:pt x="28" y="17"/>
                  </a:lnTo>
                  <a:lnTo>
                    <a:pt x="25" y="17"/>
                  </a:lnTo>
                  <a:lnTo>
                    <a:pt x="20" y="18"/>
                  </a:lnTo>
                  <a:lnTo>
                    <a:pt x="19" y="18"/>
                  </a:lnTo>
                  <a:lnTo>
                    <a:pt x="16" y="20"/>
                  </a:lnTo>
                  <a:lnTo>
                    <a:pt x="15" y="20"/>
                  </a:lnTo>
                  <a:lnTo>
                    <a:pt x="13" y="21"/>
                  </a:lnTo>
                  <a:lnTo>
                    <a:pt x="12" y="21"/>
                  </a:lnTo>
                  <a:lnTo>
                    <a:pt x="11" y="21"/>
                  </a:lnTo>
                  <a:lnTo>
                    <a:pt x="9" y="20"/>
                  </a:lnTo>
                  <a:lnTo>
                    <a:pt x="9" y="18"/>
                  </a:lnTo>
                  <a:lnTo>
                    <a:pt x="7" y="17"/>
                  </a:lnTo>
                  <a:lnTo>
                    <a:pt x="7" y="13"/>
                  </a:lnTo>
                  <a:lnTo>
                    <a:pt x="7" y="12"/>
                  </a:lnTo>
                  <a:lnTo>
                    <a:pt x="9" y="9"/>
                  </a:lnTo>
                  <a:lnTo>
                    <a:pt x="9" y="8"/>
                  </a:lnTo>
                  <a:lnTo>
                    <a:pt x="0" y="8"/>
                  </a:lnTo>
                  <a:lnTo>
                    <a:pt x="0"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7" name="Freeform 231">
              <a:extLst>
                <a:ext uri="{FF2B5EF4-FFF2-40B4-BE49-F238E27FC236}">
                  <a16:creationId xmlns:a16="http://schemas.microsoft.com/office/drawing/2014/main" id="{36D931CD-F1B1-1A07-A06A-C1E539826F8C}"/>
                </a:ext>
              </a:extLst>
            </p:cNvPr>
            <p:cNvSpPr>
              <a:spLocks/>
            </p:cNvSpPr>
            <p:nvPr/>
          </p:nvSpPr>
          <p:spPr bwMode="gray">
            <a:xfrm>
              <a:off x="4459198" y="1059779"/>
              <a:ext cx="30131" cy="15851"/>
            </a:xfrm>
            <a:custGeom>
              <a:avLst/>
              <a:gdLst>
                <a:gd name="T0" fmla="*/ 0 w 16"/>
                <a:gd name="T1" fmla="*/ 0 h 9"/>
                <a:gd name="T2" fmla="*/ 25400 w 16"/>
                <a:gd name="T3" fmla="*/ 7056 h 9"/>
                <a:gd name="T4" fmla="*/ 22225 w 16"/>
                <a:gd name="T5" fmla="*/ 8467 h 9"/>
                <a:gd name="T6" fmla="*/ 15875 w 16"/>
                <a:gd name="T7" fmla="*/ 8467 h 9"/>
                <a:gd name="T8" fmla="*/ 14287 w 16"/>
                <a:gd name="T9" fmla="*/ 8467 h 9"/>
                <a:gd name="T10" fmla="*/ 11112 w 16"/>
                <a:gd name="T11" fmla="*/ 7056 h 9"/>
                <a:gd name="T12" fmla="*/ 7937 w 16"/>
                <a:gd name="T13" fmla="*/ 7056 h 9"/>
                <a:gd name="T14" fmla="*/ 4762 w 16"/>
                <a:gd name="T15" fmla="*/ 7056 h 9"/>
                <a:gd name="T16" fmla="*/ 1588 w 16"/>
                <a:gd name="T17" fmla="*/ 8467 h 9"/>
                <a:gd name="T18" fmla="*/ 0 w 16"/>
                <a:gd name="T19" fmla="*/ 12700 h 9"/>
                <a:gd name="T20" fmla="*/ 0 w 16"/>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9"/>
                <a:gd name="T35" fmla="*/ 16 w 16"/>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9">
                  <a:moveTo>
                    <a:pt x="0" y="0"/>
                  </a:moveTo>
                  <a:lnTo>
                    <a:pt x="16" y="5"/>
                  </a:lnTo>
                  <a:lnTo>
                    <a:pt x="14" y="6"/>
                  </a:lnTo>
                  <a:lnTo>
                    <a:pt x="10" y="6"/>
                  </a:lnTo>
                  <a:lnTo>
                    <a:pt x="9" y="6"/>
                  </a:lnTo>
                  <a:lnTo>
                    <a:pt x="7" y="5"/>
                  </a:lnTo>
                  <a:lnTo>
                    <a:pt x="5" y="5"/>
                  </a:lnTo>
                  <a:lnTo>
                    <a:pt x="3" y="5"/>
                  </a:lnTo>
                  <a:lnTo>
                    <a:pt x="1" y="6"/>
                  </a:lnTo>
                  <a:lnTo>
                    <a:pt x="0" y="9"/>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8" name="Freeform 233">
              <a:extLst>
                <a:ext uri="{FF2B5EF4-FFF2-40B4-BE49-F238E27FC236}">
                  <a16:creationId xmlns:a16="http://schemas.microsoft.com/office/drawing/2014/main" id="{EC7FD795-05A6-B0B2-0506-0D4577E8C778}"/>
                </a:ext>
              </a:extLst>
            </p:cNvPr>
            <p:cNvSpPr>
              <a:spLocks/>
            </p:cNvSpPr>
            <p:nvPr/>
          </p:nvSpPr>
          <p:spPr bwMode="gray">
            <a:xfrm>
              <a:off x="5320972" y="929038"/>
              <a:ext cx="24105" cy="23771"/>
            </a:xfrm>
            <a:custGeom>
              <a:avLst/>
              <a:gdLst>
                <a:gd name="T0" fmla="*/ 0 w 13"/>
                <a:gd name="T1" fmla="*/ 15413 h 14"/>
                <a:gd name="T2" fmla="*/ 7938 w 13"/>
                <a:gd name="T3" fmla="*/ 0 h 14"/>
                <a:gd name="T4" fmla="*/ 9525 w 13"/>
                <a:gd name="T5" fmla="*/ 0 h 14"/>
                <a:gd name="T6" fmla="*/ 11113 w 13"/>
                <a:gd name="T7" fmla="*/ 0 h 14"/>
                <a:gd name="T8" fmla="*/ 11113 w 13"/>
                <a:gd name="T9" fmla="*/ 1401 h 14"/>
                <a:gd name="T10" fmla="*/ 12700 w 13"/>
                <a:gd name="T11" fmla="*/ 1401 h 14"/>
                <a:gd name="T12" fmla="*/ 14288 w 13"/>
                <a:gd name="T13" fmla="*/ 1401 h 14"/>
                <a:gd name="T14" fmla="*/ 19050 w 13"/>
                <a:gd name="T15" fmla="*/ 2802 h 14"/>
                <a:gd name="T16" fmla="*/ 20638 w 13"/>
                <a:gd name="T17" fmla="*/ 2802 h 14"/>
                <a:gd name="T18" fmla="*/ 20638 w 13"/>
                <a:gd name="T19" fmla="*/ 19616 h 14"/>
                <a:gd name="T20" fmla="*/ 0 w 13"/>
                <a:gd name="T21" fmla="*/ 19616 h 14"/>
                <a:gd name="T22" fmla="*/ 0 w 13"/>
                <a:gd name="T23" fmla="*/ 15413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14"/>
                <a:gd name="T38" fmla="*/ 13 w 13"/>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14">
                  <a:moveTo>
                    <a:pt x="0" y="11"/>
                  </a:moveTo>
                  <a:lnTo>
                    <a:pt x="5" y="0"/>
                  </a:lnTo>
                  <a:lnTo>
                    <a:pt x="6" y="0"/>
                  </a:lnTo>
                  <a:lnTo>
                    <a:pt x="7" y="0"/>
                  </a:lnTo>
                  <a:lnTo>
                    <a:pt x="7" y="1"/>
                  </a:lnTo>
                  <a:lnTo>
                    <a:pt x="8" y="1"/>
                  </a:lnTo>
                  <a:lnTo>
                    <a:pt x="9" y="1"/>
                  </a:lnTo>
                  <a:lnTo>
                    <a:pt x="12" y="2"/>
                  </a:lnTo>
                  <a:lnTo>
                    <a:pt x="13" y="2"/>
                  </a:lnTo>
                  <a:lnTo>
                    <a:pt x="13" y="14"/>
                  </a:lnTo>
                  <a:lnTo>
                    <a:pt x="0" y="14"/>
                  </a:lnTo>
                  <a:lnTo>
                    <a:pt x="0" y="1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79" name="Freeform 234">
              <a:extLst>
                <a:ext uri="{FF2B5EF4-FFF2-40B4-BE49-F238E27FC236}">
                  <a16:creationId xmlns:a16="http://schemas.microsoft.com/office/drawing/2014/main" id="{3A67E05D-93AC-CC54-1AE6-87CDA2EF47A5}"/>
                </a:ext>
              </a:extLst>
            </p:cNvPr>
            <p:cNvSpPr>
              <a:spLocks/>
            </p:cNvSpPr>
            <p:nvPr/>
          </p:nvSpPr>
          <p:spPr bwMode="gray">
            <a:xfrm>
              <a:off x="4806722" y="713112"/>
              <a:ext cx="50219" cy="29715"/>
            </a:xfrm>
            <a:custGeom>
              <a:avLst/>
              <a:gdLst>
                <a:gd name="T0" fmla="*/ 9525 w 27"/>
                <a:gd name="T1" fmla="*/ 7006 h 17"/>
                <a:gd name="T2" fmla="*/ 12700 w 27"/>
                <a:gd name="T3" fmla="*/ 7006 h 17"/>
                <a:gd name="T4" fmla="*/ 14288 w 27"/>
                <a:gd name="T5" fmla="*/ 7006 h 17"/>
                <a:gd name="T6" fmla="*/ 15875 w 27"/>
                <a:gd name="T7" fmla="*/ 4204 h 17"/>
                <a:gd name="T8" fmla="*/ 17463 w 27"/>
                <a:gd name="T9" fmla="*/ 4204 h 17"/>
                <a:gd name="T10" fmla="*/ 20638 w 27"/>
                <a:gd name="T11" fmla="*/ 1401 h 17"/>
                <a:gd name="T12" fmla="*/ 20638 w 27"/>
                <a:gd name="T13" fmla="*/ 0 h 17"/>
                <a:gd name="T14" fmla="*/ 23813 w 27"/>
                <a:gd name="T15" fmla="*/ 0 h 17"/>
                <a:gd name="T16" fmla="*/ 25400 w 27"/>
                <a:gd name="T17" fmla="*/ 0 h 17"/>
                <a:gd name="T18" fmla="*/ 26988 w 27"/>
                <a:gd name="T19" fmla="*/ 1401 h 17"/>
                <a:gd name="T20" fmla="*/ 30163 w 27"/>
                <a:gd name="T21" fmla="*/ 1401 h 17"/>
                <a:gd name="T22" fmla="*/ 33338 w 27"/>
                <a:gd name="T23" fmla="*/ 4204 h 17"/>
                <a:gd name="T24" fmla="*/ 34925 w 27"/>
                <a:gd name="T25" fmla="*/ 4204 h 17"/>
                <a:gd name="T26" fmla="*/ 36513 w 27"/>
                <a:gd name="T27" fmla="*/ 7006 h 17"/>
                <a:gd name="T28" fmla="*/ 38100 w 27"/>
                <a:gd name="T29" fmla="*/ 7006 h 17"/>
                <a:gd name="T30" fmla="*/ 38100 w 27"/>
                <a:gd name="T31" fmla="*/ 9808 h 17"/>
                <a:gd name="T32" fmla="*/ 41275 w 27"/>
                <a:gd name="T33" fmla="*/ 11209 h 17"/>
                <a:gd name="T34" fmla="*/ 41275 w 27"/>
                <a:gd name="T35" fmla="*/ 15413 h 17"/>
                <a:gd name="T36" fmla="*/ 42863 w 27"/>
                <a:gd name="T37" fmla="*/ 16814 h 17"/>
                <a:gd name="T38" fmla="*/ 42863 w 27"/>
                <a:gd name="T39" fmla="*/ 19616 h 17"/>
                <a:gd name="T40" fmla="*/ 42863 w 27"/>
                <a:gd name="T41" fmla="*/ 22419 h 17"/>
                <a:gd name="T42" fmla="*/ 41275 w 27"/>
                <a:gd name="T43" fmla="*/ 22419 h 17"/>
                <a:gd name="T44" fmla="*/ 38100 w 27"/>
                <a:gd name="T45" fmla="*/ 23820 h 17"/>
                <a:gd name="T46" fmla="*/ 36513 w 27"/>
                <a:gd name="T47" fmla="*/ 23820 h 17"/>
                <a:gd name="T48" fmla="*/ 30163 w 27"/>
                <a:gd name="T49" fmla="*/ 22419 h 17"/>
                <a:gd name="T50" fmla="*/ 23813 w 27"/>
                <a:gd name="T51" fmla="*/ 22419 h 17"/>
                <a:gd name="T52" fmla="*/ 17463 w 27"/>
                <a:gd name="T53" fmla="*/ 19616 h 17"/>
                <a:gd name="T54" fmla="*/ 12700 w 27"/>
                <a:gd name="T55" fmla="*/ 16814 h 17"/>
                <a:gd name="T56" fmla="*/ 4763 w 27"/>
                <a:gd name="T57" fmla="*/ 15413 h 17"/>
                <a:gd name="T58" fmla="*/ 1588 w 27"/>
                <a:gd name="T59" fmla="*/ 11209 h 17"/>
                <a:gd name="T60" fmla="*/ 0 w 27"/>
                <a:gd name="T61" fmla="*/ 7006 h 17"/>
                <a:gd name="T62" fmla="*/ 9525 w 27"/>
                <a:gd name="T63" fmla="*/ 7006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
                <a:gd name="T97" fmla="*/ 0 h 17"/>
                <a:gd name="T98" fmla="*/ 27 w 27"/>
                <a:gd name="T99" fmla="*/ 17 h 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 h="17">
                  <a:moveTo>
                    <a:pt x="6" y="5"/>
                  </a:moveTo>
                  <a:lnTo>
                    <a:pt x="8" y="5"/>
                  </a:lnTo>
                  <a:lnTo>
                    <a:pt x="9" y="5"/>
                  </a:lnTo>
                  <a:lnTo>
                    <a:pt x="10" y="3"/>
                  </a:lnTo>
                  <a:lnTo>
                    <a:pt x="11" y="3"/>
                  </a:lnTo>
                  <a:lnTo>
                    <a:pt x="13" y="1"/>
                  </a:lnTo>
                  <a:lnTo>
                    <a:pt x="13" y="0"/>
                  </a:lnTo>
                  <a:lnTo>
                    <a:pt x="15" y="0"/>
                  </a:lnTo>
                  <a:lnTo>
                    <a:pt x="16" y="0"/>
                  </a:lnTo>
                  <a:lnTo>
                    <a:pt x="17" y="1"/>
                  </a:lnTo>
                  <a:lnTo>
                    <a:pt x="19" y="1"/>
                  </a:lnTo>
                  <a:lnTo>
                    <a:pt x="21" y="3"/>
                  </a:lnTo>
                  <a:lnTo>
                    <a:pt x="22" y="3"/>
                  </a:lnTo>
                  <a:lnTo>
                    <a:pt x="23" y="5"/>
                  </a:lnTo>
                  <a:lnTo>
                    <a:pt x="24" y="5"/>
                  </a:lnTo>
                  <a:lnTo>
                    <a:pt x="24" y="7"/>
                  </a:lnTo>
                  <a:lnTo>
                    <a:pt x="26" y="8"/>
                  </a:lnTo>
                  <a:lnTo>
                    <a:pt x="26" y="11"/>
                  </a:lnTo>
                  <a:lnTo>
                    <a:pt x="27" y="12"/>
                  </a:lnTo>
                  <a:lnTo>
                    <a:pt x="27" y="14"/>
                  </a:lnTo>
                  <a:lnTo>
                    <a:pt x="27" y="16"/>
                  </a:lnTo>
                  <a:lnTo>
                    <a:pt x="26" y="16"/>
                  </a:lnTo>
                  <a:lnTo>
                    <a:pt x="24" y="17"/>
                  </a:lnTo>
                  <a:lnTo>
                    <a:pt x="23" y="17"/>
                  </a:lnTo>
                  <a:lnTo>
                    <a:pt x="19" y="16"/>
                  </a:lnTo>
                  <a:lnTo>
                    <a:pt x="15" y="16"/>
                  </a:lnTo>
                  <a:lnTo>
                    <a:pt x="11" y="14"/>
                  </a:lnTo>
                  <a:lnTo>
                    <a:pt x="8" y="12"/>
                  </a:lnTo>
                  <a:lnTo>
                    <a:pt x="3" y="11"/>
                  </a:lnTo>
                  <a:lnTo>
                    <a:pt x="1" y="8"/>
                  </a:lnTo>
                  <a:lnTo>
                    <a:pt x="0" y="5"/>
                  </a:lnTo>
                  <a:lnTo>
                    <a:pt x="6" y="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0" name="Freeform 236">
              <a:extLst>
                <a:ext uri="{FF2B5EF4-FFF2-40B4-BE49-F238E27FC236}">
                  <a16:creationId xmlns:a16="http://schemas.microsoft.com/office/drawing/2014/main" id="{DE07534B-7F25-BCD5-BF9F-FFA590E27733}"/>
                </a:ext>
              </a:extLst>
            </p:cNvPr>
            <p:cNvSpPr>
              <a:spLocks/>
            </p:cNvSpPr>
            <p:nvPr/>
          </p:nvSpPr>
          <p:spPr bwMode="gray">
            <a:xfrm>
              <a:off x="4208099" y="701228"/>
              <a:ext cx="1281611" cy="788418"/>
            </a:xfrm>
            <a:custGeom>
              <a:avLst/>
              <a:gdLst>
                <a:gd name="T0" fmla="*/ 166688 w 691"/>
                <a:gd name="T1" fmla="*/ 84070 h 451"/>
                <a:gd name="T2" fmla="*/ 165100 w 691"/>
                <a:gd name="T3" fmla="*/ 63052 h 451"/>
                <a:gd name="T4" fmla="*/ 247650 w 691"/>
                <a:gd name="T5" fmla="*/ 44837 h 451"/>
                <a:gd name="T6" fmla="*/ 358775 w 691"/>
                <a:gd name="T7" fmla="*/ 30826 h 451"/>
                <a:gd name="T8" fmla="*/ 415925 w 691"/>
                <a:gd name="T9" fmla="*/ 33628 h 451"/>
                <a:gd name="T10" fmla="*/ 454025 w 691"/>
                <a:gd name="T11" fmla="*/ 40634 h 451"/>
                <a:gd name="T12" fmla="*/ 496888 w 691"/>
                <a:gd name="T13" fmla="*/ 23820 h 451"/>
                <a:gd name="T14" fmla="*/ 539750 w 691"/>
                <a:gd name="T15" fmla="*/ 49041 h 451"/>
                <a:gd name="T16" fmla="*/ 557213 w 691"/>
                <a:gd name="T17" fmla="*/ 15413 h 451"/>
                <a:gd name="T18" fmla="*/ 608013 w 691"/>
                <a:gd name="T19" fmla="*/ 5605 h 451"/>
                <a:gd name="T20" fmla="*/ 677863 w 691"/>
                <a:gd name="T21" fmla="*/ 9808 h 451"/>
                <a:gd name="T22" fmla="*/ 830263 w 691"/>
                <a:gd name="T23" fmla="*/ 4203 h 451"/>
                <a:gd name="T24" fmla="*/ 719138 w 691"/>
                <a:gd name="T25" fmla="*/ 18215 h 451"/>
                <a:gd name="T26" fmla="*/ 877888 w 691"/>
                <a:gd name="T27" fmla="*/ 14012 h 451"/>
                <a:gd name="T28" fmla="*/ 804863 w 691"/>
                <a:gd name="T29" fmla="*/ 29424 h 451"/>
                <a:gd name="T30" fmla="*/ 892175 w 691"/>
                <a:gd name="T31" fmla="*/ 29424 h 451"/>
                <a:gd name="T32" fmla="*/ 914400 w 691"/>
                <a:gd name="T33" fmla="*/ 46238 h 451"/>
                <a:gd name="T34" fmla="*/ 1031875 w 691"/>
                <a:gd name="T35" fmla="*/ 33628 h 451"/>
                <a:gd name="T36" fmla="*/ 1044575 w 691"/>
                <a:gd name="T37" fmla="*/ 58849 h 451"/>
                <a:gd name="T38" fmla="*/ 984250 w 691"/>
                <a:gd name="T39" fmla="*/ 70058 h 451"/>
                <a:gd name="T40" fmla="*/ 965200 w 691"/>
                <a:gd name="T41" fmla="*/ 81267 h 451"/>
                <a:gd name="T42" fmla="*/ 925513 w 691"/>
                <a:gd name="T43" fmla="*/ 119099 h 451"/>
                <a:gd name="T44" fmla="*/ 966788 w 691"/>
                <a:gd name="T45" fmla="*/ 130308 h 451"/>
                <a:gd name="T46" fmla="*/ 947738 w 691"/>
                <a:gd name="T47" fmla="*/ 166738 h 451"/>
                <a:gd name="T48" fmla="*/ 917575 w 691"/>
                <a:gd name="T49" fmla="*/ 145721 h 451"/>
                <a:gd name="T50" fmla="*/ 935038 w 691"/>
                <a:gd name="T51" fmla="*/ 175145 h 451"/>
                <a:gd name="T52" fmla="*/ 917575 w 691"/>
                <a:gd name="T53" fmla="*/ 193360 h 451"/>
                <a:gd name="T54" fmla="*/ 889000 w 691"/>
                <a:gd name="T55" fmla="*/ 211575 h 451"/>
                <a:gd name="T56" fmla="*/ 906463 w 691"/>
                <a:gd name="T57" fmla="*/ 233994 h 451"/>
                <a:gd name="T58" fmla="*/ 873125 w 691"/>
                <a:gd name="T59" fmla="*/ 235395 h 451"/>
                <a:gd name="T60" fmla="*/ 854075 w 691"/>
                <a:gd name="T61" fmla="*/ 264819 h 451"/>
                <a:gd name="T62" fmla="*/ 833438 w 691"/>
                <a:gd name="T63" fmla="*/ 253610 h 451"/>
                <a:gd name="T64" fmla="*/ 865188 w 691"/>
                <a:gd name="T65" fmla="*/ 320866 h 451"/>
                <a:gd name="T66" fmla="*/ 830263 w 691"/>
                <a:gd name="T67" fmla="*/ 315261 h 451"/>
                <a:gd name="T68" fmla="*/ 766763 w 691"/>
                <a:gd name="T69" fmla="*/ 284435 h 451"/>
                <a:gd name="T70" fmla="*/ 784225 w 691"/>
                <a:gd name="T71" fmla="*/ 288639 h 451"/>
                <a:gd name="T72" fmla="*/ 788988 w 691"/>
                <a:gd name="T73" fmla="*/ 319464 h 451"/>
                <a:gd name="T74" fmla="*/ 744538 w 691"/>
                <a:gd name="T75" fmla="*/ 327871 h 451"/>
                <a:gd name="T76" fmla="*/ 820738 w 691"/>
                <a:gd name="T77" fmla="*/ 319464 h 451"/>
                <a:gd name="T78" fmla="*/ 814388 w 691"/>
                <a:gd name="T79" fmla="*/ 353092 h 451"/>
                <a:gd name="T80" fmla="*/ 677863 w 691"/>
                <a:gd name="T81" fmla="*/ 382517 h 451"/>
                <a:gd name="T82" fmla="*/ 596900 w 691"/>
                <a:gd name="T83" fmla="*/ 424551 h 451"/>
                <a:gd name="T84" fmla="*/ 460375 w 691"/>
                <a:gd name="T85" fmla="*/ 462383 h 451"/>
                <a:gd name="T86" fmla="*/ 446088 w 691"/>
                <a:gd name="T87" fmla="*/ 479197 h 451"/>
                <a:gd name="T88" fmla="*/ 411163 w 691"/>
                <a:gd name="T89" fmla="*/ 519830 h 451"/>
                <a:gd name="T90" fmla="*/ 336550 w 691"/>
                <a:gd name="T91" fmla="*/ 622115 h 451"/>
                <a:gd name="T92" fmla="*/ 279400 w 691"/>
                <a:gd name="T93" fmla="*/ 596894 h 451"/>
                <a:gd name="T94" fmla="*/ 211138 w 691"/>
                <a:gd name="T95" fmla="*/ 538045 h 451"/>
                <a:gd name="T96" fmla="*/ 200025 w 691"/>
                <a:gd name="T97" fmla="*/ 498813 h 451"/>
                <a:gd name="T98" fmla="*/ 179388 w 691"/>
                <a:gd name="T99" fmla="*/ 452575 h 451"/>
                <a:gd name="T100" fmla="*/ 188913 w 691"/>
                <a:gd name="T101" fmla="*/ 424551 h 451"/>
                <a:gd name="T102" fmla="*/ 223838 w 691"/>
                <a:gd name="T103" fmla="*/ 376912 h 451"/>
                <a:gd name="T104" fmla="*/ 223838 w 691"/>
                <a:gd name="T105" fmla="*/ 313860 h 451"/>
                <a:gd name="T106" fmla="*/ 250825 w 691"/>
                <a:gd name="T107" fmla="*/ 285837 h 451"/>
                <a:gd name="T108" fmla="*/ 234950 w 691"/>
                <a:gd name="T109" fmla="*/ 224186 h 451"/>
                <a:gd name="T110" fmla="*/ 228600 w 691"/>
                <a:gd name="T111" fmla="*/ 208773 h 451"/>
                <a:gd name="T112" fmla="*/ 92075 w 691"/>
                <a:gd name="T113" fmla="*/ 173744 h 451"/>
                <a:gd name="T114" fmla="*/ 30163 w 691"/>
                <a:gd name="T115" fmla="*/ 173744 h 451"/>
                <a:gd name="T116" fmla="*/ 47625 w 691"/>
                <a:gd name="T117" fmla="*/ 152726 h 451"/>
                <a:gd name="T118" fmla="*/ 46038 w 691"/>
                <a:gd name="T119" fmla="*/ 133110 h 4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1"/>
                <a:gd name="T181" fmla="*/ 0 h 451"/>
                <a:gd name="T182" fmla="*/ 691 w 691"/>
                <a:gd name="T183" fmla="*/ 451 h 45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1" h="451">
                  <a:moveTo>
                    <a:pt x="1" y="77"/>
                  </a:moveTo>
                  <a:lnTo>
                    <a:pt x="14" y="77"/>
                  </a:lnTo>
                  <a:lnTo>
                    <a:pt x="19" y="74"/>
                  </a:lnTo>
                  <a:lnTo>
                    <a:pt x="25" y="74"/>
                  </a:lnTo>
                  <a:lnTo>
                    <a:pt x="30" y="72"/>
                  </a:lnTo>
                  <a:lnTo>
                    <a:pt x="35" y="72"/>
                  </a:lnTo>
                  <a:lnTo>
                    <a:pt x="39" y="72"/>
                  </a:lnTo>
                  <a:lnTo>
                    <a:pt x="44" y="71"/>
                  </a:lnTo>
                  <a:lnTo>
                    <a:pt x="48" y="71"/>
                  </a:lnTo>
                  <a:lnTo>
                    <a:pt x="51" y="70"/>
                  </a:lnTo>
                  <a:lnTo>
                    <a:pt x="81" y="70"/>
                  </a:lnTo>
                  <a:lnTo>
                    <a:pt x="83" y="67"/>
                  </a:lnTo>
                  <a:lnTo>
                    <a:pt x="88" y="65"/>
                  </a:lnTo>
                  <a:lnTo>
                    <a:pt x="93" y="63"/>
                  </a:lnTo>
                  <a:lnTo>
                    <a:pt x="99" y="61"/>
                  </a:lnTo>
                  <a:lnTo>
                    <a:pt x="105" y="60"/>
                  </a:lnTo>
                  <a:lnTo>
                    <a:pt x="111" y="58"/>
                  </a:lnTo>
                  <a:lnTo>
                    <a:pt x="117" y="57"/>
                  </a:lnTo>
                  <a:lnTo>
                    <a:pt x="122" y="57"/>
                  </a:lnTo>
                  <a:lnTo>
                    <a:pt x="117" y="56"/>
                  </a:lnTo>
                  <a:lnTo>
                    <a:pt x="113" y="56"/>
                  </a:lnTo>
                  <a:lnTo>
                    <a:pt x="108" y="56"/>
                  </a:lnTo>
                  <a:lnTo>
                    <a:pt x="104" y="54"/>
                  </a:lnTo>
                  <a:lnTo>
                    <a:pt x="100" y="54"/>
                  </a:lnTo>
                  <a:lnTo>
                    <a:pt x="97" y="53"/>
                  </a:lnTo>
                  <a:lnTo>
                    <a:pt x="94" y="52"/>
                  </a:lnTo>
                  <a:lnTo>
                    <a:pt x="92" y="49"/>
                  </a:lnTo>
                  <a:lnTo>
                    <a:pt x="94" y="49"/>
                  </a:lnTo>
                  <a:lnTo>
                    <a:pt x="97" y="47"/>
                  </a:lnTo>
                  <a:lnTo>
                    <a:pt x="99" y="47"/>
                  </a:lnTo>
                  <a:lnTo>
                    <a:pt x="101" y="46"/>
                  </a:lnTo>
                  <a:lnTo>
                    <a:pt x="104" y="45"/>
                  </a:lnTo>
                  <a:lnTo>
                    <a:pt x="106" y="43"/>
                  </a:lnTo>
                  <a:lnTo>
                    <a:pt x="107" y="42"/>
                  </a:lnTo>
                  <a:lnTo>
                    <a:pt x="108" y="39"/>
                  </a:lnTo>
                  <a:lnTo>
                    <a:pt x="111" y="39"/>
                  </a:lnTo>
                  <a:lnTo>
                    <a:pt x="113" y="39"/>
                  </a:lnTo>
                  <a:lnTo>
                    <a:pt x="114" y="39"/>
                  </a:lnTo>
                  <a:lnTo>
                    <a:pt x="116" y="39"/>
                  </a:lnTo>
                  <a:lnTo>
                    <a:pt x="117" y="39"/>
                  </a:lnTo>
                  <a:lnTo>
                    <a:pt x="118" y="39"/>
                  </a:lnTo>
                  <a:lnTo>
                    <a:pt x="120" y="39"/>
                  </a:lnTo>
                  <a:lnTo>
                    <a:pt x="122" y="39"/>
                  </a:lnTo>
                  <a:lnTo>
                    <a:pt x="129" y="39"/>
                  </a:lnTo>
                  <a:lnTo>
                    <a:pt x="135" y="38"/>
                  </a:lnTo>
                  <a:lnTo>
                    <a:pt x="142" y="36"/>
                  </a:lnTo>
                  <a:lnTo>
                    <a:pt x="149" y="33"/>
                  </a:lnTo>
                  <a:lnTo>
                    <a:pt x="156" y="32"/>
                  </a:lnTo>
                  <a:lnTo>
                    <a:pt x="162" y="29"/>
                  </a:lnTo>
                  <a:lnTo>
                    <a:pt x="167" y="28"/>
                  </a:lnTo>
                  <a:lnTo>
                    <a:pt x="170" y="26"/>
                  </a:lnTo>
                  <a:lnTo>
                    <a:pt x="201" y="26"/>
                  </a:lnTo>
                  <a:lnTo>
                    <a:pt x="195" y="14"/>
                  </a:lnTo>
                  <a:lnTo>
                    <a:pt x="196" y="18"/>
                  </a:lnTo>
                  <a:lnTo>
                    <a:pt x="199" y="19"/>
                  </a:lnTo>
                  <a:lnTo>
                    <a:pt x="201" y="22"/>
                  </a:lnTo>
                  <a:lnTo>
                    <a:pt x="202" y="24"/>
                  </a:lnTo>
                  <a:lnTo>
                    <a:pt x="205" y="24"/>
                  </a:lnTo>
                  <a:lnTo>
                    <a:pt x="207" y="24"/>
                  </a:lnTo>
                  <a:lnTo>
                    <a:pt x="209" y="24"/>
                  </a:lnTo>
                  <a:lnTo>
                    <a:pt x="212" y="24"/>
                  </a:lnTo>
                  <a:lnTo>
                    <a:pt x="215" y="24"/>
                  </a:lnTo>
                  <a:lnTo>
                    <a:pt x="220" y="24"/>
                  </a:lnTo>
                  <a:lnTo>
                    <a:pt x="226" y="22"/>
                  </a:lnTo>
                  <a:lnTo>
                    <a:pt x="233" y="21"/>
                  </a:lnTo>
                  <a:lnTo>
                    <a:pt x="239" y="21"/>
                  </a:lnTo>
                  <a:lnTo>
                    <a:pt x="245" y="21"/>
                  </a:lnTo>
                  <a:lnTo>
                    <a:pt x="249" y="22"/>
                  </a:lnTo>
                  <a:lnTo>
                    <a:pt x="251" y="24"/>
                  </a:lnTo>
                  <a:lnTo>
                    <a:pt x="251" y="25"/>
                  </a:lnTo>
                  <a:lnTo>
                    <a:pt x="251" y="26"/>
                  </a:lnTo>
                  <a:lnTo>
                    <a:pt x="252" y="26"/>
                  </a:lnTo>
                  <a:lnTo>
                    <a:pt x="253" y="26"/>
                  </a:lnTo>
                  <a:lnTo>
                    <a:pt x="255" y="26"/>
                  </a:lnTo>
                  <a:lnTo>
                    <a:pt x="256" y="26"/>
                  </a:lnTo>
                  <a:lnTo>
                    <a:pt x="258" y="26"/>
                  </a:lnTo>
                  <a:lnTo>
                    <a:pt x="259" y="26"/>
                  </a:lnTo>
                  <a:lnTo>
                    <a:pt x="259" y="25"/>
                  </a:lnTo>
                  <a:lnTo>
                    <a:pt x="261" y="25"/>
                  </a:lnTo>
                  <a:lnTo>
                    <a:pt x="262" y="24"/>
                  </a:lnTo>
                  <a:lnTo>
                    <a:pt x="263" y="22"/>
                  </a:lnTo>
                  <a:lnTo>
                    <a:pt x="264" y="22"/>
                  </a:lnTo>
                  <a:lnTo>
                    <a:pt x="265" y="24"/>
                  </a:lnTo>
                  <a:lnTo>
                    <a:pt x="265" y="25"/>
                  </a:lnTo>
                  <a:lnTo>
                    <a:pt x="267" y="26"/>
                  </a:lnTo>
                  <a:lnTo>
                    <a:pt x="268" y="28"/>
                  </a:lnTo>
                  <a:lnTo>
                    <a:pt x="269" y="28"/>
                  </a:lnTo>
                  <a:lnTo>
                    <a:pt x="270" y="29"/>
                  </a:lnTo>
                  <a:lnTo>
                    <a:pt x="273" y="29"/>
                  </a:lnTo>
                  <a:lnTo>
                    <a:pt x="274" y="29"/>
                  </a:lnTo>
                  <a:lnTo>
                    <a:pt x="276" y="29"/>
                  </a:lnTo>
                  <a:lnTo>
                    <a:pt x="278" y="29"/>
                  </a:lnTo>
                  <a:lnTo>
                    <a:pt x="280" y="28"/>
                  </a:lnTo>
                  <a:lnTo>
                    <a:pt x="282" y="28"/>
                  </a:lnTo>
                  <a:lnTo>
                    <a:pt x="283" y="28"/>
                  </a:lnTo>
                  <a:lnTo>
                    <a:pt x="286" y="29"/>
                  </a:lnTo>
                  <a:lnTo>
                    <a:pt x="287" y="29"/>
                  </a:lnTo>
                  <a:lnTo>
                    <a:pt x="287" y="25"/>
                  </a:lnTo>
                  <a:lnTo>
                    <a:pt x="288" y="22"/>
                  </a:lnTo>
                  <a:lnTo>
                    <a:pt x="289" y="19"/>
                  </a:lnTo>
                  <a:lnTo>
                    <a:pt x="290" y="18"/>
                  </a:lnTo>
                  <a:lnTo>
                    <a:pt x="292" y="18"/>
                  </a:lnTo>
                  <a:lnTo>
                    <a:pt x="294" y="17"/>
                  </a:lnTo>
                  <a:lnTo>
                    <a:pt x="296" y="17"/>
                  </a:lnTo>
                  <a:lnTo>
                    <a:pt x="300" y="17"/>
                  </a:lnTo>
                  <a:lnTo>
                    <a:pt x="302" y="17"/>
                  </a:lnTo>
                  <a:lnTo>
                    <a:pt x="305" y="17"/>
                  </a:lnTo>
                  <a:lnTo>
                    <a:pt x="306" y="17"/>
                  </a:lnTo>
                  <a:lnTo>
                    <a:pt x="308" y="17"/>
                  </a:lnTo>
                  <a:lnTo>
                    <a:pt x="309" y="17"/>
                  </a:lnTo>
                  <a:lnTo>
                    <a:pt x="312" y="17"/>
                  </a:lnTo>
                  <a:lnTo>
                    <a:pt x="313" y="17"/>
                  </a:lnTo>
                  <a:lnTo>
                    <a:pt x="314" y="17"/>
                  </a:lnTo>
                  <a:lnTo>
                    <a:pt x="314" y="18"/>
                  </a:lnTo>
                  <a:lnTo>
                    <a:pt x="314" y="19"/>
                  </a:lnTo>
                  <a:lnTo>
                    <a:pt x="314" y="21"/>
                  </a:lnTo>
                  <a:lnTo>
                    <a:pt x="313" y="21"/>
                  </a:lnTo>
                  <a:lnTo>
                    <a:pt x="313" y="22"/>
                  </a:lnTo>
                  <a:lnTo>
                    <a:pt x="313" y="24"/>
                  </a:lnTo>
                  <a:lnTo>
                    <a:pt x="315" y="25"/>
                  </a:lnTo>
                  <a:lnTo>
                    <a:pt x="319" y="25"/>
                  </a:lnTo>
                  <a:lnTo>
                    <a:pt x="321" y="25"/>
                  </a:lnTo>
                  <a:lnTo>
                    <a:pt x="324" y="25"/>
                  </a:lnTo>
                  <a:lnTo>
                    <a:pt x="327" y="25"/>
                  </a:lnTo>
                  <a:lnTo>
                    <a:pt x="330" y="25"/>
                  </a:lnTo>
                  <a:lnTo>
                    <a:pt x="333" y="25"/>
                  </a:lnTo>
                  <a:lnTo>
                    <a:pt x="336" y="24"/>
                  </a:lnTo>
                  <a:lnTo>
                    <a:pt x="340" y="35"/>
                  </a:lnTo>
                  <a:lnTo>
                    <a:pt x="344" y="32"/>
                  </a:lnTo>
                  <a:lnTo>
                    <a:pt x="346" y="31"/>
                  </a:lnTo>
                  <a:lnTo>
                    <a:pt x="350" y="29"/>
                  </a:lnTo>
                  <a:lnTo>
                    <a:pt x="352" y="28"/>
                  </a:lnTo>
                  <a:lnTo>
                    <a:pt x="356" y="26"/>
                  </a:lnTo>
                  <a:lnTo>
                    <a:pt x="358" y="25"/>
                  </a:lnTo>
                  <a:lnTo>
                    <a:pt x="359" y="22"/>
                  </a:lnTo>
                  <a:lnTo>
                    <a:pt x="362" y="19"/>
                  </a:lnTo>
                  <a:lnTo>
                    <a:pt x="361" y="18"/>
                  </a:lnTo>
                  <a:lnTo>
                    <a:pt x="358" y="18"/>
                  </a:lnTo>
                  <a:lnTo>
                    <a:pt x="357" y="17"/>
                  </a:lnTo>
                  <a:lnTo>
                    <a:pt x="356" y="15"/>
                  </a:lnTo>
                  <a:lnTo>
                    <a:pt x="355" y="14"/>
                  </a:lnTo>
                  <a:lnTo>
                    <a:pt x="353" y="14"/>
                  </a:lnTo>
                  <a:lnTo>
                    <a:pt x="352" y="13"/>
                  </a:lnTo>
                  <a:lnTo>
                    <a:pt x="351" y="11"/>
                  </a:lnTo>
                  <a:lnTo>
                    <a:pt x="352" y="11"/>
                  </a:lnTo>
                  <a:lnTo>
                    <a:pt x="353" y="11"/>
                  </a:lnTo>
                  <a:lnTo>
                    <a:pt x="355" y="11"/>
                  </a:lnTo>
                  <a:lnTo>
                    <a:pt x="356" y="11"/>
                  </a:lnTo>
                  <a:lnTo>
                    <a:pt x="357" y="10"/>
                  </a:lnTo>
                  <a:lnTo>
                    <a:pt x="358" y="10"/>
                  </a:lnTo>
                  <a:lnTo>
                    <a:pt x="359" y="10"/>
                  </a:lnTo>
                  <a:lnTo>
                    <a:pt x="358" y="8"/>
                  </a:lnTo>
                  <a:lnTo>
                    <a:pt x="356" y="7"/>
                  </a:lnTo>
                  <a:lnTo>
                    <a:pt x="355" y="7"/>
                  </a:lnTo>
                  <a:lnTo>
                    <a:pt x="352" y="6"/>
                  </a:lnTo>
                  <a:lnTo>
                    <a:pt x="351" y="6"/>
                  </a:lnTo>
                  <a:lnTo>
                    <a:pt x="349" y="4"/>
                  </a:lnTo>
                  <a:lnTo>
                    <a:pt x="348" y="4"/>
                  </a:lnTo>
                  <a:lnTo>
                    <a:pt x="346" y="4"/>
                  </a:lnTo>
                  <a:lnTo>
                    <a:pt x="383" y="4"/>
                  </a:lnTo>
                  <a:lnTo>
                    <a:pt x="383" y="6"/>
                  </a:lnTo>
                  <a:lnTo>
                    <a:pt x="383" y="7"/>
                  </a:lnTo>
                  <a:lnTo>
                    <a:pt x="382" y="8"/>
                  </a:lnTo>
                  <a:lnTo>
                    <a:pt x="381" y="10"/>
                  </a:lnTo>
                  <a:lnTo>
                    <a:pt x="381" y="11"/>
                  </a:lnTo>
                  <a:lnTo>
                    <a:pt x="380" y="11"/>
                  </a:lnTo>
                  <a:lnTo>
                    <a:pt x="378" y="11"/>
                  </a:lnTo>
                  <a:lnTo>
                    <a:pt x="386" y="11"/>
                  </a:lnTo>
                  <a:lnTo>
                    <a:pt x="393" y="11"/>
                  </a:lnTo>
                  <a:lnTo>
                    <a:pt x="400" y="10"/>
                  </a:lnTo>
                  <a:lnTo>
                    <a:pt x="406" y="10"/>
                  </a:lnTo>
                  <a:lnTo>
                    <a:pt x="412" y="8"/>
                  </a:lnTo>
                  <a:lnTo>
                    <a:pt x="418" y="7"/>
                  </a:lnTo>
                  <a:lnTo>
                    <a:pt x="423" y="7"/>
                  </a:lnTo>
                  <a:lnTo>
                    <a:pt x="428" y="7"/>
                  </a:lnTo>
                  <a:lnTo>
                    <a:pt x="427" y="7"/>
                  </a:lnTo>
                  <a:lnTo>
                    <a:pt x="427" y="6"/>
                  </a:lnTo>
                  <a:lnTo>
                    <a:pt x="427" y="4"/>
                  </a:lnTo>
                  <a:lnTo>
                    <a:pt x="426" y="3"/>
                  </a:lnTo>
                  <a:lnTo>
                    <a:pt x="426" y="1"/>
                  </a:lnTo>
                  <a:lnTo>
                    <a:pt x="426" y="0"/>
                  </a:lnTo>
                  <a:lnTo>
                    <a:pt x="424" y="0"/>
                  </a:lnTo>
                  <a:lnTo>
                    <a:pt x="434" y="0"/>
                  </a:lnTo>
                  <a:lnTo>
                    <a:pt x="447" y="0"/>
                  </a:lnTo>
                  <a:lnTo>
                    <a:pt x="459" y="1"/>
                  </a:lnTo>
                  <a:lnTo>
                    <a:pt x="472" y="1"/>
                  </a:lnTo>
                  <a:lnTo>
                    <a:pt x="484" y="3"/>
                  </a:lnTo>
                  <a:lnTo>
                    <a:pt x="495" y="4"/>
                  </a:lnTo>
                  <a:lnTo>
                    <a:pt x="505" y="4"/>
                  </a:lnTo>
                  <a:lnTo>
                    <a:pt x="512" y="4"/>
                  </a:lnTo>
                  <a:lnTo>
                    <a:pt x="519" y="4"/>
                  </a:lnTo>
                  <a:lnTo>
                    <a:pt x="523" y="3"/>
                  </a:lnTo>
                  <a:lnTo>
                    <a:pt x="527" y="3"/>
                  </a:lnTo>
                  <a:lnTo>
                    <a:pt x="529" y="1"/>
                  </a:lnTo>
                  <a:lnTo>
                    <a:pt x="532" y="1"/>
                  </a:lnTo>
                  <a:lnTo>
                    <a:pt x="534" y="1"/>
                  </a:lnTo>
                  <a:lnTo>
                    <a:pt x="537" y="3"/>
                  </a:lnTo>
                  <a:lnTo>
                    <a:pt x="540" y="4"/>
                  </a:lnTo>
                  <a:lnTo>
                    <a:pt x="533" y="6"/>
                  </a:lnTo>
                  <a:lnTo>
                    <a:pt x="526" y="6"/>
                  </a:lnTo>
                  <a:lnTo>
                    <a:pt x="519" y="6"/>
                  </a:lnTo>
                  <a:lnTo>
                    <a:pt x="511" y="4"/>
                  </a:lnTo>
                  <a:lnTo>
                    <a:pt x="503" y="4"/>
                  </a:lnTo>
                  <a:lnTo>
                    <a:pt x="496" y="4"/>
                  </a:lnTo>
                  <a:lnTo>
                    <a:pt x="489" y="4"/>
                  </a:lnTo>
                  <a:lnTo>
                    <a:pt x="481" y="7"/>
                  </a:lnTo>
                  <a:lnTo>
                    <a:pt x="447" y="14"/>
                  </a:lnTo>
                  <a:lnTo>
                    <a:pt x="453" y="13"/>
                  </a:lnTo>
                  <a:lnTo>
                    <a:pt x="463" y="11"/>
                  </a:lnTo>
                  <a:lnTo>
                    <a:pt x="472" y="8"/>
                  </a:lnTo>
                  <a:lnTo>
                    <a:pt x="483" y="7"/>
                  </a:lnTo>
                  <a:lnTo>
                    <a:pt x="494" y="6"/>
                  </a:lnTo>
                  <a:lnTo>
                    <a:pt x="505" y="6"/>
                  </a:lnTo>
                  <a:lnTo>
                    <a:pt x="513" y="4"/>
                  </a:lnTo>
                  <a:lnTo>
                    <a:pt x="521" y="4"/>
                  </a:lnTo>
                  <a:lnTo>
                    <a:pt x="525" y="4"/>
                  </a:lnTo>
                  <a:lnTo>
                    <a:pt x="529" y="4"/>
                  </a:lnTo>
                  <a:lnTo>
                    <a:pt x="533" y="6"/>
                  </a:lnTo>
                  <a:lnTo>
                    <a:pt x="537" y="6"/>
                  </a:lnTo>
                  <a:lnTo>
                    <a:pt x="540" y="7"/>
                  </a:lnTo>
                  <a:lnTo>
                    <a:pt x="544" y="7"/>
                  </a:lnTo>
                  <a:lnTo>
                    <a:pt x="546" y="8"/>
                  </a:lnTo>
                  <a:lnTo>
                    <a:pt x="548" y="10"/>
                  </a:lnTo>
                  <a:lnTo>
                    <a:pt x="553" y="10"/>
                  </a:lnTo>
                  <a:lnTo>
                    <a:pt x="558" y="10"/>
                  </a:lnTo>
                  <a:lnTo>
                    <a:pt x="564" y="11"/>
                  </a:lnTo>
                  <a:lnTo>
                    <a:pt x="569" y="11"/>
                  </a:lnTo>
                  <a:lnTo>
                    <a:pt x="573" y="11"/>
                  </a:lnTo>
                  <a:lnTo>
                    <a:pt x="577" y="11"/>
                  </a:lnTo>
                  <a:lnTo>
                    <a:pt x="582" y="11"/>
                  </a:lnTo>
                  <a:lnTo>
                    <a:pt x="585" y="10"/>
                  </a:lnTo>
                  <a:lnTo>
                    <a:pt x="585" y="17"/>
                  </a:lnTo>
                  <a:lnTo>
                    <a:pt x="584" y="17"/>
                  </a:lnTo>
                  <a:lnTo>
                    <a:pt x="584" y="18"/>
                  </a:lnTo>
                  <a:lnTo>
                    <a:pt x="584" y="19"/>
                  </a:lnTo>
                  <a:lnTo>
                    <a:pt x="584" y="21"/>
                  </a:lnTo>
                  <a:lnTo>
                    <a:pt x="585" y="22"/>
                  </a:lnTo>
                  <a:lnTo>
                    <a:pt x="509" y="22"/>
                  </a:lnTo>
                  <a:lnTo>
                    <a:pt x="508" y="22"/>
                  </a:lnTo>
                  <a:lnTo>
                    <a:pt x="507" y="21"/>
                  </a:lnTo>
                  <a:lnTo>
                    <a:pt x="506" y="21"/>
                  </a:lnTo>
                  <a:lnTo>
                    <a:pt x="503" y="21"/>
                  </a:lnTo>
                  <a:lnTo>
                    <a:pt x="502" y="19"/>
                  </a:lnTo>
                  <a:lnTo>
                    <a:pt x="501" y="19"/>
                  </a:lnTo>
                  <a:lnTo>
                    <a:pt x="475" y="29"/>
                  </a:lnTo>
                  <a:lnTo>
                    <a:pt x="482" y="28"/>
                  </a:lnTo>
                  <a:lnTo>
                    <a:pt x="490" y="25"/>
                  </a:lnTo>
                  <a:lnTo>
                    <a:pt x="501" y="24"/>
                  </a:lnTo>
                  <a:lnTo>
                    <a:pt x="513" y="21"/>
                  </a:lnTo>
                  <a:lnTo>
                    <a:pt x="526" y="19"/>
                  </a:lnTo>
                  <a:lnTo>
                    <a:pt x="538" y="18"/>
                  </a:lnTo>
                  <a:lnTo>
                    <a:pt x="548" y="17"/>
                  </a:lnTo>
                  <a:lnTo>
                    <a:pt x="557" y="17"/>
                  </a:lnTo>
                  <a:lnTo>
                    <a:pt x="560" y="17"/>
                  </a:lnTo>
                  <a:lnTo>
                    <a:pt x="563" y="19"/>
                  </a:lnTo>
                  <a:lnTo>
                    <a:pt x="562" y="21"/>
                  </a:lnTo>
                  <a:lnTo>
                    <a:pt x="560" y="25"/>
                  </a:lnTo>
                  <a:lnTo>
                    <a:pt x="557" y="28"/>
                  </a:lnTo>
                  <a:lnTo>
                    <a:pt x="552" y="32"/>
                  </a:lnTo>
                  <a:lnTo>
                    <a:pt x="547" y="38"/>
                  </a:lnTo>
                  <a:lnTo>
                    <a:pt x="543" y="42"/>
                  </a:lnTo>
                  <a:lnTo>
                    <a:pt x="544" y="38"/>
                  </a:lnTo>
                  <a:lnTo>
                    <a:pt x="547" y="35"/>
                  </a:lnTo>
                  <a:lnTo>
                    <a:pt x="552" y="31"/>
                  </a:lnTo>
                  <a:lnTo>
                    <a:pt x="557" y="28"/>
                  </a:lnTo>
                  <a:lnTo>
                    <a:pt x="563" y="25"/>
                  </a:lnTo>
                  <a:lnTo>
                    <a:pt x="569" y="24"/>
                  </a:lnTo>
                  <a:lnTo>
                    <a:pt x="573" y="22"/>
                  </a:lnTo>
                  <a:lnTo>
                    <a:pt x="578" y="22"/>
                  </a:lnTo>
                  <a:lnTo>
                    <a:pt x="578" y="26"/>
                  </a:lnTo>
                  <a:lnTo>
                    <a:pt x="577" y="31"/>
                  </a:lnTo>
                  <a:lnTo>
                    <a:pt x="576" y="33"/>
                  </a:lnTo>
                  <a:lnTo>
                    <a:pt x="575" y="36"/>
                  </a:lnTo>
                  <a:lnTo>
                    <a:pt x="572" y="39"/>
                  </a:lnTo>
                  <a:lnTo>
                    <a:pt x="570" y="42"/>
                  </a:lnTo>
                  <a:lnTo>
                    <a:pt x="566" y="43"/>
                  </a:lnTo>
                  <a:lnTo>
                    <a:pt x="564" y="45"/>
                  </a:lnTo>
                  <a:lnTo>
                    <a:pt x="571" y="40"/>
                  </a:lnTo>
                  <a:lnTo>
                    <a:pt x="581" y="38"/>
                  </a:lnTo>
                  <a:lnTo>
                    <a:pt x="589" y="36"/>
                  </a:lnTo>
                  <a:lnTo>
                    <a:pt x="597" y="35"/>
                  </a:lnTo>
                  <a:lnTo>
                    <a:pt x="607" y="33"/>
                  </a:lnTo>
                  <a:lnTo>
                    <a:pt x="615" y="31"/>
                  </a:lnTo>
                  <a:lnTo>
                    <a:pt x="623" y="28"/>
                  </a:lnTo>
                  <a:lnTo>
                    <a:pt x="632" y="24"/>
                  </a:lnTo>
                  <a:lnTo>
                    <a:pt x="638" y="24"/>
                  </a:lnTo>
                  <a:lnTo>
                    <a:pt x="644" y="24"/>
                  </a:lnTo>
                  <a:lnTo>
                    <a:pt x="650" y="24"/>
                  </a:lnTo>
                  <a:lnTo>
                    <a:pt x="656" y="24"/>
                  </a:lnTo>
                  <a:lnTo>
                    <a:pt x="662" y="24"/>
                  </a:lnTo>
                  <a:lnTo>
                    <a:pt x="665" y="24"/>
                  </a:lnTo>
                  <a:lnTo>
                    <a:pt x="669" y="24"/>
                  </a:lnTo>
                  <a:lnTo>
                    <a:pt x="670" y="24"/>
                  </a:lnTo>
                  <a:lnTo>
                    <a:pt x="673" y="25"/>
                  </a:lnTo>
                  <a:lnTo>
                    <a:pt x="677" y="26"/>
                  </a:lnTo>
                  <a:lnTo>
                    <a:pt x="681" y="26"/>
                  </a:lnTo>
                  <a:lnTo>
                    <a:pt x="683" y="28"/>
                  </a:lnTo>
                  <a:lnTo>
                    <a:pt x="685" y="29"/>
                  </a:lnTo>
                  <a:lnTo>
                    <a:pt x="687" y="29"/>
                  </a:lnTo>
                  <a:lnTo>
                    <a:pt x="689" y="31"/>
                  </a:lnTo>
                  <a:lnTo>
                    <a:pt x="691" y="32"/>
                  </a:lnTo>
                  <a:lnTo>
                    <a:pt x="682" y="36"/>
                  </a:lnTo>
                  <a:lnTo>
                    <a:pt x="670" y="39"/>
                  </a:lnTo>
                  <a:lnTo>
                    <a:pt x="658" y="42"/>
                  </a:lnTo>
                  <a:lnTo>
                    <a:pt x="646" y="42"/>
                  </a:lnTo>
                  <a:lnTo>
                    <a:pt x="633" y="43"/>
                  </a:lnTo>
                  <a:lnTo>
                    <a:pt x="620" y="42"/>
                  </a:lnTo>
                  <a:lnTo>
                    <a:pt x="607" y="42"/>
                  </a:lnTo>
                  <a:lnTo>
                    <a:pt x="594" y="42"/>
                  </a:lnTo>
                  <a:lnTo>
                    <a:pt x="600" y="42"/>
                  </a:lnTo>
                  <a:lnTo>
                    <a:pt x="606" y="43"/>
                  </a:lnTo>
                  <a:lnTo>
                    <a:pt x="612" y="45"/>
                  </a:lnTo>
                  <a:lnTo>
                    <a:pt x="616" y="46"/>
                  </a:lnTo>
                  <a:lnTo>
                    <a:pt x="621" y="47"/>
                  </a:lnTo>
                  <a:lnTo>
                    <a:pt x="627" y="49"/>
                  </a:lnTo>
                  <a:lnTo>
                    <a:pt x="632" y="49"/>
                  </a:lnTo>
                  <a:lnTo>
                    <a:pt x="638" y="49"/>
                  </a:lnTo>
                  <a:lnTo>
                    <a:pt x="632" y="49"/>
                  </a:lnTo>
                  <a:lnTo>
                    <a:pt x="625" y="50"/>
                  </a:lnTo>
                  <a:lnTo>
                    <a:pt x="620" y="50"/>
                  </a:lnTo>
                  <a:lnTo>
                    <a:pt x="614" y="50"/>
                  </a:lnTo>
                  <a:lnTo>
                    <a:pt x="609" y="52"/>
                  </a:lnTo>
                  <a:lnTo>
                    <a:pt x="604" y="52"/>
                  </a:lnTo>
                  <a:lnTo>
                    <a:pt x="600" y="52"/>
                  </a:lnTo>
                  <a:lnTo>
                    <a:pt x="596" y="52"/>
                  </a:lnTo>
                  <a:lnTo>
                    <a:pt x="597" y="53"/>
                  </a:lnTo>
                  <a:lnTo>
                    <a:pt x="600" y="54"/>
                  </a:lnTo>
                  <a:lnTo>
                    <a:pt x="602" y="54"/>
                  </a:lnTo>
                  <a:lnTo>
                    <a:pt x="603" y="56"/>
                  </a:lnTo>
                  <a:lnTo>
                    <a:pt x="606" y="56"/>
                  </a:lnTo>
                  <a:lnTo>
                    <a:pt x="608" y="56"/>
                  </a:lnTo>
                  <a:lnTo>
                    <a:pt x="609" y="57"/>
                  </a:lnTo>
                  <a:lnTo>
                    <a:pt x="610" y="57"/>
                  </a:lnTo>
                  <a:lnTo>
                    <a:pt x="609" y="57"/>
                  </a:lnTo>
                  <a:lnTo>
                    <a:pt x="609" y="58"/>
                  </a:lnTo>
                  <a:lnTo>
                    <a:pt x="608" y="58"/>
                  </a:lnTo>
                  <a:lnTo>
                    <a:pt x="607" y="58"/>
                  </a:lnTo>
                  <a:lnTo>
                    <a:pt x="606" y="60"/>
                  </a:lnTo>
                  <a:lnTo>
                    <a:pt x="604" y="60"/>
                  </a:lnTo>
                  <a:lnTo>
                    <a:pt x="603" y="65"/>
                  </a:lnTo>
                  <a:lnTo>
                    <a:pt x="601" y="70"/>
                  </a:lnTo>
                  <a:lnTo>
                    <a:pt x="597" y="72"/>
                  </a:lnTo>
                  <a:lnTo>
                    <a:pt x="593" y="75"/>
                  </a:lnTo>
                  <a:lnTo>
                    <a:pt x="588" y="77"/>
                  </a:lnTo>
                  <a:lnTo>
                    <a:pt x="583" y="78"/>
                  </a:lnTo>
                  <a:lnTo>
                    <a:pt x="578" y="81"/>
                  </a:lnTo>
                  <a:lnTo>
                    <a:pt x="575" y="85"/>
                  </a:lnTo>
                  <a:lnTo>
                    <a:pt x="578" y="89"/>
                  </a:lnTo>
                  <a:lnTo>
                    <a:pt x="579" y="88"/>
                  </a:lnTo>
                  <a:lnTo>
                    <a:pt x="581" y="88"/>
                  </a:lnTo>
                  <a:lnTo>
                    <a:pt x="582" y="86"/>
                  </a:lnTo>
                  <a:lnTo>
                    <a:pt x="583" y="85"/>
                  </a:lnTo>
                  <a:lnTo>
                    <a:pt x="584" y="85"/>
                  </a:lnTo>
                  <a:lnTo>
                    <a:pt x="585" y="84"/>
                  </a:lnTo>
                  <a:lnTo>
                    <a:pt x="588" y="82"/>
                  </a:lnTo>
                  <a:lnTo>
                    <a:pt x="589" y="82"/>
                  </a:lnTo>
                  <a:lnTo>
                    <a:pt x="600" y="82"/>
                  </a:lnTo>
                  <a:lnTo>
                    <a:pt x="600" y="85"/>
                  </a:lnTo>
                  <a:lnTo>
                    <a:pt x="600" y="86"/>
                  </a:lnTo>
                  <a:lnTo>
                    <a:pt x="600" y="89"/>
                  </a:lnTo>
                  <a:lnTo>
                    <a:pt x="600" y="91"/>
                  </a:lnTo>
                  <a:lnTo>
                    <a:pt x="600" y="92"/>
                  </a:lnTo>
                  <a:lnTo>
                    <a:pt x="600" y="93"/>
                  </a:lnTo>
                  <a:lnTo>
                    <a:pt x="600" y="95"/>
                  </a:lnTo>
                  <a:lnTo>
                    <a:pt x="600" y="96"/>
                  </a:lnTo>
                  <a:lnTo>
                    <a:pt x="602" y="96"/>
                  </a:lnTo>
                  <a:lnTo>
                    <a:pt x="606" y="95"/>
                  </a:lnTo>
                  <a:lnTo>
                    <a:pt x="609" y="93"/>
                  </a:lnTo>
                  <a:lnTo>
                    <a:pt x="612" y="91"/>
                  </a:lnTo>
                  <a:lnTo>
                    <a:pt x="615" y="88"/>
                  </a:lnTo>
                  <a:lnTo>
                    <a:pt x="618" y="86"/>
                  </a:lnTo>
                  <a:lnTo>
                    <a:pt x="620" y="85"/>
                  </a:lnTo>
                  <a:lnTo>
                    <a:pt x="621" y="85"/>
                  </a:lnTo>
                  <a:lnTo>
                    <a:pt x="619" y="91"/>
                  </a:lnTo>
                  <a:lnTo>
                    <a:pt x="616" y="96"/>
                  </a:lnTo>
                  <a:lnTo>
                    <a:pt x="614" y="100"/>
                  </a:lnTo>
                  <a:lnTo>
                    <a:pt x="610" y="106"/>
                  </a:lnTo>
                  <a:lnTo>
                    <a:pt x="607" y="110"/>
                  </a:lnTo>
                  <a:lnTo>
                    <a:pt x="604" y="117"/>
                  </a:lnTo>
                  <a:lnTo>
                    <a:pt x="602" y="122"/>
                  </a:lnTo>
                  <a:lnTo>
                    <a:pt x="600" y="128"/>
                  </a:lnTo>
                  <a:lnTo>
                    <a:pt x="598" y="125"/>
                  </a:lnTo>
                  <a:lnTo>
                    <a:pt x="598" y="122"/>
                  </a:lnTo>
                  <a:lnTo>
                    <a:pt x="597" y="119"/>
                  </a:lnTo>
                  <a:lnTo>
                    <a:pt x="597" y="117"/>
                  </a:lnTo>
                  <a:lnTo>
                    <a:pt x="596" y="111"/>
                  </a:lnTo>
                  <a:lnTo>
                    <a:pt x="596" y="109"/>
                  </a:lnTo>
                  <a:lnTo>
                    <a:pt x="596" y="106"/>
                  </a:lnTo>
                  <a:lnTo>
                    <a:pt x="596" y="102"/>
                  </a:lnTo>
                  <a:lnTo>
                    <a:pt x="564" y="102"/>
                  </a:lnTo>
                  <a:lnTo>
                    <a:pt x="565" y="103"/>
                  </a:lnTo>
                  <a:lnTo>
                    <a:pt x="568" y="104"/>
                  </a:lnTo>
                  <a:lnTo>
                    <a:pt x="569" y="104"/>
                  </a:lnTo>
                  <a:lnTo>
                    <a:pt x="571" y="104"/>
                  </a:lnTo>
                  <a:lnTo>
                    <a:pt x="573" y="104"/>
                  </a:lnTo>
                  <a:lnTo>
                    <a:pt x="575" y="103"/>
                  </a:lnTo>
                  <a:lnTo>
                    <a:pt x="577" y="103"/>
                  </a:lnTo>
                  <a:lnTo>
                    <a:pt x="578" y="102"/>
                  </a:lnTo>
                  <a:lnTo>
                    <a:pt x="578" y="103"/>
                  </a:lnTo>
                  <a:lnTo>
                    <a:pt x="578" y="104"/>
                  </a:lnTo>
                  <a:lnTo>
                    <a:pt x="578" y="106"/>
                  </a:lnTo>
                  <a:lnTo>
                    <a:pt x="578" y="107"/>
                  </a:lnTo>
                  <a:lnTo>
                    <a:pt x="578" y="109"/>
                  </a:lnTo>
                  <a:lnTo>
                    <a:pt x="577" y="109"/>
                  </a:lnTo>
                  <a:lnTo>
                    <a:pt x="576" y="109"/>
                  </a:lnTo>
                  <a:lnTo>
                    <a:pt x="575" y="109"/>
                  </a:lnTo>
                  <a:lnTo>
                    <a:pt x="573" y="109"/>
                  </a:lnTo>
                  <a:lnTo>
                    <a:pt x="572" y="109"/>
                  </a:lnTo>
                  <a:lnTo>
                    <a:pt x="575" y="111"/>
                  </a:lnTo>
                  <a:lnTo>
                    <a:pt x="578" y="114"/>
                  </a:lnTo>
                  <a:lnTo>
                    <a:pt x="581" y="115"/>
                  </a:lnTo>
                  <a:lnTo>
                    <a:pt x="584" y="115"/>
                  </a:lnTo>
                  <a:lnTo>
                    <a:pt x="585" y="118"/>
                  </a:lnTo>
                  <a:lnTo>
                    <a:pt x="588" y="119"/>
                  </a:lnTo>
                  <a:lnTo>
                    <a:pt x="589" y="122"/>
                  </a:lnTo>
                  <a:lnTo>
                    <a:pt x="589" y="125"/>
                  </a:lnTo>
                  <a:lnTo>
                    <a:pt x="589" y="126"/>
                  </a:lnTo>
                  <a:lnTo>
                    <a:pt x="589" y="128"/>
                  </a:lnTo>
                  <a:lnTo>
                    <a:pt x="589" y="129"/>
                  </a:lnTo>
                  <a:lnTo>
                    <a:pt x="589" y="131"/>
                  </a:lnTo>
                  <a:lnTo>
                    <a:pt x="589" y="132"/>
                  </a:lnTo>
                  <a:lnTo>
                    <a:pt x="589" y="133"/>
                  </a:lnTo>
                  <a:lnTo>
                    <a:pt x="565" y="133"/>
                  </a:lnTo>
                  <a:lnTo>
                    <a:pt x="568" y="133"/>
                  </a:lnTo>
                  <a:lnTo>
                    <a:pt x="570" y="133"/>
                  </a:lnTo>
                  <a:lnTo>
                    <a:pt x="571" y="133"/>
                  </a:lnTo>
                  <a:lnTo>
                    <a:pt x="572" y="133"/>
                  </a:lnTo>
                  <a:lnTo>
                    <a:pt x="575" y="133"/>
                  </a:lnTo>
                  <a:lnTo>
                    <a:pt x="576" y="133"/>
                  </a:lnTo>
                  <a:lnTo>
                    <a:pt x="577" y="133"/>
                  </a:lnTo>
                  <a:lnTo>
                    <a:pt x="578" y="133"/>
                  </a:lnTo>
                  <a:lnTo>
                    <a:pt x="578" y="138"/>
                  </a:lnTo>
                  <a:lnTo>
                    <a:pt x="579" y="142"/>
                  </a:lnTo>
                  <a:lnTo>
                    <a:pt x="581" y="144"/>
                  </a:lnTo>
                  <a:lnTo>
                    <a:pt x="582" y="146"/>
                  </a:lnTo>
                  <a:lnTo>
                    <a:pt x="584" y="147"/>
                  </a:lnTo>
                  <a:lnTo>
                    <a:pt x="585" y="149"/>
                  </a:lnTo>
                  <a:lnTo>
                    <a:pt x="588" y="150"/>
                  </a:lnTo>
                  <a:lnTo>
                    <a:pt x="589" y="150"/>
                  </a:lnTo>
                  <a:lnTo>
                    <a:pt x="585" y="151"/>
                  </a:lnTo>
                  <a:lnTo>
                    <a:pt x="582" y="153"/>
                  </a:lnTo>
                  <a:lnTo>
                    <a:pt x="577" y="153"/>
                  </a:lnTo>
                  <a:lnTo>
                    <a:pt x="573" y="153"/>
                  </a:lnTo>
                  <a:lnTo>
                    <a:pt x="569" y="153"/>
                  </a:lnTo>
                  <a:lnTo>
                    <a:pt x="565" y="153"/>
                  </a:lnTo>
                  <a:lnTo>
                    <a:pt x="562" y="153"/>
                  </a:lnTo>
                  <a:lnTo>
                    <a:pt x="559" y="153"/>
                  </a:lnTo>
                  <a:lnTo>
                    <a:pt x="560" y="151"/>
                  </a:lnTo>
                  <a:lnTo>
                    <a:pt x="563" y="151"/>
                  </a:lnTo>
                  <a:lnTo>
                    <a:pt x="564" y="151"/>
                  </a:lnTo>
                  <a:lnTo>
                    <a:pt x="565" y="151"/>
                  </a:lnTo>
                  <a:lnTo>
                    <a:pt x="568" y="151"/>
                  </a:lnTo>
                  <a:lnTo>
                    <a:pt x="569" y="151"/>
                  </a:lnTo>
                  <a:lnTo>
                    <a:pt x="570" y="151"/>
                  </a:lnTo>
                  <a:lnTo>
                    <a:pt x="572" y="153"/>
                  </a:lnTo>
                  <a:lnTo>
                    <a:pt x="572" y="154"/>
                  </a:lnTo>
                  <a:lnTo>
                    <a:pt x="572" y="156"/>
                  </a:lnTo>
                  <a:lnTo>
                    <a:pt x="572" y="157"/>
                  </a:lnTo>
                  <a:lnTo>
                    <a:pt x="572" y="158"/>
                  </a:lnTo>
                  <a:lnTo>
                    <a:pt x="572" y="160"/>
                  </a:lnTo>
                  <a:lnTo>
                    <a:pt x="572" y="161"/>
                  </a:lnTo>
                  <a:lnTo>
                    <a:pt x="572" y="163"/>
                  </a:lnTo>
                  <a:lnTo>
                    <a:pt x="572" y="164"/>
                  </a:lnTo>
                  <a:lnTo>
                    <a:pt x="571" y="167"/>
                  </a:lnTo>
                  <a:lnTo>
                    <a:pt x="570" y="168"/>
                  </a:lnTo>
                  <a:lnTo>
                    <a:pt x="569" y="170"/>
                  </a:lnTo>
                  <a:lnTo>
                    <a:pt x="568" y="171"/>
                  </a:lnTo>
                  <a:lnTo>
                    <a:pt x="565" y="172"/>
                  </a:lnTo>
                  <a:lnTo>
                    <a:pt x="563" y="172"/>
                  </a:lnTo>
                  <a:lnTo>
                    <a:pt x="559" y="172"/>
                  </a:lnTo>
                  <a:lnTo>
                    <a:pt x="558" y="172"/>
                  </a:lnTo>
                  <a:lnTo>
                    <a:pt x="556" y="172"/>
                  </a:lnTo>
                  <a:lnTo>
                    <a:pt x="554" y="171"/>
                  </a:lnTo>
                  <a:lnTo>
                    <a:pt x="553" y="170"/>
                  </a:lnTo>
                  <a:lnTo>
                    <a:pt x="552" y="168"/>
                  </a:lnTo>
                  <a:lnTo>
                    <a:pt x="551" y="168"/>
                  </a:lnTo>
                  <a:lnTo>
                    <a:pt x="550" y="167"/>
                  </a:lnTo>
                  <a:lnTo>
                    <a:pt x="548" y="165"/>
                  </a:lnTo>
                  <a:lnTo>
                    <a:pt x="548" y="167"/>
                  </a:lnTo>
                  <a:lnTo>
                    <a:pt x="550" y="168"/>
                  </a:lnTo>
                  <a:lnTo>
                    <a:pt x="550" y="170"/>
                  </a:lnTo>
                  <a:lnTo>
                    <a:pt x="551" y="171"/>
                  </a:lnTo>
                  <a:lnTo>
                    <a:pt x="551" y="172"/>
                  </a:lnTo>
                  <a:lnTo>
                    <a:pt x="552" y="174"/>
                  </a:lnTo>
                  <a:lnTo>
                    <a:pt x="552" y="177"/>
                  </a:lnTo>
                  <a:lnTo>
                    <a:pt x="553" y="178"/>
                  </a:lnTo>
                  <a:lnTo>
                    <a:pt x="552" y="179"/>
                  </a:lnTo>
                  <a:lnTo>
                    <a:pt x="552" y="182"/>
                  </a:lnTo>
                  <a:lnTo>
                    <a:pt x="551" y="184"/>
                  </a:lnTo>
                  <a:lnTo>
                    <a:pt x="550" y="186"/>
                  </a:lnTo>
                  <a:lnTo>
                    <a:pt x="548" y="188"/>
                  </a:lnTo>
                  <a:lnTo>
                    <a:pt x="546" y="189"/>
                  </a:lnTo>
                  <a:lnTo>
                    <a:pt x="545" y="190"/>
                  </a:lnTo>
                  <a:lnTo>
                    <a:pt x="543" y="190"/>
                  </a:lnTo>
                  <a:lnTo>
                    <a:pt x="540" y="190"/>
                  </a:lnTo>
                  <a:lnTo>
                    <a:pt x="538" y="189"/>
                  </a:lnTo>
                  <a:lnTo>
                    <a:pt x="537" y="188"/>
                  </a:lnTo>
                  <a:lnTo>
                    <a:pt x="535" y="186"/>
                  </a:lnTo>
                  <a:lnTo>
                    <a:pt x="534" y="185"/>
                  </a:lnTo>
                  <a:lnTo>
                    <a:pt x="534" y="184"/>
                  </a:lnTo>
                  <a:lnTo>
                    <a:pt x="534" y="182"/>
                  </a:lnTo>
                  <a:lnTo>
                    <a:pt x="533" y="181"/>
                  </a:lnTo>
                  <a:lnTo>
                    <a:pt x="531" y="182"/>
                  </a:lnTo>
                  <a:lnTo>
                    <a:pt x="528" y="182"/>
                  </a:lnTo>
                  <a:lnTo>
                    <a:pt x="526" y="182"/>
                  </a:lnTo>
                  <a:lnTo>
                    <a:pt x="522" y="181"/>
                  </a:lnTo>
                  <a:lnTo>
                    <a:pt x="520" y="179"/>
                  </a:lnTo>
                  <a:lnTo>
                    <a:pt x="517" y="178"/>
                  </a:lnTo>
                  <a:lnTo>
                    <a:pt x="514" y="175"/>
                  </a:lnTo>
                  <a:lnTo>
                    <a:pt x="512" y="172"/>
                  </a:lnTo>
                  <a:lnTo>
                    <a:pt x="519" y="177"/>
                  </a:lnTo>
                  <a:lnTo>
                    <a:pt x="525" y="181"/>
                  </a:lnTo>
                  <a:lnTo>
                    <a:pt x="528" y="186"/>
                  </a:lnTo>
                  <a:lnTo>
                    <a:pt x="532" y="192"/>
                  </a:lnTo>
                  <a:lnTo>
                    <a:pt x="535" y="197"/>
                  </a:lnTo>
                  <a:lnTo>
                    <a:pt x="539" y="202"/>
                  </a:lnTo>
                  <a:lnTo>
                    <a:pt x="545" y="204"/>
                  </a:lnTo>
                  <a:lnTo>
                    <a:pt x="553" y="206"/>
                  </a:lnTo>
                  <a:lnTo>
                    <a:pt x="553" y="216"/>
                  </a:lnTo>
                  <a:lnTo>
                    <a:pt x="551" y="217"/>
                  </a:lnTo>
                  <a:lnTo>
                    <a:pt x="550" y="218"/>
                  </a:lnTo>
                  <a:lnTo>
                    <a:pt x="548" y="221"/>
                  </a:lnTo>
                  <a:lnTo>
                    <a:pt x="548" y="223"/>
                  </a:lnTo>
                  <a:lnTo>
                    <a:pt x="547" y="225"/>
                  </a:lnTo>
                  <a:lnTo>
                    <a:pt x="547" y="227"/>
                  </a:lnTo>
                  <a:lnTo>
                    <a:pt x="546" y="229"/>
                  </a:lnTo>
                  <a:lnTo>
                    <a:pt x="546" y="231"/>
                  </a:lnTo>
                  <a:lnTo>
                    <a:pt x="545" y="229"/>
                  </a:lnTo>
                  <a:lnTo>
                    <a:pt x="544" y="228"/>
                  </a:lnTo>
                  <a:lnTo>
                    <a:pt x="544" y="225"/>
                  </a:lnTo>
                  <a:lnTo>
                    <a:pt x="543" y="224"/>
                  </a:lnTo>
                  <a:lnTo>
                    <a:pt x="543" y="223"/>
                  </a:lnTo>
                  <a:lnTo>
                    <a:pt x="543" y="221"/>
                  </a:lnTo>
                  <a:lnTo>
                    <a:pt x="544" y="218"/>
                  </a:lnTo>
                  <a:lnTo>
                    <a:pt x="535" y="218"/>
                  </a:lnTo>
                  <a:lnTo>
                    <a:pt x="534" y="220"/>
                  </a:lnTo>
                  <a:lnTo>
                    <a:pt x="533" y="221"/>
                  </a:lnTo>
                  <a:lnTo>
                    <a:pt x="531" y="221"/>
                  </a:lnTo>
                  <a:lnTo>
                    <a:pt x="529" y="223"/>
                  </a:lnTo>
                  <a:lnTo>
                    <a:pt x="528" y="224"/>
                  </a:lnTo>
                  <a:lnTo>
                    <a:pt x="527" y="225"/>
                  </a:lnTo>
                  <a:lnTo>
                    <a:pt x="526" y="227"/>
                  </a:lnTo>
                  <a:lnTo>
                    <a:pt x="525" y="228"/>
                  </a:lnTo>
                  <a:lnTo>
                    <a:pt x="523" y="225"/>
                  </a:lnTo>
                  <a:lnTo>
                    <a:pt x="522" y="224"/>
                  </a:lnTo>
                  <a:lnTo>
                    <a:pt x="521" y="221"/>
                  </a:lnTo>
                  <a:lnTo>
                    <a:pt x="520" y="218"/>
                  </a:lnTo>
                  <a:lnTo>
                    <a:pt x="520" y="217"/>
                  </a:lnTo>
                  <a:lnTo>
                    <a:pt x="519" y="214"/>
                  </a:lnTo>
                  <a:lnTo>
                    <a:pt x="519" y="213"/>
                  </a:lnTo>
                  <a:lnTo>
                    <a:pt x="519" y="210"/>
                  </a:lnTo>
                  <a:lnTo>
                    <a:pt x="513" y="209"/>
                  </a:lnTo>
                  <a:lnTo>
                    <a:pt x="509" y="207"/>
                  </a:lnTo>
                  <a:lnTo>
                    <a:pt x="505" y="206"/>
                  </a:lnTo>
                  <a:lnTo>
                    <a:pt x="501" y="204"/>
                  </a:lnTo>
                  <a:lnTo>
                    <a:pt x="497" y="204"/>
                  </a:lnTo>
                  <a:lnTo>
                    <a:pt x="494" y="203"/>
                  </a:lnTo>
                  <a:lnTo>
                    <a:pt x="490" y="203"/>
                  </a:lnTo>
                  <a:lnTo>
                    <a:pt x="486" y="203"/>
                  </a:lnTo>
                  <a:lnTo>
                    <a:pt x="483" y="203"/>
                  </a:lnTo>
                  <a:lnTo>
                    <a:pt x="481" y="203"/>
                  </a:lnTo>
                  <a:lnTo>
                    <a:pt x="478" y="203"/>
                  </a:lnTo>
                  <a:lnTo>
                    <a:pt x="477" y="203"/>
                  </a:lnTo>
                  <a:lnTo>
                    <a:pt x="476" y="202"/>
                  </a:lnTo>
                  <a:lnTo>
                    <a:pt x="475" y="202"/>
                  </a:lnTo>
                  <a:lnTo>
                    <a:pt x="472" y="202"/>
                  </a:lnTo>
                  <a:lnTo>
                    <a:pt x="470" y="200"/>
                  </a:lnTo>
                  <a:lnTo>
                    <a:pt x="471" y="203"/>
                  </a:lnTo>
                  <a:lnTo>
                    <a:pt x="474" y="204"/>
                  </a:lnTo>
                  <a:lnTo>
                    <a:pt x="476" y="204"/>
                  </a:lnTo>
                  <a:lnTo>
                    <a:pt x="478" y="204"/>
                  </a:lnTo>
                  <a:lnTo>
                    <a:pt x="482" y="204"/>
                  </a:lnTo>
                  <a:lnTo>
                    <a:pt x="486" y="204"/>
                  </a:lnTo>
                  <a:lnTo>
                    <a:pt x="489" y="204"/>
                  </a:lnTo>
                  <a:lnTo>
                    <a:pt x="492" y="206"/>
                  </a:lnTo>
                  <a:lnTo>
                    <a:pt x="494" y="206"/>
                  </a:lnTo>
                  <a:lnTo>
                    <a:pt x="496" y="207"/>
                  </a:lnTo>
                  <a:lnTo>
                    <a:pt x="499" y="209"/>
                  </a:lnTo>
                  <a:lnTo>
                    <a:pt x="500" y="211"/>
                  </a:lnTo>
                  <a:lnTo>
                    <a:pt x="501" y="213"/>
                  </a:lnTo>
                  <a:lnTo>
                    <a:pt x="502" y="216"/>
                  </a:lnTo>
                  <a:lnTo>
                    <a:pt x="502" y="218"/>
                  </a:lnTo>
                  <a:lnTo>
                    <a:pt x="502" y="220"/>
                  </a:lnTo>
                  <a:lnTo>
                    <a:pt x="496" y="220"/>
                  </a:lnTo>
                  <a:lnTo>
                    <a:pt x="494" y="218"/>
                  </a:lnTo>
                  <a:lnTo>
                    <a:pt x="495" y="218"/>
                  </a:lnTo>
                  <a:lnTo>
                    <a:pt x="496" y="220"/>
                  </a:lnTo>
                  <a:lnTo>
                    <a:pt x="497" y="221"/>
                  </a:lnTo>
                  <a:lnTo>
                    <a:pt x="497" y="223"/>
                  </a:lnTo>
                  <a:lnTo>
                    <a:pt x="499" y="224"/>
                  </a:lnTo>
                  <a:lnTo>
                    <a:pt x="499" y="225"/>
                  </a:lnTo>
                  <a:lnTo>
                    <a:pt x="497" y="228"/>
                  </a:lnTo>
                  <a:lnTo>
                    <a:pt x="497" y="229"/>
                  </a:lnTo>
                  <a:lnTo>
                    <a:pt x="495" y="229"/>
                  </a:lnTo>
                  <a:lnTo>
                    <a:pt x="494" y="231"/>
                  </a:lnTo>
                  <a:lnTo>
                    <a:pt x="488" y="229"/>
                  </a:lnTo>
                  <a:lnTo>
                    <a:pt x="482" y="227"/>
                  </a:lnTo>
                  <a:lnTo>
                    <a:pt x="476" y="224"/>
                  </a:lnTo>
                  <a:lnTo>
                    <a:pt x="470" y="221"/>
                  </a:lnTo>
                  <a:lnTo>
                    <a:pt x="467" y="218"/>
                  </a:lnTo>
                  <a:lnTo>
                    <a:pt x="464" y="218"/>
                  </a:lnTo>
                  <a:lnTo>
                    <a:pt x="463" y="218"/>
                  </a:lnTo>
                  <a:lnTo>
                    <a:pt x="463" y="220"/>
                  </a:lnTo>
                  <a:lnTo>
                    <a:pt x="464" y="223"/>
                  </a:lnTo>
                  <a:lnTo>
                    <a:pt x="465" y="225"/>
                  </a:lnTo>
                  <a:lnTo>
                    <a:pt x="467" y="228"/>
                  </a:lnTo>
                  <a:lnTo>
                    <a:pt x="468" y="231"/>
                  </a:lnTo>
                  <a:lnTo>
                    <a:pt x="469" y="234"/>
                  </a:lnTo>
                  <a:lnTo>
                    <a:pt x="469" y="235"/>
                  </a:lnTo>
                  <a:lnTo>
                    <a:pt x="474" y="234"/>
                  </a:lnTo>
                  <a:lnTo>
                    <a:pt x="477" y="232"/>
                  </a:lnTo>
                  <a:lnTo>
                    <a:pt x="482" y="232"/>
                  </a:lnTo>
                  <a:lnTo>
                    <a:pt x="486" y="232"/>
                  </a:lnTo>
                  <a:lnTo>
                    <a:pt x="489" y="232"/>
                  </a:lnTo>
                  <a:lnTo>
                    <a:pt x="494" y="232"/>
                  </a:lnTo>
                  <a:lnTo>
                    <a:pt x="497" y="232"/>
                  </a:lnTo>
                  <a:lnTo>
                    <a:pt x="502" y="232"/>
                  </a:lnTo>
                  <a:lnTo>
                    <a:pt x="506" y="232"/>
                  </a:lnTo>
                  <a:lnTo>
                    <a:pt x="508" y="232"/>
                  </a:lnTo>
                  <a:lnTo>
                    <a:pt x="511" y="232"/>
                  </a:lnTo>
                  <a:lnTo>
                    <a:pt x="512" y="231"/>
                  </a:lnTo>
                  <a:lnTo>
                    <a:pt x="513" y="231"/>
                  </a:lnTo>
                  <a:lnTo>
                    <a:pt x="515" y="229"/>
                  </a:lnTo>
                  <a:lnTo>
                    <a:pt x="517" y="228"/>
                  </a:lnTo>
                  <a:lnTo>
                    <a:pt x="521" y="228"/>
                  </a:lnTo>
                  <a:lnTo>
                    <a:pt x="522" y="229"/>
                  </a:lnTo>
                  <a:lnTo>
                    <a:pt x="525" y="232"/>
                  </a:lnTo>
                  <a:lnTo>
                    <a:pt x="527" y="232"/>
                  </a:lnTo>
                  <a:lnTo>
                    <a:pt x="529" y="234"/>
                  </a:lnTo>
                  <a:lnTo>
                    <a:pt x="532" y="234"/>
                  </a:lnTo>
                  <a:lnTo>
                    <a:pt x="535" y="234"/>
                  </a:lnTo>
                  <a:lnTo>
                    <a:pt x="538" y="235"/>
                  </a:lnTo>
                  <a:lnTo>
                    <a:pt x="540" y="235"/>
                  </a:lnTo>
                  <a:lnTo>
                    <a:pt x="538" y="238"/>
                  </a:lnTo>
                  <a:lnTo>
                    <a:pt x="534" y="241"/>
                  </a:lnTo>
                  <a:lnTo>
                    <a:pt x="531" y="243"/>
                  </a:lnTo>
                  <a:lnTo>
                    <a:pt x="527" y="246"/>
                  </a:lnTo>
                  <a:lnTo>
                    <a:pt x="522" y="248"/>
                  </a:lnTo>
                  <a:lnTo>
                    <a:pt x="519" y="250"/>
                  </a:lnTo>
                  <a:lnTo>
                    <a:pt x="513" y="252"/>
                  </a:lnTo>
                  <a:lnTo>
                    <a:pt x="509" y="253"/>
                  </a:lnTo>
                  <a:lnTo>
                    <a:pt x="503" y="253"/>
                  </a:lnTo>
                  <a:lnTo>
                    <a:pt x="499" y="255"/>
                  </a:lnTo>
                  <a:lnTo>
                    <a:pt x="495" y="256"/>
                  </a:lnTo>
                  <a:lnTo>
                    <a:pt x="492" y="257"/>
                  </a:lnTo>
                  <a:lnTo>
                    <a:pt x="488" y="259"/>
                  </a:lnTo>
                  <a:lnTo>
                    <a:pt x="483" y="260"/>
                  </a:lnTo>
                  <a:lnTo>
                    <a:pt x="480" y="263"/>
                  </a:lnTo>
                  <a:lnTo>
                    <a:pt x="475" y="266"/>
                  </a:lnTo>
                  <a:lnTo>
                    <a:pt x="445" y="270"/>
                  </a:lnTo>
                  <a:lnTo>
                    <a:pt x="442" y="271"/>
                  </a:lnTo>
                  <a:lnTo>
                    <a:pt x="439" y="273"/>
                  </a:lnTo>
                  <a:lnTo>
                    <a:pt x="436" y="273"/>
                  </a:lnTo>
                  <a:lnTo>
                    <a:pt x="433" y="274"/>
                  </a:lnTo>
                  <a:lnTo>
                    <a:pt x="431" y="273"/>
                  </a:lnTo>
                  <a:lnTo>
                    <a:pt x="427" y="273"/>
                  </a:lnTo>
                  <a:lnTo>
                    <a:pt x="425" y="273"/>
                  </a:lnTo>
                  <a:lnTo>
                    <a:pt x="421" y="273"/>
                  </a:lnTo>
                  <a:lnTo>
                    <a:pt x="419" y="273"/>
                  </a:lnTo>
                  <a:lnTo>
                    <a:pt x="415" y="274"/>
                  </a:lnTo>
                  <a:lnTo>
                    <a:pt x="411" y="275"/>
                  </a:lnTo>
                  <a:lnTo>
                    <a:pt x="407" y="277"/>
                  </a:lnTo>
                  <a:lnTo>
                    <a:pt x="402" y="278"/>
                  </a:lnTo>
                  <a:lnTo>
                    <a:pt x="399" y="280"/>
                  </a:lnTo>
                  <a:lnTo>
                    <a:pt x="396" y="280"/>
                  </a:lnTo>
                  <a:lnTo>
                    <a:pt x="394" y="280"/>
                  </a:lnTo>
                  <a:lnTo>
                    <a:pt x="392" y="284"/>
                  </a:lnTo>
                  <a:lnTo>
                    <a:pt x="389" y="288"/>
                  </a:lnTo>
                  <a:lnTo>
                    <a:pt x="386" y="292"/>
                  </a:lnTo>
                  <a:lnTo>
                    <a:pt x="383" y="296"/>
                  </a:lnTo>
                  <a:lnTo>
                    <a:pt x="380" y="301"/>
                  </a:lnTo>
                  <a:lnTo>
                    <a:pt x="376" y="303"/>
                  </a:lnTo>
                  <a:lnTo>
                    <a:pt x="373" y="306"/>
                  </a:lnTo>
                  <a:lnTo>
                    <a:pt x="370" y="308"/>
                  </a:lnTo>
                  <a:lnTo>
                    <a:pt x="364" y="312"/>
                  </a:lnTo>
                  <a:lnTo>
                    <a:pt x="358" y="314"/>
                  </a:lnTo>
                  <a:lnTo>
                    <a:pt x="352" y="316"/>
                  </a:lnTo>
                  <a:lnTo>
                    <a:pt x="345" y="319"/>
                  </a:lnTo>
                  <a:lnTo>
                    <a:pt x="339" y="320"/>
                  </a:lnTo>
                  <a:lnTo>
                    <a:pt x="333" y="321"/>
                  </a:lnTo>
                  <a:lnTo>
                    <a:pt x="327" y="323"/>
                  </a:lnTo>
                  <a:lnTo>
                    <a:pt x="321" y="326"/>
                  </a:lnTo>
                  <a:lnTo>
                    <a:pt x="317" y="327"/>
                  </a:lnTo>
                  <a:lnTo>
                    <a:pt x="312" y="328"/>
                  </a:lnTo>
                  <a:lnTo>
                    <a:pt x="306" y="328"/>
                  </a:lnTo>
                  <a:lnTo>
                    <a:pt x="301" y="328"/>
                  </a:lnTo>
                  <a:lnTo>
                    <a:pt x="295" y="328"/>
                  </a:lnTo>
                  <a:lnTo>
                    <a:pt x="290" y="330"/>
                  </a:lnTo>
                  <a:lnTo>
                    <a:pt x="287" y="330"/>
                  </a:lnTo>
                  <a:lnTo>
                    <a:pt x="284" y="330"/>
                  </a:lnTo>
                  <a:lnTo>
                    <a:pt x="283" y="331"/>
                  </a:lnTo>
                  <a:lnTo>
                    <a:pt x="282" y="331"/>
                  </a:lnTo>
                  <a:lnTo>
                    <a:pt x="281" y="333"/>
                  </a:lnTo>
                  <a:lnTo>
                    <a:pt x="280" y="333"/>
                  </a:lnTo>
                  <a:lnTo>
                    <a:pt x="278" y="334"/>
                  </a:lnTo>
                  <a:lnTo>
                    <a:pt x="277" y="334"/>
                  </a:lnTo>
                  <a:lnTo>
                    <a:pt x="276" y="333"/>
                  </a:lnTo>
                  <a:lnTo>
                    <a:pt x="276" y="334"/>
                  </a:lnTo>
                  <a:lnTo>
                    <a:pt x="276" y="335"/>
                  </a:lnTo>
                  <a:lnTo>
                    <a:pt x="277" y="337"/>
                  </a:lnTo>
                  <a:lnTo>
                    <a:pt x="278" y="339"/>
                  </a:lnTo>
                  <a:lnTo>
                    <a:pt x="278" y="341"/>
                  </a:lnTo>
                  <a:lnTo>
                    <a:pt x="280" y="341"/>
                  </a:lnTo>
                  <a:lnTo>
                    <a:pt x="281" y="342"/>
                  </a:lnTo>
                  <a:lnTo>
                    <a:pt x="280" y="346"/>
                  </a:lnTo>
                  <a:lnTo>
                    <a:pt x="278" y="350"/>
                  </a:lnTo>
                  <a:lnTo>
                    <a:pt x="276" y="352"/>
                  </a:lnTo>
                  <a:lnTo>
                    <a:pt x="275" y="353"/>
                  </a:lnTo>
                  <a:lnTo>
                    <a:pt x="273" y="355"/>
                  </a:lnTo>
                  <a:lnTo>
                    <a:pt x="271" y="356"/>
                  </a:lnTo>
                  <a:lnTo>
                    <a:pt x="270" y="357"/>
                  </a:lnTo>
                  <a:lnTo>
                    <a:pt x="270" y="361"/>
                  </a:lnTo>
                  <a:lnTo>
                    <a:pt x="269" y="363"/>
                  </a:lnTo>
                  <a:lnTo>
                    <a:pt x="268" y="363"/>
                  </a:lnTo>
                  <a:lnTo>
                    <a:pt x="267" y="364"/>
                  </a:lnTo>
                  <a:lnTo>
                    <a:pt x="264" y="366"/>
                  </a:lnTo>
                  <a:lnTo>
                    <a:pt x="263" y="367"/>
                  </a:lnTo>
                  <a:lnTo>
                    <a:pt x="261" y="368"/>
                  </a:lnTo>
                  <a:lnTo>
                    <a:pt x="259" y="370"/>
                  </a:lnTo>
                  <a:lnTo>
                    <a:pt x="259" y="371"/>
                  </a:lnTo>
                  <a:lnTo>
                    <a:pt x="256" y="373"/>
                  </a:lnTo>
                  <a:lnTo>
                    <a:pt x="252" y="374"/>
                  </a:lnTo>
                  <a:lnTo>
                    <a:pt x="249" y="377"/>
                  </a:lnTo>
                  <a:lnTo>
                    <a:pt x="246" y="378"/>
                  </a:lnTo>
                  <a:lnTo>
                    <a:pt x="244" y="381"/>
                  </a:lnTo>
                  <a:lnTo>
                    <a:pt x="242" y="382"/>
                  </a:lnTo>
                  <a:lnTo>
                    <a:pt x="240" y="384"/>
                  </a:lnTo>
                  <a:lnTo>
                    <a:pt x="240" y="402"/>
                  </a:lnTo>
                  <a:lnTo>
                    <a:pt x="236" y="402"/>
                  </a:lnTo>
                  <a:lnTo>
                    <a:pt x="232" y="403"/>
                  </a:lnTo>
                  <a:lnTo>
                    <a:pt x="230" y="406"/>
                  </a:lnTo>
                  <a:lnTo>
                    <a:pt x="226" y="409"/>
                  </a:lnTo>
                  <a:lnTo>
                    <a:pt x="221" y="417"/>
                  </a:lnTo>
                  <a:lnTo>
                    <a:pt x="218" y="427"/>
                  </a:lnTo>
                  <a:lnTo>
                    <a:pt x="215" y="435"/>
                  </a:lnTo>
                  <a:lnTo>
                    <a:pt x="212" y="444"/>
                  </a:lnTo>
                  <a:lnTo>
                    <a:pt x="209" y="446"/>
                  </a:lnTo>
                  <a:lnTo>
                    <a:pt x="207" y="449"/>
                  </a:lnTo>
                  <a:lnTo>
                    <a:pt x="205" y="451"/>
                  </a:lnTo>
                  <a:lnTo>
                    <a:pt x="201" y="451"/>
                  </a:lnTo>
                  <a:lnTo>
                    <a:pt x="196" y="451"/>
                  </a:lnTo>
                  <a:lnTo>
                    <a:pt x="194" y="448"/>
                  </a:lnTo>
                  <a:lnTo>
                    <a:pt x="193" y="445"/>
                  </a:lnTo>
                  <a:lnTo>
                    <a:pt x="192" y="442"/>
                  </a:lnTo>
                  <a:lnTo>
                    <a:pt x="192" y="438"/>
                  </a:lnTo>
                  <a:lnTo>
                    <a:pt x="192" y="434"/>
                  </a:lnTo>
                  <a:lnTo>
                    <a:pt x="190" y="431"/>
                  </a:lnTo>
                  <a:lnTo>
                    <a:pt x="189" y="428"/>
                  </a:lnTo>
                  <a:lnTo>
                    <a:pt x="186" y="427"/>
                  </a:lnTo>
                  <a:lnTo>
                    <a:pt x="182" y="426"/>
                  </a:lnTo>
                  <a:lnTo>
                    <a:pt x="178" y="426"/>
                  </a:lnTo>
                  <a:lnTo>
                    <a:pt x="176" y="426"/>
                  </a:lnTo>
                  <a:lnTo>
                    <a:pt x="172" y="427"/>
                  </a:lnTo>
                  <a:lnTo>
                    <a:pt x="168" y="428"/>
                  </a:lnTo>
                  <a:lnTo>
                    <a:pt x="166" y="428"/>
                  </a:lnTo>
                  <a:lnTo>
                    <a:pt x="162" y="428"/>
                  </a:lnTo>
                  <a:lnTo>
                    <a:pt x="157" y="427"/>
                  </a:lnTo>
                  <a:lnTo>
                    <a:pt x="152" y="424"/>
                  </a:lnTo>
                  <a:lnTo>
                    <a:pt x="148" y="420"/>
                  </a:lnTo>
                  <a:lnTo>
                    <a:pt x="144" y="414"/>
                  </a:lnTo>
                  <a:lnTo>
                    <a:pt x="142" y="407"/>
                  </a:lnTo>
                  <a:lnTo>
                    <a:pt x="141" y="402"/>
                  </a:lnTo>
                  <a:lnTo>
                    <a:pt x="139" y="396"/>
                  </a:lnTo>
                  <a:lnTo>
                    <a:pt x="138" y="391"/>
                  </a:lnTo>
                  <a:lnTo>
                    <a:pt x="137" y="389"/>
                  </a:lnTo>
                  <a:lnTo>
                    <a:pt x="135" y="388"/>
                  </a:lnTo>
                  <a:lnTo>
                    <a:pt x="135" y="387"/>
                  </a:lnTo>
                  <a:lnTo>
                    <a:pt x="133" y="384"/>
                  </a:lnTo>
                  <a:lnTo>
                    <a:pt x="133" y="381"/>
                  </a:lnTo>
                  <a:lnTo>
                    <a:pt x="133" y="378"/>
                  </a:lnTo>
                  <a:lnTo>
                    <a:pt x="135" y="375"/>
                  </a:lnTo>
                  <a:lnTo>
                    <a:pt x="135" y="374"/>
                  </a:lnTo>
                  <a:lnTo>
                    <a:pt x="131" y="374"/>
                  </a:lnTo>
                  <a:lnTo>
                    <a:pt x="129" y="373"/>
                  </a:lnTo>
                  <a:lnTo>
                    <a:pt x="127" y="370"/>
                  </a:lnTo>
                  <a:lnTo>
                    <a:pt x="126" y="368"/>
                  </a:lnTo>
                  <a:lnTo>
                    <a:pt x="125" y="366"/>
                  </a:lnTo>
                  <a:lnTo>
                    <a:pt x="124" y="363"/>
                  </a:lnTo>
                  <a:lnTo>
                    <a:pt x="123" y="361"/>
                  </a:lnTo>
                  <a:lnTo>
                    <a:pt x="122" y="359"/>
                  </a:lnTo>
                  <a:lnTo>
                    <a:pt x="130" y="359"/>
                  </a:lnTo>
                  <a:lnTo>
                    <a:pt x="129" y="359"/>
                  </a:lnTo>
                  <a:lnTo>
                    <a:pt x="127" y="357"/>
                  </a:lnTo>
                  <a:lnTo>
                    <a:pt x="126" y="356"/>
                  </a:lnTo>
                  <a:lnTo>
                    <a:pt x="125" y="355"/>
                  </a:lnTo>
                  <a:lnTo>
                    <a:pt x="124" y="353"/>
                  </a:lnTo>
                  <a:lnTo>
                    <a:pt x="124" y="352"/>
                  </a:lnTo>
                  <a:lnTo>
                    <a:pt x="124" y="350"/>
                  </a:lnTo>
                  <a:lnTo>
                    <a:pt x="124" y="349"/>
                  </a:lnTo>
                  <a:lnTo>
                    <a:pt x="117" y="349"/>
                  </a:lnTo>
                  <a:lnTo>
                    <a:pt x="117" y="346"/>
                  </a:lnTo>
                  <a:lnTo>
                    <a:pt x="124" y="346"/>
                  </a:lnTo>
                  <a:lnTo>
                    <a:pt x="124" y="335"/>
                  </a:lnTo>
                  <a:lnTo>
                    <a:pt x="120" y="335"/>
                  </a:lnTo>
                  <a:lnTo>
                    <a:pt x="118" y="334"/>
                  </a:lnTo>
                  <a:lnTo>
                    <a:pt x="117" y="331"/>
                  </a:lnTo>
                  <a:lnTo>
                    <a:pt x="116" y="330"/>
                  </a:lnTo>
                  <a:lnTo>
                    <a:pt x="114" y="327"/>
                  </a:lnTo>
                  <a:lnTo>
                    <a:pt x="113" y="324"/>
                  </a:lnTo>
                  <a:lnTo>
                    <a:pt x="113" y="323"/>
                  </a:lnTo>
                  <a:lnTo>
                    <a:pt x="113" y="320"/>
                  </a:lnTo>
                  <a:lnTo>
                    <a:pt x="122" y="320"/>
                  </a:lnTo>
                  <a:lnTo>
                    <a:pt x="120" y="319"/>
                  </a:lnTo>
                  <a:lnTo>
                    <a:pt x="119" y="319"/>
                  </a:lnTo>
                  <a:lnTo>
                    <a:pt x="118" y="317"/>
                  </a:lnTo>
                  <a:lnTo>
                    <a:pt x="118" y="316"/>
                  </a:lnTo>
                  <a:lnTo>
                    <a:pt x="117" y="314"/>
                  </a:lnTo>
                  <a:lnTo>
                    <a:pt x="116" y="313"/>
                  </a:lnTo>
                  <a:lnTo>
                    <a:pt x="116" y="312"/>
                  </a:lnTo>
                  <a:lnTo>
                    <a:pt x="116" y="310"/>
                  </a:lnTo>
                  <a:lnTo>
                    <a:pt x="116" y="309"/>
                  </a:lnTo>
                  <a:lnTo>
                    <a:pt x="117" y="308"/>
                  </a:lnTo>
                  <a:lnTo>
                    <a:pt x="117" y="306"/>
                  </a:lnTo>
                  <a:lnTo>
                    <a:pt x="118" y="306"/>
                  </a:lnTo>
                  <a:lnTo>
                    <a:pt x="119" y="305"/>
                  </a:lnTo>
                  <a:lnTo>
                    <a:pt x="119" y="303"/>
                  </a:lnTo>
                  <a:lnTo>
                    <a:pt x="113" y="298"/>
                  </a:lnTo>
                  <a:lnTo>
                    <a:pt x="116" y="296"/>
                  </a:lnTo>
                  <a:lnTo>
                    <a:pt x="117" y="296"/>
                  </a:lnTo>
                  <a:lnTo>
                    <a:pt x="118" y="295"/>
                  </a:lnTo>
                  <a:lnTo>
                    <a:pt x="120" y="294"/>
                  </a:lnTo>
                  <a:lnTo>
                    <a:pt x="120" y="292"/>
                  </a:lnTo>
                  <a:lnTo>
                    <a:pt x="122" y="289"/>
                  </a:lnTo>
                  <a:lnTo>
                    <a:pt x="123" y="288"/>
                  </a:lnTo>
                  <a:lnTo>
                    <a:pt x="124" y="285"/>
                  </a:lnTo>
                  <a:lnTo>
                    <a:pt x="127" y="285"/>
                  </a:lnTo>
                  <a:lnTo>
                    <a:pt x="131" y="284"/>
                  </a:lnTo>
                  <a:lnTo>
                    <a:pt x="133" y="281"/>
                  </a:lnTo>
                  <a:lnTo>
                    <a:pt x="136" y="280"/>
                  </a:lnTo>
                  <a:lnTo>
                    <a:pt x="138" y="275"/>
                  </a:lnTo>
                  <a:lnTo>
                    <a:pt x="139" y="273"/>
                  </a:lnTo>
                  <a:lnTo>
                    <a:pt x="141" y="269"/>
                  </a:lnTo>
                  <a:lnTo>
                    <a:pt x="141" y="266"/>
                  </a:lnTo>
                  <a:lnTo>
                    <a:pt x="147" y="264"/>
                  </a:lnTo>
                  <a:lnTo>
                    <a:pt x="151" y="264"/>
                  </a:lnTo>
                  <a:lnTo>
                    <a:pt x="156" y="263"/>
                  </a:lnTo>
                  <a:lnTo>
                    <a:pt x="160" y="262"/>
                  </a:lnTo>
                  <a:lnTo>
                    <a:pt x="163" y="260"/>
                  </a:lnTo>
                  <a:lnTo>
                    <a:pt x="167" y="259"/>
                  </a:lnTo>
                  <a:lnTo>
                    <a:pt x="170" y="259"/>
                  </a:lnTo>
                  <a:lnTo>
                    <a:pt x="176" y="257"/>
                  </a:lnTo>
                  <a:lnTo>
                    <a:pt x="176" y="248"/>
                  </a:lnTo>
                  <a:lnTo>
                    <a:pt x="174" y="246"/>
                  </a:lnTo>
                  <a:lnTo>
                    <a:pt x="168" y="242"/>
                  </a:lnTo>
                  <a:lnTo>
                    <a:pt x="161" y="238"/>
                  </a:lnTo>
                  <a:lnTo>
                    <a:pt x="154" y="234"/>
                  </a:lnTo>
                  <a:lnTo>
                    <a:pt x="147" y="228"/>
                  </a:lnTo>
                  <a:lnTo>
                    <a:pt x="141" y="224"/>
                  </a:lnTo>
                  <a:lnTo>
                    <a:pt x="136" y="221"/>
                  </a:lnTo>
                  <a:lnTo>
                    <a:pt x="135" y="220"/>
                  </a:lnTo>
                  <a:lnTo>
                    <a:pt x="149" y="220"/>
                  </a:lnTo>
                  <a:lnTo>
                    <a:pt x="176" y="235"/>
                  </a:lnTo>
                  <a:lnTo>
                    <a:pt x="177" y="232"/>
                  </a:lnTo>
                  <a:lnTo>
                    <a:pt x="177" y="229"/>
                  </a:lnTo>
                  <a:lnTo>
                    <a:pt x="177" y="228"/>
                  </a:lnTo>
                  <a:lnTo>
                    <a:pt x="177" y="225"/>
                  </a:lnTo>
                  <a:lnTo>
                    <a:pt x="177" y="223"/>
                  </a:lnTo>
                  <a:lnTo>
                    <a:pt x="176" y="221"/>
                  </a:lnTo>
                  <a:lnTo>
                    <a:pt x="176" y="218"/>
                  </a:lnTo>
                  <a:lnTo>
                    <a:pt x="176" y="216"/>
                  </a:lnTo>
                  <a:lnTo>
                    <a:pt x="169" y="214"/>
                  </a:lnTo>
                  <a:lnTo>
                    <a:pt x="164" y="211"/>
                  </a:lnTo>
                  <a:lnTo>
                    <a:pt x="161" y="209"/>
                  </a:lnTo>
                  <a:lnTo>
                    <a:pt x="158" y="204"/>
                  </a:lnTo>
                  <a:lnTo>
                    <a:pt x="156" y="199"/>
                  </a:lnTo>
                  <a:lnTo>
                    <a:pt x="154" y="193"/>
                  </a:lnTo>
                  <a:lnTo>
                    <a:pt x="151" y="188"/>
                  </a:lnTo>
                  <a:lnTo>
                    <a:pt x="149" y="182"/>
                  </a:lnTo>
                  <a:lnTo>
                    <a:pt x="149" y="172"/>
                  </a:lnTo>
                  <a:lnTo>
                    <a:pt x="149" y="171"/>
                  </a:lnTo>
                  <a:lnTo>
                    <a:pt x="148" y="170"/>
                  </a:lnTo>
                  <a:lnTo>
                    <a:pt x="147" y="170"/>
                  </a:lnTo>
                  <a:lnTo>
                    <a:pt x="145" y="168"/>
                  </a:lnTo>
                  <a:lnTo>
                    <a:pt x="144" y="167"/>
                  </a:lnTo>
                  <a:lnTo>
                    <a:pt x="143" y="165"/>
                  </a:lnTo>
                  <a:lnTo>
                    <a:pt x="149" y="165"/>
                  </a:lnTo>
                  <a:lnTo>
                    <a:pt x="149" y="164"/>
                  </a:lnTo>
                  <a:lnTo>
                    <a:pt x="148" y="163"/>
                  </a:lnTo>
                  <a:lnTo>
                    <a:pt x="148" y="161"/>
                  </a:lnTo>
                  <a:lnTo>
                    <a:pt x="148" y="160"/>
                  </a:lnTo>
                  <a:lnTo>
                    <a:pt x="148" y="158"/>
                  </a:lnTo>
                  <a:lnTo>
                    <a:pt x="147" y="158"/>
                  </a:lnTo>
                  <a:lnTo>
                    <a:pt x="147" y="157"/>
                  </a:lnTo>
                  <a:lnTo>
                    <a:pt x="145" y="157"/>
                  </a:lnTo>
                  <a:lnTo>
                    <a:pt x="144" y="157"/>
                  </a:lnTo>
                  <a:lnTo>
                    <a:pt x="143" y="157"/>
                  </a:lnTo>
                  <a:lnTo>
                    <a:pt x="142" y="156"/>
                  </a:lnTo>
                  <a:lnTo>
                    <a:pt x="141" y="156"/>
                  </a:lnTo>
                  <a:lnTo>
                    <a:pt x="139" y="156"/>
                  </a:lnTo>
                  <a:lnTo>
                    <a:pt x="138" y="156"/>
                  </a:lnTo>
                  <a:lnTo>
                    <a:pt x="139" y="154"/>
                  </a:lnTo>
                  <a:lnTo>
                    <a:pt x="141" y="153"/>
                  </a:lnTo>
                  <a:lnTo>
                    <a:pt x="141" y="151"/>
                  </a:lnTo>
                  <a:lnTo>
                    <a:pt x="142" y="150"/>
                  </a:lnTo>
                  <a:lnTo>
                    <a:pt x="143" y="150"/>
                  </a:lnTo>
                  <a:lnTo>
                    <a:pt x="144" y="149"/>
                  </a:lnTo>
                  <a:lnTo>
                    <a:pt x="145" y="149"/>
                  </a:lnTo>
                  <a:lnTo>
                    <a:pt x="147" y="147"/>
                  </a:lnTo>
                  <a:lnTo>
                    <a:pt x="141" y="144"/>
                  </a:lnTo>
                  <a:lnTo>
                    <a:pt x="133" y="140"/>
                  </a:lnTo>
                  <a:lnTo>
                    <a:pt x="127" y="138"/>
                  </a:lnTo>
                  <a:lnTo>
                    <a:pt x="120" y="135"/>
                  </a:lnTo>
                  <a:lnTo>
                    <a:pt x="114" y="131"/>
                  </a:lnTo>
                  <a:lnTo>
                    <a:pt x="110" y="128"/>
                  </a:lnTo>
                  <a:lnTo>
                    <a:pt x="105" y="124"/>
                  </a:lnTo>
                  <a:lnTo>
                    <a:pt x="103" y="118"/>
                  </a:lnTo>
                  <a:lnTo>
                    <a:pt x="76" y="118"/>
                  </a:lnTo>
                  <a:lnTo>
                    <a:pt x="73" y="119"/>
                  </a:lnTo>
                  <a:lnTo>
                    <a:pt x="69" y="121"/>
                  </a:lnTo>
                  <a:lnTo>
                    <a:pt x="64" y="122"/>
                  </a:lnTo>
                  <a:lnTo>
                    <a:pt x="62" y="122"/>
                  </a:lnTo>
                  <a:lnTo>
                    <a:pt x="58" y="124"/>
                  </a:lnTo>
                  <a:lnTo>
                    <a:pt x="56" y="124"/>
                  </a:lnTo>
                  <a:lnTo>
                    <a:pt x="54" y="122"/>
                  </a:lnTo>
                  <a:lnTo>
                    <a:pt x="53" y="121"/>
                  </a:lnTo>
                  <a:lnTo>
                    <a:pt x="50" y="122"/>
                  </a:lnTo>
                  <a:lnTo>
                    <a:pt x="48" y="125"/>
                  </a:lnTo>
                  <a:lnTo>
                    <a:pt x="45" y="126"/>
                  </a:lnTo>
                  <a:lnTo>
                    <a:pt x="42" y="128"/>
                  </a:lnTo>
                  <a:lnTo>
                    <a:pt x="38" y="129"/>
                  </a:lnTo>
                  <a:lnTo>
                    <a:pt x="35" y="129"/>
                  </a:lnTo>
                  <a:lnTo>
                    <a:pt x="31" y="131"/>
                  </a:lnTo>
                  <a:lnTo>
                    <a:pt x="28" y="131"/>
                  </a:lnTo>
                  <a:lnTo>
                    <a:pt x="26" y="131"/>
                  </a:lnTo>
                  <a:lnTo>
                    <a:pt x="24" y="129"/>
                  </a:lnTo>
                  <a:lnTo>
                    <a:pt x="23" y="128"/>
                  </a:lnTo>
                  <a:lnTo>
                    <a:pt x="20" y="126"/>
                  </a:lnTo>
                  <a:lnTo>
                    <a:pt x="19" y="124"/>
                  </a:lnTo>
                  <a:lnTo>
                    <a:pt x="18" y="122"/>
                  </a:lnTo>
                  <a:lnTo>
                    <a:pt x="17" y="119"/>
                  </a:lnTo>
                  <a:lnTo>
                    <a:pt x="17" y="118"/>
                  </a:lnTo>
                  <a:lnTo>
                    <a:pt x="19" y="117"/>
                  </a:lnTo>
                  <a:lnTo>
                    <a:pt x="22" y="117"/>
                  </a:lnTo>
                  <a:lnTo>
                    <a:pt x="24" y="115"/>
                  </a:lnTo>
                  <a:lnTo>
                    <a:pt x="26" y="115"/>
                  </a:lnTo>
                  <a:lnTo>
                    <a:pt x="29" y="114"/>
                  </a:lnTo>
                  <a:lnTo>
                    <a:pt x="31" y="114"/>
                  </a:lnTo>
                  <a:lnTo>
                    <a:pt x="33" y="111"/>
                  </a:lnTo>
                  <a:lnTo>
                    <a:pt x="36" y="109"/>
                  </a:lnTo>
                  <a:lnTo>
                    <a:pt x="35" y="109"/>
                  </a:lnTo>
                  <a:lnTo>
                    <a:pt x="33" y="109"/>
                  </a:lnTo>
                  <a:lnTo>
                    <a:pt x="32" y="109"/>
                  </a:lnTo>
                  <a:lnTo>
                    <a:pt x="31" y="109"/>
                  </a:lnTo>
                  <a:lnTo>
                    <a:pt x="30" y="109"/>
                  </a:lnTo>
                  <a:lnTo>
                    <a:pt x="29" y="109"/>
                  </a:lnTo>
                  <a:lnTo>
                    <a:pt x="28" y="109"/>
                  </a:lnTo>
                  <a:lnTo>
                    <a:pt x="32" y="107"/>
                  </a:lnTo>
                  <a:lnTo>
                    <a:pt x="37" y="107"/>
                  </a:lnTo>
                  <a:lnTo>
                    <a:pt x="41" y="106"/>
                  </a:lnTo>
                  <a:lnTo>
                    <a:pt x="45" y="106"/>
                  </a:lnTo>
                  <a:lnTo>
                    <a:pt x="50" y="104"/>
                  </a:lnTo>
                  <a:lnTo>
                    <a:pt x="55" y="103"/>
                  </a:lnTo>
                  <a:lnTo>
                    <a:pt x="58" y="102"/>
                  </a:lnTo>
                  <a:lnTo>
                    <a:pt x="63" y="99"/>
                  </a:lnTo>
                  <a:lnTo>
                    <a:pt x="58" y="98"/>
                  </a:lnTo>
                  <a:lnTo>
                    <a:pt x="51" y="96"/>
                  </a:lnTo>
                  <a:lnTo>
                    <a:pt x="45" y="96"/>
                  </a:lnTo>
                  <a:lnTo>
                    <a:pt x="39" y="96"/>
                  </a:lnTo>
                  <a:lnTo>
                    <a:pt x="33" y="96"/>
                  </a:lnTo>
                  <a:lnTo>
                    <a:pt x="29" y="95"/>
                  </a:lnTo>
                  <a:lnTo>
                    <a:pt x="24" y="93"/>
                  </a:lnTo>
                  <a:lnTo>
                    <a:pt x="22" y="89"/>
                  </a:lnTo>
                  <a:lnTo>
                    <a:pt x="18" y="89"/>
                  </a:lnTo>
                  <a:lnTo>
                    <a:pt x="14" y="89"/>
                  </a:lnTo>
                  <a:lnTo>
                    <a:pt x="11" y="89"/>
                  </a:lnTo>
                  <a:lnTo>
                    <a:pt x="7" y="88"/>
                  </a:lnTo>
                  <a:lnTo>
                    <a:pt x="4" y="86"/>
                  </a:lnTo>
                  <a:lnTo>
                    <a:pt x="1" y="85"/>
                  </a:lnTo>
                  <a:lnTo>
                    <a:pt x="0" y="82"/>
                  </a:lnTo>
                  <a:lnTo>
                    <a:pt x="0" y="79"/>
                  </a:lnTo>
                  <a:lnTo>
                    <a:pt x="1" y="7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1" name="Freeform 239">
              <a:extLst>
                <a:ext uri="{FF2B5EF4-FFF2-40B4-BE49-F238E27FC236}">
                  <a16:creationId xmlns:a16="http://schemas.microsoft.com/office/drawing/2014/main" id="{92FAD060-863B-0DD3-298A-2D32D640A338}"/>
                </a:ext>
              </a:extLst>
            </p:cNvPr>
            <p:cNvSpPr>
              <a:spLocks/>
            </p:cNvSpPr>
            <p:nvPr/>
          </p:nvSpPr>
          <p:spPr bwMode="gray">
            <a:xfrm>
              <a:off x="5196426" y="2795091"/>
              <a:ext cx="405776" cy="505143"/>
            </a:xfrm>
            <a:custGeom>
              <a:avLst/>
              <a:gdLst>
                <a:gd name="T0" fmla="*/ 141288 w 219"/>
                <a:gd name="T1" fmla="*/ 400732 h 289"/>
                <a:gd name="T2" fmla="*/ 146050 w 219"/>
                <a:gd name="T3" fmla="*/ 389522 h 289"/>
                <a:gd name="T4" fmla="*/ 150813 w 219"/>
                <a:gd name="T5" fmla="*/ 376912 h 289"/>
                <a:gd name="T6" fmla="*/ 153988 w 219"/>
                <a:gd name="T7" fmla="*/ 386720 h 289"/>
                <a:gd name="T8" fmla="*/ 158750 w 219"/>
                <a:gd name="T9" fmla="*/ 396528 h 289"/>
                <a:gd name="T10" fmla="*/ 166688 w 219"/>
                <a:gd name="T11" fmla="*/ 396528 h 289"/>
                <a:gd name="T12" fmla="*/ 173038 w 219"/>
                <a:gd name="T13" fmla="*/ 390923 h 289"/>
                <a:gd name="T14" fmla="*/ 176213 w 219"/>
                <a:gd name="T15" fmla="*/ 383918 h 289"/>
                <a:gd name="T16" fmla="*/ 319088 w 219"/>
                <a:gd name="T17" fmla="*/ 336278 h 289"/>
                <a:gd name="T18" fmla="*/ 304800 w 219"/>
                <a:gd name="T19" fmla="*/ 169540 h 289"/>
                <a:gd name="T20" fmla="*/ 296863 w 219"/>
                <a:gd name="T21" fmla="*/ 70058 h 289"/>
                <a:gd name="T22" fmla="*/ 311150 w 219"/>
                <a:gd name="T23" fmla="*/ 70058 h 289"/>
                <a:gd name="T24" fmla="*/ 338138 w 219"/>
                <a:gd name="T25" fmla="*/ 70058 h 289"/>
                <a:gd name="T26" fmla="*/ 239713 w 219"/>
                <a:gd name="T27" fmla="*/ 0 h 289"/>
                <a:gd name="T28" fmla="*/ 239713 w 219"/>
                <a:gd name="T29" fmla="*/ 11209 h 289"/>
                <a:gd name="T30" fmla="*/ 239713 w 219"/>
                <a:gd name="T31" fmla="*/ 26622 h 289"/>
                <a:gd name="T32" fmla="*/ 147638 w 219"/>
                <a:gd name="T33" fmla="*/ 39232 h 289"/>
                <a:gd name="T34" fmla="*/ 144463 w 219"/>
                <a:gd name="T35" fmla="*/ 121901 h 289"/>
                <a:gd name="T36" fmla="*/ 127000 w 219"/>
                <a:gd name="T37" fmla="*/ 126104 h 289"/>
                <a:gd name="T38" fmla="*/ 107950 w 219"/>
                <a:gd name="T39" fmla="*/ 131709 h 289"/>
                <a:gd name="T40" fmla="*/ 107950 w 219"/>
                <a:gd name="T41" fmla="*/ 140116 h 289"/>
                <a:gd name="T42" fmla="*/ 111125 w 219"/>
                <a:gd name="T43" fmla="*/ 147122 h 289"/>
                <a:gd name="T44" fmla="*/ 114300 w 219"/>
                <a:gd name="T45" fmla="*/ 159732 h 289"/>
                <a:gd name="T46" fmla="*/ 115888 w 219"/>
                <a:gd name="T47" fmla="*/ 166738 h 289"/>
                <a:gd name="T48" fmla="*/ 117475 w 219"/>
                <a:gd name="T49" fmla="*/ 184953 h 289"/>
                <a:gd name="T50" fmla="*/ 17463 w 219"/>
                <a:gd name="T51" fmla="*/ 190558 h 289"/>
                <a:gd name="T52" fmla="*/ 12700 w 219"/>
                <a:gd name="T53" fmla="*/ 191959 h 289"/>
                <a:gd name="T54" fmla="*/ 7938 w 219"/>
                <a:gd name="T55" fmla="*/ 196162 h 289"/>
                <a:gd name="T56" fmla="*/ 4763 w 219"/>
                <a:gd name="T57" fmla="*/ 214377 h 289"/>
                <a:gd name="T58" fmla="*/ 7938 w 219"/>
                <a:gd name="T59" fmla="*/ 245203 h 289"/>
                <a:gd name="T60" fmla="*/ 9525 w 219"/>
                <a:gd name="T61" fmla="*/ 276028 h 289"/>
                <a:gd name="T62" fmla="*/ 9525 w 219"/>
                <a:gd name="T63" fmla="*/ 309656 h 289"/>
                <a:gd name="T64" fmla="*/ 7938 w 219"/>
                <a:gd name="T65" fmla="*/ 339080 h 289"/>
                <a:gd name="T66" fmla="*/ 0 w 219"/>
                <a:gd name="T67" fmla="*/ 364301 h 289"/>
                <a:gd name="T68" fmla="*/ 4763 w 219"/>
                <a:gd name="T69" fmla="*/ 361499 h 289"/>
                <a:gd name="T70" fmla="*/ 4763 w 219"/>
                <a:gd name="T71" fmla="*/ 355894 h 289"/>
                <a:gd name="T72" fmla="*/ 25400 w 219"/>
                <a:gd name="T73" fmla="*/ 350290 h 289"/>
                <a:gd name="T74" fmla="*/ 53975 w 219"/>
                <a:gd name="T75" fmla="*/ 341883 h 289"/>
                <a:gd name="T76" fmla="*/ 66675 w 219"/>
                <a:gd name="T77" fmla="*/ 341883 h 289"/>
                <a:gd name="T78" fmla="*/ 77788 w 219"/>
                <a:gd name="T79" fmla="*/ 350290 h 289"/>
                <a:gd name="T80" fmla="*/ 93663 w 219"/>
                <a:gd name="T81" fmla="*/ 351691 h 289"/>
                <a:gd name="T82" fmla="*/ 101600 w 219"/>
                <a:gd name="T83" fmla="*/ 374110 h 289"/>
                <a:gd name="T84" fmla="*/ 119063 w 219"/>
                <a:gd name="T85" fmla="*/ 393726 h 289"/>
                <a:gd name="T86" fmla="*/ 134938 w 219"/>
                <a:gd name="T87" fmla="*/ 404935 h 28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9"/>
                <a:gd name="T133" fmla="*/ 0 h 289"/>
                <a:gd name="T134" fmla="*/ 219 w 219"/>
                <a:gd name="T135" fmla="*/ 289 h 28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9" h="289">
                  <a:moveTo>
                    <a:pt x="85" y="289"/>
                  </a:moveTo>
                  <a:lnTo>
                    <a:pt x="87" y="288"/>
                  </a:lnTo>
                  <a:lnTo>
                    <a:pt x="89" y="286"/>
                  </a:lnTo>
                  <a:lnTo>
                    <a:pt x="91" y="283"/>
                  </a:lnTo>
                  <a:lnTo>
                    <a:pt x="91" y="281"/>
                  </a:lnTo>
                  <a:lnTo>
                    <a:pt x="92" y="278"/>
                  </a:lnTo>
                  <a:lnTo>
                    <a:pt x="93" y="275"/>
                  </a:lnTo>
                  <a:lnTo>
                    <a:pt x="94" y="272"/>
                  </a:lnTo>
                  <a:lnTo>
                    <a:pt x="95" y="269"/>
                  </a:lnTo>
                  <a:lnTo>
                    <a:pt x="95" y="272"/>
                  </a:lnTo>
                  <a:lnTo>
                    <a:pt x="97" y="274"/>
                  </a:lnTo>
                  <a:lnTo>
                    <a:pt x="97" y="276"/>
                  </a:lnTo>
                  <a:lnTo>
                    <a:pt x="98" y="279"/>
                  </a:lnTo>
                  <a:lnTo>
                    <a:pt x="98" y="282"/>
                  </a:lnTo>
                  <a:lnTo>
                    <a:pt x="100" y="283"/>
                  </a:lnTo>
                  <a:lnTo>
                    <a:pt x="103" y="285"/>
                  </a:lnTo>
                  <a:lnTo>
                    <a:pt x="104" y="283"/>
                  </a:lnTo>
                  <a:lnTo>
                    <a:pt x="105" y="283"/>
                  </a:lnTo>
                  <a:lnTo>
                    <a:pt x="106" y="282"/>
                  </a:lnTo>
                  <a:lnTo>
                    <a:pt x="107" y="281"/>
                  </a:lnTo>
                  <a:lnTo>
                    <a:pt x="109" y="279"/>
                  </a:lnTo>
                  <a:lnTo>
                    <a:pt x="109" y="278"/>
                  </a:lnTo>
                  <a:lnTo>
                    <a:pt x="110" y="276"/>
                  </a:lnTo>
                  <a:lnTo>
                    <a:pt x="111" y="274"/>
                  </a:lnTo>
                  <a:lnTo>
                    <a:pt x="204" y="274"/>
                  </a:lnTo>
                  <a:lnTo>
                    <a:pt x="202" y="265"/>
                  </a:lnTo>
                  <a:lnTo>
                    <a:pt x="201" y="240"/>
                  </a:lnTo>
                  <a:lnTo>
                    <a:pt x="198" y="203"/>
                  </a:lnTo>
                  <a:lnTo>
                    <a:pt x="195" y="163"/>
                  </a:lnTo>
                  <a:lnTo>
                    <a:pt x="192" y="121"/>
                  </a:lnTo>
                  <a:lnTo>
                    <a:pt x="189" y="86"/>
                  </a:lnTo>
                  <a:lnTo>
                    <a:pt x="187" y="60"/>
                  </a:lnTo>
                  <a:lnTo>
                    <a:pt x="187" y="50"/>
                  </a:lnTo>
                  <a:lnTo>
                    <a:pt x="188" y="50"/>
                  </a:lnTo>
                  <a:lnTo>
                    <a:pt x="192" y="50"/>
                  </a:lnTo>
                  <a:lnTo>
                    <a:pt x="196" y="50"/>
                  </a:lnTo>
                  <a:lnTo>
                    <a:pt x="202" y="50"/>
                  </a:lnTo>
                  <a:lnTo>
                    <a:pt x="208" y="50"/>
                  </a:lnTo>
                  <a:lnTo>
                    <a:pt x="213" y="50"/>
                  </a:lnTo>
                  <a:lnTo>
                    <a:pt x="217" y="50"/>
                  </a:lnTo>
                  <a:lnTo>
                    <a:pt x="219" y="50"/>
                  </a:lnTo>
                  <a:lnTo>
                    <a:pt x="151" y="0"/>
                  </a:lnTo>
                  <a:lnTo>
                    <a:pt x="151" y="1"/>
                  </a:lnTo>
                  <a:lnTo>
                    <a:pt x="151" y="4"/>
                  </a:lnTo>
                  <a:lnTo>
                    <a:pt x="151" y="8"/>
                  </a:lnTo>
                  <a:lnTo>
                    <a:pt x="151" y="11"/>
                  </a:lnTo>
                  <a:lnTo>
                    <a:pt x="151" y="15"/>
                  </a:lnTo>
                  <a:lnTo>
                    <a:pt x="151" y="19"/>
                  </a:lnTo>
                  <a:lnTo>
                    <a:pt x="151" y="24"/>
                  </a:lnTo>
                  <a:lnTo>
                    <a:pt x="151" y="28"/>
                  </a:lnTo>
                  <a:lnTo>
                    <a:pt x="93" y="28"/>
                  </a:lnTo>
                  <a:lnTo>
                    <a:pt x="87" y="28"/>
                  </a:lnTo>
                  <a:lnTo>
                    <a:pt x="92" y="86"/>
                  </a:lnTo>
                  <a:lnTo>
                    <a:pt x="91" y="87"/>
                  </a:lnTo>
                  <a:lnTo>
                    <a:pt x="88" y="89"/>
                  </a:lnTo>
                  <a:lnTo>
                    <a:pt x="85" y="89"/>
                  </a:lnTo>
                  <a:lnTo>
                    <a:pt x="80" y="90"/>
                  </a:lnTo>
                  <a:lnTo>
                    <a:pt x="75" y="93"/>
                  </a:lnTo>
                  <a:lnTo>
                    <a:pt x="72" y="93"/>
                  </a:lnTo>
                  <a:lnTo>
                    <a:pt x="68" y="94"/>
                  </a:lnTo>
                  <a:lnTo>
                    <a:pt x="66" y="96"/>
                  </a:lnTo>
                  <a:lnTo>
                    <a:pt x="67" y="97"/>
                  </a:lnTo>
                  <a:lnTo>
                    <a:pt x="68" y="100"/>
                  </a:lnTo>
                  <a:lnTo>
                    <a:pt x="69" y="101"/>
                  </a:lnTo>
                  <a:lnTo>
                    <a:pt x="69" y="104"/>
                  </a:lnTo>
                  <a:lnTo>
                    <a:pt x="70" y="105"/>
                  </a:lnTo>
                  <a:lnTo>
                    <a:pt x="70" y="108"/>
                  </a:lnTo>
                  <a:lnTo>
                    <a:pt x="72" y="111"/>
                  </a:lnTo>
                  <a:lnTo>
                    <a:pt x="72" y="114"/>
                  </a:lnTo>
                  <a:lnTo>
                    <a:pt x="73" y="114"/>
                  </a:lnTo>
                  <a:lnTo>
                    <a:pt x="73" y="117"/>
                  </a:lnTo>
                  <a:lnTo>
                    <a:pt x="73" y="119"/>
                  </a:lnTo>
                  <a:lnTo>
                    <a:pt x="73" y="124"/>
                  </a:lnTo>
                  <a:lnTo>
                    <a:pt x="74" y="128"/>
                  </a:lnTo>
                  <a:lnTo>
                    <a:pt x="74" y="132"/>
                  </a:lnTo>
                  <a:lnTo>
                    <a:pt x="74" y="135"/>
                  </a:lnTo>
                  <a:lnTo>
                    <a:pt x="74" y="136"/>
                  </a:lnTo>
                  <a:lnTo>
                    <a:pt x="11" y="136"/>
                  </a:lnTo>
                  <a:lnTo>
                    <a:pt x="10" y="136"/>
                  </a:lnTo>
                  <a:lnTo>
                    <a:pt x="9" y="137"/>
                  </a:lnTo>
                  <a:lnTo>
                    <a:pt x="8" y="137"/>
                  </a:lnTo>
                  <a:lnTo>
                    <a:pt x="8" y="139"/>
                  </a:lnTo>
                  <a:lnTo>
                    <a:pt x="6" y="139"/>
                  </a:lnTo>
                  <a:lnTo>
                    <a:pt x="5" y="140"/>
                  </a:lnTo>
                  <a:lnTo>
                    <a:pt x="4" y="142"/>
                  </a:lnTo>
                  <a:lnTo>
                    <a:pt x="3" y="143"/>
                  </a:lnTo>
                  <a:lnTo>
                    <a:pt x="3" y="153"/>
                  </a:lnTo>
                  <a:lnTo>
                    <a:pt x="4" y="160"/>
                  </a:lnTo>
                  <a:lnTo>
                    <a:pt x="4" y="168"/>
                  </a:lnTo>
                  <a:lnTo>
                    <a:pt x="5" y="175"/>
                  </a:lnTo>
                  <a:lnTo>
                    <a:pt x="6" y="182"/>
                  </a:lnTo>
                  <a:lnTo>
                    <a:pt x="6" y="189"/>
                  </a:lnTo>
                  <a:lnTo>
                    <a:pt x="6" y="197"/>
                  </a:lnTo>
                  <a:lnTo>
                    <a:pt x="8" y="206"/>
                  </a:lnTo>
                  <a:lnTo>
                    <a:pt x="8" y="213"/>
                  </a:lnTo>
                  <a:lnTo>
                    <a:pt x="6" y="221"/>
                  </a:lnTo>
                  <a:lnTo>
                    <a:pt x="6" y="228"/>
                  </a:lnTo>
                  <a:lnTo>
                    <a:pt x="5" y="235"/>
                  </a:lnTo>
                  <a:lnTo>
                    <a:pt x="5" y="242"/>
                  </a:lnTo>
                  <a:lnTo>
                    <a:pt x="4" y="247"/>
                  </a:lnTo>
                  <a:lnTo>
                    <a:pt x="3" y="254"/>
                  </a:lnTo>
                  <a:lnTo>
                    <a:pt x="0" y="260"/>
                  </a:lnTo>
                  <a:lnTo>
                    <a:pt x="2" y="257"/>
                  </a:lnTo>
                  <a:lnTo>
                    <a:pt x="3" y="257"/>
                  </a:lnTo>
                  <a:lnTo>
                    <a:pt x="3" y="258"/>
                  </a:lnTo>
                  <a:lnTo>
                    <a:pt x="3" y="260"/>
                  </a:lnTo>
                  <a:lnTo>
                    <a:pt x="3" y="258"/>
                  </a:lnTo>
                  <a:lnTo>
                    <a:pt x="3" y="254"/>
                  </a:lnTo>
                  <a:lnTo>
                    <a:pt x="5" y="254"/>
                  </a:lnTo>
                  <a:lnTo>
                    <a:pt x="10" y="253"/>
                  </a:lnTo>
                  <a:lnTo>
                    <a:pt x="16" y="250"/>
                  </a:lnTo>
                  <a:lnTo>
                    <a:pt x="23" y="249"/>
                  </a:lnTo>
                  <a:lnTo>
                    <a:pt x="29" y="246"/>
                  </a:lnTo>
                  <a:lnTo>
                    <a:pt x="34" y="244"/>
                  </a:lnTo>
                  <a:lnTo>
                    <a:pt x="37" y="243"/>
                  </a:lnTo>
                  <a:lnTo>
                    <a:pt x="40" y="242"/>
                  </a:lnTo>
                  <a:lnTo>
                    <a:pt x="42" y="244"/>
                  </a:lnTo>
                  <a:lnTo>
                    <a:pt x="44" y="247"/>
                  </a:lnTo>
                  <a:lnTo>
                    <a:pt x="47" y="249"/>
                  </a:lnTo>
                  <a:lnTo>
                    <a:pt x="49" y="250"/>
                  </a:lnTo>
                  <a:lnTo>
                    <a:pt x="52" y="250"/>
                  </a:lnTo>
                  <a:lnTo>
                    <a:pt x="54" y="251"/>
                  </a:lnTo>
                  <a:lnTo>
                    <a:pt x="59" y="251"/>
                  </a:lnTo>
                  <a:lnTo>
                    <a:pt x="62" y="251"/>
                  </a:lnTo>
                  <a:lnTo>
                    <a:pt x="62" y="260"/>
                  </a:lnTo>
                  <a:lnTo>
                    <a:pt x="64" y="267"/>
                  </a:lnTo>
                  <a:lnTo>
                    <a:pt x="67" y="272"/>
                  </a:lnTo>
                  <a:lnTo>
                    <a:pt x="70" y="276"/>
                  </a:lnTo>
                  <a:lnTo>
                    <a:pt x="75" y="281"/>
                  </a:lnTo>
                  <a:lnTo>
                    <a:pt x="79" y="283"/>
                  </a:lnTo>
                  <a:lnTo>
                    <a:pt x="82" y="286"/>
                  </a:lnTo>
                  <a:lnTo>
                    <a:pt x="85" y="28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2" name="Freeform 240">
              <a:extLst>
                <a:ext uri="{FF2B5EF4-FFF2-40B4-BE49-F238E27FC236}">
                  <a16:creationId xmlns:a16="http://schemas.microsoft.com/office/drawing/2014/main" id="{BD91C59E-0ACA-0E56-B8D2-1BCF7757150F}"/>
                </a:ext>
              </a:extLst>
            </p:cNvPr>
            <p:cNvSpPr>
              <a:spLocks/>
            </p:cNvSpPr>
            <p:nvPr/>
          </p:nvSpPr>
          <p:spPr bwMode="gray">
            <a:xfrm>
              <a:off x="5347084" y="2872349"/>
              <a:ext cx="542372" cy="614095"/>
            </a:xfrm>
            <a:custGeom>
              <a:avLst/>
              <a:gdLst>
                <a:gd name="T0" fmla="*/ 36513 w 293"/>
                <a:gd name="T1" fmla="*/ 431557 h 351"/>
                <a:gd name="T2" fmla="*/ 46038 w 293"/>
                <a:gd name="T3" fmla="*/ 431557 h 351"/>
                <a:gd name="T4" fmla="*/ 55563 w 293"/>
                <a:gd name="T5" fmla="*/ 431557 h 351"/>
                <a:gd name="T6" fmla="*/ 66675 w 293"/>
                <a:gd name="T7" fmla="*/ 431557 h 351"/>
                <a:gd name="T8" fmla="*/ 74613 w 293"/>
                <a:gd name="T9" fmla="*/ 427354 h 351"/>
                <a:gd name="T10" fmla="*/ 90488 w 293"/>
                <a:gd name="T11" fmla="*/ 431557 h 351"/>
                <a:gd name="T12" fmla="*/ 98425 w 293"/>
                <a:gd name="T13" fmla="*/ 451173 h 351"/>
                <a:gd name="T14" fmla="*/ 114300 w 293"/>
                <a:gd name="T15" fmla="*/ 462383 h 351"/>
                <a:gd name="T16" fmla="*/ 120650 w 293"/>
                <a:gd name="T17" fmla="*/ 470790 h 351"/>
                <a:gd name="T18" fmla="*/ 120650 w 293"/>
                <a:gd name="T19" fmla="*/ 479197 h 351"/>
                <a:gd name="T20" fmla="*/ 120650 w 293"/>
                <a:gd name="T21" fmla="*/ 487604 h 351"/>
                <a:gd name="T22" fmla="*/ 160338 w 293"/>
                <a:gd name="T23" fmla="*/ 481999 h 351"/>
                <a:gd name="T24" fmla="*/ 165100 w 293"/>
                <a:gd name="T25" fmla="*/ 476394 h 351"/>
                <a:gd name="T26" fmla="*/ 169863 w 293"/>
                <a:gd name="T27" fmla="*/ 476394 h 351"/>
                <a:gd name="T28" fmla="*/ 169863 w 293"/>
                <a:gd name="T29" fmla="*/ 483400 h 351"/>
                <a:gd name="T30" fmla="*/ 168275 w 293"/>
                <a:gd name="T31" fmla="*/ 491807 h 351"/>
                <a:gd name="T32" fmla="*/ 177800 w 293"/>
                <a:gd name="T33" fmla="*/ 491807 h 351"/>
                <a:gd name="T34" fmla="*/ 187325 w 293"/>
                <a:gd name="T35" fmla="*/ 491807 h 351"/>
                <a:gd name="T36" fmla="*/ 195263 w 293"/>
                <a:gd name="T37" fmla="*/ 476394 h 351"/>
                <a:gd name="T38" fmla="*/ 200025 w 293"/>
                <a:gd name="T39" fmla="*/ 452575 h 351"/>
                <a:gd name="T40" fmla="*/ 203200 w 293"/>
                <a:gd name="T41" fmla="*/ 431557 h 351"/>
                <a:gd name="T42" fmla="*/ 217488 w 293"/>
                <a:gd name="T43" fmla="*/ 417546 h 351"/>
                <a:gd name="T44" fmla="*/ 234950 w 293"/>
                <a:gd name="T45" fmla="*/ 407737 h 351"/>
                <a:gd name="T46" fmla="*/ 247650 w 293"/>
                <a:gd name="T47" fmla="*/ 397929 h 351"/>
                <a:gd name="T48" fmla="*/ 255588 w 293"/>
                <a:gd name="T49" fmla="*/ 378313 h 351"/>
                <a:gd name="T50" fmla="*/ 266700 w 293"/>
                <a:gd name="T51" fmla="*/ 361499 h 351"/>
                <a:gd name="T52" fmla="*/ 288925 w 293"/>
                <a:gd name="T53" fmla="*/ 355894 h 351"/>
                <a:gd name="T54" fmla="*/ 314325 w 293"/>
                <a:gd name="T55" fmla="*/ 340482 h 351"/>
                <a:gd name="T56" fmla="*/ 354013 w 293"/>
                <a:gd name="T57" fmla="*/ 332075 h 351"/>
                <a:gd name="T58" fmla="*/ 393700 w 293"/>
                <a:gd name="T59" fmla="*/ 323668 h 351"/>
                <a:gd name="T60" fmla="*/ 415925 w 293"/>
                <a:gd name="T61" fmla="*/ 322267 h 351"/>
                <a:gd name="T62" fmla="*/ 438150 w 293"/>
                <a:gd name="T63" fmla="*/ 318063 h 351"/>
                <a:gd name="T64" fmla="*/ 450850 w 293"/>
                <a:gd name="T65" fmla="*/ 308255 h 351"/>
                <a:gd name="T66" fmla="*/ 463550 w 293"/>
                <a:gd name="T67" fmla="*/ 277430 h 351"/>
                <a:gd name="T68" fmla="*/ 465138 w 293"/>
                <a:gd name="T69" fmla="*/ 232592 h 351"/>
                <a:gd name="T70" fmla="*/ 457200 w 293"/>
                <a:gd name="T71" fmla="*/ 198965 h 351"/>
                <a:gd name="T72" fmla="*/ 420688 w 293"/>
                <a:gd name="T73" fmla="*/ 177947 h 351"/>
                <a:gd name="T74" fmla="*/ 388938 w 293"/>
                <a:gd name="T75" fmla="*/ 154128 h 351"/>
                <a:gd name="T76" fmla="*/ 360363 w 293"/>
                <a:gd name="T77" fmla="*/ 116296 h 351"/>
                <a:gd name="T78" fmla="*/ 200025 w 293"/>
                <a:gd name="T79" fmla="*/ 4203 h 351"/>
                <a:gd name="T80" fmla="*/ 166688 w 293"/>
                <a:gd name="T81" fmla="*/ 8407 h 351"/>
                <a:gd name="T82" fmla="*/ 176213 w 293"/>
                <a:gd name="T83" fmla="*/ 106488 h 351"/>
                <a:gd name="T84" fmla="*/ 188913 w 293"/>
                <a:gd name="T85" fmla="*/ 273226 h 351"/>
                <a:gd name="T86" fmla="*/ 46038 w 293"/>
                <a:gd name="T87" fmla="*/ 320866 h 351"/>
                <a:gd name="T88" fmla="*/ 42863 w 293"/>
                <a:gd name="T89" fmla="*/ 327871 h 351"/>
                <a:gd name="T90" fmla="*/ 36513 w 293"/>
                <a:gd name="T91" fmla="*/ 333476 h 351"/>
                <a:gd name="T92" fmla="*/ 28575 w 293"/>
                <a:gd name="T93" fmla="*/ 333476 h 351"/>
                <a:gd name="T94" fmla="*/ 23813 w 293"/>
                <a:gd name="T95" fmla="*/ 323668 h 351"/>
                <a:gd name="T96" fmla="*/ 20638 w 293"/>
                <a:gd name="T97" fmla="*/ 313860 h 351"/>
                <a:gd name="T98" fmla="*/ 14288 w 293"/>
                <a:gd name="T99" fmla="*/ 326470 h 351"/>
                <a:gd name="T100" fmla="*/ 7938 w 293"/>
                <a:gd name="T101" fmla="*/ 337679 h 351"/>
                <a:gd name="T102" fmla="*/ 0 w 293"/>
                <a:gd name="T103" fmla="*/ 389522 h 351"/>
                <a:gd name="T104" fmla="*/ 30163 w 293"/>
                <a:gd name="T105" fmla="*/ 407737 h 351"/>
                <a:gd name="T106" fmla="*/ 28575 w 293"/>
                <a:gd name="T107" fmla="*/ 416144 h 351"/>
                <a:gd name="T108" fmla="*/ 33338 w 293"/>
                <a:gd name="T109" fmla="*/ 421749 h 3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93"/>
                <a:gd name="T166" fmla="*/ 0 h 351"/>
                <a:gd name="T167" fmla="*/ 293 w 293"/>
                <a:gd name="T168" fmla="*/ 351 h 3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93" h="351">
                  <a:moveTo>
                    <a:pt x="16" y="308"/>
                  </a:moveTo>
                  <a:lnTo>
                    <a:pt x="19" y="308"/>
                  </a:lnTo>
                  <a:lnTo>
                    <a:pt x="23" y="308"/>
                  </a:lnTo>
                  <a:lnTo>
                    <a:pt x="25" y="308"/>
                  </a:lnTo>
                  <a:lnTo>
                    <a:pt x="28" y="308"/>
                  </a:lnTo>
                  <a:lnTo>
                    <a:pt x="29" y="308"/>
                  </a:lnTo>
                  <a:lnTo>
                    <a:pt x="31" y="308"/>
                  </a:lnTo>
                  <a:lnTo>
                    <a:pt x="32" y="308"/>
                  </a:lnTo>
                  <a:lnTo>
                    <a:pt x="35" y="308"/>
                  </a:lnTo>
                  <a:lnTo>
                    <a:pt x="37" y="308"/>
                  </a:lnTo>
                  <a:lnTo>
                    <a:pt x="40" y="308"/>
                  </a:lnTo>
                  <a:lnTo>
                    <a:pt x="42" y="308"/>
                  </a:lnTo>
                  <a:lnTo>
                    <a:pt x="44" y="306"/>
                  </a:lnTo>
                  <a:lnTo>
                    <a:pt x="46" y="306"/>
                  </a:lnTo>
                  <a:lnTo>
                    <a:pt x="47" y="305"/>
                  </a:lnTo>
                  <a:lnTo>
                    <a:pt x="48" y="303"/>
                  </a:lnTo>
                  <a:lnTo>
                    <a:pt x="56" y="303"/>
                  </a:lnTo>
                  <a:lnTo>
                    <a:pt x="57" y="308"/>
                  </a:lnTo>
                  <a:lnTo>
                    <a:pt x="59" y="312"/>
                  </a:lnTo>
                  <a:lnTo>
                    <a:pt x="61" y="317"/>
                  </a:lnTo>
                  <a:lnTo>
                    <a:pt x="62" y="322"/>
                  </a:lnTo>
                  <a:lnTo>
                    <a:pt x="66" y="324"/>
                  </a:lnTo>
                  <a:lnTo>
                    <a:pt x="68" y="327"/>
                  </a:lnTo>
                  <a:lnTo>
                    <a:pt x="72" y="330"/>
                  </a:lnTo>
                  <a:lnTo>
                    <a:pt x="76" y="330"/>
                  </a:lnTo>
                  <a:lnTo>
                    <a:pt x="76" y="333"/>
                  </a:lnTo>
                  <a:lnTo>
                    <a:pt x="76" y="336"/>
                  </a:lnTo>
                  <a:lnTo>
                    <a:pt x="76" y="338"/>
                  </a:lnTo>
                  <a:lnTo>
                    <a:pt x="76" y="340"/>
                  </a:lnTo>
                  <a:lnTo>
                    <a:pt x="76" y="342"/>
                  </a:lnTo>
                  <a:lnTo>
                    <a:pt x="76" y="344"/>
                  </a:lnTo>
                  <a:lnTo>
                    <a:pt x="76" y="345"/>
                  </a:lnTo>
                  <a:lnTo>
                    <a:pt x="76" y="348"/>
                  </a:lnTo>
                  <a:lnTo>
                    <a:pt x="100" y="348"/>
                  </a:lnTo>
                  <a:lnTo>
                    <a:pt x="100" y="345"/>
                  </a:lnTo>
                  <a:lnTo>
                    <a:pt x="101" y="344"/>
                  </a:lnTo>
                  <a:lnTo>
                    <a:pt x="101" y="342"/>
                  </a:lnTo>
                  <a:lnTo>
                    <a:pt x="103" y="341"/>
                  </a:lnTo>
                  <a:lnTo>
                    <a:pt x="104" y="340"/>
                  </a:lnTo>
                  <a:lnTo>
                    <a:pt x="105" y="338"/>
                  </a:lnTo>
                  <a:lnTo>
                    <a:pt x="106" y="338"/>
                  </a:lnTo>
                  <a:lnTo>
                    <a:pt x="107" y="340"/>
                  </a:lnTo>
                  <a:lnTo>
                    <a:pt x="107" y="341"/>
                  </a:lnTo>
                  <a:lnTo>
                    <a:pt x="107" y="342"/>
                  </a:lnTo>
                  <a:lnTo>
                    <a:pt x="107" y="345"/>
                  </a:lnTo>
                  <a:lnTo>
                    <a:pt x="107" y="347"/>
                  </a:lnTo>
                  <a:lnTo>
                    <a:pt x="107" y="348"/>
                  </a:lnTo>
                  <a:lnTo>
                    <a:pt x="106" y="351"/>
                  </a:lnTo>
                  <a:lnTo>
                    <a:pt x="108" y="351"/>
                  </a:lnTo>
                  <a:lnTo>
                    <a:pt x="111" y="351"/>
                  </a:lnTo>
                  <a:lnTo>
                    <a:pt x="112" y="351"/>
                  </a:lnTo>
                  <a:lnTo>
                    <a:pt x="114" y="351"/>
                  </a:lnTo>
                  <a:lnTo>
                    <a:pt x="117" y="351"/>
                  </a:lnTo>
                  <a:lnTo>
                    <a:pt x="118" y="351"/>
                  </a:lnTo>
                  <a:lnTo>
                    <a:pt x="119" y="351"/>
                  </a:lnTo>
                  <a:lnTo>
                    <a:pt x="122" y="345"/>
                  </a:lnTo>
                  <a:lnTo>
                    <a:pt x="123" y="340"/>
                  </a:lnTo>
                  <a:lnTo>
                    <a:pt x="124" y="334"/>
                  </a:lnTo>
                  <a:lnTo>
                    <a:pt x="125" y="329"/>
                  </a:lnTo>
                  <a:lnTo>
                    <a:pt x="126" y="323"/>
                  </a:lnTo>
                  <a:lnTo>
                    <a:pt x="126" y="317"/>
                  </a:lnTo>
                  <a:lnTo>
                    <a:pt x="128" y="313"/>
                  </a:lnTo>
                  <a:lnTo>
                    <a:pt x="128" y="308"/>
                  </a:lnTo>
                  <a:lnTo>
                    <a:pt x="130" y="303"/>
                  </a:lnTo>
                  <a:lnTo>
                    <a:pt x="133" y="301"/>
                  </a:lnTo>
                  <a:lnTo>
                    <a:pt x="137" y="298"/>
                  </a:lnTo>
                  <a:lnTo>
                    <a:pt x="141" y="295"/>
                  </a:lnTo>
                  <a:lnTo>
                    <a:pt x="144" y="292"/>
                  </a:lnTo>
                  <a:lnTo>
                    <a:pt x="148" y="291"/>
                  </a:lnTo>
                  <a:lnTo>
                    <a:pt x="151" y="290"/>
                  </a:lnTo>
                  <a:lnTo>
                    <a:pt x="154" y="288"/>
                  </a:lnTo>
                  <a:lnTo>
                    <a:pt x="156" y="284"/>
                  </a:lnTo>
                  <a:lnTo>
                    <a:pt x="157" y="280"/>
                  </a:lnTo>
                  <a:lnTo>
                    <a:pt x="160" y="276"/>
                  </a:lnTo>
                  <a:lnTo>
                    <a:pt x="161" y="270"/>
                  </a:lnTo>
                  <a:lnTo>
                    <a:pt x="163" y="266"/>
                  </a:lnTo>
                  <a:lnTo>
                    <a:pt x="166" y="261"/>
                  </a:lnTo>
                  <a:lnTo>
                    <a:pt x="168" y="258"/>
                  </a:lnTo>
                  <a:lnTo>
                    <a:pt x="170" y="256"/>
                  </a:lnTo>
                  <a:lnTo>
                    <a:pt x="177" y="256"/>
                  </a:lnTo>
                  <a:lnTo>
                    <a:pt x="182" y="254"/>
                  </a:lnTo>
                  <a:lnTo>
                    <a:pt x="187" y="251"/>
                  </a:lnTo>
                  <a:lnTo>
                    <a:pt x="192" y="247"/>
                  </a:lnTo>
                  <a:lnTo>
                    <a:pt x="198" y="243"/>
                  </a:lnTo>
                  <a:lnTo>
                    <a:pt x="204" y="240"/>
                  </a:lnTo>
                  <a:lnTo>
                    <a:pt x="212" y="237"/>
                  </a:lnTo>
                  <a:lnTo>
                    <a:pt x="223" y="237"/>
                  </a:lnTo>
                  <a:lnTo>
                    <a:pt x="240" y="237"/>
                  </a:lnTo>
                  <a:lnTo>
                    <a:pt x="244" y="234"/>
                  </a:lnTo>
                  <a:lnTo>
                    <a:pt x="248" y="231"/>
                  </a:lnTo>
                  <a:lnTo>
                    <a:pt x="252" y="230"/>
                  </a:lnTo>
                  <a:lnTo>
                    <a:pt x="257" y="230"/>
                  </a:lnTo>
                  <a:lnTo>
                    <a:pt x="262" y="230"/>
                  </a:lnTo>
                  <a:lnTo>
                    <a:pt x="267" y="229"/>
                  </a:lnTo>
                  <a:lnTo>
                    <a:pt x="271" y="229"/>
                  </a:lnTo>
                  <a:lnTo>
                    <a:pt x="276" y="227"/>
                  </a:lnTo>
                  <a:lnTo>
                    <a:pt x="280" y="226"/>
                  </a:lnTo>
                  <a:lnTo>
                    <a:pt x="282" y="223"/>
                  </a:lnTo>
                  <a:lnTo>
                    <a:pt x="284" y="220"/>
                  </a:lnTo>
                  <a:lnTo>
                    <a:pt x="287" y="216"/>
                  </a:lnTo>
                  <a:lnTo>
                    <a:pt x="289" y="208"/>
                  </a:lnTo>
                  <a:lnTo>
                    <a:pt x="292" y="198"/>
                  </a:lnTo>
                  <a:lnTo>
                    <a:pt x="293" y="187"/>
                  </a:lnTo>
                  <a:lnTo>
                    <a:pt x="293" y="176"/>
                  </a:lnTo>
                  <a:lnTo>
                    <a:pt x="293" y="166"/>
                  </a:lnTo>
                  <a:lnTo>
                    <a:pt x="292" y="156"/>
                  </a:lnTo>
                  <a:lnTo>
                    <a:pt x="292" y="144"/>
                  </a:lnTo>
                  <a:lnTo>
                    <a:pt x="288" y="142"/>
                  </a:lnTo>
                  <a:lnTo>
                    <a:pt x="282" y="138"/>
                  </a:lnTo>
                  <a:lnTo>
                    <a:pt x="274" y="132"/>
                  </a:lnTo>
                  <a:lnTo>
                    <a:pt x="265" y="127"/>
                  </a:lnTo>
                  <a:lnTo>
                    <a:pt x="258" y="120"/>
                  </a:lnTo>
                  <a:lnTo>
                    <a:pt x="251" y="114"/>
                  </a:lnTo>
                  <a:lnTo>
                    <a:pt x="245" y="110"/>
                  </a:lnTo>
                  <a:lnTo>
                    <a:pt x="242" y="107"/>
                  </a:lnTo>
                  <a:lnTo>
                    <a:pt x="236" y="95"/>
                  </a:lnTo>
                  <a:lnTo>
                    <a:pt x="227" y="83"/>
                  </a:lnTo>
                  <a:lnTo>
                    <a:pt x="126" y="0"/>
                  </a:lnTo>
                  <a:lnTo>
                    <a:pt x="126" y="2"/>
                  </a:lnTo>
                  <a:lnTo>
                    <a:pt x="126" y="3"/>
                  </a:lnTo>
                  <a:lnTo>
                    <a:pt x="126" y="5"/>
                  </a:lnTo>
                  <a:lnTo>
                    <a:pt x="126" y="6"/>
                  </a:lnTo>
                  <a:lnTo>
                    <a:pt x="105" y="6"/>
                  </a:lnTo>
                  <a:lnTo>
                    <a:pt x="105" y="16"/>
                  </a:lnTo>
                  <a:lnTo>
                    <a:pt x="107" y="41"/>
                  </a:lnTo>
                  <a:lnTo>
                    <a:pt x="111" y="76"/>
                  </a:lnTo>
                  <a:lnTo>
                    <a:pt x="113" y="119"/>
                  </a:lnTo>
                  <a:lnTo>
                    <a:pt x="117" y="159"/>
                  </a:lnTo>
                  <a:lnTo>
                    <a:pt x="119" y="195"/>
                  </a:lnTo>
                  <a:lnTo>
                    <a:pt x="122" y="220"/>
                  </a:lnTo>
                  <a:lnTo>
                    <a:pt x="122" y="229"/>
                  </a:lnTo>
                  <a:lnTo>
                    <a:pt x="29" y="229"/>
                  </a:lnTo>
                  <a:lnTo>
                    <a:pt x="28" y="231"/>
                  </a:lnTo>
                  <a:lnTo>
                    <a:pt x="27" y="233"/>
                  </a:lnTo>
                  <a:lnTo>
                    <a:pt x="27" y="234"/>
                  </a:lnTo>
                  <a:lnTo>
                    <a:pt x="25" y="236"/>
                  </a:lnTo>
                  <a:lnTo>
                    <a:pt x="24" y="237"/>
                  </a:lnTo>
                  <a:lnTo>
                    <a:pt x="23" y="238"/>
                  </a:lnTo>
                  <a:lnTo>
                    <a:pt x="22" y="238"/>
                  </a:lnTo>
                  <a:lnTo>
                    <a:pt x="21" y="240"/>
                  </a:lnTo>
                  <a:lnTo>
                    <a:pt x="18" y="238"/>
                  </a:lnTo>
                  <a:lnTo>
                    <a:pt x="16" y="237"/>
                  </a:lnTo>
                  <a:lnTo>
                    <a:pt x="16" y="234"/>
                  </a:lnTo>
                  <a:lnTo>
                    <a:pt x="15" y="231"/>
                  </a:lnTo>
                  <a:lnTo>
                    <a:pt x="15" y="229"/>
                  </a:lnTo>
                  <a:lnTo>
                    <a:pt x="13" y="227"/>
                  </a:lnTo>
                  <a:lnTo>
                    <a:pt x="13" y="224"/>
                  </a:lnTo>
                  <a:lnTo>
                    <a:pt x="12" y="227"/>
                  </a:lnTo>
                  <a:lnTo>
                    <a:pt x="10" y="230"/>
                  </a:lnTo>
                  <a:lnTo>
                    <a:pt x="9" y="233"/>
                  </a:lnTo>
                  <a:lnTo>
                    <a:pt x="9" y="236"/>
                  </a:lnTo>
                  <a:lnTo>
                    <a:pt x="7" y="238"/>
                  </a:lnTo>
                  <a:lnTo>
                    <a:pt x="5" y="241"/>
                  </a:lnTo>
                  <a:lnTo>
                    <a:pt x="4" y="243"/>
                  </a:lnTo>
                  <a:lnTo>
                    <a:pt x="0" y="244"/>
                  </a:lnTo>
                  <a:lnTo>
                    <a:pt x="0" y="278"/>
                  </a:lnTo>
                  <a:lnTo>
                    <a:pt x="21" y="288"/>
                  </a:lnTo>
                  <a:lnTo>
                    <a:pt x="19" y="290"/>
                  </a:lnTo>
                  <a:lnTo>
                    <a:pt x="19" y="291"/>
                  </a:lnTo>
                  <a:lnTo>
                    <a:pt x="18" y="292"/>
                  </a:lnTo>
                  <a:lnTo>
                    <a:pt x="18" y="294"/>
                  </a:lnTo>
                  <a:lnTo>
                    <a:pt x="18" y="297"/>
                  </a:lnTo>
                  <a:lnTo>
                    <a:pt x="19" y="298"/>
                  </a:lnTo>
                  <a:lnTo>
                    <a:pt x="19" y="299"/>
                  </a:lnTo>
                  <a:lnTo>
                    <a:pt x="21" y="301"/>
                  </a:lnTo>
                  <a:lnTo>
                    <a:pt x="16" y="30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3" name="Freeform 241">
              <a:extLst>
                <a:ext uri="{FF2B5EF4-FFF2-40B4-BE49-F238E27FC236}">
                  <a16:creationId xmlns:a16="http://schemas.microsoft.com/office/drawing/2014/main" id="{47DA4F51-3781-C27F-8F4F-E6BBAD2DD6C4}"/>
                </a:ext>
              </a:extLst>
            </p:cNvPr>
            <p:cNvSpPr>
              <a:spLocks/>
            </p:cNvSpPr>
            <p:nvPr/>
          </p:nvSpPr>
          <p:spPr bwMode="gray">
            <a:xfrm>
              <a:off x="5320972" y="2436539"/>
              <a:ext cx="397740" cy="338743"/>
            </a:xfrm>
            <a:custGeom>
              <a:avLst/>
              <a:gdLst>
                <a:gd name="T0" fmla="*/ 317500 w 215"/>
                <a:gd name="T1" fmla="*/ 28023 h 194"/>
                <a:gd name="T2" fmla="*/ 323850 w 215"/>
                <a:gd name="T3" fmla="*/ 28023 h 194"/>
                <a:gd name="T4" fmla="*/ 322263 w 215"/>
                <a:gd name="T5" fmla="*/ 85471 h 194"/>
                <a:gd name="T6" fmla="*/ 330200 w 215"/>
                <a:gd name="T7" fmla="*/ 91075 h 194"/>
                <a:gd name="T8" fmla="*/ 339725 w 215"/>
                <a:gd name="T9" fmla="*/ 99482 h 194"/>
                <a:gd name="T10" fmla="*/ 341313 w 215"/>
                <a:gd name="T11" fmla="*/ 110692 h 194"/>
                <a:gd name="T12" fmla="*/ 331788 w 215"/>
                <a:gd name="T13" fmla="*/ 119099 h 194"/>
                <a:gd name="T14" fmla="*/ 317500 w 215"/>
                <a:gd name="T15" fmla="*/ 119099 h 194"/>
                <a:gd name="T16" fmla="*/ 300038 w 215"/>
                <a:gd name="T17" fmla="*/ 124703 h 194"/>
                <a:gd name="T18" fmla="*/ 277813 w 215"/>
                <a:gd name="T19" fmla="*/ 138715 h 194"/>
                <a:gd name="T20" fmla="*/ 268288 w 215"/>
                <a:gd name="T21" fmla="*/ 161133 h 194"/>
                <a:gd name="T22" fmla="*/ 241300 w 215"/>
                <a:gd name="T23" fmla="*/ 176546 h 194"/>
                <a:gd name="T24" fmla="*/ 212725 w 215"/>
                <a:gd name="T25" fmla="*/ 198965 h 194"/>
                <a:gd name="T26" fmla="*/ 171450 w 215"/>
                <a:gd name="T27" fmla="*/ 205971 h 194"/>
                <a:gd name="T28" fmla="*/ 157163 w 215"/>
                <a:gd name="T29" fmla="*/ 215779 h 194"/>
                <a:gd name="T30" fmla="*/ 141288 w 215"/>
                <a:gd name="T31" fmla="*/ 229790 h 194"/>
                <a:gd name="T32" fmla="*/ 0 w 215"/>
                <a:gd name="T33" fmla="*/ 271825 h 194"/>
                <a:gd name="T34" fmla="*/ 9525 w 215"/>
                <a:gd name="T35" fmla="*/ 266220 h 194"/>
                <a:gd name="T36" fmla="*/ 25400 w 215"/>
                <a:gd name="T37" fmla="*/ 262017 h 194"/>
                <a:gd name="T38" fmla="*/ 39688 w 215"/>
                <a:gd name="T39" fmla="*/ 256412 h 194"/>
                <a:gd name="T40" fmla="*/ 46038 w 215"/>
                <a:gd name="T41" fmla="*/ 250808 h 194"/>
                <a:gd name="T42" fmla="*/ 46038 w 215"/>
                <a:gd name="T43" fmla="*/ 242401 h 194"/>
                <a:gd name="T44" fmla="*/ 58738 w 215"/>
                <a:gd name="T45" fmla="*/ 226988 h 194"/>
                <a:gd name="T46" fmla="*/ 79375 w 215"/>
                <a:gd name="T47" fmla="*/ 214377 h 194"/>
                <a:gd name="T48" fmla="*/ 92075 w 215"/>
                <a:gd name="T49" fmla="*/ 186354 h 194"/>
                <a:gd name="T50" fmla="*/ 93663 w 215"/>
                <a:gd name="T51" fmla="*/ 159732 h 194"/>
                <a:gd name="T52" fmla="*/ 96838 w 215"/>
                <a:gd name="T53" fmla="*/ 124703 h 194"/>
                <a:gd name="T54" fmla="*/ 101600 w 215"/>
                <a:gd name="T55" fmla="*/ 100884 h 194"/>
                <a:gd name="T56" fmla="*/ 114300 w 215"/>
                <a:gd name="T57" fmla="*/ 93878 h 194"/>
                <a:gd name="T58" fmla="*/ 122238 w 215"/>
                <a:gd name="T59" fmla="*/ 84070 h 194"/>
                <a:gd name="T60" fmla="*/ 138113 w 215"/>
                <a:gd name="T61" fmla="*/ 77064 h 194"/>
                <a:gd name="T62" fmla="*/ 150813 w 215"/>
                <a:gd name="T63" fmla="*/ 75663 h 194"/>
                <a:gd name="T64" fmla="*/ 163513 w 215"/>
                <a:gd name="T65" fmla="*/ 71459 h 194"/>
                <a:gd name="T66" fmla="*/ 180975 w 215"/>
                <a:gd name="T67" fmla="*/ 44837 h 194"/>
                <a:gd name="T68" fmla="*/ 193675 w 215"/>
                <a:gd name="T69" fmla="*/ 14012 h 194"/>
                <a:gd name="T70" fmla="*/ 209550 w 215"/>
                <a:gd name="T71" fmla="*/ 4203 h 194"/>
                <a:gd name="T72" fmla="*/ 220663 w 215"/>
                <a:gd name="T73" fmla="*/ 8407 h 194"/>
                <a:gd name="T74" fmla="*/ 233363 w 215"/>
                <a:gd name="T75" fmla="*/ 9808 h 194"/>
                <a:gd name="T76" fmla="*/ 250825 w 215"/>
                <a:gd name="T77" fmla="*/ 9808 h 194"/>
                <a:gd name="T78" fmla="*/ 273050 w 215"/>
                <a:gd name="T79" fmla="*/ 5605 h 194"/>
                <a:gd name="T80" fmla="*/ 288925 w 215"/>
                <a:gd name="T81" fmla="*/ 4203 h 194"/>
                <a:gd name="T82" fmla="*/ 293688 w 215"/>
                <a:gd name="T83" fmla="*/ 11209 h 194"/>
                <a:gd name="T84" fmla="*/ 300038 w 215"/>
                <a:gd name="T85" fmla="*/ 23820 h 194"/>
                <a:gd name="T86" fmla="*/ 311150 w 215"/>
                <a:gd name="T87" fmla="*/ 23820 h 1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5"/>
                <a:gd name="T133" fmla="*/ 0 h 194"/>
                <a:gd name="T134" fmla="*/ 215 w 215"/>
                <a:gd name="T135" fmla="*/ 194 h 19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5" h="194">
                  <a:moveTo>
                    <a:pt x="196" y="17"/>
                  </a:moveTo>
                  <a:lnTo>
                    <a:pt x="197" y="18"/>
                  </a:lnTo>
                  <a:lnTo>
                    <a:pt x="200" y="20"/>
                  </a:lnTo>
                  <a:lnTo>
                    <a:pt x="201" y="20"/>
                  </a:lnTo>
                  <a:lnTo>
                    <a:pt x="203" y="20"/>
                  </a:lnTo>
                  <a:lnTo>
                    <a:pt x="204" y="20"/>
                  </a:lnTo>
                  <a:lnTo>
                    <a:pt x="206" y="20"/>
                  </a:lnTo>
                  <a:lnTo>
                    <a:pt x="207" y="20"/>
                  </a:lnTo>
                  <a:lnTo>
                    <a:pt x="203" y="61"/>
                  </a:lnTo>
                  <a:lnTo>
                    <a:pt x="204" y="62"/>
                  </a:lnTo>
                  <a:lnTo>
                    <a:pt x="206" y="64"/>
                  </a:lnTo>
                  <a:lnTo>
                    <a:pt x="208" y="65"/>
                  </a:lnTo>
                  <a:lnTo>
                    <a:pt x="210" y="68"/>
                  </a:lnTo>
                  <a:lnTo>
                    <a:pt x="212" y="69"/>
                  </a:lnTo>
                  <a:lnTo>
                    <a:pt x="214" y="71"/>
                  </a:lnTo>
                  <a:lnTo>
                    <a:pt x="215" y="74"/>
                  </a:lnTo>
                  <a:lnTo>
                    <a:pt x="215" y="76"/>
                  </a:lnTo>
                  <a:lnTo>
                    <a:pt x="215" y="79"/>
                  </a:lnTo>
                  <a:lnTo>
                    <a:pt x="214" y="82"/>
                  </a:lnTo>
                  <a:lnTo>
                    <a:pt x="212" y="83"/>
                  </a:lnTo>
                  <a:lnTo>
                    <a:pt x="209" y="85"/>
                  </a:lnTo>
                  <a:lnTo>
                    <a:pt x="206" y="85"/>
                  </a:lnTo>
                  <a:lnTo>
                    <a:pt x="203" y="85"/>
                  </a:lnTo>
                  <a:lnTo>
                    <a:pt x="200" y="85"/>
                  </a:lnTo>
                  <a:lnTo>
                    <a:pt x="196" y="86"/>
                  </a:lnTo>
                  <a:lnTo>
                    <a:pt x="192" y="87"/>
                  </a:lnTo>
                  <a:lnTo>
                    <a:pt x="189" y="89"/>
                  </a:lnTo>
                  <a:lnTo>
                    <a:pt x="184" y="92"/>
                  </a:lnTo>
                  <a:lnTo>
                    <a:pt x="179" y="96"/>
                  </a:lnTo>
                  <a:lnTo>
                    <a:pt x="175" y="99"/>
                  </a:lnTo>
                  <a:lnTo>
                    <a:pt x="172" y="104"/>
                  </a:lnTo>
                  <a:lnTo>
                    <a:pt x="170" y="110"/>
                  </a:lnTo>
                  <a:lnTo>
                    <a:pt x="169" y="115"/>
                  </a:lnTo>
                  <a:lnTo>
                    <a:pt x="163" y="118"/>
                  </a:lnTo>
                  <a:lnTo>
                    <a:pt x="157" y="121"/>
                  </a:lnTo>
                  <a:lnTo>
                    <a:pt x="152" y="126"/>
                  </a:lnTo>
                  <a:lnTo>
                    <a:pt x="147" y="132"/>
                  </a:lnTo>
                  <a:lnTo>
                    <a:pt x="142" y="138"/>
                  </a:lnTo>
                  <a:lnTo>
                    <a:pt x="134" y="142"/>
                  </a:lnTo>
                  <a:lnTo>
                    <a:pt x="125" y="146"/>
                  </a:lnTo>
                  <a:lnTo>
                    <a:pt x="114" y="147"/>
                  </a:lnTo>
                  <a:lnTo>
                    <a:pt x="108" y="147"/>
                  </a:lnTo>
                  <a:lnTo>
                    <a:pt x="105" y="148"/>
                  </a:lnTo>
                  <a:lnTo>
                    <a:pt x="101" y="151"/>
                  </a:lnTo>
                  <a:lnTo>
                    <a:pt x="99" y="154"/>
                  </a:lnTo>
                  <a:lnTo>
                    <a:pt x="96" y="157"/>
                  </a:lnTo>
                  <a:lnTo>
                    <a:pt x="93" y="161"/>
                  </a:lnTo>
                  <a:lnTo>
                    <a:pt x="89" y="164"/>
                  </a:lnTo>
                  <a:lnTo>
                    <a:pt x="84" y="167"/>
                  </a:lnTo>
                  <a:lnTo>
                    <a:pt x="84" y="192"/>
                  </a:lnTo>
                  <a:lnTo>
                    <a:pt x="0" y="194"/>
                  </a:lnTo>
                  <a:lnTo>
                    <a:pt x="1" y="193"/>
                  </a:lnTo>
                  <a:lnTo>
                    <a:pt x="4" y="192"/>
                  </a:lnTo>
                  <a:lnTo>
                    <a:pt x="6" y="190"/>
                  </a:lnTo>
                  <a:lnTo>
                    <a:pt x="10" y="189"/>
                  </a:lnTo>
                  <a:lnTo>
                    <a:pt x="12" y="189"/>
                  </a:lnTo>
                  <a:lnTo>
                    <a:pt x="16" y="187"/>
                  </a:lnTo>
                  <a:lnTo>
                    <a:pt x="19" y="186"/>
                  </a:lnTo>
                  <a:lnTo>
                    <a:pt x="24" y="185"/>
                  </a:lnTo>
                  <a:lnTo>
                    <a:pt x="25" y="183"/>
                  </a:lnTo>
                  <a:lnTo>
                    <a:pt x="26" y="182"/>
                  </a:lnTo>
                  <a:lnTo>
                    <a:pt x="27" y="180"/>
                  </a:lnTo>
                  <a:lnTo>
                    <a:pt x="29" y="179"/>
                  </a:lnTo>
                  <a:lnTo>
                    <a:pt x="29" y="178"/>
                  </a:lnTo>
                  <a:lnTo>
                    <a:pt x="29" y="175"/>
                  </a:lnTo>
                  <a:lnTo>
                    <a:pt x="29" y="173"/>
                  </a:lnTo>
                  <a:lnTo>
                    <a:pt x="30" y="172"/>
                  </a:lnTo>
                  <a:lnTo>
                    <a:pt x="33" y="167"/>
                  </a:lnTo>
                  <a:lnTo>
                    <a:pt x="37" y="162"/>
                  </a:lnTo>
                  <a:lnTo>
                    <a:pt x="42" y="160"/>
                  </a:lnTo>
                  <a:lnTo>
                    <a:pt x="46" y="155"/>
                  </a:lnTo>
                  <a:lnTo>
                    <a:pt x="50" y="153"/>
                  </a:lnTo>
                  <a:lnTo>
                    <a:pt x="55" y="147"/>
                  </a:lnTo>
                  <a:lnTo>
                    <a:pt x="58" y="140"/>
                  </a:lnTo>
                  <a:lnTo>
                    <a:pt x="58" y="133"/>
                  </a:lnTo>
                  <a:lnTo>
                    <a:pt x="58" y="128"/>
                  </a:lnTo>
                  <a:lnTo>
                    <a:pt x="59" y="121"/>
                  </a:lnTo>
                  <a:lnTo>
                    <a:pt x="59" y="114"/>
                  </a:lnTo>
                  <a:lnTo>
                    <a:pt x="61" y="106"/>
                  </a:lnTo>
                  <a:lnTo>
                    <a:pt x="61" y="97"/>
                  </a:lnTo>
                  <a:lnTo>
                    <a:pt x="61" y="89"/>
                  </a:lnTo>
                  <a:lnTo>
                    <a:pt x="59" y="81"/>
                  </a:lnTo>
                  <a:lnTo>
                    <a:pt x="58" y="74"/>
                  </a:lnTo>
                  <a:lnTo>
                    <a:pt x="64" y="72"/>
                  </a:lnTo>
                  <a:lnTo>
                    <a:pt x="68" y="71"/>
                  </a:lnTo>
                  <a:lnTo>
                    <a:pt x="70" y="69"/>
                  </a:lnTo>
                  <a:lnTo>
                    <a:pt x="72" y="67"/>
                  </a:lnTo>
                  <a:lnTo>
                    <a:pt x="75" y="64"/>
                  </a:lnTo>
                  <a:lnTo>
                    <a:pt x="76" y="61"/>
                  </a:lnTo>
                  <a:lnTo>
                    <a:pt x="77" y="60"/>
                  </a:lnTo>
                  <a:lnTo>
                    <a:pt x="80" y="58"/>
                  </a:lnTo>
                  <a:lnTo>
                    <a:pt x="83" y="57"/>
                  </a:lnTo>
                  <a:lnTo>
                    <a:pt x="87" y="55"/>
                  </a:lnTo>
                  <a:lnTo>
                    <a:pt x="90" y="55"/>
                  </a:lnTo>
                  <a:lnTo>
                    <a:pt x="93" y="54"/>
                  </a:lnTo>
                  <a:lnTo>
                    <a:pt x="95" y="54"/>
                  </a:lnTo>
                  <a:lnTo>
                    <a:pt x="97" y="54"/>
                  </a:lnTo>
                  <a:lnTo>
                    <a:pt x="100" y="53"/>
                  </a:lnTo>
                  <a:lnTo>
                    <a:pt x="103" y="51"/>
                  </a:lnTo>
                  <a:lnTo>
                    <a:pt x="108" y="46"/>
                  </a:lnTo>
                  <a:lnTo>
                    <a:pt x="112" y="40"/>
                  </a:lnTo>
                  <a:lnTo>
                    <a:pt x="114" y="32"/>
                  </a:lnTo>
                  <a:lnTo>
                    <a:pt x="117" y="25"/>
                  </a:lnTo>
                  <a:lnTo>
                    <a:pt x="120" y="17"/>
                  </a:lnTo>
                  <a:lnTo>
                    <a:pt x="122" y="10"/>
                  </a:lnTo>
                  <a:lnTo>
                    <a:pt x="126" y="4"/>
                  </a:lnTo>
                  <a:lnTo>
                    <a:pt x="130" y="0"/>
                  </a:lnTo>
                  <a:lnTo>
                    <a:pt x="132" y="3"/>
                  </a:lnTo>
                  <a:lnTo>
                    <a:pt x="134" y="4"/>
                  </a:lnTo>
                  <a:lnTo>
                    <a:pt x="137" y="6"/>
                  </a:lnTo>
                  <a:lnTo>
                    <a:pt x="139" y="6"/>
                  </a:lnTo>
                  <a:lnTo>
                    <a:pt x="142" y="7"/>
                  </a:lnTo>
                  <a:lnTo>
                    <a:pt x="144" y="7"/>
                  </a:lnTo>
                  <a:lnTo>
                    <a:pt x="147" y="7"/>
                  </a:lnTo>
                  <a:lnTo>
                    <a:pt x="151" y="7"/>
                  </a:lnTo>
                  <a:lnTo>
                    <a:pt x="155" y="7"/>
                  </a:lnTo>
                  <a:lnTo>
                    <a:pt x="158" y="7"/>
                  </a:lnTo>
                  <a:lnTo>
                    <a:pt x="164" y="6"/>
                  </a:lnTo>
                  <a:lnTo>
                    <a:pt x="167" y="4"/>
                  </a:lnTo>
                  <a:lnTo>
                    <a:pt x="172" y="4"/>
                  </a:lnTo>
                  <a:lnTo>
                    <a:pt x="176" y="3"/>
                  </a:lnTo>
                  <a:lnTo>
                    <a:pt x="179" y="3"/>
                  </a:lnTo>
                  <a:lnTo>
                    <a:pt x="182" y="3"/>
                  </a:lnTo>
                  <a:lnTo>
                    <a:pt x="183" y="3"/>
                  </a:lnTo>
                  <a:lnTo>
                    <a:pt x="184" y="6"/>
                  </a:lnTo>
                  <a:lnTo>
                    <a:pt x="185" y="8"/>
                  </a:lnTo>
                  <a:lnTo>
                    <a:pt x="187" y="11"/>
                  </a:lnTo>
                  <a:lnTo>
                    <a:pt x="188" y="15"/>
                  </a:lnTo>
                  <a:lnTo>
                    <a:pt x="189" y="17"/>
                  </a:lnTo>
                  <a:lnTo>
                    <a:pt x="190" y="18"/>
                  </a:lnTo>
                  <a:lnTo>
                    <a:pt x="192" y="17"/>
                  </a:lnTo>
                  <a:lnTo>
                    <a:pt x="196" y="1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4" name="Freeform 242">
              <a:extLst>
                <a:ext uri="{FF2B5EF4-FFF2-40B4-BE49-F238E27FC236}">
                  <a16:creationId xmlns:a16="http://schemas.microsoft.com/office/drawing/2014/main" id="{4D8F1264-C5EF-0CDB-DF17-3178F91EFD10}"/>
                </a:ext>
              </a:extLst>
            </p:cNvPr>
            <p:cNvSpPr>
              <a:spLocks/>
            </p:cNvSpPr>
            <p:nvPr/>
          </p:nvSpPr>
          <p:spPr bwMode="gray">
            <a:xfrm>
              <a:off x="5471628" y="2367207"/>
              <a:ext cx="654865" cy="754741"/>
            </a:xfrm>
            <a:custGeom>
              <a:avLst/>
              <a:gdLst>
                <a:gd name="T0" fmla="*/ 357187 w 354"/>
                <a:gd name="T1" fmla="*/ 595493 h 432"/>
                <a:gd name="T2" fmla="*/ 371475 w 354"/>
                <a:gd name="T3" fmla="*/ 595493 h 432"/>
                <a:gd name="T4" fmla="*/ 385762 w 354"/>
                <a:gd name="T5" fmla="*/ 605301 h 432"/>
                <a:gd name="T6" fmla="*/ 560388 w 354"/>
                <a:gd name="T7" fmla="*/ 442767 h 432"/>
                <a:gd name="T8" fmla="*/ 546100 w 354"/>
                <a:gd name="T9" fmla="*/ 428755 h 432"/>
                <a:gd name="T10" fmla="*/ 517525 w 354"/>
                <a:gd name="T11" fmla="*/ 414743 h 432"/>
                <a:gd name="T12" fmla="*/ 509588 w 354"/>
                <a:gd name="T13" fmla="*/ 400732 h 432"/>
                <a:gd name="T14" fmla="*/ 509588 w 354"/>
                <a:gd name="T15" fmla="*/ 381116 h 432"/>
                <a:gd name="T16" fmla="*/ 511175 w 354"/>
                <a:gd name="T17" fmla="*/ 364302 h 432"/>
                <a:gd name="T18" fmla="*/ 511175 w 354"/>
                <a:gd name="T19" fmla="*/ 348889 h 432"/>
                <a:gd name="T20" fmla="*/ 509588 w 354"/>
                <a:gd name="T21" fmla="*/ 304052 h 432"/>
                <a:gd name="T22" fmla="*/ 501650 w 354"/>
                <a:gd name="T23" fmla="*/ 262017 h 432"/>
                <a:gd name="T24" fmla="*/ 488950 w 354"/>
                <a:gd name="T25" fmla="*/ 231191 h 432"/>
                <a:gd name="T26" fmla="*/ 476250 w 354"/>
                <a:gd name="T27" fmla="*/ 176546 h 432"/>
                <a:gd name="T28" fmla="*/ 452438 w 354"/>
                <a:gd name="T29" fmla="*/ 134511 h 432"/>
                <a:gd name="T30" fmla="*/ 449263 w 354"/>
                <a:gd name="T31" fmla="*/ 119099 h 432"/>
                <a:gd name="T32" fmla="*/ 452438 w 354"/>
                <a:gd name="T33" fmla="*/ 105087 h 432"/>
                <a:gd name="T34" fmla="*/ 458788 w 354"/>
                <a:gd name="T35" fmla="*/ 91075 h 432"/>
                <a:gd name="T36" fmla="*/ 454025 w 354"/>
                <a:gd name="T37" fmla="*/ 35029 h 432"/>
                <a:gd name="T38" fmla="*/ 468313 w 354"/>
                <a:gd name="T39" fmla="*/ 9808 h 432"/>
                <a:gd name="T40" fmla="*/ 466725 w 354"/>
                <a:gd name="T41" fmla="*/ 2802 h 432"/>
                <a:gd name="T42" fmla="*/ 438150 w 354"/>
                <a:gd name="T43" fmla="*/ 12610 h 432"/>
                <a:gd name="T44" fmla="*/ 406400 w 354"/>
                <a:gd name="T45" fmla="*/ 16814 h 432"/>
                <a:gd name="T46" fmla="*/ 381000 w 354"/>
                <a:gd name="T47" fmla="*/ 16814 h 432"/>
                <a:gd name="T48" fmla="*/ 357187 w 354"/>
                <a:gd name="T49" fmla="*/ 16814 h 432"/>
                <a:gd name="T50" fmla="*/ 333375 w 354"/>
                <a:gd name="T51" fmla="*/ 16814 h 432"/>
                <a:gd name="T52" fmla="*/ 293687 w 354"/>
                <a:gd name="T53" fmla="*/ 22419 h 432"/>
                <a:gd name="T54" fmla="*/ 250825 w 354"/>
                <a:gd name="T55" fmla="*/ 36430 h 432"/>
                <a:gd name="T56" fmla="*/ 223838 w 354"/>
                <a:gd name="T57" fmla="*/ 46238 h 432"/>
                <a:gd name="T58" fmla="*/ 201612 w 354"/>
                <a:gd name="T59" fmla="*/ 57448 h 432"/>
                <a:gd name="T60" fmla="*/ 179387 w 354"/>
                <a:gd name="T61" fmla="*/ 75663 h 432"/>
                <a:gd name="T62" fmla="*/ 180975 w 354"/>
                <a:gd name="T63" fmla="*/ 81267 h 432"/>
                <a:gd name="T64" fmla="*/ 192087 w 354"/>
                <a:gd name="T65" fmla="*/ 84070 h 432"/>
                <a:gd name="T66" fmla="*/ 193675 w 354"/>
                <a:gd name="T67" fmla="*/ 144319 h 432"/>
                <a:gd name="T68" fmla="*/ 201612 w 354"/>
                <a:gd name="T69" fmla="*/ 149924 h 432"/>
                <a:gd name="T70" fmla="*/ 209550 w 354"/>
                <a:gd name="T71" fmla="*/ 155529 h 432"/>
                <a:gd name="T72" fmla="*/ 211138 w 354"/>
                <a:gd name="T73" fmla="*/ 166738 h 432"/>
                <a:gd name="T74" fmla="*/ 201612 w 354"/>
                <a:gd name="T75" fmla="*/ 175145 h 432"/>
                <a:gd name="T76" fmla="*/ 187325 w 354"/>
                <a:gd name="T77" fmla="*/ 175145 h 432"/>
                <a:gd name="T78" fmla="*/ 169862 w 354"/>
                <a:gd name="T79" fmla="*/ 180750 h 432"/>
                <a:gd name="T80" fmla="*/ 147637 w 354"/>
                <a:gd name="T81" fmla="*/ 194761 h 432"/>
                <a:gd name="T82" fmla="*/ 136525 w 354"/>
                <a:gd name="T83" fmla="*/ 217180 h 432"/>
                <a:gd name="T84" fmla="*/ 111125 w 354"/>
                <a:gd name="T85" fmla="*/ 232593 h 432"/>
                <a:gd name="T86" fmla="*/ 82550 w 354"/>
                <a:gd name="T87" fmla="*/ 255011 h 432"/>
                <a:gd name="T88" fmla="*/ 41275 w 354"/>
                <a:gd name="T89" fmla="*/ 260616 h 432"/>
                <a:gd name="T90" fmla="*/ 26988 w 354"/>
                <a:gd name="T91" fmla="*/ 270424 h 432"/>
                <a:gd name="T92" fmla="*/ 11112 w 354"/>
                <a:gd name="T93" fmla="*/ 284435 h 432"/>
                <a:gd name="T94" fmla="*/ 0 w 354"/>
                <a:gd name="T95" fmla="*/ 336278 h 432"/>
                <a:gd name="T96" fmla="*/ 266700 w 354"/>
                <a:gd name="T97" fmla="*/ 539447 h 432"/>
                <a:gd name="T98" fmla="*/ 288925 w 354"/>
                <a:gd name="T99" fmla="*/ 566069 h 432"/>
                <a:gd name="T100" fmla="*/ 325437 w 354"/>
                <a:gd name="T101" fmla="*/ 589888 h 432"/>
                <a:gd name="T102" fmla="*/ 350837 w 354"/>
                <a:gd name="T103" fmla="*/ 605301 h 4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54"/>
                <a:gd name="T157" fmla="*/ 0 h 432"/>
                <a:gd name="T158" fmla="*/ 354 w 354"/>
                <a:gd name="T159" fmla="*/ 432 h 4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54" h="432">
                  <a:moveTo>
                    <a:pt x="221" y="432"/>
                  </a:moveTo>
                  <a:lnTo>
                    <a:pt x="224" y="428"/>
                  </a:lnTo>
                  <a:lnTo>
                    <a:pt x="225" y="425"/>
                  </a:lnTo>
                  <a:lnTo>
                    <a:pt x="228" y="424"/>
                  </a:lnTo>
                  <a:lnTo>
                    <a:pt x="231" y="424"/>
                  </a:lnTo>
                  <a:lnTo>
                    <a:pt x="234" y="425"/>
                  </a:lnTo>
                  <a:lnTo>
                    <a:pt x="237" y="427"/>
                  </a:lnTo>
                  <a:lnTo>
                    <a:pt x="240" y="429"/>
                  </a:lnTo>
                  <a:lnTo>
                    <a:pt x="243" y="432"/>
                  </a:lnTo>
                  <a:lnTo>
                    <a:pt x="354" y="326"/>
                  </a:lnTo>
                  <a:lnTo>
                    <a:pt x="354" y="320"/>
                  </a:lnTo>
                  <a:lnTo>
                    <a:pt x="353" y="316"/>
                  </a:lnTo>
                  <a:lnTo>
                    <a:pt x="352" y="313"/>
                  </a:lnTo>
                  <a:lnTo>
                    <a:pt x="350" y="309"/>
                  </a:lnTo>
                  <a:lnTo>
                    <a:pt x="344" y="306"/>
                  </a:lnTo>
                  <a:lnTo>
                    <a:pt x="338" y="303"/>
                  </a:lnTo>
                  <a:lnTo>
                    <a:pt x="332" y="300"/>
                  </a:lnTo>
                  <a:lnTo>
                    <a:pt x="326" y="296"/>
                  </a:lnTo>
                  <a:lnTo>
                    <a:pt x="323" y="293"/>
                  </a:lnTo>
                  <a:lnTo>
                    <a:pt x="322" y="290"/>
                  </a:lnTo>
                  <a:lnTo>
                    <a:pt x="321" y="286"/>
                  </a:lnTo>
                  <a:lnTo>
                    <a:pt x="320" y="281"/>
                  </a:lnTo>
                  <a:lnTo>
                    <a:pt x="321" y="277"/>
                  </a:lnTo>
                  <a:lnTo>
                    <a:pt x="321" y="272"/>
                  </a:lnTo>
                  <a:lnTo>
                    <a:pt x="321" y="268"/>
                  </a:lnTo>
                  <a:lnTo>
                    <a:pt x="321" y="264"/>
                  </a:lnTo>
                  <a:lnTo>
                    <a:pt x="322" y="260"/>
                  </a:lnTo>
                  <a:lnTo>
                    <a:pt x="322" y="256"/>
                  </a:lnTo>
                  <a:lnTo>
                    <a:pt x="322" y="251"/>
                  </a:lnTo>
                  <a:lnTo>
                    <a:pt x="322" y="249"/>
                  </a:lnTo>
                  <a:lnTo>
                    <a:pt x="322" y="239"/>
                  </a:lnTo>
                  <a:lnTo>
                    <a:pt x="322" y="228"/>
                  </a:lnTo>
                  <a:lnTo>
                    <a:pt x="321" y="217"/>
                  </a:lnTo>
                  <a:lnTo>
                    <a:pt x="320" y="206"/>
                  </a:lnTo>
                  <a:lnTo>
                    <a:pt x="319" y="196"/>
                  </a:lnTo>
                  <a:lnTo>
                    <a:pt x="316" y="187"/>
                  </a:lnTo>
                  <a:lnTo>
                    <a:pt x="314" y="180"/>
                  </a:lnTo>
                  <a:lnTo>
                    <a:pt x="310" y="178"/>
                  </a:lnTo>
                  <a:lnTo>
                    <a:pt x="308" y="165"/>
                  </a:lnTo>
                  <a:lnTo>
                    <a:pt x="307" y="151"/>
                  </a:lnTo>
                  <a:lnTo>
                    <a:pt x="303" y="139"/>
                  </a:lnTo>
                  <a:lnTo>
                    <a:pt x="300" y="126"/>
                  </a:lnTo>
                  <a:lnTo>
                    <a:pt x="295" y="115"/>
                  </a:lnTo>
                  <a:lnTo>
                    <a:pt x="290" y="104"/>
                  </a:lnTo>
                  <a:lnTo>
                    <a:pt x="285" y="96"/>
                  </a:lnTo>
                  <a:lnTo>
                    <a:pt x="279" y="90"/>
                  </a:lnTo>
                  <a:lnTo>
                    <a:pt x="282" y="87"/>
                  </a:lnTo>
                  <a:lnTo>
                    <a:pt x="283" y="85"/>
                  </a:lnTo>
                  <a:lnTo>
                    <a:pt x="283" y="82"/>
                  </a:lnTo>
                  <a:lnTo>
                    <a:pt x="284" y="78"/>
                  </a:lnTo>
                  <a:lnTo>
                    <a:pt x="285" y="75"/>
                  </a:lnTo>
                  <a:lnTo>
                    <a:pt x="285" y="71"/>
                  </a:lnTo>
                  <a:lnTo>
                    <a:pt x="286" y="68"/>
                  </a:lnTo>
                  <a:lnTo>
                    <a:pt x="289" y="65"/>
                  </a:lnTo>
                  <a:lnTo>
                    <a:pt x="286" y="48"/>
                  </a:lnTo>
                  <a:lnTo>
                    <a:pt x="285" y="35"/>
                  </a:lnTo>
                  <a:lnTo>
                    <a:pt x="286" y="25"/>
                  </a:lnTo>
                  <a:lnTo>
                    <a:pt x="289" y="18"/>
                  </a:lnTo>
                  <a:lnTo>
                    <a:pt x="291" y="12"/>
                  </a:lnTo>
                  <a:lnTo>
                    <a:pt x="295" y="7"/>
                  </a:lnTo>
                  <a:lnTo>
                    <a:pt x="297" y="4"/>
                  </a:lnTo>
                  <a:lnTo>
                    <a:pt x="300" y="0"/>
                  </a:lnTo>
                  <a:lnTo>
                    <a:pt x="294" y="2"/>
                  </a:lnTo>
                  <a:lnTo>
                    <a:pt x="288" y="5"/>
                  </a:lnTo>
                  <a:lnTo>
                    <a:pt x="282" y="7"/>
                  </a:lnTo>
                  <a:lnTo>
                    <a:pt x="276" y="9"/>
                  </a:lnTo>
                  <a:lnTo>
                    <a:pt x="269" y="11"/>
                  </a:lnTo>
                  <a:lnTo>
                    <a:pt x="262" y="11"/>
                  </a:lnTo>
                  <a:lnTo>
                    <a:pt x="256" y="12"/>
                  </a:lnTo>
                  <a:lnTo>
                    <a:pt x="249" y="12"/>
                  </a:lnTo>
                  <a:lnTo>
                    <a:pt x="245" y="12"/>
                  </a:lnTo>
                  <a:lnTo>
                    <a:pt x="240" y="12"/>
                  </a:lnTo>
                  <a:lnTo>
                    <a:pt x="235" y="12"/>
                  </a:lnTo>
                  <a:lnTo>
                    <a:pt x="231" y="12"/>
                  </a:lnTo>
                  <a:lnTo>
                    <a:pt x="225" y="12"/>
                  </a:lnTo>
                  <a:lnTo>
                    <a:pt x="220" y="12"/>
                  </a:lnTo>
                  <a:lnTo>
                    <a:pt x="215" y="12"/>
                  </a:lnTo>
                  <a:lnTo>
                    <a:pt x="210" y="12"/>
                  </a:lnTo>
                  <a:lnTo>
                    <a:pt x="203" y="12"/>
                  </a:lnTo>
                  <a:lnTo>
                    <a:pt x="195" y="15"/>
                  </a:lnTo>
                  <a:lnTo>
                    <a:pt x="185" y="16"/>
                  </a:lnTo>
                  <a:lnTo>
                    <a:pt x="176" y="19"/>
                  </a:lnTo>
                  <a:lnTo>
                    <a:pt x="166" y="22"/>
                  </a:lnTo>
                  <a:lnTo>
                    <a:pt x="158" y="26"/>
                  </a:lnTo>
                  <a:lnTo>
                    <a:pt x="150" y="29"/>
                  </a:lnTo>
                  <a:lnTo>
                    <a:pt x="144" y="32"/>
                  </a:lnTo>
                  <a:lnTo>
                    <a:pt x="141" y="33"/>
                  </a:lnTo>
                  <a:lnTo>
                    <a:pt x="137" y="36"/>
                  </a:lnTo>
                  <a:lnTo>
                    <a:pt x="132" y="39"/>
                  </a:lnTo>
                  <a:lnTo>
                    <a:pt x="127" y="41"/>
                  </a:lnTo>
                  <a:lnTo>
                    <a:pt x="122" y="46"/>
                  </a:lnTo>
                  <a:lnTo>
                    <a:pt x="118" y="50"/>
                  </a:lnTo>
                  <a:lnTo>
                    <a:pt x="113" y="54"/>
                  </a:lnTo>
                  <a:lnTo>
                    <a:pt x="110" y="57"/>
                  </a:lnTo>
                  <a:lnTo>
                    <a:pt x="112" y="58"/>
                  </a:lnTo>
                  <a:lnTo>
                    <a:pt x="114" y="58"/>
                  </a:lnTo>
                  <a:lnTo>
                    <a:pt x="116" y="58"/>
                  </a:lnTo>
                  <a:lnTo>
                    <a:pt x="119" y="60"/>
                  </a:lnTo>
                  <a:lnTo>
                    <a:pt x="121" y="60"/>
                  </a:lnTo>
                  <a:lnTo>
                    <a:pt x="124" y="60"/>
                  </a:lnTo>
                  <a:lnTo>
                    <a:pt x="125" y="60"/>
                  </a:lnTo>
                  <a:lnTo>
                    <a:pt x="122" y="103"/>
                  </a:lnTo>
                  <a:lnTo>
                    <a:pt x="124" y="104"/>
                  </a:lnTo>
                  <a:lnTo>
                    <a:pt x="126" y="106"/>
                  </a:lnTo>
                  <a:lnTo>
                    <a:pt x="127" y="107"/>
                  </a:lnTo>
                  <a:lnTo>
                    <a:pt x="130" y="107"/>
                  </a:lnTo>
                  <a:lnTo>
                    <a:pt x="131" y="109"/>
                  </a:lnTo>
                  <a:lnTo>
                    <a:pt x="132" y="111"/>
                  </a:lnTo>
                  <a:lnTo>
                    <a:pt x="133" y="114"/>
                  </a:lnTo>
                  <a:lnTo>
                    <a:pt x="133" y="116"/>
                  </a:lnTo>
                  <a:lnTo>
                    <a:pt x="133" y="119"/>
                  </a:lnTo>
                  <a:lnTo>
                    <a:pt x="132" y="122"/>
                  </a:lnTo>
                  <a:lnTo>
                    <a:pt x="130" y="123"/>
                  </a:lnTo>
                  <a:lnTo>
                    <a:pt x="127" y="125"/>
                  </a:lnTo>
                  <a:lnTo>
                    <a:pt x="124" y="125"/>
                  </a:lnTo>
                  <a:lnTo>
                    <a:pt x="121" y="125"/>
                  </a:lnTo>
                  <a:lnTo>
                    <a:pt x="118" y="125"/>
                  </a:lnTo>
                  <a:lnTo>
                    <a:pt x="114" y="126"/>
                  </a:lnTo>
                  <a:lnTo>
                    <a:pt x="110" y="127"/>
                  </a:lnTo>
                  <a:lnTo>
                    <a:pt x="107" y="129"/>
                  </a:lnTo>
                  <a:lnTo>
                    <a:pt x="102" y="132"/>
                  </a:lnTo>
                  <a:lnTo>
                    <a:pt x="97" y="136"/>
                  </a:lnTo>
                  <a:lnTo>
                    <a:pt x="93" y="139"/>
                  </a:lnTo>
                  <a:lnTo>
                    <a:pt x="90" y="144"/>
                  </a:lnTo>
                  <a:lnTo>
                    <a:pt x="87" y="150"/>
                  </a:lnTo>
                  <a:lnTo>
                    <a:pt x="86" y="155"/>
                  </a:lnTo>
                  <a:lnTo>
                    <a:pt x="80" y="158"/>
                  </a:lnTo>
                  <a:lnTo>
                    <a:pt x="75" y="161"/>
                  </a:lnTo>
                  <a:lnTo>
                    <a:pt x="70" y="166"/>
                  </a:lnTo>
                  <a:lnTo>
                    <a:pt x="65" y="172"/>
                  </a:lnTo>
                  <a:lnTo>
                    <a:pt x="60" y="178"/>
                  </a:lnTo>
                  <a:lnTo>
                    <a:pt x="52" y="182"/>
                  </a:lnTo>
                  <a:lnTo>
                    <a:pt x="43" y="185"/>
                  </a:lnTo>
                  <a:lnTo>
                    <a:pt x="32" y="186"/>
                  </a:lnTo>
                  <a:lnTo>
                    <a:pt x="26" y="186"/>
                  </a:lnTo>
                  <a:lnTo>
                    <a:pt x="23" y="187"/>
                  </a:lnTo>
                  <a:lnTo>
                    <a:pt x="19" y="190"/>
                  </a:lnTo>
                  <a:lnTo>
                    <a:pt x="17" y="193"/>
                  </a:lnTo>
                  <a:lnTo>
                    <a:pt x="14" y="196"/>
                  </a:lnTo>
                  <a:lnTo>
                    <a:pt x="11" y="200"/>
                  </a:lnTo>
                  <a:lnTo>
                    <a:pt x="7" y="203"/>
                  </a:lnTo>
                  <a:lnTo>
                    <a:pt x="2" y="206"/>
                  </a:lnTo>
                  <a:lnTo>
                    <a:pt x="2" y="231"/>
                  </a:lnTo>
                  <a:lnTo>
                    <a:pt x="0" y="240"/>
                  </a:lnTo>
                  <a:lnTo>
                    <a:pt x="58" y="284"/>
                  </a:lnTo>
                  <a:lnTo>
                    <a:pt x="159" y="374"/>
                  </a:lnTo>
                  <a:lnTo>
                    <a:pt x="168" y="385"/>
                  </a:lnTo>
                  <a:lnTo>
                    <a:pt x="174" y="397"/>
                  </a:lnTo>
                  <a:lnTo>
                    <a:pt x="177" y="400"/>
                  </a:lnTo>
                  <a:lnTo>
                    <a:pt x="182" y="404"/>
                  </a:lnTo>
                  <a:lnTo>
                    <a:pt x="189" y="410"/>
                  </a:lnTo>
                  <a:lnTo>
                    <a:pt x="197" y="416"/>
                  </a:lnTo>
                  <a:lnTo>
                    <a:pt x="205" y="421"/>
                  </a:lnTo>
                  <a:lnTo>
                    <a:pt x="212" y="427"/>
                  </a:lnTo>
                  <a:lnTo>
                    <a:pt x="218" y="429"/>
                  </a:lnTo>
                  <a:lnTo>
                    <a:pt x="221" y="43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5" name="Freeform 243">
              <a:extLst>
                <a:ext uri="{FF2B5EF4-FFF2-40B4-BE49-F238E27FC236}">
                  <a16:creationId xmlns:a16="http://schemas.microsoft.com/office/drawing/2014/main" id="{26A494CD-FCD3-8586-7C68-97F46A0A526A}"/>
                </a:ext>
              </a:extLst>
            </p:cNvPr>
            <p:cNvSpPr>
              <a:spLocks/>
            </p:cNvSpPr>
            <p:nvPr/>
          </p:nvSpPr>
          <p:spPr bwMode="gray">
            <a:xfrm>
              <a:off x="5178343" y="2769340"/>
              <a:ext cx="299311" cy="277331"/>
            </a:xfrm>
            <a:custGeom>
              <a:avLst/>
              <a:gdLst>
                <a:gd name="T0" fmla="*/ 163512 w 162"/>
                <a:gd name="T1" fmla="*/ 61651 h 159"/>
                <a:gd name="T2" fmla="*/ 161925 w 162"/>
                <a:gd name="T3" fmla="*/ 141517 h 159"/>
                <a:gd name="T4" fmla="*/ 155575 w 162"/>
                <a:gd name="T5" fmla="*/ 145720 h 159"/>
                <a:gd name="T6" fmla="*/ 142875 w 162"/>
                <a:gd name="T7" fmla="*/ 147121 h 159"/>
                <a:gd name="T8" fmla="*/ 130175 w 162"/>
                <a:gd name="T9" fmla="*/ 151325 h 159"/>
                <a:gd name="T10" fmla="*/ 120650 w 162"/>
                <a:gd name="T11" fmla="*/ 155528 h 159"/>
                <a:gd name="T12" fmla="*/ 123825 w 162"/>
                <a:gd name="T13" fmla="*/ 161133 h 159"/>
                <a:gd name="T14" fmla="*/ 125413 w 162"/>
                <a:gd name="T15" fmla="*/ 168139 h 159"/>
                <a:gd name="T16" fmla="*/ 127000 w 162"/>
                <a:gd name="T17" fmla="*/ 173743 h 159"/>
                <a:gd name="T18" fmla="*/ 130175 w 162"/>
                <a:gd name="T19" fmla="*/ 182150 h 159"/>
                <a:gd name="T20" fmla="*/ 131762 w 162"/>
                <a:gd name="T21" fmla="*/ 186354 h 159"/>
                <a:gd name="T22" fmla="*/ 131762 w 162"/>
                <a:gd name="T23" fmla="*/ 196162 h 159"/>
                <a:gd name="T24" fmla="*/ 133350 w 162"/>
                <a:gd name="T25" fmla="*/ 207371 h 159"/>
                <a:gd name="T26" fmla="*/ 133350 w 162"/>
                <a:gd name="T27" fmla="*/ 212976 h 159"/>
                <a:gd name="T28" fmla="*/ 31750 w 162"/>
                <a:gd name="T29" fmla="*/ 212976 h 159"/>
                <a:gd name="T30" fmla="*/ 28575 w 162"/>
                <a:gd name="T31" fmla="*/ 214377 h 159"/>
                <a:gd name="T32" fmla="*/ 25400 w 162"/>
                <a:gd name="T33" fmla="*/ 217179 h 159"/>
                <a:gd name="T34" fmla="*/ 22225 w 162"/>
                <a:gd name="T35" fmla="*/ 221383 h 159"/>
                <a:gd name="T36" fmla="*/ 15875 w 162"/>
                <a:gd name="T37" fmla="*/ 222784 h 159"/>
                <a:gd name="T38" fmla="*/ 9525 w 162"/>
                <a:gd name="T39" fmla="*/ 222784 h 159"/>
                <a:gd name="T40" fmla="*/ 3175 w 162"/>
                <a:gd name="T41" fmla="*/ 221383 h 159"/>
                <a:gd name="T42" fmla="*/ 1588 w 162"/>
                <a:gd name="T43" fmla="*/ 218581 h 159"/>
                <a:gd name="T44" fmla="*/ 0 w 162"/>
                <a:gd name="T45" fmla="*/ 212976 h 159"/>
                <a:gd name="T46" fmla="*/ 3175 w 162"/>
                <a:gd name="T47" fmla="*/ 204569 h 159"/>
                <a:gd name="T48" fmla="*/ 4762 w 162"/>
                <a:gd name="T49" fmla="*/ 198964 h 159"/>
                <a:gd name="T50" fmla="*/ 9525 w 162"/>
                <a:gd name="T51" fmla="*/ 193360 h 159"/>
                <a:gd name="T52" fmla="*/ 15875 w 162"/>
                <a:gd name="T53" fmla="*/ 187755 h 159"/>
                <a:gd name="T54" fmla="*/ 22225 w 162"/>
                <a:gd name="T55" fmla="*/ 177947 h 159"/>
                <a:gd name="T56" fmla="*/ 25400 w 162"/>
                <a:gd name="T57" fmla="*/ 168139 h 159"/>
                <a:gd name="T58" fmla="*/ 28575 w 162"/>
                <a:gd name="T59" fmla="*/ 155528 h 159"/>
                <a:gd name="T60" fmla="*/ 31750 w 162"/>
                <a:gd name="T61" fmla="*/ 142918 h 159"/>
                <a:gd name="T62" fmla="*/ 39687 w 162"/>
                <a:gd name="T63" fmla="*/ 135912 h 159"/>
                <a:gd name="T64" fmla="*/ 46037 w 162"/>
                <a:gd name="T65" fmla="*/ 130308 h 159"/>
                <a:gd name="T66" fmla="*/ 53975 w 162"/>
                <a:gd name="T67" fmla="*/ 126104 h 159"/>
                <a:gd name="T68" fmla="*/ 66675 w 162"/>
                <a:gd name="T69" fmla="*/ 112093 h 159"/>
                <a:gd name="T70" fmla="*/ 77787 w 162"/>
                <a:gd name="T71" fmla="*/ 86872 h 159"/>
                <a:gd name="T72" fmla="*/ 85725 w 162"/>
                <a:gd name="T73" fmla="*/ 57447 h 159"/>
                <a:gd name="T74" fmla="*/ 95250 w 162"/>
                <a:gd name="T75" fmla="*/ 40634 h 159"/>
                <a:gd name="T76" fmla="*/ 104775 w 162"/>
                <a:gd name="T77" fmla="*/ 32227 h 159"/>
                <a:gd name="T78" fmla="*/ 111125 w 162"/>
                <a:gd name="T79" fmla="*/ 25221 h 159"/>
                <a:gd name="T80" fmla="*/ 112713 w 162"/>
                <a:gd name="T81" fmla="*/ 15413 h 159"/>
                <a:gd name="T82" fmla="*/ 114300 w 162"/>
                <a:gd name="T83" fmla="*/ 9808 h 159"/>
                <a:gd name="T84" fmla="*/ 120650 w 162"/>
                <a:gd name="T85" fmla="*/ 5605 h 159"/>
                <a:gd name="T86" fmla="*/ 257175 w 162"/>
                <a:gd name="T87" fmla="*/ 0 h 159"/>
                <a:gd name="T88" fmla="*/ 257175 w 162"/>
                <a:gd name="T89" fmla="*/ 7006 h 159"/>
                <a:gd name="T90" fmla="*/ 257175 w 162"/>
                <a:gd name="T91" fmla="*/ 25221 h 159"/>
                <a:gd name="T92" fmla="*/ 257175 w 162"/>
                <a:gd name="T93" fmla="*/ 44837 h 159"/>
                <a:gd name="T94" fmla="*/ 257175 w 162"/>
                <a:gd name="T95" fmla="*/ 61651 h 1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2"/>
                <a:gd name="T145" fmla="*/ 0 h 159"/>
                <a:gd name="T146" fmla="*/ 162 w 162"/>
                <a:gd name="T147" fmla="*/ 159 h 15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2" h="159">
                  <a:moveTo>
                    <a:pt x="162" y="44"/>
                  </a:moveTo>
                  <a:lnTo>
                    <a:pt x="103" y="44"/>
                  </a:lnTo>
                  <a:lnTo>
                    <a:pt x="97" y="44"/>
                  </a:lnTo>
                  <a:lnTo>
                    <a:pt x="102" y="101"/>
                  </a:lnTo>
                  <a:lnTo>
                    <a:pt x="101" y="102"/>
                  </a:lnTo>
                  <a:lnTo>
                    <a:pt x="98" y="104"/>
                  </a:lnTo>
                  <a:lnTo>
                    <a:pt x="95" y="104"/>
                  </a:lnTo>
                  <a:lnTo>
                    <a:pt x="90" y="105"/>
                  </a:lnTo>
                  <a:lnTo>
                    <a:pt x="85" y="108"/>
                  </a:lnTo>
                  <a:lnTo>
                    <a:pt x="82" y="108"/>
                  </a:lnTo>
                  <a:lnTo>
                    <a:pt x="78" y="109"/>
                  </a:lnTo>
                  <a:lnTo>
                    <a:pt x="76" y="111"/>
                  </a:lnTo>
                  <a:lnTo>
                    <a:pt x="77" y="112"/>
                  </a:lnTo>
                  <a:lnTo>
                    <a:pt x="78" y="115"/>
                  </a:lnTo>
                  <a:lnTo>
                    <a:pt x="79" y="116"/>
                  </a:lnTo>
                  <a:lnTo>
                    <a:pt x="79" y="120"/>
                  </a:lnTo>
                  <a:lnTo>
                    <a:pt x="80" y="121"/>
                  </a:lnTo>
                  <a:lnTo>
                    <a:pt x="80" y="124"/>
                  </a:lnTo>
                  <a:lnTo>
                    <a:pt x="82" y="127"/>
                  </a:lnTo>
                  <a:lnTo>
                    <a:pt x="82" y="130"/>
                  </a:lnTo>
                  <a:lnTo>
                    <a:pt x="83" y="130"/>
                  </a:lnTo>
                  <a:lnTo>
                    <a:pt x="83" y="133"/>
                  </a:lnTo>
                  <a:lnTo>
                    <a:pt x="83" y="135"/>
                  </a:lnTo>
                  <a:lnTo>
                    <a:pt x="83" y="140"/>
                  </a:lnTo>
                  <a:lnTo>
                    <a:pt x="84" y="144"/>
                  </a:lnTo>
                  <a:lnTo>
                    <a:pt x="84" y="148"/>
                  </a:lnTo>
                  <a:lnTo>
                    <a:pt x="84" y="151"/>
                  </a:lnTo>
                  <a:lnTo>
                    <a:pt x="84" y="152"/>
                  </a:lnTo>
                  <a:lnTo>
                    <a:pt x="21" y="152"/>
                  </a:lnTo>
                  <a:lnTo>
                    <a:pt x="20" y="152"/>
                  </a:lnTo>
                  <a:lnTo>
                    <a:pt x="19" y="153"/>
                  </a:lnTo>
                  <a:lnTo>
                    <a:pt x="18" y="153"/>
                  </a:lnTo>
                  <a:lnTo>
                    <a:pt x="18" y="155"/>
                  </a:lnTo>
                  <a:lnTo>
                    <a:pt x="16" y="155"/>
                  </a:lnTo>
                  <a:lnTo>
                    <a:pt x="15" y="156"/>
                  </a:lnTo>
                  <a:lnTo>
                    <a:pt x="14" y="158"/>
                  </a:lnTo>
                  <a:lnTo>
                    <a:pt x="13" y="159"/>
                  </a:lnTo>
                  <a:lnTo>
                    <a:pt x="10" y="159"/>
                  </a:lnTo>
                  <a:lnTo>
                    <a:pt x="8" y="159"/>
                  </a:lnTo>
                  <a:lnTo>
                    <a:pt x="6" y="159"/>
                  </a:lnTo>
                  <a:lnTo>
                    <a:pt x="4" y="159"/>
                  </a:lnTo>
                  <a:lnTo>
                    <a:pt x="2" y="158"/>
                  </a:lnTo>
                  <a:lnTo>
                    <a:pt x="1" y="158"/>
                  </a:lnTo>
                  <a:lnTo>
                    <a:pt x="1" y="156"/>
                  </a:lnTo>
                  <a:lnTo>
                    <a:pt x="0" y="155"/>
                  </a:lnTo>
                  <a:lnTo>
                    <a:pt x="0" y="152"/>
                  </a:lnTo>
                  <a:lnTo>
                    <a:pt x="1" y="149"/>
                  </a:lnTo>
                  <a:lnTo>
                    <a:pt x="2" y="146"/>
                  </a:lnTo>
                  <a:lnTo>
                    <a:pt x="2" y="145"/>
                  </a:lnTo>
                  <a:lnTo>
                    <a:pt x="3" y="142"/>
                  </a:lnTo>
                  <a:lnTo>
                    <a:pt x="4" y="141"/>
                  </a:lnTo>
                  <a:lnTo>
                    <a:pt x="6" y="138"/>
                  </a:lnTo>
                  <a:lnTo>
                    <a:pt x="7" y="137"/>
                  </a:lnTo>
                  <a:lnTo>
                    <a:pt x="10" y="134"/>
                  </a:lnTo>
                  <a:lnTo>
                    <a:pt x="13" y="131"/>
                  </a:lnTo>
                  <a:lnTo>
                    <a:pt x="14" y="127"/>
                  </a:lnTo>
                  <a:lnTo>
                    <a:pt x="15" y="124"/>
                  </a:lnTo>
                  <a:lnTo>
                    <a:pt x="16" y="120"/>
                  </a:lnTo>
                  <a:lnTo>
                    <a:pt x="18" y="115"/>
                  </a:lnTo>
                  <a:lnTo>
                    <a:pt x="18" y="111"/>
                  </a:lnTo>
                  <a:lnTo>
                    <a:pt x="19" y="105"/>
                  </a:lnTo>
                  <a:lnTo>
                    <a:pt x="20" y="102"/>
                  </a:lnTo>
                  <a:lnTo>
                    <a:pt x="22" y="98"/>
                  </a:lnTo>
                  <a:lnTo>
                    <a:pt x="25" y="97"/>
                  </a:lnTo>
                  <a:lnTo>
                    <a:pt x="27" y="94"/>
                  </a:lnTo>
                  <a:lnTo>
                    <a:pt x="29" y="93"/>
                  </a:lnTo>
                  <a:lnTo>
                    <a:pt x="32" y="91"/>
                  </a:lnTo>
                  <a:lnTo>
                    <a:pt x="34" y="90"/>
                  </a:lnTo>
                  <a:lnTo>
                    <a:pt x="37" y="88"/>
                  </a:lnTo>
                  <a:lnTo>
                    <a:pt x="42" y="80"/>
                  </a:lnTo>
                  <a:lnTo>
                    <a:pt x="47" y="72"/>
                  </a:lnTo>
                  <a:lnTo>
                    <a:pt x="49" y="62"/>
                  </a:lnTo>
                  <a:lnTo>
                    <a:pt x="52" y="51"/>
                  </a:lnTo>
                  <a:lnTo>
                    <a:pt x="54" y="41"/>
                  </a:lnTo>
                  <a:lnTo>
                    <a:pt x="58" y="32"/>
                  </a:lnTo>
                  <a:lnTo>
                    <a:pt x="60" y="29"/>
                  </a:lnTo>
                  <a:lnTo>
                    <a:pt x="63" y="26"/>
                  </a:lnTo>
                  <a:lnTo>
                    <a:pt x="66" y="23"/>
                  </a:lnTo>
                  <a:lnTo>
                    <a:pt x="70" y="22"/>
                  </a:lnTo>
                  <a:lnTo>
                    <a:pt x="70" y="18"/>
                  </a:lnTo>
                  <a:lnTo>
                    <a:pt x="70" y="15"/>
                  </a:lnTo>
                  <a:lnTo>
                    <a:pt x="71" y="11"/>
                  </a:lnTo>
                  <a:lnTo>
                    <a:pt x="71" y="8"/>
                  </a:lnTo>
                  <a:lnTo>
                    <a:pt x="72" y="7"/>
                  </a:lnTo>
                  <a:lnTo>
                    <a:pt x="73" y="5"/>
                  </a:lnTo>
                  <a:lnTo>
                    <a:pt x="76" y="4"/>
                  </a:lnTo>
                  <a:lnTo>
                    <a:pt x="78" y="2"/>
                  </a:lnTo>
                  <a:lnTo>
                    <a:pt x="162" y="0"/>
                  </a:lnTo>
                  <a:lnTo>
                    <a:pt x="162" y="1"/>
                  </a:lnTo>
                  <a:lnTo>
                    <a:pt x="162" y="5"/>
                  </a:lnTo>
                  <a:lnTo>
                    <a:pt x="162" y="11"/>
                  </a:lnTo>
                  <a:lnTo>
                    <a:pt x="162" y="18"/>
                  </a:lnTo>
                  <a:lnTo>
                    <a:pt x="162" y="25"/>
                  </a:lnTo>
                  <a:lnTo>
                    <a:pt x="162" y="32"/>
                  </a:lnTo>
                  <a:lnTo>
                    <a:pt x="162" y="37"/>
                  </a:lnTo>
                  <a:lnTo>
                    <a:pt x="162" y="4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6" name="Freeform 244">
              <a:extLst>
                <a:ext uri="{FF2B5EF4-FFF2-40B4-BE49-F238E27FC236}">
                  <a16:creationId xmlns:a16="http://schemas.microsoft.com/office/drawing/2014/main" id="{1F0BC11F-6790-2219-24FA-4920642A150F}"/>
                </a:ext>
              </a:extLst>
            </p:cNvPr>
            <p:cNvSpPr>
              <a:spLocks/>
            </p:cNvSpPr>
            <p:nvPr/>
          </p:nvSpPr>
          <p:spPr bwMode="gray">
            <a:xfrm>
              <a:off x="6269124" y="4801794"/>
              <a:ext cx="512243" cy="519010"/>
            </a:xfrm>
            <a:custGeom>
              <a:avLst/>
              <a:gdLst>
                <a:gd name="T0" fmla="*/ 431800 w 277"/>
                <a:gd name="T1" fmla="*/ 161133 h 297"/>
                <a:gd name="T2" fmla="*/ 420688 w 277"/>
                <a:gd name="T3" fmla="*/ 200366 h 297"/>
                <a:gd name="T4" fmla="*/ 420688 w 277"/>
                <a:gd name="T5" fmla="*/ 210174 h 297"/>
                <a:gd name="T6" fmla="*/ 393700 w 277"/>
                <a:gd name="T7" fmla="*/ 239598 h 297"/>
                <a:gd name="T8" fmla="*/ 361950 w 277"/>
                <a:gd name="T9" fmla="*/ 291441 h 297"/>
                <a:gd name="T10" fmla="*/ 301625 w 277"/>
                <a:gd name="T11" fmla="*/ 344685 h 297"/>
                <a:gd name="T12" fmla="*/ 261938 w 277"/>
                <a:gd name="T13" fmla="*/ 385319 h 297"/>
                <a:gd name="T14" fmla="*/ 233363 w 277"/>
                <a:gd name="T15" fmla="*/ 392324 h 297"/>
                <a:gd name="T16" fmla="*/ 200025 w 277"/>
                <a:gd name="T17" fmla="*/ 399330 h 297"/>
                <a:gd name="T18" fmla="*/ 174625 w 277"/>
                <a:gd name="T19" fmla="*/ 399330 h 297"/>
                <a:gd name="T20" fmla="*/ 161925 w 277"/>
                <a:gd name="T21" fmla="*/ 402132 h 297"/>
                <a:gd name="T22" fmla="*/ 149225 w 277"/>
                <a:gd name="T23" fmla="*/ 400731 h 297"/>
                <a:gd name="T24" fmla="*/ 136525 w 277"/>
                <a:gd name="T25" fmla="*/ 399330 h 297"/>
                <a:gd name="T26" fmla="*/ 88900 w 277"/>
                <a:gd name="T27" fmla="*/ 411941 h 297"/>
                <a:gd name="T28" fmla="*/ 52388 w 277"/>
                <a:gd name="T29" fmla="*/ 414743 h 297"/>
                <a:gd name="T30" fmla="*/ 31750 w 277"/>
                <a:gd name="T31" fmla="*/ 389522 h 297"/>
                <a:gd name="T32" fmla="*/ 30163 w 277"/>
                <a:gd name="T33" fmla="*/ 350290 h 297"/>
                <a:gd name="T34" fmla="*/ 33338 w 277"/>
                <a:gd name="T35" fmla="*/ 336278 h 297"/>
                <a:gd name="T36" fmla="*/ 22225 w 277"/>
                <a:gd name="T37" fmla="*/ 301249 h 297"/>
                <a:gd name="T38" fmla="*/ 4763 w 277"/>
                <a:gd name="T39" fmla="*/ 271825 h 297"/>
                <a:gd name="T40" fmla="*/ 1588 w 277"/>
                <a:gd name="T41" fmla="*/ 240999 h 297"/>
                <a:gd name="T42" fmla="*/ 0 w 277"/>
                <a:gd name="T43" fmla="*/ 215778 h 297"/>
                <a:gd name="T44" fmla="*/ 12700 w 277"/>
                <a:gd name="T45" fmla="*/ 201767 h 297"/>
                <a:gd name="T46" fmla="*/ 34925 w 277"/>
                <a:gd name="T47" fmla="*/ 224185 h 297"/>
                <a:gd name="T48" fmla="*/ 68263 w 277"/>
                <a:gd name="T49" fmla="*/ 224185 h 297"/>
                <a:gd name="T50" fmla="*/ 88900 w 277"/>
                <a:gd name="T51" fmla="*/ 197563 h 297"/>
                <a:gd name="T52" fmla="*/ 92075 w 277"/>
                <a:gd name="T53" fmla="*/ 114895 h 297"/>
                <a:gd name="T54" fmla="*/ 98425 w 277"/>
                <a:gd name="T55" fmla="*/ 91075 h 297"/>
                <a:gd name="T56" fmla="*/ 111125 w 277"/>
                <a:gd name="T57" fmla="*/ 96680 h 297"/>
                <a:gd name="T58" fmla="*/ 115888 w 277"/>
                <a:gd name="T59" fmla="*/ 112093 h 297"/>
                <a:gd name="T60" fmla="*/ 115888 w 277"/>
                <a:gd name="T61" fmla="*/ 137313 h 297"/>
                <a:gd name="T62" fmla="*/ 122238 w 277"/>
                <a:gd name="T63" fmla="*/ 159732 h 297"/>
                <a:gd name="T64" fmla="*/ 144463 w 277"/>
                <a:gd name="T65" fmla="*/ 162534 h 297"/>
                <a:gd name="T66" fmla="*/ 165100 w 277"/>
                <a:gd name="T67" fmla="*/ 135912 h 297"/>
                <a:gd name="T68" fmla="*/ 185738 w 277"/>
                <a:gd name="T69" fmla="*/ 107889 h 297"/>
                <a:gd name="T70" fmla="*/ 212725 w 277"/>
                <a:gd name="T71" fmla="*/ 114895 h 297"/>
                <a:gd name="T72" fmla="*/ 241300 w 277"/>
                <a:gd name="T73" fmla="*/ 120500 h 297"/>
                <a:gd name="T74" fmla="*/ 261938 w 277"/>
                <a:gd name="T75" fmla="*/ 95279 h 297"/>
                <a:gd name="T76" fmla="*/ 298450 w 277"/>
                <a:gd name="T77" fmla="*/ 46238 h 297"/>
                <a:gd name="T78" fmla="*/ 365125 w 277"/>
                <a:gd name="T79" fmla="*/ 0 h 297"/>
                <a:gd name="T80" fmla="*/ 392113 w 277"/>
                <a:gd name="T81" fmla="*/ 1401 h 297"/>
                <a:gd name="T82" fmla="*/ 412750 w 277"/>
                <a:gd name="T83" fmla="*/ 2802 h 297"/>
                <a:gd name="T84" fmla="*/ 423863 w 277"/>
                <a:gd name="T85" fmla="*/ 39232 h 297"/>
                <a:gd name="T86" fmla="*/ 425450 w 277"/>
                <a:gd name="T87" fmla="*/ 114895 h 297"/>
                <a:gd name="T88" fmla="*/ 406400 w 277"/>
                <a:gd name="T89" fmla="*/ 114895 h 297"/>
                <a:gd name="T90" fmla="*/ 400050 w 277"/>
                <a:gd name="T91" fmla="*/ 142918 h 297"/>
                <a:gd name="T92" fmla="*/ 422275 w 277"/>
                <a:gd name="T93" fmla="*/ 162534 h 297"/>
                <a:gd name="T94" fmla="*/ 303213 w 277"/>
                <a:gd name="T95" fmla="*/ 235395 h 297"/>
                <a:gd name="T96" fmla="*/ 331788 w 277"/>
                <a:gd name="T97" fmla="*/ 219982 h 297"/>
                <a:gd name="T98" fmla="*/ 346075 w 277"/>
                <a:gd name="T99" fmla="*/ 231191 h 297"/>
                <a:gd name="T100" fmla="*/ 336550 w 277"/>
                <a:gd name="T101" fmla="*/ 255011 h 297"/>
                <a:gd name="T102" fmla="*/ 304800 w 277"/>
                <a:gd name="T103" fmla="*/ 274627 h 297"/>
                <a:gd name="T104" fmla="*/ 285750 w 277"/>
                <a:gd name="T105" fmla="*/ 259214 h 2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7"/>
                <a:gd name="T160" fmla="*/ 0 h 297"/>
                <a:gd name="T161" fmla="*/ 277 w 277"/>
                <a:gd name="T162" fmla="*/ 297 h 2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7" h="297">
                  <a:moveTo>
                    <a:pt x="266" y="116"/>
                  </a:moveTo>
                  <a:lnTo>
                    <a:pt x="267" y="116"/>
                  </a:lnTo>
                  <a:lnTo>
                    <a:pt x="268" y="116"/>
                  </a:lnTo>
                  <a:lnTo>
                    <a:pt x="270" y="115"/>
                  </a:lnTo>
                  <a:lnTo>
                    <a:pt x="272" y="115"/>
                  </a:lnTo>
                  <a:lnTo>
                    <a:pt x="273" y="115"/>
                  </a:lnTo>
                  <a:lnTo>
                    <a:pt x="275" y="114"/>
                  </a:lnTo>
                  <a:lnTo>
                    <a:pt x="277" y="114"/>
                  </a:lnTo>
                  <a:lnTo>
                    <a:pt x="265" y="141"/>
                  </a:lnTo>
                  <a:lnTo>
                    <a:pt x="265" y="143"/>
                  </a:lnTo>
                  <a:lnTo>
                    <a:pt x="265" y="144"/>
                  </a:lnTo>
                  <a:lnTo>
                    <a:pt x="265" y="146"/>
                  </a:lnTo>
                  <a:lnTo>
                    <a:pt x="265" y="147"/>
                  </a:lnTo>
                  <a:lnTo>
                    <a:pt x="265" y="148"/>
                  </a:lnTo>
                  <a:lnTo>
                    <a:pt x="265" y="150"/>
                  </a:lnTo>
                  <a:lnTo>
                    <a:pt x="265" y="153"/>
                  </a:lnTo>
                  <a:lnTo>
                    <a:pt x="265" y="154"/>
                  </a:lnTo>
                  <a:lnTo>
                    <a:pt x="260" y="157"/>
                  </a:lnTo>
                  <a:lnTo>
                    <a:pt x="254" y="162"/>
                  </a:lnTo>
                  <a:lnTo>
                    <a:pt x="248" y="171"/>
                  </a:lnTo>
                  <a:lnTo>
                    <a:pt x="243" y="179"/>
                  </a:lnTo>
                  <a:lnTo>
                    <a:pt x="237" y="189"/>
                  </a:lnTo>
                  <a:lnTo>
                    <a:pt x="233" y="197"/>
                  </a:lnTo>
                  <a:lnTo>
                    <a:pt x="229" y="204"/>
                  </a:lnTo>
                  <a:lnTo>
                    <a:pt x="228" y="208"/>
                  </a:lnTo>
                  <a:lnTo>
                    <a:pt x="221" y="218"/>
                  </a:lnTo>
                  <a:lnTo>
                    <a:pt x="212" y="226"/>
                  </a:lnTo>
                  <a:lnTo>
                    <a:pt x="204" y="233"/>
                  </a:lnTo>
                  <a:lnTo>
                    <a:pt x="197" y="239"/>
                  </a:lnTo>
                  <a:lnTo>
                    <a:pt x="190" y="246"/>
                  </a:lnTo>
                  <a:lnTo>
                    <a:pt x="183" y="251"/>
                  </a:lnTo>
                  <a:lnTo>
                    <a:pt x="177" y="259"/>
                  </a:lnTo>
                  <a:lnTo>
                    <a:pt x="171" y="269"/>
                  </a:lnTo>
                  <a:lnTo>
                    <a:pt x="169" y="272"/>
                  </a:lnTo>
                  <a:lnTo>
                    <a:pt x="165" y="275"/>
                  </a:lnTo>
                  <a:lnTo>
                    <a:pt x="161" y="275"/>
                  </a:lnTo>
                  <a:lnTo>
                    <a:pt x="157" y="275"/>
                  </a:lnTo>
                  <a:lnTo>
                    <a:pt x="153" y="276"/>
                  </a:lnTo>
                  <a:lnTo>
                    <a:pt x="149" y="278"/>
                  </a:lnTo>
                  <a:lnTo>
                    <a:pt x="147" y="280"/>
                  </a:lnTo>
                  <a:lnTo>
                    <a:pt x="146" y="285"/>
                  </a:lnTo>
                  <a:lnTo>
                    <a:pt x="139" y="285"/>
                  </a:lnTo>
                  <a:lnTo>
                    <a:pt x="134" y="285"/>
                  </a:lnTo>
                  <a:lnTo>
                    <a:pt x="129" y="285"/>
                  </a:lnTo>
                  <a:lnTo>
                    <a:pt x="126" y="285"/>
                  </a:lnTo>
                  <a:lnTo>
                    <a:pt x="122" y="285"/>
                  </a:lnTo>
                  <a:lnTo>
                    <a:pt x="119" y="285"/>
                  </a:lnTo>
                  <a:lnTo>
                    <a:pt x="115" y="285"/>
                  </a:lnTo>
                  <a:lnTo>
                    <a:pt x="111" y="285"/>
                  </a:lnTo>
                  <a:lnTo>
                    <a:pt x="110" y="285"/>
                  </a:lnTo>
                  <a:lnTo>
                    <a:pt x="108" y="285"/>
                  </a:lnTo>
                  <a:lnTo>
                    <a:pt x="107" y="285"/>
                  </a:lnTo>
                  <a:lnTo>
                    <a:pt x="105" y="286"/>
                  </a:lnTo>
                  <a:lnTo>
                    <a:pt x="103" y="286"/>
                  </a:lnTo>
                  <a:lnTo>
                    <a:pt x="102" y="287"/>
                  </a:lnTo>
                  <a:lnTo>
                    <a:pt x="101" y="289"/>
                  </a:lnTo>
                  <a:lnTo>
                    <a:pt x="98" y="290"/>
                  </a:lnTo>
                  <a:lnTo>
                    <a:pt x="96" y="289"/>
                  </a:lnTo>
                  <a:lnTo>
                    <a:pt x="95" y="287"/>
                  </a:lnTo>
                  <a:lnTo>
                    <a:pt x="94" y="286"/>
                  </a:lnTo>
                  <a:lnTo>
                    <a:pt x="91" y="286"/>
                  </a:lnTo>
                  <a:lnTo>
                    <a:pt x="90" y="285"/>
                  </a:lnTo>
                  <a:lnTo>
                    <a:pt x="89" y="285"/>
                  </a:lnTo>
                  <a:lnTo>
                    <a:pt x="88" y="285"/>
                  </a:lnTo>
                  <a:lnTo>
                    <a:pt x="86" y="285"/>
                  </a:lnTo>
                  <a:lnTo>
                    <a:pt x="84" y="287"/>
                  </a:lnTo>
                  <a:lnTo>
                    <a:pt x="78" y="289"/>
                  </a:lnTo>
                  <a:lnTo>
                    <a:pt x="72" y="292"/>
                  </a:lnTo>
                  <a:lnTo>
                    <a:pt x="63" y="293"/>
                  </a:lnTo>
                  <a:lnTo>
                    <a:pt x="56" y="294"/>
                  </a:lnTo>
                  <a:lnTo>
                    <a:pt x="48" y="296"/>
                  </a:lnTo>
                  <a:lnTo>
                    <a:pt x="43" y="297"/>
                  </a:lnTo>
                  <a:lnTo>
                    <a:pt x="40" y="297"/>
                  </a:lnTo>
                  <a:lnTo>
                    <a:pt x="37" y="297"/>
                  </a:lnTo>
                  <a:lnTo>
                    <a:pt x="33" y="296"/>
                  </a:lnTo>
                  <a:lnTo>
                    <a:pt x="28" y="293"/>
                  </a:lnTo>
                  <a:lnTo>
                    <a:pt x="25" y="290"/>
                  </a:lnTo>
                  <a:lnTo>
                    <a:pt x="22" y="286"/>
                  </a:lnTo>
                  <a:lnTo>
                    <a:pt x="20" y="282"/>
                  </a:lnTo>
                  <a:lnTo>
                    <a:pt x="20" y="278"/>
                  </a:lnTo>
                  <a:lnTo>
                    <a:pt x="21" y="272"/>
                  </a:lnTo>
                  <a:lnTo>
                    <a:pt x="16" y="255"/>
                  </a:lnTo>
                  <a:lnTo>
                    <a:pt x="18" y="253"/>
                  </a:lnTo>
                  <a:lnTo>
                    <a:pt x="18" y="251"/>
                  </a:lnTo>
                  <a:lnTo>
                    <a:pt x="19" y="250"/>
                  </a:lnTo>
                  <a:lnTo>
                    <a:pt x="20" y="247"/>
                  </a:lnTo>
                  <a:lnTo>
                    <a:pt x="20" y="246"/>
                  </a:lnTo>
                  <a:lnTo>
                    <a:pt x="20" y="244"/>
                  </a:lnTo>
                  <a:lnTo>
                    <a:pt x="21" y="241"/>
                  </a:lnTo>
                  <a:lnTo>
                    <a:pt x="21" y="240"/>
                  </a:lnTo>
                  <a:lnTo>
                    <a:pt x="20" y="234"/>
                  </a:lnTo>
                  <a:lnTo>
                    <a:pt x="20" y="229"/>
                  </a:lnTo>
                  <a:lnTo>
                    <a:pt x="18" y="225"/>
                  </a:lnTo>
                  <a:lnTo>
                    <a:pt x="15" y="219"/>
                  </a:lnTo>
                  <a:lnTo>
                    <a:pt x="14" y="215"/>
                  </a:lnTo>
                  <a:lnTo>
                    <a:pt x="10" y="212"/>
                  </a:lnTo>
                  <a:lnTo>
                    <a:pt x="8" y="208"/>
                  </a:lnTo>
                  <a:lnTo>
                    <a:pt x="6" y="204"/>
                  </a:lnTo>
                  <a:lnTo>
                    <a:pt x="4" y="199"/>
                  </a:lnTo>
                  <a:lnTo>
                    <a:pt x="3" y="194"/>
                  </a:lnTo>
                  <a:lnTo>
                    <a:pt x="2" y="189"/>
                  </a:lnTo>
                  <a:lnTo>
                    <a:pt x="2" y="185"/>
                  </a:lnTo>
                  <a:lnTo>
                    <a:pt x="2" y="180"/>
                  </a:lnTo>
                  <a:lnTo>
                    <a:pt x="1" y="176"/>
                  </a:lnTo>
                  <a:lnTo>
                    <a:pt x="1" y="172"/>
                  </a:lnTo>
                  <a:lnTo>
                    <a:pt x="0" y="167"/>
                  </a:lnTo>
                  <a:lnTo>
                    <a:pt x="0" y="164"/>
                  </a:lnTo>
                  <a:lnTo>
                    <a:pt x="0" y="161"/>
                  </a:lnTo>
                  <a:lnTo>
                    <a:pt x="0" y="158"/>
                  </a:lnTo>
                  <a:lnTo>
                    <a:pt x="0" y="154"/>
                  </a:lnTo>
                  <a:lnTo>
                    <a:pt x="0" y="151"/>
                  </a:lnTo>
                  <a:lnTo>
                    <a:pt x="0" y="147"/>
                  </a:lnTo>
                  <a:lnTo>
                    <a:pt x="0" y="146"/>
                  </a:lnTo>
                  <a:lnTo>
                    <a:pt x="0" y="144"/>
                  </a:lnTo>
                  <a:lnTo>
                    <a:pt x="8" y="144"/>
                  </a:lnTo>
                  <a:lnTo>
                    <a:pt x="10" y="148"/>
                  </a:lnTo>
                  <a:lnTo>
                    <a:pt x="13" y="151"/>
                  </a:lnTo>
                  <a:lnTo>
                    <a:pt x="15" y="155"/>
                  </a:lnTo>
                  <a:lnTo>
                    <a:pt x="19" y="157"/>
                  </a:lnTo>
                  <a:lnTo>
                    <a:pt x="22" y="160"/>
                  </a:lnTo>
                  <a:lnTo>
                    <a:pt x="26" y="161"/>
                  </a:lnTo>
                  <a:lnTo>
                    <a:pt x="29" y="161"/>
                  </a:lnTo>
                  <a:lnTo>
                    <a:pt x="34" y="161"/>
                  </a:lnTo>
                  <a:lnTo>
                    <a:pt x="38" y="161"/>
                  </a:lnTo>
                  <a:lnTo>
                    <a:pt x="43" y="160"/>
                  </a:lnTo>
                  <a:lnTo>
                    <a:pt x="46" y="157"/>
                  </a:lnTo>
                  <a:lnTo>
                    <a:pt x="48" y="154"/>
                  </a:lnTo>
                  <a:lnTo>
                    <a:pt x="51" y="150"/>
                  </a:lnTo>
                  <a:lnTo>
                    <a:pt x="53" y="146"/>
                  </a:lnTo>
                  <a:lnTo>
                    <a:pt x="56" y="141"/>
                  </a:lnTo>
                  <a:lnTo>
                    <a:pt x="57" y="136"/>
                  </a:lnTo>
                  <a:lnTo>
                    <a:pt x="57" y="94"/>
                  </a:lnTo>
                  <a:lnTo>
                    <a:pt x="58" y="90"/>
                  </a:lnTo>
                  <a:lnTo>
                    <a:pt x="58" y="86"/>
                  </a:lnTo>
                  <a:lnTo>
                    <a:pt x="58" y="82"/>
                  </a:lnTo>
                  <a:lnTo>
                    <a:pt x="58" y="77"/>
                  </a:lnTo>
                  <a:lnTo>
                    <a:pt x="59" y="72"/>
                  </a:lnTo>
                  <a:lnTo>
                    <a:pt x="59" y="69"/>
                  </a:lnTo>
                  <a:lnTo>
                    <a:pt x="60" y="67"/>
                  </a:lnTo>
                  <a:lnTo>
                    <a:pt x="62" y="65"/>
                  </a:lnTo>
                  <a:lnTo>
                    <a:pt x="63" y="67"/>
                  </a:lnTo>
                  <a:lnTo>
                    <a:pt x="65" y="67"/>
                  </a:lnTo>
                  <a:lnTo>
                    <a:pt x="66" y="68"/>
                  </a:lnTo>
                  <a:lnTo>
                    <a:pt x="68" y="69"/>
                  </a:lnTo>
                  <a:lnTo>
                    <a:pt x="70" y="69"/>
                  </a:lnTo>
                  <a:lnTo>
                    <a:pt x="71" y="69"/>
                  </a:lnTo>
                  <a:lnTo>
                    <a:pt x="72" y="71"/>
                  </a:lnTo>
                  <a:lnTo>
                    <a:pt x="73" y="71"/>
                  </a:lnTo>
                  <a:lnTo>
                    <a:pt x="73" y="76"/>
                  </a:lnTo>
                  <a:lnTo>
                    <a:pt x="73" y="80"/>
                  </a:lnTo>
                  <a:lnTo>
                    <a:pt x="73" y="84"/>
                  </a:lnTo>
                  <a:lnTo>
                    <a:pt x="73" y="87"/>
                  </a:lnTo>
                  <a:lnTo>
                    <a:pt x="73" y="91"/>
                  </a:lnTo>
                  <a:lnTo>
                    <a:pt x="73" y="94"/>
                  </a:lnTo>
                  <a:lnTo>
                    <a:pt x="73" y="98"/>
                  </a:lnTo>
                  <a:lnTo>
                    <a:pt x="73" y="101"/>
                  </a:lnTo>
                  <a:lnTo>
                    <a:pt x="73" y="105"/>
                  </a:lnTo>
                  <a:lnTo>
                    <a:pt x="74" y="109"/>
                  </a:lnTo>
                  <a:lnTo>
                    <a:pt x="76" y="112"/>
                  </a:lnTo>
                  <a:lnTo>
                    <a:pt x="77" y="114"/>
                  </a:lnTo>
                  <a:lnTo>
                    <a:pt x="79" y="115"/>
                  </a:lnTo>
                  <a:lnTo>
                    <a:pt x="82" y="116"/>
                  </a:lnTo>
                  <a:lnTo>
                    <a:pt x="85" y="116"/>
                  </a:lnTo>
                  <a:lnTo>
                    <a:pt x="88" y="116"/>
                  </a:lnTo>
                  <a:lnTo>
                    <a:pt x="91" y="116"/>
                  </a:lnTo>
                  <a:lnTo>
                    <a:pt x="94" y="115"/>
                  </a:lnTo>
                  <a:lnTo>
                    <a:pt x="96" y="112"/>
                  </a:lnTo>
                  <a:lnTo>
                    <a:pt x="98" y="109"/>
                  </a:lnTo>
                  <a:lnTo>
                    <a:pt x="101" y="104"/>
                  </a:lnTo>
                  <a:lnTo>
                    <a:pt x="104" y="97"/>
                  </a:lnTo>
                  <a:lnTo>
                    <a:pt x="107" y="88"/>
                  </a:lnTo>
                  <a:lnTo>
                    <a:pt x="110" y="83"/>
                  </a:lnTo>
                  <a:lnTo>
                    <a:pt x="113" y="80"/>
                  </a:lnTo>
                  <a:lnTo>
                    <a:pt x="115" y="77"/>
                  </a:lnTo>
                  <a:lnTo>
                    <a:pt x="117" y="77"/>
                  </a:lnTo>
                  <a:lnTo>
                    <a:pt x="120" y="76"/>
                  </a:lnTo>
                  <a:lnTo>
                    <a:pt x="124" y="77"/>
                  </a:lnTo>
                  <a:lnTo>
                    <a:pt x="128" y="77"/>
                  </a:lnTo>
                  <a:lnTo>
                    <a:pt x="130" y="80"/>
                  </a:lnTo>
                  <a:lnTo>
                    <a:pt x="134" y="82"/>
                  </a:lnTo>
                  <a:lnTo>
                    <a:pt x="136" y="83"/>
                  </a:lnTo>
                  <a:lnTo>
                    <a:pt x="139" y="84"/>
                  </a:lnTo>
                  <a:lnTo>
                    <a:pt x="142" y="86"/>
                  </a:lnTo>
                  <a:lnTo>
                    <a:pt x="146" y="86"/>
                  </a:lnTo>
                  <a:lnTo>
                    <a:pt x="152" y="86"/>
                  </a:lnTo>
                  <a:lnTo>
                    <a:pt x="157" y="84"/>
                  </a:lnTo>
                  <a:lnTo>
                    <a:pt x="159" y="82"/>
                  </a:lnTo>
                  <a:lnTo>
                    <a:pt x="161" y="77"/>
                  </a:lnTo>
                  <a:lnTo>
                    <a:pt x="163" y="72"/>
                  </a:lnTo>
                  <a:lnTo>
                    <a:pt x="165" y="68"/>
                  </a:lnTo>
                  <a:lnTo>
                    <a:pt x="166" y="61"/>
                  </a:lnTo>
                  <a:lnTo>
                    <a:pt x="170" y="55"/>
                  </a:lnTo>
                  <a:lnTo>
                    <a:pt x="173" y="48"/>
                  </a:lnTo>
                  <a:lnTo>
                    <a:pt x="179" y="40"/>
                  </a:lnTo>
                  <a:lnTo>
                    <a:pt x="188" y="33"/>
                  </a:lnTo>
                  <a:lnTo>
                    <a:pt x="197" y="25"/>
                  </a:lnTo>
                  <a:lnTo>
                    <a:pt x="207" y="18"/>
                  </a:lnTo>
                  <a:lnTo>
                    <a:pt x="216" y="11"/>
                  </a:lnTo>
                  <a:lnTo>
                    <a:pt x="224" y="5"/>
                  </a:lnTo>
                  <a:lnTo>
                    <a:pt x="230" y="0"/>
                  </a:lnTo>
                  <a:lnTo>
                    <a:pt x="234" y="1"/>
                  </a:lnTo>
                  <a:lnTo>
                    <a:pt x="237" y="1"/>
                  </a:lnTo>
                  <a:lnTo>
                    <a:pt x="241" y="1"/>
                  </a:lnTo>
                  <a:lnTo>
                    <a:pt x="243" y="1"/>
                  </a:lnTo>
                  <a:lnTo>
                    <a:pt x="247" y="1"/>
                  </a:lnTo>
                  <a:lnTo>
                    <a:pt x="249" y="1"/>
                  </a:lnTo>
                  <a:lnTo>
                    <a:pt x="253" y="1"/>
                  </a:lnTo>
                  <a:lnTo>
                    <a:pt x="255" y="0"/>
                  </a:lnTo>
                  <a:lnTo>
                    <a:pt x="255" y="2"/>
                  </a:lnTo>
                  <a:lnTo>
                    <a:pt x="260" y="2"/>
                  </a:lnTo>
                  <a:lnTo>
                    <a:pt x="260" y="11"/>
                  </a:lnTo>
                  <a:lnTo>
                    <a:pt x="261" y="16"/>
                  </a:lnTo>
                  <a:lnTo>
                    <a:pt x="264" y="21"/>
                  </a:lnTo>
                  <a:lnTo>
                    <a:pt x="265" y="23"/>
                  </a:lnTo>
                  <a:lnTo>
                    <a:pt x="267" y="28"/>
                  </a:lnTo>
                  <a:lnTo>
                    <a:pt x="270" y="32"/>
                  </a:lnTo>
                  <a:lnTo>
                    <a:pt x="271" y="37"/>
                  </a:lnTo>
                  <a:lnTo>
                    <a:pt x="271" y="46"/>
                  </a:lnTo>
                  <a:lnTo>
                    <a:pt x="271" y="82"/>
                  </a:lnTo>
                  <a:lnTo>
                    <a:pt x="268" y="82"/>
                  </a:lnTo>
                  <a:lnTo>
                    <a:pt x="266" y="83"/>
                  </a:lnTo>
                  <a:lnTo>
                    <a:pt x="262" y="83"/>
                  </a:lnTo>
                  <a:lnTo>
                    <a:pt x="260" y="83"/>
                  </a:lnTo>
                  <a:lnTo>
                    <a:pt x="258" y="82"/>
                  </a:lnTo>
                  <a:lnTo>
                    <a:pt x="256" y="82"/>
                  </a:lnTo>
                  <a:lnTo>
                    <a:pt x="254" y="82"/>
                  </a:lnTo>
                  <a:lnTo>
                    <a:pt x="253" y="87"/>
                  </a:lnTo>
                  <a:lnTo>
                    <a:pt x="253" y="93"/>
                  </a:lnTo>
                  <a:lnTo>
                    <a:pt x="252" y="98"/>
                  </a:lnTo>
                  <a:lnTo>
                    <a:pt x="252" y="102"/>
                  </a:lnTo>
                  <a:lnTo>
                    <a:pt x="252" y="107"/>
                  </a:lnTo>
                  <a:lnTo>
                    <a:pt x="253" y="111"/>
                  </a:lnTo>
                  <a:lnTo>
                    <a:pt x="253" y="114"/>
                  </a:lnTo>
                  <a:lnTo>
                    <a:pt x="254" y="116"/>
                  </a:lnTo>
                  <a:lnTo>
                    <a:pt x="266" y="116"/>
                  </a:lnTo>
                  <a:lnTo>
                    <a:pt x="178" y="179"/>
                  </a:lnTo>
                  <a:lnTo>
                    <a:pt x="182" y="178"/>
                  </a:lnTo>
                  <a:lnTo>
                    <a:pt x="185" y="175"/>
                  </a:lnTo>
                  <a:lnTo>
                    <a:pt x="189" y="172"/>
                  </a:lnTo>
                  <a:lnTo>
                    <a:pt x="191" y="168"/>
                  </a:lnTo>
                  <a:lnTo>
                    <a:pt x="195" y="164"/>
                  </a:lnTo>
                  <a:lnTo>
                    <a:pt x="197" y="160"/>
                  </a:lnTo>
                  <a:lnTo>
                    <a:pt x="201" y="157"/>
                  </a:lnTo>
                  <a:lnTo>
                    <a:pt x="205" y="157"/>
                  </a:lnTo>
                  <a:lnTo>
                    <a:pt x="209" y="157"/>
                  </a:lnTo>
                  <a:lnTo>
                    <a:pt x="211" y="158"/>
                  </a:lnTo>
                  <a:lnTo>
                    <a:pt x="214" y="160"/>
                  </a:lnTo>
                  <a:lnTo>
                    <a:pt x="215" y="161"/>
                  </a:lnTo>
                  <a:lnTo>
                    <a:pt x="217" y="164"/>
                  </a:lnTo>
                  <a:lnTo>
                    <a:pt x="218" y="165"/>
                  </a:lnTo>
                  <a:lnTo>
                    <a:pt x="220" y="168"/>
                  </a:lnTo>
                  <a:lnTo>
                    <a:pt x="220" y="171"/>
                  </a:lnTo>
                  <a:lnTo>
                    <a:pt x="218" y="173"/>
                  </a:lnTo>
                  <a:lnTo>
                    <a:pt x="216" y="178"/>
                  </a:lnTo>
                  <a:lnTo>
                    <a:pt x="212" y="182"/>
                  </a:lnTo>
                  <a:lnTo>
                    <a:pt x="209" y="186"/>
                  </a:lnTo>
                  <a:lnTo>
                    <a:pt x="203" y="190"/>
                  </a:lnTo>
                  <a:lnTo>
                    <a:pt x="199" y="193"/>
                  </a:lnTo>
                  <a:lnTo>
                    <a:pt x="196" y="196"/>
                  </a:lnTo>
                  <a:lnTo>
                    <a:pt x="192" y="196"/>
                  </a:lnTo>
                  <a:lnTo>
                    <a:pt x="191" y="196"/>
                  </a:lnTo>
                  <a:lnTo>
                    <a:pt x="189" y="193"/>
                  </a:lnTo>
                  <a:lnTo>
                    <a:pt x="186" y="190"/>
                  </a:lnTo>
                  <a:lnTo>
                    <a:pt x="183" y="187"/>
                  </a:lnTo>
                  <a:lnTo>
                    <a:pt x="180" y="185"/>
                  </a:lnTo>
                  <a:lnTo>
                    <a:pt x="178" y="182"/>
                  </a:lnTo>
                  <a:lnTo>
                    <a:pt x="177" y="179"/>
                  </a:lnTo>
                  <a:lnTo>
                    <a:pt x="178" y="179"/>
                  </a:lnTo>
                  <a:lnTo>
                    <a:pt x="266" y="11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7" name="Freeform 245">
              <a:extLst>
                <a:ext uri="{FF2B5EF4-FFF2-40B4-BE49-F238E27FC236}">
                  <a16:creationId xmlns:a16="http://schemas.microsoft.com/office/drawing/2014/main" id="{D6B0B1A2-56FA-8402-7853-8BC834A85D8A}"/>
                </a:ext>
              </a:extLst>
            </p:cNvPr>
            <p:cNvSpPr>
              <a:spLocks/>
            </p:cNvSpPr>
            <p:nvPr/>
          </p:nvSpPr>
          <p:spPr bwMode="gray">
            <a:xfrm>
              <a:off x="6128508" y="3676615"/>
              <a:ext cx="648842" cy="713144"/>
            </a:xfrm>
            <a:custGeom>
              <a:avLst/>
              <a:gdLst>
                <a:gd name="T0" fmla="*/ 452438 w 350"/>
                <a:gd name="T1" fmla="*/ 37831 h 408"/>
                <a:gd name="T2" fmla="*/ 511175 w 350"/>
                <a:gd name="T3" fmla="*/ 33628 h 408"/>
                <a:gd name="T4" fmla="*/ 539750 w 350"/>
                <a:gd name="T5" fmla="*/ 57448 h 408"/>
                <a:gd name="T6" fmla="*/ 547688 w 350"/>
                <a:gd name="T7" fmla="*/ 93878 h 408"/>
                <a:gd name="T8" fmla="*/ 534988 w 350"/>
                <a:gd name="T9" fmla="*/ 128907 h 408"/>
                <a:gd name="T10" fmla="*/ 504825 w 350"/>
                <a:gd name="T11" fmla="*/ 177947 h 408"/>
                <a:gd name="T12" fmla="*/ 509588 w 350"/>
                <a:gd name="T13" fmla="*/ 208773 h 408"/>
                <a:gd name="T14" fmla="*/ 490538 w 350"/>
                <a:gd name="T15" fmla="*/ 236796 h 408"/>
                <a:gd name="T16" fmla="*/ 484188 w 350"/>
                <a:gd name="T17" fmla="*/ 257813 h 408"/>
                <a:gd name="T18" fmla="*/ 493713 w 350"/>
                <a:gd name="T19" fmla="*/ 283034 h 408"/>
                <a:gd name="T20" fmla="*/ 498475 w 350"/>
                <a:gd name="T21" fmla="*/ 327871 h 408"/>
                <a:gd name="T22" fmla="*/ 501650 w 350"/>
                <a:gd name="T23" fmla="*/ 339081 h 408"/>
                <a:gd name="T24" fmla="*/ 504825 w 350"/>
                <a:gd name="T25" fmla="*/ 383918 h 408"/>
                <a:gd name="T26" fmla="*/ 523875 w 350"/>
                <a:gd name="T27" fmla="*/ 410540 h 408"/>
                <a:gd name="T28" fmla="*/ 531813 w 350"/>
                <a:gd name="T29" fmla="*/ 437162 h 408"/>
                <a:gd name="T30" fmla="*/ 531813 w 350"/>
                <a:gd name="T31" fmla="*/ 449772 h 408"/>
                <a:gd name="T32" fmla="*/ 504825 w 350"/>
                <a:gd name="T33" fmla="*/ 456778 h 408"/>
                <a:gd name="T34" fmla="*/ 479425 w 350"/>
                <a:gd name="T35" fmla="*/ 494609 h 408"/>
                <a:gd name="T36" fmla="*/ 454025 w 350"/>
                <a:gd name="T37" fmla="*/ 556260 h 408"/>
                <a:gd name="T38" fmla="*/ 441325 w 350"/>
                <a:gd name="T39" fmla="*/ 559063 h 408"/>
                <a:gd name="T40" fmla="*/ 423863 w 350"/>
                <a:gd name="T41" fmla="*/ 566068 h 408"/>
                <a:gd name="T42" fmla="*/ 392112 w 350"/>
                <a:gd name="T43" fmla="*/ 571673 h 408"/>
                <a:gd name="T44" fmla="*/ 373062 w 350"/>
                <a:gd name="T45" fmla="*/ 546452 h 408"/>
                <a:gd name="T46" fmla="*/ 352425 w 350"/>
                <a:gd name="T47" fmla="*/ 547853 h 408"/>
                <a:gd name="T48" fmla="*/ 338137 w 350"/>
                <a:gd name="T49" fmla="*/ 536644 h 408"/>
                <a:gd name="T50" fmla="*/ 320675 w 350"/>
                <a:gd name="T51" fmla="*/ 533842 h 408"/>
                <a:gd name="T52" fmla="*/ 303212 w 350"/>
                <a:gd name="T53" fmla="*/ 536644 h 408"/>
                <a:gd name="T54" fmla="*/ 285750 w 350"/>
                <a:gd name="T55" fmla="*/ 521231 h 408"/>
                <a:gd name="T56" fmla="*/ 282575 w 350"/>
                <a:gd name="T57" fmla="*/ 493208 h 408"/>
                <a:gd name="T58" fmla="*/ 280987 w 350"/>
                <a:gd name="T59" fmla="*/ 469388 h 408"/>
                <a:gd name="T60" fmla="*/ 285750 w 350"/>
                <a:gd name="T61" fmla="*/ 452574 h 408"/>
                <a:gd name="T62" fmla="*/ 282575 w 350"/>
                <a:gd name="T63" fmla="*/ 425952 h 408"/>
                <a:gd name="T64" fmla="*/ 252413 w 350"/>
                <a:gd name="T65" fmla="*/ 410540 h 408"/>
                <a:gd name="T66" fmla="*/ 219075 w 350"/>
                <a:gd name="T67" fmla="*/ 416144 h 408"/>
                <a:gd name="T68" fmla="*/ 176212 w 350"/>
                <a:gd name="T69" fmla="*/ 444168 h 408"/>
                <a:gd name="T70" fmla="*/ 146050 w 350"/>
                <a:gd name="T71" fmla="*/ 392325 h 408"/>
                <a:gd name="T72" fmla="*/ 1588 w 350"/>
                <a:gd name="T73" fmla="*/ 364301 h 408"/>
                <a:gd name="T74" fmla="*/ 15875 w 350"/>
                <a:gd name="T75" fmla="*/ 358697 h 408"/>
                <a:gd name="T76" fmla="*/ 15875 w 350"/>
                <a:gd name="T77" fmla="*/ 346086 h 408"/>
                <a:gd name="T78" fmla="*/ 9525 w 350"/>
                <a:gd name="T79" fmla="*/ 343284 h 408"/>
                <a:gd name="T80" fmla="*/ 28575 w 350"/>
                <a:gd name="T81" fmla="*/ 329272 h 408"/>
                <a:gd name="T82" fmla="*/ 53975 w 350"/>
                <a:gd name="T83" fmla="*/ 332075 h 408"/>
                <a:gd name="T84" fmla="*/ 73025 w 350"/>
                <a:gd name="T85" fmla="*/ 332075 h 408"/>
                <a:gd name="T86" fmla="*/ 88900 w 350"/>
                <a:gd name="T87" fmla="*/ 333476 h 408"/>
                <a:gd name="T88" fmla="*/ 103188 w 350"/>
                <a:gd name="T89" fmla="*/ 312459 h 408"/>
                <a:gd name="T90" fmla="*/ 115888 w 350"/>
                <a:gd name="T91" fmla="*/ 302650 h 408"/>
                <a:gd name="T92" fmla="*/ 125413 w 350"/>
                <a:gd name="T93" fmla="*/ 284435 h 408"/>
                <a:gd name="T94" fmla="*/ 133350 w 350"/>
                <a:gd name="T95" fmla="*/ 238197 h 408"/>
                <a:gd name="T96" fmla="*/ 155575 w 350"/>
                <a:gd name="T97" fmla="*/ 214377 h 408"/>
                <a:gd name="T98" fmla="*/ 176212 w 350"/>
                <a:gd name="T99" fmla="*/ 152726 h 408"/>
                <a:gd name="T100" fmla="*/ 180975 w 350"/>
                <a:gd name="T101" fmla="*/ 93878 h 408"/>
                <a:gd name="T102" fmla="*/ 188912 w 350"/>
                <a:gd name="T103" fmla="*/ 54645 h 408"/>
                <a:gd name="T104" fmla="*/ 219075 w 350"/>
                <a:gd name="T105" fmla="*/ 15413 h 408"/>
                <a:gd name="T106" fmla="*/ 255588 w 350"/>
                <a:gd name="T107" fmla="*/ 33628 h 408"/>
                <a:gd name="T108" fmla="*/ 288925 w 350"/>
                <a:gd name="T109" fmla="*/ 42035 h 408"/>
                <a:gd name="T110" fmla="*/ 309562 w 350"/>
                <a:gd name="T111" fmla="*/ 37831 h 408"/>
                <a:gd name="T112" fmla="*/ 315912 w 350"/>
                <a:gd name="T113" fmla="*/ 29424 h 408"/>
                <a:gd name="T114" fmla="*/ 363537 w 350"/>
                <a:gd name="T115" fmla="*/ 18215 h 408"/>
                <a:gd name="T116" fmla="*/ 384175 w 350"/>
                <a:gd name="T117" fmla="*/ 7006 h 408"/>
                <a:gd name="T118" fmla="*/ 393700 w 350"/>
                <a:gd name="T119" fmla="*/ 0 h 408"/>
                <a:gd name="T120" fmla="*/ 401637 w 350"/>
                <a:gd name="T121" fmla="*/ 8407 h 408"/>
                <a:gd name="T122" fmla="*/ 420688 w 350"/>
                <a:gd name="T123" fmla="*/ 15413 h 408"/>
                <a:gd name="T124" fmla="*/ 431800 w 350"/>
                <a:gd name="T125" fmla="*/ 14012 h 4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0"/>
                <a:gd name="T190" fmla="*/ 0 h 408"/>
                <a:gd name="T191" fmla="*/ 350 w 350"/>
                <a:gd name="T192" fmla="*/ 408 h 4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0" h="408">
                  <a:moveTo>
                    <a:pt x="275" y="11"/>
                  </a:moveTo>
                  <a:lnTo>
                    <a:pt x="275" y="16"/>
                  </a:lnTo>
                  <a:lnTo>
                    <a:pt x="277" y="20"/>
                  </a:lnTo>
                  <a:lnTo>
                    <a:pt x="278" y="23"/>
                  </a:lnTo>
                  <a:lnTo>
                    <a:pt x="280" y="24"/>
                  </a:lnTo>
                  <a:lnTo>
                    <a:pt x="285" y="27"/>
                  </a:lnTo>
                  <a:lnTo>
                    <a:pt x="292" y="27"/>
                  </a:lnTo>
                  <a:lnTo>
                    <a:pt x="299" y="27"/>
                  </a:lnTo>
                  <a:lnTo>
                    <a:pt x="305" y="25"/>
                  </a:lnTo>
                  <a:lnTo>
                    <a:pt x="312" y="24"/>
                  </a:lnTo>
                  <a:lnTo>
                    <a:pt x="318" y="23"/>
                  </a:lnTo>
                  <a:lnTo>
                    <a:pt x="322" y="24"/>
                  </a:lnTo>
                  <a:lnTo>
                    <a:pt x="325" y="25"/>
                  </a:lnTo>
                  <a:lnTo>
                    <a:pt x="329" y="28"/>
                  </a:lnTo>
                  <a:lnTo>
                    <a:pt x="331" y="31"/>
                  </a:lnTo>
                  <a:lnTo>
                    <a:pt x="335" y="35"/>
                  </a:lnTo>
                  <a:lnTo>
                    <a:pt x="337" y="38"/>
                  </a:lnTo>
                  <a:lnTo>
                    <a:pt x="340" y="41"/>
                  </a:lnTo>
                  <a:lnTo>
                    <a:pt x="341" y="44"/>
                  </a:lnTo>
                  <a:lnTo>
                    <a:pt x="341" y="48"/>
                  </a:lnTo>
                  <a:lnTo>
                    <a:pt x="342" y="53"/>
                  </a:lnTo>
                  <a:lnTo>
                    <a:pt x="342" y="59"/>
                  </a:lnTo>
                  <a:lnTo>
                    <a:pt x="343" y="63"/>
                  </a:lnTo>
                  <a:lnTo>
                    <a:pt x="345" y="67"/>
                  </a:lnTo>
                  <a:lnTo>
                    <a:pt x="346" y="71"/>
                  </a:lnTo>
                  <a:lnTo>
                    <a:pt x="348" y="74"/>
                  </a:lnTo>
                  <a:lnTo>
                    <a:pt x="350" y="76"/>
                  </a:lnTo>
                  <a:lnTo>
                    <a:pt x="347" y="83"/>
                  </a:lnTo>
                  <a:lnTo>
                    <a:pt x="342" y="88"/>
                  </a:lnTo>
                  <a:lnTo>
                    <a:pt x="337" y="92"/>
                  </a:lnTo>
                  <a:lnTo>
                    <a:pt x="331" y="96"/>
                  </a:lnTo>
                  <a:lnTo>
                    <a:pt x="327" y="103"/>
                  </a:lnTo>
                  <a:lnTo>
                    <a:pt x="322" y="109"/>
                  </a:lnTo>
                  <a:lnTo>
                    <a:pt x="320" y="116"/>
                  </a:lnTo>
                  <a:lnTo>
                    <a:pt x="318" y="124"/>
                  </a:lnTo>
                  <a:lnTo>
                    <a:pt x="318" y="127"/>
                  </a:lnTo>
                  <a:lnTo>
                    <a:pt x="318" y="131"/>
                  </a:lnTo>
                  <a:lnTo>
                    <a:pt x="320" y="134"/>
                  </a:lnTo>
                  <a:lnTo>
                    <a:pt x="321" y="138"/>
                  </a:lnTo>
                  <a:lnTo>
                    <a:pt x="321" y="141"/>
                  </a:lnTo>
                  <a:lnTo>
                    <a:pt x="322" y="145"/>
                  </a:lnTo>
                  <a:lnTo>
                    <a:pt x="321" y="149"/>
                  </a:lnTo>
                  <a:lnTo>
                    <a:pt x="320" y="155"/>
                  </a:lnTo>
                  <a:lnTo>
                    <a:pt x="320" y="156"/>
                  </a:lnTo>
                  <a:lnTo>
                    <a:pt x="317" y="159"/>
                  </a:lnTo>
                  <a:lnTo>
                    <a:pt x="315" y="162"/>
                  </a:lnTo>
                  <a:lnTo>
                    <a:pt x="311" y="164"/>
                  </a:lnTo>
                  <a:lnTo>
                    <a:pt x="309" y="169"/>
                  </a:lnTo>
                  <a:lnTo>
                    <a:pt x="305" y="173"/>
                  </a:lnTo>
                  <a:lnTo>
                    <a:pt x="304" y="176"/>
                  </a:lnTo>
                  <a:lnTo>
                    <a:pt x="303" y="180"/>
                  </a:lnTo>
                  <a:lnTo>
                    <a:pt x="303" y="181"/>
                  </a:lnTo>
                  <a:lnTo>
                    <a:pt x="304" y="182"/>
                  </a:lnTo>
                  <a:lnTo>
                    <a:pt x="305" y="184"/>
                  </a:lnTo>
                  <a:lnTo>
                    <a:pt x="306" y="187"/>
                  </a:lnTo>
                  <a:lnTo>
                    <a:pt x="308" y="188"/>
                  </a:lnTo>
                  <a:lnTo>
                    <a:pt x="309" y="191"/>
                  </a:lnTo>
                  <a:lnTo>
                    <a:pt x="309" y="192"/>
                  </a:lnTo>
                  <a:lnTo>
                    <a:pt x="311" y="198"/>
                  </a:lnTo>
                  <a:lnTo>
                    <a:pt x="311" y="202"/>
                  </a:lnTo>
                  <a:lnTo>
                    <a:pt x="312" y="208"/>
                  </a:lnTo>
                  <a:lnTo>
                    <a:pt x="314" y="212"/>
                  </a:lnTo>
                  <a:lnTo>
                    <a:pt x="314" y="217"/>
                  </a:lnTo>
                  <a:lnTo>
                    <a:pt x="314" y="223"/>
                  </a:lnTo>
                  <a:lnTo>
                    <a:pt x="314" y="228"/>
                  </a:lnTo>
                  <a:lnTo>
                    <a:pt x="314" y="234"/>
                  </a:lnTo>
                  <a:lnTo>
                    <a:pt x="314" y="235"/>
                  </a:lnTo>
                  <a:lnTo>
                    <a:pt x="314" y="237"/>
                  </a:lnTo>
                  <a:lnTo>
                    <a:pt x="315" y="238"/>
                  </a:lnTo>
                  <a:lnTo>
                    <a:pt x="315" y="240"/>
                  </a:lnTo>
                  <a:lnTo>
                    <a:pt x="315" y="241"/>
                  </a:lnTo>
                  <a:lnTo>
                    <a:pt x="316" y="242"/>
                  </a:lnTo>
                  <a:lnTo>
                    <a:pt x="316" y="244"/>
                  </a:lnTo>
                  <a:lnTo>
                    <a:pt x="316" y="249"/>
                  </a:lnTo>
                  <a:lnTo>
                    <a:pt x="316" y="255"/>
                  </a:lnTo>
                  <a:lnTo>
                    <a:pt x="316" y="262"/>
                  </a:lnTo>
                  <a:lnTo>
                    <a:pt x="316" y="267"/>
                  </a:lnTo>
                  <a:lnTo>
                    <a:pt x="318" y="274"/>
                  </a:lnTo>
                  <a:lnTo>
                    <a:pt x="321" y="280"/>
                  </a:lnTo>
                  <a:lnTo>
                    <a:pt x="323" y="283"/>
                  </a:lnTo>
                  <a:lnTo>
                    <a:pt x="329" y="284"/>
                  </a:lnTo>
                  <a:lnTo>
                    <a:pt x="329" y="287"/>
                  </a:lnTo>
                  <a:lnTo>
                    <a:pt x="329" y="290"/>
                  </a:lnTo>
                  <a:lnTo>
                    <a:pt x="330" y="293"/>
                  </a:lnTo>
                  <a:lnTo>
                    <a:pt x="331" y="295"/>
                  </a:lnTo>
                  <a:lnTo>
                    <a:pt x="333" y="298"/>
                  </a:lnTo>
                  <a:lnTo>
                    <a:pt x="334" y="301"/>
                  </a:lnTo>
                  <a:lnTo>
                    <a:pt x="335" y="305"/>
                  </a:lnTo>
                  <a:lnTo>
                    <a:pt x="335" y="310"/>
                  </a:lnTo>
                  <a:lnTo>
                    <a:pt x="335" y="312"/>
                  </a:lnTo>
                  <a:lnTo>
                    <a:pt x="335" y="313"/>
                  </a:lnTo>
                  <a:lnTo>
                    <a:pt x="335" y="314"/>
                  </a:lnTo>
                  <a:lnTo>
                    <a:pt x="335" y="316"/>
                  </a:lnTo>
                  <a:lnTo>
                    <a:pt x="335" y="319"/>
                  </a:lnTo>
                  <a:lnTo>
                    <a:pt x="335" y="320"/>
                  </a:lnTo>
                  <a:lnTo>
                    <a:pt x="335" y="321"/>
                  </a:lnTo>
                  <a:lnTo>
                    <a:pt x="335" y="323"/>
                  </a:lnTo>
                  <a:lnTo>
                    <a:pt x="331" y="323"/>
                  </a:lnTo>
                  <a:lnTo>
                    <a:pt x="328" y="323"/>
                  </a:lnTo>
                  <a:lnTo>
                    <a:pt x="324" y="324"/>
                  </a:lnTo>
                  <a:lnTo>
                    <a:pt x="322" y="324"/>
                  </a:lnTo>
                  <a:lnTo>
                    <a:pt x="318" y="326"/>
                  </a:lnTo>
                  <a:lnTo>
                    <a:pt x="316" y="326"/>
                  </a:lnTo>
                  <a:lnTo>
                    <a:pt x="312" y="324"/>
                  </a:lnTo>
                  <a:lnTo>
                    <a:pt x="309" y="323"/>
                  </a:lnTo>
                  <a:lnTo>
                    <a:pt x="306" y="330"/>
                  </a:lnTo>
                  <a:lnTo>
                    <a:pt x="304" y="341"/>
                  </a:lnTo>
                  <a:lnTo>
                    <a:pt x="302" y="353"/>
                  </a:lnTo>
                  <a:lnTo>
                    <a:pt x="299" y="366"/>
                  </a:lnTo>
                  <a:lnTo>
                    <a:pt x="297" y="379"/>
                  </a:lnTo>
                  <a:lnTo>
                    <a:pt x="293" y="388"/>
                  </a:lnTo>
                  <a:lnTo>
                    <a:pt x="292" y="392"/>
                  </a:lnTo>
                  <a:lnTo>
                    <a:pt x="290" y="395"/>
                  </a:lnTo>
                  <a:lnTo>
                    <a:pt x="286" y="397"/>
                  </a:lnTo>
                  <a:lnTo>
                    <a:pt x="284" y="398"/>
                  </a:lnTo>
                  <a:lnTo>
                    <a:pt x="283" y="398"/>
                  </a:lnTo>
                  <a:lnTo>
                    <a:pt x="281" y="398"/>
                  </a:lnTo>
                  <a:lnTo>
                    <a:pt x="280" y="398"/>
                  </a:lnTo>
                  <a:lnTo>
                    <a:pt x="279" y="399"/>
                  </a:lnTo>
                  <a:lnTo>
                    <a:pt x="278" y="399"/>
                  </a:lnTo>
                  <a:lnTo>
                    <a:pt x="278" y="398"/>
                  </a:lnTo>
                  <a:lnTo>
                    <a:pt x="277" y="398"/>
                  </a:lnTo>
                  <a:lnTo>
                    <a:pt x="274" y="399"/>
                  </a:lnTo>
                  <a:lnTo>
                    <a:pt x="272" y="401"/>
                  </a:lnTo>
                  <a:lnTo>
                    <a:pt x="270" y="402"/>
                  </a:lnTo>
                  <a:lnTo>
                    <a:pt x="267" y="404"/>
                  </a:lnTo>
                  <a:lnTo>
                    <a:pt x="265" y="405"/>
                  </a:lnTo>
                  <a:lnTo>
                    <a:pt x="261" y="406"/>
                  </a:lnTo>
                  <a:lnTo>
                    <a:pt x="258" y="408"/>
                  </a:lnTo>
                  <a:lnTo>
                    <a:pt x="255" y="408"/>
                  </a:lnTo>
                  <a:lnTo>
                    <a:pt x="251" y="408"/>
                  </a:lnTo>
                  <a:lnTo>
                    <a:pt x="247" y="408"/>
                  </a:lnTo>
                  <a:lnTo>
                    <a:pt x="244" y="406"/>
                  </a:lnTo>
                  <a:lnTo>
                    <a:pt x="241" y="405"/>
                  </a:lnTo>
                  <a:lnTo>
                    <a:pt x="239" y="402"/>
                  </a:lnTo>
                  <a:lnTo>
                    <a:pt x="238" y="399"/>
                  </a:lnTo>
                  <a:lnTo>
                    <a:pt x="236" y="395"/>
                  </a:lnTo>
                  <a:lnTo>
                    <a:pt x="235" y="390"/>
                  </a:lnTo>
                  <a:lnTo>
                    <a:pt x="234" y="391"/>
                  </a:lnTo>
                  <a:lnTo>
                    <a:pt x="232" y="391"/>
                  </a:lnTo>
                  <a:lnTo>
                    <a:pt x="229" y="391"/>
                  </a:lnTo>
                  <a:lnTo>
                    <a:pt x="227" y="392"/>
                  </a:lnTo>
                  <a:lnTo>
                    <a:pt x="224" y="392"/>
                  </a:lnTo>
                  <a:lnTo>
                    <a:pt x="222" y="391"/>
                  </a:lnTo>
                  <a:lnTo>
                    <a:pt x="221" y="390"/>
                  </a:lnTo>
                  <a:lnTo>
                    <a:pt x="219" y="388"/>
                  </a:lnTo>
                  <a:lnTo>
                    <a:pt x="216" y="386"/>
                  </a:lnTo>
                  <a:lnTo>
                    <a:pt x="215" y="384"/>
                  </a:lnTo>
                  <a:lnTo>
                    <a:pt x="214" y="383"/>
                  </a:lnTo>
                  <a:lnTo>
                    <a:pt x="213" y="383"/>
                  </a:lnTo>
                  <a:lnTo>
                    <a:pt x="211" y="383"/>
                  </a:lnTo>
                  <a:lnTo>
                    <a:pt x="209" y="383"/>
                  </a:lnTo>
                  <a:lnTo>
                    <a:pt x="208" y="383"/>
                  </a:lnTo>
                  <a:lnTo>
                    <a:pt x="205" y="380"/>
                  </a:lnTo>
                  <a:lnTo>
                    <a:pt x="203" y="380"/>
                  </a:lnTo>
                  <a:lnTo>
                    <a:pt x="202" y="381"/>
                  </a:lnTo>
                  <a:lnTo>
                    <a:pt x="201" y="381"/>
                  </a:lnTo>
                  <a:lnTo>
                    <a:pt x="199" y="381"/>
                  </a:lnTo>
                  <a:lnTo>
                    <a:pt x="197" y="381"/>
                  </a:lnTo>
                  <a:lnTo>
                    <a:pt x="196" y="383"/>
                  </a:lnTo>
                  <a:lnTo>
                    <a:pt x="194" y="383"/>
                  </a:lnTo>
                  <a:lnTo>
                    <a:pt x="191" y="383"/>
                  </a:lnTo>
                  <a:lnTo>
                    <a:pt x="188" y="383"/>
                  </a:lnTo>
                  <a:lnTo>
                    <a:pt x="185" y="381"/>
                  </a:lnTo>
                  <a:lnTo>
                    <a:pt x="184" y="380"/>
                  </a:lnTo>
                  <a:lnTo>
                    <a:pt x="183" y="377"/>
                  </a:lnTo>
                  <a:lnTo>
                    <a:pt x="182" y="374"/>
                  </a:lnTo>
                  <a:lnTo>
                    <a:pt x="180" y="372"/>
                  </a:lnTo>
                  <a:lnTo>
                    <a:pt x="180" y="367"/>
                  </a:lnTo>
                  <a:lnTo>
                    <a:pt x="180" y="363"/>
                  </a:lnTo>
                  <a:lnTo>
                    <a:pt x="180" y="360"/>
                  </a:lnTo>
                  <a:lnTo>
                    <a:pt x="179" y="358"/>
                  </a:lnTo>
                  <a:lnTo>
                    <a:pt x="179" y="355"/>
                  </a:lnTo>
                  <a:lnTo>
                    <a:pt x="178" y="352"/>
                  </a:lnTo>
                  <a:lnTo>
                    <a:pt x="177" y="349"/>
                  </a:lnTo>
                  <a:lnTo>
                    <a:pt x="177" y="346"/>
                  </a:lnTo>
                  <a:lnTo>
                    <a:pt x="176" y="344"/>
                  </a:lnTo>
                  <a:lnTo>
                    <a:pt x="176" y="341"/>
                  </a:lnTo>
                  <a:lnTo>
                    <a:pt x="176" y="338"/>
                  </a:lnTo>
                  <a:lnTo>
                    <a:pt x="177" y="335"/>
                  </a:lnTo>
                  <a:lnTo>
                    <a:pt x="177" y="334"/>
                  </a:lnTo>
                  <a:lnTo>
                    <a:pt x="178" y="331"/>
                  </a:lnTo>
                  <a:lnTo>
                    <a:pt x="179" y="330"/>
                  </a:lnTo>
                  <a:lnTo>
                    <a:pt x="179" y="327"/>
                  </a:lnTo>
                  <a:lnTo>
                    <a:pt x="180" y="326"/>
                  </a:lnTo>
                  <a:lnTo>
                    <a:pt x="180" y="323"/>
                  </a:lnTo>
                  <a:lnTo>
                    <a:pt x="180" y="320"/>
                  </a:lnTo>
                  <a:lnTo>
                    <a:pt x="179" y="319"/>
                  </a:lnTo>
                  <a:lnTo>
                    <a:pt x="179" y="316"/>
                  </a:lnTo>
                  <a:lnTo>
                    <a:pt x="178" y="312"/>
                  </a:lnTo>
                  <a:lnTo>
                    <a:pt x="178" y="309"/>
                  </a:lnTo>
                  <a:lnTo>
                    <a:pt x="178" y="304"/>
                  </a:lnTo>
                  <a:lnTo>
                    <a:pt x="179" y="301"/>
                  </a:lnTo>
                  <a:lnTo>
                    <a:pt x="180" y="297"/>
                  </a:lnTo>
                  <a:lnTo>
                    <a:pt x="178" y="297"/>
                  </a:lnTo>
                  <a:lnTo>
                    <a:pt x="173" y="295"/>
                  </a:lnTo>
                  <a:lnTo>
                    <a:pt x="166" y="294"/>
                  </a:lnTo>
                  <a:lnTo>
                    <a:pt x="159" y="293"/>
                  </a:lnTo>
                  <a:lnTo>
                    <a:pt x="151" y="291"/>
                  </a:lnTo>
                  <a:lnTo>
                    <a:pt x="144" y="291"/>
                  </a:lnTo>
                  <a:lnTo>
                    <a:pt x="139" y="291"/>
                  </a:lnTo>
                  <a:lnTo>
                    <a:pt x="138" y="291"/>
                  </a:lnTo>
                  <a:lnTo>
                    <a:pt x="138" y="294"/>
                  </a:lnTo>
                  <a:lnTo>
                    <a:pt x="138" y="297"/>
                  </a:lnTo>
                  <a:lnTo>
                    <a:pt x="136" y="301"/>
                  </a:lnTo>
                  <a:lnTo>
                    <a:pt x="135" y="305"/>
                  </a:lnTo>
                  <a:lnTo>
                    <a:pt x="132" y="310"/>
                  </a:lnTo>
                  <a:lnTo>
                    <a:pt x="128" y="314"/>
                  </a:lnTo>
                  <a:lnTo>
                    <a:pt x="121" y="317"/>
                  </a:lnTo>
                  <a:lnTo>
                    <a:pt x="111" y="317"/>
                  </a:lnTo>
                  <a:lnTo>
                    <a:pt x="108" y="316"/>
                  </a:lnTo>
                  <a:lnTo>
                    <a:pt x="104" y="312"/>
                  </a:lnTo>
                  <a:lnTo>
                    <a:pt x="101" y="305"/>
                  </a:lnTo>
                  <a:lnTo>
                    <a:pt x="97" y="297"/>
                  </a:lnTo>
                  <a:lnTo>
                    <a:pt x="95" y="288"/>
                  </a:lnTo>
                  <a:lnTo>
                    <a:pt x="92" y="280"/>
                  </a:lnTo>
                  <a:lnTo>
                    <a:pt x="91" y="272"/>
                  </a:lnTo>
                  <a:lnTo>
                    <a:pt x="90" y="265"/>
                  </a:lnTo>
                  <a:lnTo>
                    <a:pt x="0" y="265"/>
                  </a:lnTo>
                  <a:lnTo>
                    <a:pt x="0" y="263"/>
                  </a:lnTo>
                  <a:lnTo>
                    <a:pt x="0" y="262"/>
                  </a:lnTo>
                  <a:lnTo>
                    <a:pt x="1" y="260"/>
                  </a:lnTo>
                  <a:lnTo>
                    <a:pt x="2" y="259"/>
                  </a:lnTo>
                  <a:lnTo>
                    <a:pt x="3" y="259"/>
                  </a:lnTo>
                  <a:lnTo>
                    <a:pt x="4" y="258"/>
                  </a:lnTo>
                  <a:lnTo>
                    <a:pt x="7" y="258"/>
                  </a:lnTo>
                  <a:lnTo>
                    <a:pt x="8" y="258"/>
                  </a:lnTo>
                  <a:lnTo>
                    <a:pt x="10" y="256"/>
                  </a:lnTo>
                  <a:lnTo>
                    <a:pt x="12" y="256"/>
                  </a:lnTo>
                  <a:lnTo>
                    <a:pt x="13" y="256"/>
                  </a:lnTo>
                  <a:lnTo>
                    <a:pt x="15" y="256"/>
                  </a:lnTo>
                  <a:lnTo>
                    <a:pt x="15" y="247"/>
                  </a:lnTo>
                  <a:lnTo>
                    <a:pt x="13" y="247"/>
                  </a:lnTo>
                  <a:lnTo>
                    <a:pt x="10" y="247"/>
                  </a:lnTo>
                  <a:lnTo>
                    <a:pt x="9" y="247"/>
                  </a:lnTo>
                  <a:lnTo>
                    <a:pt x="8" y="247"/>
                  </a:lnTo>
                  <a:lnTo>
                    <a:pt x="7" y="247"/>
                  </a:lnTo>
                  <a:lnTo>
                    <a:pt x="6" y="247"/>
                  </a:lnTo>
                  <a:lnTo>
                    <a:pt x="4" y="247"/>
                  </a:lnTo>
                  <a:lnTo>
                    <a:pt x="6" y="245"/>
                  </a:lnTo>
                  <a:lnTo>
                    <a:pt x="8" y="242"/>
                  </a:lnTo>
                  <a:lnTo>
                    <a:pt x="10" y="241"/>
                  </a:lnTo>
                  <a:lnTo>
                    <a:pt x="12" y="240"/>
                  </a:lnTo>
                  <a:lnTo>
                    <a:pt x="14" y="238"/>
                  </a:lnTo>
                  <a:lnTo>
                    <a:pt x="15" y="237"/>
                  </a:lnTo>
                  <a:lnTo>
                    <a:pt x="18" y="235"/>
                  </a:lnTo>
                  <a:lnTo>
                    <a:pt x="21" y="234"/>
                  </a:lnTo>
                  <a:lnTo>
                    <a:pt x="24" y="237"/>
                  </a:lnTo>
                  <a:lnTo>
                    <a:pt x="25" y="237"/>
                  </a:lnTo>
                  <a:lnTo>
                    <a:pt x="28" y="238"/>
                  </a:lnTo>
                  <a:lnTo>
                    <a:pt x="31" y="237"/>
                  </a:lnTo>
                  <a:lnTo>
                    <a:pt x="34" y="237"/>
                  </a:lnTo>
                  <a:lnTo>
                    <a:pt x="37" y="235"/>
                  </a:lnTo>
                  <a:lnTo>
                    <a:pt x="40" y="234"/>
                  </a:lnTo>
                  <a:lnTo>
                    <a:pt x="43" y="234"/>
                  </a:lnTo>
                  <a:lnTo>
                    <a:pt x="44" y="235"/>
                  </a:lnTo>
                  <a:lnTo>
                    <a:pt x="45" y="237"/>
                  </a:lnTo>
                  <a:lnTo>
                    <a:pt x="46" y="237"/>
                  </a:lnTo>
                  <a:lnTo>
                    <a:pt x="47" y="238"/>
                  </a:lnTo>
                  <a:lnTo>
                    <a:pt x="48" y="238"/>
                  </a:lnTo>
                  <a:lnTo>
                    <a:pt x="50" y="238"/>
                  </a:lnTo>
                  <a:lnTo>
                    <a:pt x="52" y="240"/>
                  </a:lnTo>
                  <a:lnTo>
                    <a:pt x="53" y="240"/>
                  </a:lnTo>
                  <a:lnTo>
                    <a:pt x="56" y="238"/>
                  </a:lnTo>
                  <a:lnTo>
                    <a:pt x="58" y="237"/>
                  </a:lnTo>
                  <a:lnTo>
                    <a:pt x="59" y="234"/>
                  </a:lnTo>
                  <a:lnTo>
                    <a:pt x="62" y="231"/>
                  </a:lnTo>
                  <a:lnTo>
                    <a:pt x="63" y="228"/>
                  </a:lnTo>
                  <a:lnTo>
                    <a:pt x="64" y="226"/>
                  </a:lnTo>
                  <a:lnTo>
                    <a:pt x="65" y="223"/>
                  </a:lnTo>
                  <a:lnTo>
                    <a:pt x="66" y="221"/>
                  </a:lnTo>
                  <a:lnTo>
                    <a:pt x="68" y="220"/>
                  </a:lnTo>
                  <a:lnTo>
                    <a:pt x="69" y="219"/>
                  </a:lnTo>
                  <a:lnTo>
                    <a:pt x="71" y="217"/>
                  </a:lnTo>
                  <a:lnTo>
                    <a:pt x="72" y="217"/>
                  </a:lnTo>
                  <a:lnTo>
                    <a:pt x="73" y="216"/>
                  </a:lnTo>
                  <a:lnTo>
                    <a:pt x="75" y="216"/>
                  </a:lnTo>
                  <a:lnTo>
                    <a:pt x="76" y="215"/>
                  </a:lnTo>
                  <a:lnTo>
                    <a:pt x="77" y="215"/>
                  </a:lnTo>
                  <a:lnTo>
                    <a:pt x="78" y="213"/>
                  </a:lnTo>
                  <a:lnTo>
                    <a:pt x="79" y="209"/>
                  </a:lnTo>
                  <a:lnTo>
                    <a:pt x="79" y="203"/>
                  </a:lnTo>
                  <a:lnTo>
                    <a:pt x="81" y="196"/>
                  </a:lnTo>
                  <a:lnTo>
                    <a:pt x="81" y="191"/>
                  </a:lnTo>
                  <a:lnTo>
                    <a:pt x="82" y="184"/>
                  </a:lnTo>
                  <a:lnTo>
                    <a:pt x="82" y="178"/>
                  </a:lnTo>
                  <a:lnTo>
                    <a:pt x="83" y="174"/>
                  </a:lnTo>
                  <a:lnTo>
                    <a:pt x="84" y="170"/>
                  </a:lnTo>
                  <a:lnTo>
                    <a:pt x="85" y="167"/>
                  </a:lnTo>
                  <a:lnTo>
                    <a:pt x="89" y="163"/>
                  </a:lnTo>
                  <a:lnTo>
                    <a:pt x="91" y="160"/>
                  </a:lnTo>
                  <a:lnTo>
                    <a:pt x="94" y="157"/>
                  </a:lnTo>
                  <a:lnTo>
                    <a:pt x="96" y="155"/>
                  </a:lnTo>
                  <a:lnTo>
                    <a:pt x="98" y="153"/>
                  </a:lnTo>
                  <a:lnTo>
                    <a:pt x="99" y="152"/>
                  </a:lnTo>
                  <a:lnTo>
                    <a:pt x="104" y="142"/>
                  </a:lnTo>
                  <a:lnTo>
                    <a:pt x="108" y="134"/>
                  </a:lnTo>
                  <a:lnTo>
                    <a:pt x="109" y="125"/>
                  </a:lnTo>
                  <a:lnTo>
                    <a:pt x="111" y="117"/>
                  </a:lnTo>
                  <a:lnTo>
                    <a:pt x="111" y="109"/>
                  </a:lnTo>
                  <a:lnTo>
                    <a:pt x="111" y="98"/>
                  </a:lnTo>
                  <a:lnTo>
                    <a:pt x="111" y="87"/>
                  </a:lnTo>
                  <a:lnTo>
                    <a:pt x="111" y="76"/>
                  </a:lnTo>
                  <a:lnTo>
                    <a:pt x="113" y="71"/>
                  </a:lnTo>
                  <a:lnTo>
                    <a:pt x="113" y="69"/>
                  </a:lnTo>
                  <a:lnTo>
                    <a:pt x="114" y="67"/>
                  </a:lnTo>
                  <a:lnTo>
                    <a:pt x="115" y="64"/>
                  </a:lnTo>
                  <a:lnTo>
                    <a:pt x="116" y="62"/>
                  </a:lnTo>
                  <a:lnTo>
                    <a:pt x="117" y="57"/>
                  </a:lnTo>
                  <a:lnTo>
                    <a:pt x="117" y="52"/>
                  </a:lnTo>
                  <a:lnTo>
                    <a:pt x="116" y="44"/>
                  </a:lnTo>
                  <a:lnTo>
                    <a:pt x="119" y="39"/>
                  </a:lnTo>
                  <a:lnTo>
                    <a:pt x="121" y="34"/>
                  </a:lnTo>
                  <a:lnTo>
                    <a:pt x="123" y="28"/>
                  </a:lnTo>
                  <a:lnTo>
                    <a:pt x="127" y="23"/>
                  </a:lnTo>
                  <a:lnTo>
                    <a:pt x="129" y="18"/>
                  </a:lnTo>
                  <a:lnTo>
                    <a:pt x="133" y="14"/>
                  </a:lnTo>
                  <a:lnTo>
                    <a:pt x="138" y="11"/>
                  </a:lnTo>
                  <a:lnTo>
                    <a:pt x="141" y="11"/>
                  </a:lnTo>
                  <a:lnTo>
                    <a:pt x="147" y="11"/>
                  </a:lnTo>
                  <a:lnTo>
                    <a:pt x="151" y="14"/>
                  </a:lnTo>
                  <a:lnTo>
                    <a:pt x="155" y="17"/>
                  </a:lnTo>
                  <a:lnTo>
                    <a:pt x="159" y="21"/>
                  </a:lnTo>
                  <a:lnTo>
                    <a:pt x="161" y="24"/>
                  </a:lnTo>
                  <a:lnTo>
                    <a:pt x="165" y="28"/>
                  </a:lnTo>
                  <a:lnTo>
                    <a:pt x="170" y="30"/>
                  </a:lnTo>
                  <a:lnTo>
                    <a:pt x="173" y="31"/>
                  </a:lnTo>
                  <a:lnTo>
                    <a:pt x="177" y="31"/>
                  </a:lnTo>
                  <a:lnTo>
                    <a:pt x="179" y="31"/>
                  </a:lnTo>
                  <a:lnTo>
                    <a:pt x="182" y="30"/>
                  </a:lnTo>
                  <a:lnTo>
                    <a:pt x="183" y="30"/>
                  </a:lnTo>
                  <a:lnTo>
                    <a:pt x="185" y="30"/>
                  </a:lnTo>
                  <a:lnTo>
                    <a:pt x="188" y="28"/>
                  </a:lnTo>
                  <a:lnTo>
                    <a:pt x="190" y="28"/>
                  </a:lnTo>
                  <a:lnTo>
                    <a:pt x="194" y="28"/>
                  </a:lnTo>
                  <a:lnTo>
                    <a:pt x="195" y="27"/>
                  </a:lnTo>
                  <a:lnTo>
                    <a:pt x="196" y="27"/>
                  </a:lnTo>
                  <a:lnTo>
                    <a:pt x="196" y="25"/>
                  </a:lnTo>
                  <a:lnTo>
                    <a:pt x="197" y="24"/>
                  </a:lnTo>
                  <a:lnTo>
                    <a:pt x="198" y="23"/>
                  </a:lnTo>
                  <a:lnTo>
                    <a:pt x="198" y="21"/>
                  </a:lnTo>
                  <a:lnTo>
                    <a:pt x="199" y="21"/>
                  </a:lnTo>
                  <a:lnTo>
                    <a:pt x="204" y="16"/>
                  </a:lnTo>
                  <a:lnTo>
                    <a:pt x="209" y="14"/>
                  </a:lnTo>
                  <a:lnTo>
                    <a:pt x="214" y="13"/>
                  </a:lnTo>
                  <a:lnTo>
                    <a:pt x="219" y="11"/>
                  </a:lnTo>
                  <a:lnTo>
                    <a:pt x="224" y="13"/>
                  </a:lnTo>
                  <a:lnTo>
                    <a:pt x="229" y="13"/>
                  </a:lnTo>
                  <a:lnTo>
                    <a:pt x="234" y="11"/>
                  </a:lnTo>
                  <a:lnTo>
                    <a:pt x="240" y="11"/>
                  </a:lnTo>
                  <a:lnTo>
                    <a:pt x="241" y="10"/>
                  </a:lnTo>
                  <a:lnTo>
                    <a:pt x="241" y="9"/>
                  </a:lnTo>
                  <a:lnTo>
                    <a:pt x="242" y="7"/>
                  </a:lnTo>
                  <a:lnTo>
                    <a:pt x="242" y="5"/>
                  </a:lnTo>
                  <a:lnTo>
                    <a:pt x="244" y="3"/>
                  </a:lnTo>
                  <a:lnTo>
                    <a:pt x="244" y="2"/>
                  </a:lnTo>
                  <a:lnTo>
                    <a:pt x="245" y="0"/>
                  </a:lnTo>
                  <a:lnTo>
                    <a:pt x="246" y="0"/>
                  </a:lnTo>
                  <a:lnTo>
                    <a:pt x="247" y="0"/>
                  </a:lnTo>
                  <a:lnTo>
                    <a:pt x="248" y="0"/>
                  </a:lnTo>
                  <a:lnTo>
                    <a:pt x="249" y="0"/>
                  </a:lnTo>
                  <a:lnTo>
                    <a:pt x="251" y="0"/>
                  </a:lnTo>
                  <a:lnTo>
                    <a:pt x="252" y="0"/>
                  </a:lnTo>
                  <a:lnTo>
                    <a:pt x="253" y="0"/>
                  </a:lnTo>
                  <a:lnTo>
                    <a:pt x="253" y="3"/>
                  </a:lnTo>
                  <a:lnTo>
                    <a:pt x="253" y="6"/>
                  </a:lnTo>
                  <a:lnTo>
                    <a:pt x="254" y="7"/>
                  </a:lnTo>
                  <a:lnTo>
                    <a:pt x="255" y="9"/>
                  </a:lnTo>
                  <a:lnTo>
                    <a:pt x="258" y="10"/>
                  </a:lnTo>
                  <a:lnTo>
                    <a:pt x="259" y="10"/>
                  </a:lnTo>
                  <a:lnTo>
                    <a:pt x="261" y="10"/>
                  </a:lnTo>
                  <a:lnTo>
                    <a:pt x="265" y="11"/>
                  </a:lnTo>
                  <a:lnTo>
                    <a:pt x="265" y="10"/>
                  </a:lnTo>
                  <a:lnTo>
                    <a:pt x="266" y="10"/>
                  </a:lnTo>
                  <a:lnTo>
                    <a:pt x="267" y="10"/>
                  </a:lnTo>
                  <a:lnTo>
                    <a:pt x="270" y="10"/>
                  </a:lnTo>
                  <a:lnTo>
                    <a:pt x="271" y="10"/>
                  </a:lnTo>
                  <a:lnTo>
                    <a:pt x="272" y="10"/>
                  </a:lnTo>
                  <a:lnTo>
                    <a:pt x="273" y="10"/>
                  </a:lnTo>
                  <a:lnTo>
                    <a:pt x="275" y="1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8" name="Freeform 246">
              <a:extLst>
                <a:ext uri="{FF2B5EF4-FFF2-40B4-BE49-F238E27FC236}">
                  <a16:creationId xmlns:a16="http://schemas.microsoft.com/office/drawing/2014/main" id="{3BBAC7EA-214A-B860-00A5-7131DFAA3CF4}"/>
                </a:ext>
              </a:extLst>
            </p:cNvPr>
            <p:cNvSpPr>
              <a:spLocks/>
            </p:cNvSpPr>
            <p:nvPr/>
          </p:nvSpPr>
          <p:spPr bwMode="gray">
            <a:xfrm>
              <a:off x="6026056" y="3803397"/>
              <a:ext cx="202888" cy="261486"/>
            </a:xfrm>
            <a:custGeom>
              <a:avLst/>
              <a:gdLst>
                <a:gd name="T0" fmla="*/ 131763 w 110"/>
                <a:gd name="T1" fmla="*/ 5605 h 149"/>
                <a:gd name="T2" fmla="*/ 125413 w 110"/>
                <a:gd name="T3" fmla="*/ 14012 h 149"/>
                <a:gd name="T4" fmla="*/ 125413 w 110"/>
                <a:gd name="T5" fmla="*/ 23820 h 149"/>
                <a:gd name="T6" fmla="*/ 134938 w 110"/>
                <a:gd name="T7" fmla="*/ 32227 h 149"/>
                <a:gd name="T8" fmla="*/ 144463 w 110"/>
                <a:gd name="T9" fmla="*/ 35029 h 149"/>
                <a:gd name="T10" fmla="*/ 150813 w 110"/>
                <a:gd name="T11" fmla="*/ 32227 h 149"/>
                <a:gd name="T12" fmla="*/ 160338 w 110"/>
                <a:gd name="T13" fmla="*/ 30826 h 149"/>
                <a:gd name="T14" fmla="*/ 165100 w 110"/>
                <a:gd name="T15" fmla="*/ 36430 h 149"/>
                <a:gd name="T16" fmla="*/ 171450 w 110"/>
                <a:gd name="T17" fmla="*/ 46238 h 149"/>
                <a:gd name="T18" fmla="*/ 171450 w 110"/>
                <a:gd name="T19" fmla="*/ 57448 h 149"/>
                <a:gd name="T20" fmla="*/ 163513 w 110"/>
                <a:gd name="T21" fmla="*/ 67256 h 149"/>
                <a:gd name="T22" fmla="*/ 157163 w 110"/>
                <a:gd name="T23" fmla="*/ 72860 h 149"/>
                <a:gd name="T24" fmla="*/ 157163 w 110"/>
                <a:gd name="T25" fmla="*/ 77064 h 149"/>
                <a:gd name="T26" fmla="*/ 163513 w 110"/>
                <a:gd name="T27" fmla="*/ 82668 h 149"/>
                <a:gd name="T28" fmla="*/ 171450 w 110"/>
                <a:gd name="T29" fmla="*/ 95279 h 149"/>
                <a:gd name="T30" fmla="*/ 174625 w 110"/>
                <a:gd name="T31" fmla="*/ 106488 h 149"/>
                <a:gd name="T32" fmla="*/ 173038 w 110"/>
                <a:gd name="T33" fmla="*/ 116296 h 149"/>
                <a:gd name="T34" fmla="*/ 171450 w 110"/>
                <a:gd name="T35" fmla="*/ 127506 h 149"/>
                <a:gd name="T36" fmla="*/ 166688 w 110"/>
                <a:gd name="T37" fmla="*/ 141517 h 149"/>
                <a:gd name="T38" fmla="*/ 157163 w 110"/>
                <a:gd name="T39" fmla="*/ 149924 h 149"/>
                <a:gd name="T40" fmla="*/ 150813 w 110"/>
                <a:gd name="T41" fmla="*/ 149924 h 149"/>
                <a:gd name="T42" fmla="*/ 142875 w 110"/>
                <a:gd name="T43" fmla="*/ 151325 h 149"/>
                <a:gd name="T44" fmla="*/ 136525 w 110"/>
                <a:gd name="T45" fmla="*/ 152727 h 149"/>
                <a:gd name="T46" fmla="*/ 128588 w 110"/>
                <a:gd name="T47" fmla="*/ 147122 h 149"/>
                <a:gd name="T48" fmla="*/ 122238 w 110"/>
                <a:gd name="T49" fmla="*/ 140116 h 149"/>
                <a:gd name="T50" fmla="*/ 111125 w 110"/>
                <a:gd name="T51" fmla="*/ 140116 h 149"/>
                <a:gd name="T52" fmla="*/ 100012 w 110"/>
                <a:gd name="T53" fmla="*/ 149924 h 149"/>
                <a:gd name="T54" fmla="*/ 93662 w 110"/>
                <a:gd name="T55" fmla="*/ 152727 h 149"/>
                <a:gd name="T56" fmla="*/ 90487 w 110"/>
                <a:gd name="T57" fmla="*/ 168139 h 149"/>
                <a:gd name="T58" fmla="*/ 100012 w 110"/>
                <a:gd name="T59" fmla="*/ 191959 h 149"/>
                <a:gd name="T60" fmla="*/ 95250 w 110"/>
                <a:gd name="T61" fmla="*/ 190558 h 149"/>
                <a:gd name="T62" fmla="*/ 85725 w 110"/>
                <a:gd name="T63" fmla="*/ 190558 h 149"/>
                <a:gd name="T64" fmla="*/ 74613 w 110"/>
                <a:gd name="T65" fmla="*/ 200366 h 149"/>
                <a:gd name="T66" fmla="*/ 66675 w 110"/>
                <a:gd name="T67" fmla="*/ 207372 h 149"/>
                <a:gd name="T68" fmla="*/ 63500 w 110"/>
                <a:gd name="T69" fmla="*/ 203168 h 149"/>
                <a:gd name="T70" fmla="*/ 60325 w 110"/>
                <a:gd name="T71" fmla="*/ 200366 h 149"/>
                <a:gd name="T72" fmla="*/ 55563 w 110"/>
                <a:gd name="T73" fmla="*/ 196163 h 149"/>
                <a:gd name="T74" fmla="*/ 41275 w 110"/>
                <a:gd name="T75" fmla="*/ 172343 h 149"/>
                <a:gd name="T76" fmla="*/ 23812 w 110"/>
                <a:gd name="T77" fmla="*/ 151325 h 149"/>
                <a:gd name="T78" fmla="*/ 7938 w 110"/>
                <a:gd name="T79" fmla="*/ 131709 h 149"/>
                <a:gd name="T80" fmla="*/ 1588 w 110"/>
                <a:gd name="T81" fmla="*/ 117698 h 149"/>
                <a:gd name="T82" fmla="*/ 0 w 110"/>
                <a:gd name="T83" fmla="*/ 102285 h 149"/>
                <a:gd name="T84" fmla="*/ 4763 w 110"/>
                <a:gd name="T85" fmla="*/ 86872 h 149"/>
                <a:gd name="T86" fmla="*/ 15875 w 110"/>
                <a:gd name="T87" fmla="*/ 75663 h 149"/>
                <a:gd name="T88" fmla="*/ 23812 w 110"/>
                <a:gd name="T89" fmla="*/ 61651 h 149"/>
                <a:gd name="T90" fmla="*/ 23812 w 110"/>
                <a:gd name="T91" fmla="*/ 42035 h 149"/>
                <a:gd name="T92" fmla="*/ 69850 w 110"/>
                <a:gd name="T93" fmla="*/ 42035 h 149"/>
                <a:gd name="T94" fmla="*/ 80963 w 110"/>
                <a:gd name="T95" fmla="*/ 40634 h 149"/>
                <a:gd name="T96" fmla="*/ 84138 w 110"/>
                <a:gd name="T97" fmla="*/ 36430 h 149"/>
                <a:gd name="T98" fmla="*/ 82550 w 110"/>
                <a:gd name="T99" fmla="*/ 21017 h 149"/>
                <a:gd name="T100" fmla="*/ 80963 w 110"/>
                <a:gd name="T101" fmla="*/ 0 h 1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0"/>
                <a:gd name="T154" fmla="*/ 0 h 149"/>
                <a:gd name="T155" fmla="*/ 110 w 110"/>
                <a:gd name="T156" fmla="*/ 149 h 1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0" h="149">
                  <a:moveTo>
                    <a:pt x="84" y="3"/>
                  </a:moveTo>
                  <a:lnTo>
                    <a:pt x="83" y="4"/>
                  </a:lnTo>
                  <a:lnTo>
                    <a:pt x="81" y="5"/>
                  </a:lnTo>
                  <a:lnTo>
                    <a:pt x="79" y="10"/>
                  </a:lnTo>
                  <a:lnTo>
                    <a:pt x="79" y="14"/>
                  </a:lnTo>
                  <a:lnTo>
                    <a:pt x="79" y="17"/>
                  </a:lnTo>
                  <a:lnTo>
                    <a:pt x="81" y="21"/>
                  </a:lnTo>
                  <a:lnTo>
                    <a:pt x="85" y="23"/>
                  </a:lnTo>
                  <a:lnTo>
                    <a:pt x="90" y="25"/>
                  </a:lnTo>
                  <a:lnTo>
                    <a:pt x="91" y="25"/>
                  </a:lnTo>
                  <a:lnTo>
                    <a:pt x="92" y="23"/>
                  </a:lnTo>
                  <a:lnTo>
                    <a:pt x="95" y="23"/>
                  </a:lnTo>
                  <a:lnTo>
                    <a:pt x="98" y="22"/>
                  </a:lnTo>
                  <a:lnTo>
                    <a:pt x="101" y="22"/>
                  </a:lnTo>
                  <a:lnTo>
                    <a:pt x="103" y="23"/>
                  </a:lnTo>
                  <a:lnTo>
                    <a:pt x="104" y="26"/>
                  </a:lnTo>
                  <a:lnTo>
                    <a:pt x="104" y="30"/>
                  </a:lnTo>
                  <a:lnTo>
                    <a:pt x="108" y="33"/>
                  </a:lnTo>
                  <a:lnTo>
                    <a:pt x="108" y="36"/>
                  </a:lnTo>
                  <a:lnTo>
                    <a:pt x="108" y="41"/>
                  </a:lnTo>
                  <a:lnTo>
                    <a:pt x="105" y="44"/>
                  </a:lnTo>
                  <a:lnTo>
                    <a:pt x="103" y="48"/>
                  </a:lnTo>
                  <a:lnTo>
                    <a:pt x="101" y="51"/>
                  </a:lnTo>
                  <a:lnTo>
                    <a:pt x="99" y="52"/>
                  </a:lnTo>
                  <a:lnTo>
                    <a:pt x="98" y="54"/>
                  </a:lnTo>
                  <a:lnTo>
                    <a:pt x="99" y="55"/>
                  </a:lnTo>
                  <a:lnTo>
                    <a:pt x="101" y="57"/>
                  </a:lnTo>
                  <a:lnTo>
                    <a:pt x="103" y="59"/>
                  </a:lnTo>
                  <a:lnTo>
                    <a:pt x="105" y="63"/>
                  </a:lnTo>
                  <a:lnTo>
                    <a:pt x="108" y="68"/>
                  </a:lnTo>
                  <a:lnTo>
                    <a:pt x="109" y="72"/>
                  </a:lnTo>
                  <a:lnTo>
                    <a:pt x="110" y="76"/>
                  </a:lnTo>
                  <a:lnTo>
                    <a:pt x="109" y="82"/>
                  </a:lnTo>
                  <a:lnTo>
                    <a:pt x="109" y="83"/>
                  </a:lnTo>
                  <a:lnTo>
                    <a:pt x="109" y="86"/>
                  </a:lnTo>
                  <a:lnTo>
                    <a:pt x="108" y="91"/>
                  </a:lnTo>
                  <a:lnTo>
                    <a:pt x="106" y="97"/>
                  </a:lnTo>
                  <a:lnTo>
                    <a:pt x="105" y="101"/>
                  </a:lnTo>
                  <a:lnTo>
                    <a:pt x="102" y="105"/>
                  </a:lnTo>
                  <a:lnTo>
                    <a:pt x="99" y="107"/>
                  </a:lnTo>
                  <a:lnTo>
                    <a:pt x="97" y="107"/>
                  </a:lnTo>
                  <a:lnTo>
                    <a:pt x="95" y="107"/>
                  </a:lnTo>
                  <a:lnTo>
                    <a:pt x="92" y="107"/>
                  </a:lnTo>
                  <a:lnTo>
                    <a:pt x="90" y="108"/>
                  </a:lnTo>
                  <a:lnTo>
                    <a:pt x="87" y="109"/>
                  </a:lnTo>
                  <a:lnTo>
                    <a:pt x="86" y="109"/>
                  </a:lnTo>
                  <a:lnTo>
                    <a:pt x="85" y="108"/>
                  </a:lnTo>
                  <a:lnTo>
                    <a:pt x="81" y="105"/>
                  </a:lnTo>
                  <a:lnTo>
                    <a:pt x="79" y="103"/>
                  </a:lnTo>
                  <a:lnTo>
                    <a:pt x="77" y="100"/>
                  </a:lnTo>
                  <a:lnTo>
                    <a:pt x="73" y="98"/>
                  </a:lnTo>
                  <a:lnTo>
                    <a:pt x="70" y="100"/>
                  </a:lnTo>
                  <a:lnTo>
                    <a:pt x="65" y="107"/>
                  </a:lnTo>
                  <a:lnTo>
                    <a:pt x="63" y="107"/>
                  </a:lnTo>
                  <a:lnTo>
                    <a:pt x="60" y="108"/>
                  </a:lnTo>
                  <a:lnTo>
                    <a:pt x="59" y="109"/>
                  </a:lnTo>
                  <a:lnTo>
                    <a:pt x="57" y="115"/>
                  </a:lnTo>
                  <a:lnTo>
                    <a:pt x="57" y="120"/>
                  </a:lnTo>
                  <a:lnTo>
                    <a:pt x="59" y="127"/>
                  </a:lnTo>
                  <a:lnTo>
                    <a:pt x="63" y="137"/>
                  </a:lnTo>
                  <a:lnTo>
                    <a:pt x="61" y="136"/>
                  </a:lnTo>
                  <a:lnTo>
                    <a:pt x="60" y="136"/>
                  </a:lnTo>
                  <a:lnTo>
                    <a:pt x="58" y="136"/>
                  </a:lnTo>
                  <a:lnTo>
                    <a:pt x="54" y="136"/>
                  </a:lnTo>
                  <a:lnTo>
                    <a:pt x="52" y="138"/>
                  </a:lnTo>
                  <a:lnTo>
                    <a:pt x="47" y="143"/>
                  </a:lnTo>
                  <a:lnTo>
                    <a:pt x="44" y="149"/>
                  </a:lnTo>
                  <a:lnTo>
                    <a:pt x="42" y="148"/>
                  </a:lnTo>
                  <a:lnTo>
                    <a:pt x="41" y="147"/>
                  </a:lnTo>
                  <a:lnTo>
                    <a:pt x="40" y="145"/>
                  </a:lnTo>
                  <a:lnTo>
                    <a:pt x="39" y="144"/>
                  </a:lnTo>
                  <a:lnTo>
                    <a:pt x="38" y="143"/>
                  </a:lnTo>
                  <a:lnTo>
                    <a:pt x="36" y="141"/>
                  </a:lnTo>
                  <a:lnTo>
                    <a:pt x="35" y="140"/>
                  </a:lnTo>
                  <a:lnTo>
                    <a:pt x="32" y="130"/>
                  </a:lnTo>
                  <a:lnTo>
                    <a:pt x="26" y="123"/>
                  </a:lnTo>
                  <a:lnTo>
                    <a:pt x="21" y="116"/>
                  </a:lnTo>
                  <a:lnTo>
                    <a:pt x="15" y="108"/>
                  </a:lnTo>
                  <a:lnTo>
                    <a:pt x="9" y="101"/>
                  </a:lnTo>
                  <a:lnTo>
                    <a:pt x="5" y="94"/>
                  </a:lnTo>
                  <a:lnTo>
                    <a:pt x="3" y="90"/>
                  </a:lnTo>
                  <a:lnTo>
                    <a:pt x="1" y="84"/>
                  </a:lnTo>
                  <a:lnTo>
                    <a:pt x="1" y="80"/>
                  </a:lnTo>
                  <a:lnTo>
                    <a:pt x="0" y="73"/>
                  </a:lnTo>
                  <a:lnTo>
                    <a:pt x="1" y="68"/>
                  </a:lnTo>
                  <a:lnTo>
                    <a:pt x="3" y="62"/>
                  </a:lnTo>
                  <a:lnTo>
                    <a:pt x="7" y="58"/>
                  </a:lnTo>
                  <a:lnTo>
                    <a:pt x="10" y="54"/>
                  </a:lnTo>
                  <a:lnTo>
                    <a:pt x="13" y="50"/>
                  </a:lnTo>
                  <a:lnTo>
                    <a:pt x="15" y="44"/>
                  </a:lnTo>
                  <a:lnTo>
                    <a:pt x="16" y="38"/>
                  </a:lnTo>
                  <a:lnTo>
                    <a:pt x="15" y="30"/>
                  </a:lnTo>
                  <a:lnTo>
                    <a:pt x="33" y="32"/>
                  </a:lnTo>
                  <a:lnTo>
                    <a:pt x="44" y="30"/>
                  </a:lnTo>
                  <a:lnTo>
                    <a:pt x="47" y="30"/>
                  </a:lnTo>
                  <a:lnTo>
                    <a:pt x="51" y="29"/>
                  </a:lnTo>
                  <a:lnTo>
                    <a:pt x="52" y="28"/>
                  </a:lnTo>
                  <a:lnTo>
                    <a:pt x="53" y="26"/>
                  </a:lnTo>
                  <a:lnTo>
                    <a:pt x="53" y="21"/>
                  </a:lnTo>
                  <a:lnTo>
                    <a:pt x="52" y="15"/>
                  </a:lnTo>
                  <a:lnTo>
                    <a:pt x="51" y="8"/>
                  </a:lnTo>
                  <a:lnTo>
                    <a:pt x="51" y="0"/>
                  </a:lnTo>
                  <a:lnTo>
                    <a:pt x="84" y="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89" name="Freeform 247">
              <a:extLst>
                <a:ext uri="{FF2B5EF4-FFF2-40B4-BE49-F238E27FC236}">
                  <a16:creationId xmlns:a16="http://schemas.microsoft.com/office/drawing/2014/main" id="{F7BDF06F-3E0D-3C83-835C-A2129554C206}"/>
                </a:ext>
              </a:extLst>
            </p:cNvPr>
            <p:cNvSpPr>
              <a:spLocks/>
            </p:cNvSpPr>
            <p:nvPr/>
          </p:nvSpPr>
          <p:spPr bwMode="gray">
            <a:xfrm>
              <a:off x="6104401" y="3755853"/>
              <a:ext cx="243064" cy="354589"/>
            </a:xfrm>
            <a:custGeom>
              <a:avLst/>
              <a:gdLst>
                <a:gd name="T0" fmla="*/ 207963 w 131"/>
                <a:gd name="T1" fmla="*/ 18215 h 202"/>
                <a:gd name="T2" fmla="*/ 203200 w 131"/>
                <a:gd name="T3" fmla="*/ 29424 h 202"/>
                <a:gd name="T4" fmla="*/ 198438 w 131"/>
                <a:gd name="T5" fmla="*/ 42035 h 202"/>
                <a:gd name="T6" fmla="*/ 198438 w 131"/>
                <a:gd name="T7" fmla="*/ 88273 h 202"/>
                <a:gd name="T8" fmla="*/ 193675 w 131"/>
                <a:gd name="T9" fmla="*/ 123302 h 202"/>
                <a:gd name="T10" fmla="*/ 177800 w 131"/>
                <a:gd name="T11" fmla="*/ 149924 h 202"/>
                <a:gd name="T12" fmla="*/ 166688 w 131"/>
                <a:gd name="T13" fmla="*/ 159732 h 202"/>
                <a:gd name="T14" fmla="*/ 157163 w 131"/>
                <a:gd name="T15" fmla="*/ 173744 h 202"/>
                <a:gd name="T16" fmla="*/ 152400 w 131"/>
                <a:gd name="T17" fmla="*/ 193360 h 202"/>
                <a:gd name="T18" fmla="*/ 147638 w 131"/>
                <a:gd name="T19" fmla="*/ 221383 h 202"/>
                <a:gd name="T20" fmla="*/ 144463 w 131"/>
                <a:gd name="T21" fmla="*/ 238197 h 202"/>
                <a:gd name="T22" fmla="*/ 138113 w 131"/>
                <a:gd name="T23" fmla="*/ 239598 h 202"/>
                <a:gd name="T24" fmla="*/ 131763 w 131"/>
                <a:gd name="T25" fmla="*/ 243802 h 202"/>
                <a:gd name="T26" fmla="*/ 125413 w 131"/>
                <a:gd name="T27" fmla="*/ 249406 h 202"/>
                <a:gd name="T28" fmla="*/ 120650 w 131"/>
                <a:gd name="T29" fmla="*/ 260615 h 202"/>
                <a:gd name="T30" fmla="*/ 111125 w 131"/>
                <a:gd name="T31" fmla="*/ 270424 h 202"/>
                <a:gd name="T32" fmla="*/ 101600 w 131"/>
                <a:gd name="T33" fmla="*/ 270424 h 202"/>
                <a:gd name="T34" fmla="*/ 95250 w 131"/>
                <a:gd name="T35" fmla="*/ 269022 h 202"/>
                <a:gd name="T36" fmla="*/ 90488 w 131"/>
                <a:gd name="T37" fmla="*/ 264819 h 202"/>
                <a:gd name="T38" fmla="*/ 76200 w 131"/>
                <a:gd name="T39" fmla="*/ 269022 h 202"/>
                <a:gd name="T40" fmla="*/ 61913 w 131"/>
                <a:gd name="T41" fmla="*/ 269022 h 202"/>
                <a:gd name="T42" fmla="*/ 46038 w 131"/>
                <a:gd name="T43" fmla="*/ 264819 h 202"/>
                <a:gd name="T44" fmla="*/ 36513 w 131"/>
                <a:gd name="T45" fmla="*/ 270424 h 202"/>
                <a:gd name="T46" fmla="*/ 26988 w 131"/>
                <a:gd name="T47" fmla="*/ 280232 h 202"/>
                <a:gd name="T48" fmla="*/ 19050 w 131"/>
                <a:gd name="T49" fmla="*/ 273226 h 202"/>
                <a:gd name="T50" fmla="*/ 9525 w 131"/>
                <a:gd name="T51" fmla="*/ 259214 h 202"/>
                <a:gd name="T52" fmla="*/ 0 w 131"/>
                <a:gd name="T53" fmla="*/ 243802 h 202"/>
                <a:gd name="T54" fmla="*/ 14288 w 131"/>
                <a:gd name="T55" fmla="*/ 228389 h 202"/>
                <a:gd name="T56" fmla="*/ 26988 w 131"/>
                <a:gd name="T57" fmla="*/ 228389 h 202"/>
                <a:gd name="T58" fmla="*/ 20638 w 131"/>
                <a:gd name="T59" fmla="*/ 204569 h 202"/>
                <a:gd name="T60" fmla="*/ 25400 w 131"/>
                <a:gd name="T61" fmla="*/ 189156 h 202"/>
                <a:gd name="T62" fmla="*/ 41275 w 131"/>
                <a:gd name="T63" fmla="*/ 177947 h 202"/>
                <a:gd name="T64" fmla="*/ 57150 w 131"/>
                <a:gd name="T65" fmla="*/ 182151 h 202"/>
                <a:gd name="T66" fmla="*/ 66675 w 131"/>
                <a:gd name="T67" fmla="*/ 190558 h 202"/>
                <a:gd name="T68" fmla="*/ 76200 w 131"/>
                <a:gd name="T69" fmla="*/ 187755 h 202"/>
                <a:gd name="T70" fmla="*/ 87313 w 131"/>
                <a:gd name="T71" fmla="*/ 187755 h 202"/>
                <a:gd name="T72" fmla="*/ 98425 w 131"/>
                <a:gd name="T73" fmla="*/ 173744 h 202"/>
                <a:gd name="T74" fmla="*/ 103188 w 131"/>
                <a:gd name="T75" fmla="*/ 154127 h 202"/>
                <a:gd name="T76" fmla="*/ 103188 w 131"/>
                <a:gd name="T77" fmla="*/ 138715 h 202"/>
                <a:gd name="T78" fmla="*/ 93663 w 131"/>
                <a:gd name="T79" fmla="*/ 120500 h 202"/>
                <a:gd name="T80" fmla="*/ 85725 w 131"/>
                <a:gd name="T81" fmla="*/ 113494 h 202"/>
                <a:gd name="T82" fmla="*/ 93663 w 131"/>
                <a:gd name="T83" fmla="*/ 105087 h 202"/>
                <a:gd name="T84" fmla="*/ 101600 w 131"/>
                <a:gd name="T85" fmla="*/ 89674 h 202"/>
                <a:gd name="T86" fmla="*/ 95250 w 131"/>
                <a:gd name="T87" fmla="*/ 75663 h 202"/>
                <a:gd name="T88" fmla="*/ 85725 w 131"/>
                <a:gd name="T89" fmla="*/ 68657 h 202"/>
                <a:gd name="T90" fmla="*/ 74613 w 131"/>
                <a:gd name="T91" fmla="*/ 74261 h 202"/>
                <a:gd name="T92" fmla="*/ 61913 w 131"/>
                <a:gd name="T93" fmla="*/ 67256 h 202"/>
                <a:gd name="T94" fmla="*/ 61913 w 131"/>
                <a:gd name="T95" fmla="*/ 51843 h 202"/>
                <a:gd name="T96" fmla="*/ 65088 w 131"/>
                <a:gd name="T97" fmla="*/ 42035 h 202"/>
                <a:gd name="T98" fmla="*/ 152400 w 131"/>
                <a:gd name="T99" fmla="*/ 9808 h 202"/>
                <a:gd name="T100" fmla="*/ 174625 w 131"/>
                <a:gd name="T101" fmla="*/ 0 h 202"/>
                <a:gd name="T102" fmla="*/ 196850 w 131"/>
                <a:gd name="T103" fmla="*/ 0 h 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1"/>
                <a:gd name="T157" fmla="*/ 0 h 202"/>
                <a:gd name="T158" fmla="*/ 131 w 131"/>
                <a:gd name="T159" fmla="*/ 202 h 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1" h="202">
                  <a:moveTo>
                    <a:pt x="130" y="0"/>
                  </a:moveTo>
                  <a:lnTo>
                    <a:pt x="131" y="7"/>
                  </a:lnTo>
                  <a:lnTo>
                    <a:pt x="131" y="13"/>
                  </a:lnTo>
                  <a:lnTo>
                    <a:pt x="130" y="17"/>
                  </a:lnTo>
                  <a:lnTo>
                    <a:pt x="129" y="20"/>
                  </a:lnTo>
                  <a:lnTo>
                    <a:pt x="128" y="21"/>
                  </a:lnTo>
                  <a:lnTo>
                    <a:pt x="127" y="24"/>
                  </a:lnTo>
                  <a:lnTo>
                    <a:pt x="127" y="25"/>
                  </a:lnTo>
                  <a:lnTo>
                    <a:pt x="125" y="30"/>
                  </a:lnTo>
                  <a:lnTo>
                    <a:pt x="125" y="41"/>
                  </a:lnTo>
                  <a:lnTo>
                    <a:pt x="125" y="53"/>
                  </a:lnTo>
                  <a:lnTo>
                    <a:pt x="125" y="63"/>
                  </a:lnTo>
                  <a:lnTo>
                    <a:pt x="125" y="71"/>
                  </a:lnTo>
                  <a:lnTo>
                    <a:pt x="123" y="79"/>
                  </a:lnTo>
                  <a:lnTo>
                    <a:pt x="122" y="88"/>
                  </a:lnTo>
                  <a:lnTo>
                    <a:pt x="118" y="96"/>
                  </a:lnTo>
                  <a:lnTo>
                    <a:pt x="113" y="106"/>
                  </a:lnTo>
                  <a:lnTo>
                    <a:pt x="112" y="107"/>
                  </a:lnTo>
                  <a:lnTo>
                    <a:pt x="110" y="109"/>
                  </a:lnTo>
                  <a:lnTo>
                    <a:pt x="108" y="111"/>
                  </a:lnTo>
                  <a:lnTo>
                    <a:pt x="105" y="114"/>
                  </a:lnTo>
                  <a:lnTo>
                    <a:pt x="103" y="117"/>
                  </a:lnTo>
                  <a:lnTo>
                    <a:pt x="100" y="121"/>
                  </a:lnTo>
                  <a:lnTo>
                    <a:pt x="99" y="124"/>
                  </a:lnTo>
                  <a:lnTo>
                    <a:pt x="97" y="128"/>
                  </a:lnTo>
                  <a:lnTo>
                    <a:pt x="96" y="132"/>
                  </a:lnTo>
                  <a:lnTo>
                    <a:pt x="96" y="138"/>
                  </a:lnTo>
                  <a:lnTo>
                    <a:pt x="95" y="145"/>
                  </a:lnTo>
                  <a:lnTo>
                    <a:pt x="95" y="150"/>
                  </a:lnTo>
                  <a:lnTo>
                    <a:pt x="93" y="158"/>
                  </a:lnTo>
                  <a:lnTo>
                    <a:pt x="93" y="164"/>
                  </a:lnTo>
                  <a:lnTo>
                    <a:pt x="92" y="168"/>
                  </a:lnTo>
                  <a:lnTo>
                    <a:pt x="91" y="170"/>
                  </a:lnTo>
                  <a:lnTo>
                    <a:pt x="90" y="170"/>
                  </a:lnTo>
                  <a:lnTo>
                    <a:pt x="89" y="171"/>
                  </a:lnTo>
                  <a:lnTo>
                    <a:pt x="87" y="171"/>
                  </a:lnTo>
                  <a:lnTo>
                    <a:pt x="86" y="172"/>
                  </a:lnTo>
                  <a:lnTo>
                    <a:pt x="85" y="172"/>
                  </a:lnTo>
                  <a:lnTo>
                    <a:pt x="83" y="174"/>
                  </a:lnTo>
                  <a:lnTo>
                    <a:pt x="82" y="175"/>
                  </a:lnTo>
                  <a:lnTo>
                    <a:pt x="80" y="176"/>
                  </a:lnTo>
                  <a:lnTo>
                    <a:pt x="79" y="178"/>
                  </a:lnTo>
                  <a:lnTo>
                    <a:pt x="78" y="181"/>
                  </a:lnTo>
                  <a:lnTo>
                    <a:pt x="77" y="183"/>
                  </a:lnTo>
                  <a:lnTo>
                    <a:pt x="76" y="186"/>
                  </a:lnTo>
                  <a:lnTo>
                    <a:pt x="73" y="189"/>
                  </a:lnTo>
                  <a:lnTo>
                    <a:pt x="72" y="192"/>
                  </a:lnTo>
                  <a:lnTo>
                    <a:pt x="70" y="193"/>
                  </a:lnTo>
                  <a:lnTo>
                    <a:pt x="67" y="195"/>
                  </a:lnTo>
                  <a:lnTo>
                    <a:pt x="66" y="195"/>
                  </a:lnTo>
                  <a:lnTo>
                    <a:pt x="64" y="193"/>
                  </a:lnTo>
                  <a:lnTo>
                    <a:pt x="62" y="193"/>
                  </a:lnTo>
                  <a:lnTo>
                    <a:pt x="61" y="193"/>
                  </a:lnTo>
                  <a:lnTo>
                    <a:pt x="60" y="192"/>
                  </a:lnTo>
                  <a:lnTo>
                    <a:pt x="59" y="192"/>
                  </a:lnTo>
                  <a:lnTo>
                    <a:pt x="58" y="190"/>
                  </a:lnTo>
                  <a:lnTo>
                    <a:pt x="57" y="189"/>
                  </a:lnTo>
                  <a:lnTo>
                    <a:pt x="54" y="189"/>
                  </a:lnTo>
                  <a:lnTo>
                    <a:pt x="51" y="190"/>
                  </a:lnTo>
                  <a:lnTo>
                    <a:pt x="48" y="192"/>
                  </a:lnTo>
                  <a:lnTo>
                    <a:pt x="45" y="192"/>
                  </a:lnTo>
                  <a:lnTo>
                    <a:pt x="42" y="193"/>
                  </a:lnTo>
                  <a:lnTo>
                    <a:pt x="39" y="192"/>
                  </a:lnTo>
                  <a:lnTo>
                    <a:pt x="38" y="192"/>
                  </a:lnTo>
                  <a:lnTo>
                    <a:pt x="35" y="189"/>
                  </a:lnTo>
                  <a:lnTo>
                    <a:pt x="29" y="189"/>
                  </a:lnTo>
                  <a:lnTo>
                    <a:pt x="27" y="189"/>
                  </a:lnTo>
                  <a:lnTo>
                    <a:pt x="25" y="190"/>
                  </a:lnTo>
                  <a:lnTo>
                    <a:pt x="23" y="193"/>
                  </a:lnTo>
                  <a:lnTo>
                    <a:pt x="21" y="195"/>
                  </a:lnTo>
                  <a:lnTo>
                    <a:pt x="20" y="197"/>
                  </a:lnTo>
                  <a:lnTo>
                    <a:pt x="17" y="200"/>
                  </a:lnTo>
                  <a:lnTo>
                    <a:pt x="15" y="202"/>
                  </a:lnTo>
                  <a:lnTo>
                    <a:pt x="13" y="199"/>
                  </a:lnTo>
                  <a:lnTo>
                    <a:pt x="12" y="195"/>
                  </a:lnTo>
                  <a:lnTo>
                    <a:pt x="9" y="192"/>
                  </a:lnTo>
                  <a:lnTo>
                    <a:pt x="8" y="188"/>
                  </a:lnTo>
                  <a:lnTo>
                    <a:pt x="6" y="185"/>
                  </a:lnTo>
                  <a:lnTo>
                    <a:pt x="3" y="182"/>
                  </a:lnTo>
                  <a:lnTo>
                    <a:pt x="2" y="178"/>
                  </a:lnTo>
                  <a:lnTo>
                    <a:pt x="0" y="174"/>
                  </a:lnTo>
                  <a:lnTo>
                    <a:pt x="3" y="168"/>
                  </a:lnTo>
                  <a:lnTo>
                    <a:pt x="7" y="164"/>
                  </a:lnTo>
                  <a:lnTo>
                    <a:pt x="9" y="163"/>
                  </a:lnTo>
                  <a:lnTo>
                    <a:pt x="13" y="161"/>
                  </a:lnTo>
                  <a:lnTo>
                    <a:pt x="15" y="163"/>
                  </a:lnTo>
                  <a:lnTo>
                    <a:pt x="17" y="163"/>
                  </a:lnTo>
                  <a:lnTo>
                    <a:pt x="19" y="164"/>
                  </a:lnTo>
                  <a:lnTo>
                    <a:pt x="15" y="154"/>
                  </a:lnTo>
                  <a:lnTo>
                    <a:pt x="13" y="146"/>
                  </a:lnTo>
                  <a:lnTo>
                    <a:pt x="13" y="141"/>
                  </a:lnTo>
                  <a:lnTo>
                    <a:pt x="15" y="136"/>
                  </a:lnTo>
                  <a:lnTo>
                    <a:pt x="16" y="135"/>
                  </a:lnTo>
                  <a:lnTo>
                    <a:pt x="19" y="134"/>
                  </a:lnTo>
                  <a:lnTo>
                    <a:pt x="21" y="134"/>
                  </a:lnTo>
                  <a:lnTo>
                    <a:pt x="26" y="127"/>
                  </a:lnTo>
                  <a:lnTo>
                    <a:pt x="29" y="125"/>
                  </a:lnTo>
                  <a:lnTo>
                    <a:pt x="34" y="127"/>
                  </a:lnTo>
                  <a:lnTo>
                    <a:pt x="36" y="130"/>
                  </a:lnTo>
                  <a:lnTo>
                    <a:pt x="38" y="132"/>
                  </a:lnTo>
                  <a:lnTo>
                    <a:pt x="41" y="135"/>
                  </a:lnTo>
                  <a:lnTo>
                    <a:pt x="42" y="136"/>
                  </a:lnTo>
                  <a:lnTo>
                    <a:pt x="43" y="136"/>
                  </a:lnTo>
                  <a:lnTo>
                    <a:pt x="46" y="135"/>
                  </a:lnTo>
                  <a:lnTo>
                    <a:pt x="48" y="134"/>
                  </a:lnTo>
                  <a:lnTo>
                    <a:pt x="51" y="134"/>
                  </a:lnTo>
                  <a:lnTo>
                    <a:pt x="53" y="134"/>
                  </a:lnTo>
                  <a:lnTo>
                    <a:pt x="55" y="134"/>
                  </a:lnTo>
                  <a:lnTo>
                    <a:pt x="58" y="132"/>
                  </a:lnTo>
                  <a:lnTo>
                    <a:pt x="61" y="128"/>
                  </a:lnTo>
                  <a:lnTo>
                    <a:pt x="62" y="124"/>
                  </a:lnTo>
                  <a:lnTo>
                    <a:pt x="64" y="118"/>
                  </a:lnTo>
                  <a:lnTo>
                    <a:pt x="65" y="113"/>
                  </a:lnTo>
                  <a:lnTo>
                    <a:pt x="65" y="110"/>
                  </a:lnTo>
                  <a:lnTo>
                    <a:pt x="65" y="109"/>
                  </a:lnTo>
                  <a:lnTo>
                    <a:pt x="66" y="103"/>
                  </a:lnTo>
                  <a:lnTo>
                    <a:pt x="65" y="99"/>
                  </a:lnTo>
                  <a:lnTo>
                    <a:pt x="64" y="95"/>
                  </a:lnTo>
                  <a:lnTo>
                    <a:pt x="61" y="90"/>
                  </a:lnTo>
                  <a:lnTo>
                    <a:pt x="59" y="86"/>
                  </a:lnTo>
                  <a:lnTo>
                    <a:pt x="57" y="84"/>
                  </a:lnTo>
                  <a:lnTo>
                    <a:pt x="55" y="82"/>
                  </a:lnTo>
                  <a:lnTo>
                    <a:pt x="54" y="81"/>
                  </a:lnTo>
                  <a:lnTo>
                    <a:pt x="55" y="79"/>
                  </a:lnTo>
                  <a:lnTo>
                    <a:pt x="57" y="78"/>
                  </a:lnTo>
                  <a:lnTo>
                    <a:pt x="59" y="75"/>
                  </a:lnTo>
                  <a:lnTo>
                    <a:pt x="61" y="71"/>
                  </a:lnTo>
                  <a:lnTo>
                    <a:pt x="64" y="68"/>
                  </a:lnTo>
                  <a:lnTo>
                    <a:pt x="64" y="64"/>
                  </a:lnTo>
                  <a:lnTo>
                    <a:pt x="64" y="61"/>
                  </a:lnTo>
                  <a:lnTo>
                    <a:pt x="60" y="58"/>
                  </a:lnTo>
                  <a:lnTo>
                    <a:pt x="60" y="54"/>
                  </a:lnTo>
                  <a:lnTo>
                    <a:pt x="59" y="51"/>
                  </a:lnTo>
                  <a:lnTo>
                    <a:pt x="57" y="49"/>
                  </a:lnTo>
                  <a:lnTo>
                    <a:pt x="54" y="49"/>
                  </a:lnTo>
                  <a:lnTo>
                    <a:pt x="51" y="51"/>
                  </a:lnTo>
                  <a:lnTo>
                    <a:pt x="48" y="51"/>
                  </a:lnTo>
                  <a:lnTo>
                    <a:pt x="47" y="53"/>
                  </a:lnTo>
                  <a:lnTo>
                    <a:pt x="46" y="53"/>
                  </a:lnTo>
                  <a:lnTo>
                    <a:pt x="41" y="51"/>
                  </a:lnTo>
                  <a:lnTo>
                    <a:pt x="39" y="48"/>
                  </a:lnTo>
                  <a:lnTo>
                    <a:pt x="38" y="44"/>
                  </a:lnTo>
                  <a:lnTo>
                    <a:pt x="38" y="41"/>
                  </a:lnTo>
                  <a:lnTo>
                    <a:pt x="39" y="37"/>
                  </a:lnTo>
                  <a:lnTo>
                    <a:pt x="40" y="32"/>
                  </a:lnTo>
                  <a:lnTo>
                    <a:pt x="41" y="31"/>
                  </a:lnTo>
                  <a:lnTo>
                    <a:pt x="41" y="30"/>
                  </a:lnTo>
                  <a:lnTo>
                    <a:pt x="89" y="39"/>
                  </a:lnTo>
                  <a:lnTo>
                    <a:pt x="92" y="13"/>
                  </a:lnTo>
                  <a:lnTo>
                    <a:pt x="96" y="7"/>
                  </a:lnTo>
                  <a:lnTo>
                    <a:pt x="100" y="3"/>
                  </a:lnTo>
                  <a:lnTo>
                    <a:pt x="105" y="2"/>
                  </a:lnTo>
                  <a:lnTo>
                    <a:pt x="110" y="0"/>
                  </a:lnTo>
                  <a:lnTo>
                    <a:pt x="115" y="0"/>
                  </a:lnTo>
                  <a:lnTo>
                    <a:pt x="119" y="0"/>
                  </a:lnTo>
                  <a:lnTo>
                    <a:pt x="124" y="0"/>
                  </a:lnTo>
                  <a:lnTo>
                    <a:pt x="13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0" name="Freeform 248">
              <a:extLst>
                <a:ext uri="{FF2B5EF4-FFF2-40B4-BE49-F238E27FC236}">
                  <a16:creationId xmlns:a16="http://schemas.microsoft.com/office/drawing/2014/main" id="{76AB6C56-22F6-4085-7F3F-BDB52CD24E59}"/>
                </a:ext>
              </a:extLst>
            </p:cNvPr>
            <p:cNvSpPr>
              <a:spLocks/>
            </p:cNvSpPr>
            <p:nvPr/>
          </p:nvSpPr>
          <p:spPr bwMode="gray">
            <a:xfrm>
              <a:off x="6861716" y="3712272"/>
              <a:ext cx="261144" cy="352608"/>
            </a:xfrm>
            <a:custGeom>
              <a:avLst/>
              <a:gdLst>
                <a:gd name="T0" fmla="*/ 203200 w 141"/>
                <a:gd name="T1" fmla="*/ 58849 h 201"/>
                <a:gd name="T2" fmla="*/ 201613 w 141"/>
                <a:gd name="T3" fmla="*/ 50442 h 201"/>
                <a:gd name="T4" fmla="*/ 209550 w 141"/>
                <a:gd name="T5" fmla="*/ 43436 h 201"/>
                <a:gd name="T6" fmla="*/ 219075 w 141"/>
                <a:gd name="T7" fmla="*/ 33628 h 201"/>
                <a:gd name="T8" fmla="*/ 223838 w 141"/>
                <a:gd name="T9" fmla="*/ 19616 h 201"/>
                <a:gd name="T10" fmla="*/ 214313 w 141"/>
                <a:gd name="T11" fmla="*/ 19616 h 201"/>
                <a:gd name="T12" fmla="*/ 209550 w 141"/>
                <a:gd name="T13" fmla="*/ 15413 h 201"/>
                <a:gd name="T14" fmla="*/ 203200 w 141"/>
                <a:gd name="T15" fmla="*/ 12610 h 201"/>
                <a:gd name="T16" fmla="*/ 192088 w 141"/>
                <a:gd name="T17" fmla="*/ 9808 h 201"/>
                <a:gd name="T18" fmla="*/ 182563 w 141"/>
                <a:gd name="T19" fmla="*/ 14012 h 201"/>
                <a:gd name="T20" fmla="*/ 174625 w 141"/>
                <a:gd name="T21" fmla="*/ 19616 h 201"/>
                <a:gd name="T22" fmla="*/ 169863 w 141"/>
                <a:gd name="T23" fmla="*/ 28023 h 201"/>
                <a:gd name="T24" fmla="*/ 153988 w 141"/>
                <a:gd name="T25" fmla="*/ 32227 h 201"/>
                <a:gd name="T26" fmla="*/ 131763 w 141"/>
                <a:gd name="T27" fmla="*/ 28023 h 201"/>
                <a:gd name="T28" fmla="*/ 115888 w 141"/>
                <a:gd name="T29" fmla="*/ 19616 h 201"/>
                <a:gd name="T30" fmla="*/ 101600 w 141"/>
                <a:gd name="T31" fmla="*/ 9808 h 201"/>
                <a:gd name="T32" fmla="*/ 85725 w 141"/>
                <a:gd name="T33" fmla="*/ 2802 h 201"/>
                <a:gd name="T34" fmla="*/ 76200 w 141"/>
                <a:gd name="T35" fmla="*/ 4203 h 201"/>
                <a:gd name="T36" fmla="*/ 68263 w 141"/>
                <a:gd name="T37" fmla="*/ 4203 h 201"/>
                <a:gd name="T38" fmla="*/ 60325 w 141"/>
                <a:gd name="T39" fmla="*/ 2802 h 201"/>
                <a:gd name="T40" fmla="*/ 50800 w 141"/>
                <a:gd name="T41" fmla="*/ 0 h 201"/>
                <a:gd name="T42" fmla="*/ 39688 w 141"/>
                <a:gd name="T43" fmla="*/ 0 h 201"/>
                <a:gd name="T44" fmla="*/ 23813 w 141"/>
                <a:gd name="T45" fmla="*/ 0 h 201"/>
                <a:gd name="T46" fmla="*/ 11113 w 141"/>
                <a:gd name="T47" fmla="*/ 0 h 201"/>
                <a:gd name="T48" fmla="*/ 0 w 141"/>
                <a:gd name="T49" fmla="*/ 0 h 201"/>
                <a:gd name="T50" fmla="*/ 0 w 141"/>
                <a:gd name="T51" fmla="*/ 4203 h 201"/>
                <a:gd name="T52" fmla="*/ 0 w 141"/>
                <a:gd name="T53" fmla="*/ 9808 h 201"/>
                <a:gd name="T54" fmla="*/ 0 w 141"/>
                <a:gd name="T55" fmla="*/ 15413 h 201"/>
                <a:gd name="T56" fmla="*/ 3175 w 141"/>
                <a:gd name="T57" fmla="*/ 25221 h 201"/>
                <a:gd name="T58" fmla="*/ 9525 w 141"/>
                <a:gd name="T59" fmla="*/ 40634 h 201"/>
                <a:gd name="T60" fmla="*/ 12700 w 141"/>
                <a:gd name="T61" fmla="*/ 58849 h 201"/>
                <a:gd name="T62" fmla="*/ 14288 w 141"/>
                <a:gd name="T63" fmla="*/ 79866 h 201"/>
                <a:gd name="T64" fmla="*/ 17463 w 141"/>
                <a:gd name="T65" fmla="*/ 106488 h 201"/>
                <a:gd name="T66" fmla="*/ 11113 w 141"/>
                <a:gd name="T67" fmla="*/ 128907 h 201"/>
                <a:gd name="T68" fmla="*/ 4763 w 141"/>
                <a:gd name="T69" fmla="*/ 142918 h 201"/>
                <a:gd name="T70" fmla="*/ 0 w 141"/>
                <a:gd name="T71" fmla="*/ 161133 h 201"/>
                <a:gd name="T72" fmla="*/ 12700 w 141"/>
                <a:gd name="T73" fmla="*/ 183552 h 201"/>
                <a:gd name="T74" fmla="*/ 39688 w 141"/>
                <a:gd name="T75" fmla="*/ 197563 h 201"/>
                <a:gd name="T76" fmla="*/ 68263 w 141"/>
                <a:gd name="T77" fmla="*/ 214377 h 201"/>
                <a:gd name="T78" fmla="*/ 88900 w 141"/>
                <a:gd name="T79" fmla="*/ 231191 h 201"/>
                <a:gd name="T80" fmla="*/ 98425 w 141"/>
                <a:gd name="T81" fmla="*/ 249406 h 201"/>
                <a:gd name="T82" fmla="*/ 104775 w 141"/>
                <a:gd name="T83" fmla="*/ 263418 h 201"/>
                <a:gd name="T84" fmla="*/ 119063 w 141"/>
                <a:gd name="T85" fmla="*/ 274627 h 201"/>
                <a:gd name="T86" fmla="*/ 134938 w 141"/>
                <a:gd name="T87" fmla="*/ 281633 h 201"/>
                <a:gd name="T88" fmla="*/ 150813 w 141"/>
                <a:gd name="T89" fmla="*/ 270424 h 201"/>
                <a:gd name="T90" fmla="*/ 163513 w 141"/>
                <a:gd name="T91" fmla="*/ 250808 h 201"/>
                <a:gd name="T92" fmla="*/ 180975 w 141"/>
                <a:gd name="T93" fmla="*/ 231191 h 201"/>
                <a:gd name="T94" fmla="*/ 195263 w 141"/>
                <a:gd name="T95" fmla="*/ 208773 h 2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1"/>
                <a:gd name="T145" fmla="*/ 0 h 201"/>
                <a:gd name="T146" fmla="*/ 141 w 141"/>
                <a:gd name="T147" fmla="*/ 201 h 20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1" h="201">
                  <a:moveTo>
                    <a:pt x="128" y="141"/>
                  </a:moveTo>
                  <a:lnTo>
                    <a:pt x="128" y="42"/>
                  </a:lnTo>
                  <a:lnTo>
                    <a:pt x="127" y="39"/>
                  </a:lnTo>
                  <a:lnTo>
                    <a:pt x="127" y="36"/>
                  </a:lnTo>
                  <a:lnTo>
                    <a:pt x="129" y="34"/>
                  </a:lnTo>
                  <a:lnTo>
                    <a:pt x="132" y="31"/>
                  </a:lnTo>
                  <a:lnTo>
                    <a:pt x="135" y="27"/>
                  </a:lnTo>
                  <a:lnTo>
                    <a:pt x="138" y="24"/>
                  </a:lnTo>
                  <a:lnTo>
                    <a:pt x="140" y="20"/>
                  </a:lnTo>
                  <a:lnTo>
                    <a:pt x="141" y="14"/>
                  </a:lnTo>
                  <a:lnTo>
                    <a:pt x="138" y="14"/>
                  </a:lnTo>
                  <a:lnTo>
                    <a:pt x="135" y="14"/>
                  </a:lnTo>
                  <a:lnTo>
                    <a:pt x="133" y="13"/>
                  </a:lnTo>
                  <a:lnTo>
                    <a:pt x="132" y="11"/>
                  </a:lnTo>
                  <a:lnTo>
                    <a:pt x="129" y="10"/>
                  </a:lnTo>
                  <a:lnTo>
                    <a:pt x="128" y="9"/>
                  </a:lnTo>
                  <a:lnTo>
                    <a:pt x="124" y="7"/>
                  </a:lnTo>
                  <a:lnTo>
                    <a:pt x="121" y="7"/>
                  </a:lnTo>
                  <a:lnTo>
                    <a:pt x="117" y="9"/>
                  </a:lnTo>
                  <a:lnTo>
                    <a:pt x="115" y="10"/>
                  </a:lnTo>
                  <a:lnTo>
                    <a:pt x="113" y="11"/>
                  </a:lnTo>
                  <a:lnTo>
                    <a:pt x="110" y="14"/>
                  </a:lnTo>
                  <a:lnTo>
                    <a:pt x="109" y="17"/>
                  </a:lnTo>
                  <a:lnTo>
                    <a:pt x="107" y="20"/>
                  </a:lnTo>
                  <a:lnTo>
                    <a:pt x="102" y="21"/>
                  </a:lnTo>
                  <a:lnTo>
                    <a:pt x="97" y="23"/>
                  </a:lnTo>
                  <a:lnTo>
                    <a:pt x="90" y="21"/>
                  </a:lnTo>
                  <a:lnTo>
                    <a:pt x="83" y="20"/>
                  </a:lnTo>
                  <a:lnTo>
                    <a:pt x="78" y="17"/>
                  </a:lnTo>
                  <a:lnTo>
                    <a:pt x="73" y="14"/>
                  </a:lnTo>
                  <a:lnTo>
                    <a:pt x="69" y="11"/>
                  </a:lnTo>
                  <a:lnTo>
                    <a:pt x="64" y="7"/>
                  </a:lnTo>
                  <a:lnTo>
                    <a:pt x="59" y="4"/>
                  </a:lnTo>
                  <a:lnTo>
                    <a:pt x="54" y="2"/>
                  </a:lnTo>
                  <a:lnTo>
                    <a:pt x="51" y="3"/>
                  </a:lnTo>
                  <a:lnTo>
                    <a:pt x="48" y="3"/>
                  </a:lnTo>
                  <a:lnTo>
                    <a:pt x="45" y="3"/>
                  </a:lnTo>
                  <a:lnTo>
                    <a:pt x="43" y="3"/>
                  </a:lnTo>
                  <a:lnTo>
                    <a:pt x="40" y="3"/>
                  </a:lnTo>
                  <a:lnTo>
                    <a:pt x="38" y="2"/>
                  </a:lnTo>
                  <a:lnTo>
                    <a:pt x="34" y="2"/>
                  </a:lnTo>
                  <a:lnTo>
                    <a:pt x="32" y="0"/>
                  </a:lnTo>
                  <a:lnTo>
                    <a:pt x="28" y="0"/>
                  </a:lnTo>
                  <a:lnTo>
                    <a:pt x="25" y="0"/>
                  </a:lnTo>
                  <a:lnTo>
                    <a:pt x="20" y="0"/>
                  </a:lnTo>
                  <a:lnTo>
                    <a:pt x="15" y="0"/>
                  </a:lnTo>
                  <a:lnTo>
                    <a:pt x="12" y="0"/>
                  </a:lnTo>
                  <a:lnTo>
                    <a:pt x="7" y="0"/>
                  </a:lnTo>
                  <a:lnTo>
                    <a:pt x="3" y="0"/>
                  </a:lnTo>
                  <a:lnTo>
                    <a:pt x="0" y="0"/>
                  </a:lnTo>
                  <a:lnTo>
                    <a:pt x="0" y="2"/>
                  </a:lnTo>
                  <a:lnTo>
                    <a:pt x="0" y="3"/>
                  </a:lnTo>
                  <a:lnTo>
                    <a:pt x="0" y="4"/>
                  </a:lnTo>
                  <a:lnTo>
                    <a:pt x="0" y="7"/>
                  </a:lnTo>
                  <a:lnTo>
                    <a:pt x="0" y="10"/>
                  </a:lnTo>
                  <a:lnTo>
                    <a:pt x="0" y="11"/>
                  </a:lnTo>
                  <a:lnTo>
                    <a:pt x="0" y="14"/>
                  </a:lnTo>
                  <a:lnTo>
                    <a:pt x="2" y="18"/>
                  </a:lnTo>
                  <a:lnTo>
                    <a:pt x="3" y="24"/>
                  </a:lnTo>
                  <a:lnTo>
                    <a:pt x="6" y="29"/>
                  </a:lnTo>
                  <a:lnTo>
                    <a:pt x="7" y="35"/>
                  </a:lnTo>
                  <a:lnTo>
                    <a:pt x="8" y="42"/>
                  </a:lnTo>
                  <a:lnTo>
                    <a:pt x="9" y="49"/>
                  </a:lnTo>
                  <a:lnTo>
                    <a:pt x="9" y="57"/>
                  </a:lnTo>
                  <a:lnTo>
                    <a:pt x="11" y="65"/>
                  </a:lnTo>
                  <a:lnTo>
                    <a:pt x="11" y="76"/>
                  </a:lnTo>
                  <a:lnTo>
                    <a:pt x="9" y="85"/>
                  </a:lnTo>
                  <a:lnTo>
                    <a:pt x="7" y="92"/>
                  </a:lnTo>
                  <a:lnTo>
                    <a:pt x="5" y="97"/>
                  </a:lnTo>
                  <a:lnTo>
                    <a:pt x="3" y="102"/>
                  </a:lnTo>
                  <a:lnTo>
                    <a:pt x="1" y="109"/>
                  </a:lnTo>
                  <a:lnTo>
                    <a:pt x="0" y="115"/>
                  </a:lnTo>
                  <a:lnTo>
                    <a:pt x="0" y="125"/>
                  </a:lnTo>
                  <a:lnTo>
                    <a:pt x="8" y="131"/>
                  </a:lnTo>
                  <a:lnTo>
                    <a:pt x="17" y="135"/>
                  </a:lnTo>
                  <a:lnTo>
                    <a:pt x="25" y="141"/>
                  </a:lnTo>
                  <a:lnTo>
                    <a:pt x="33" y="146"/>
                  </a:lnTo>
                  <a:lnTo>
                    <a:pt x="43" y="153"/>
                  </a:lnTo>
                  <a:lnTo>
                    <a:pt x="50" y="160"/>
                  </a:lnTo>
                  <a:lnTo>
                    <a:pt x="56" y="165"/>
                  </a:lnTo>
                  <a:lnTo>
                    <a:pt x="60" y="172"/>
                  </a:lnTo>
                  <a:lnTo>
                    <a:pt x="62" y="178"/>
                  </a:lnTo>
                  <a:lnTo>
                    <a:pt x="63" y="183"/>
                  </a:lnTo>
                  <a:lnTo>
                    <a:pt x="66" y="188"/>
                  </a:lnTo>
                  <a:lnTo>
                    <a:pt x="70" y="192"/>
                  </a:lnTo>
                  <a:lnTo>
                    <a:pt x="75" y="196"/>
                  </a:lnTo>
                  <a:lnTo>
                    <a:pt x="79" y="199"/>
                  </a:lnTo>
                  <a:lnTo>
                    <a:pt x="85" y="201"/>
                  </a:lnTo>
                  <a:lnTo>
                    <a:pt x="90" y="201"/>
                  </a:lnTo>
                  <a:lnTo>
                    <a:pt x="95" y="193"/>
                  </a:lnTo>
                  <a:lnTo>
                    <a:pt x="98" y="186"/>
                  </a:lnTo>
                  <a:lnTo>
                    <a:pt x="103" y="179"/>
                  </a:lnTo>
                  <a:lnTo>
                    <a:pt x="109" y="172"/>
                  </a:lnTo>
                  <a:lnTo>
                    <a:pt x="114" y="165"/>
                  </a:lnTo>
                  <a:lnTo>
                    <a:pt x="119" y="157"/>
                  </a:lnTo>
                  <a:lnTo>
                    <a:pt x="123" y="149"/>
                  </a:lnTo>
                  <a:lnTo>
                    <a:pt x="128" y="14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1" name="Freeform 249">
              <a:extLst>
                <a:ext uri="{FF2B5EF4-FFF2-40B4-BE49-F238E27FC236}">
                  <a16:creationId xmlns:a16="http://schemas.microsoft.com/office/drawing/2014/main" id="{735CB842-ACE0-17FD-C699-75F905AAC523}"/>
                </a:ext>
              </a:extLst>
            </p:cNvPr>
            <p:cNvSpPr>
              <a:spLocks/>
            </p:cNvSpPr>
            <p:nvPr/>
          </p:nvSpPr>
          <p:spPr bwMode="gray">
            <a:xfrm>
              <a:off x="6715075" y="3738025"/>
              <a:ext cx="170747" cy="211960"/>
            </a:xfrm>
            <a:custGeom>
              <a:avLst/>
              <a:gdLst>
                <a:gd name="T0" fmla="*/ 133350 w 92"/>
                <a:gd name="T1" fmla="*/ 5605 h 121"/>
                <a:gd name="T2" fmla="*/ 138113 w 92"/>
                <a:gd name="T3" fmla="*/ 21017 h 121"/>
                <a:gd name="T4" fmla="*/ 141288 w 92"/>
                <a:gd name="T5" fmla="*/ 39232 h 121"/>
                <a:gd name="T6" fmla="*/ 142875 w 92"/>
                <a:gd name="T7" fmla="*/ 60250 h 121"/>
                <a:gd name="T8" fmla="*/ 146050 w 92"/>
                <a:gd name="T9" fmla="*/ 86872 h 121"/>
                <a:gd name="T10" fmla="*/ 138113 w 92"/>
                <a:gd name="T11" fmla="*/ 106488 h 121"/>
                <a:gd name="T12" fmla="*/ 130175 w 92"/>
                <a:gd name="T13" fmla="*/ 123302 h 121"/>
                <a:gd name="T14" fmla="*/ 127000 w 92"/>
                <a:gd name="T15" fmla="*/ 142918 h 121"/>
                <a:gd name="T16" fmla="*/ 30163 w 92"/>
                <a:gd name="T17" fmla="*/ 156930 h 121"/>
                <a:gd name="T18" fmla="*/ 28575 w 92"/>
                <a:gd name="T19" fmla="*/ 161133 h 121"/>
                <a:gd name="T20" fmla="*/ 25400 w 92"/>
                <a:gd name="T21" fmla="*/ 165337 h 121"/>
                <a:gd name="T22" fmla="*/ 19050 w 92"/>
                <a:gd name="T23" fmla="*/ 166738 h 121"/>
                <a:gd name="T24" fmla="*/ 15875 w 92"/>
                <a:gd name="T25" fmla="*/ 169540 h 121"/>
                <a:gd name="T26" fmla="*/ 11112 w 92"/>
                <a:gd name="T27" fmla="*/ 166738 h 121"/>
                <a:gd name="T28" fmla="*/ 7938 w 92"/>
                <a:gd name="T29" fmla="*/ 166738 h 121"/>
                <a:gd name="T30" fmla="*/ 4762 w 92"/>
                <a:gd name="T31" fmla="*/ 165337 h 121"/>
                <a:gd name="T32" fmla="*/ 4762 w 92"/>
                <a:gd name="T33" fmla="*/ 159732 h 121"/>
                <a:gd name="T34" fmla="*/ 4762 w 92"/>
                <a:gd name="T35" fmla="*/ 149924 h 121"/>
                <a:gd name="T36" fmla="*/ 3175 w 92"/>
                <a:gd name="T37" fmla="*/ 140116 h 121"/>
                <a:gd name="T38" fmla="*/ 0 w 92"/>
                <a:gd name="T39" fmla="*/ 130308 h 121"/>
                <a:gd name="T40" fmla="*/ 3175 w 92"/>
                <a:gd name="T41" fmla="*/ 113494 h 121"/>
                <a:gd name="T42" fmla="*/ 14288 w 92"/>
                <a:gd name="T43" fmla="*/ 95279 h 121"/>
                <a:gd name="T44" fmla="*/ 30163 w 92"/>
                <a:gd name="T45" fmla="*/ 81267 h 121"/>
                <a:gd name="T46" fmla="*/ 47625 w 92"/>
                <a:gd name="T47" fmla="*/ 68657 h 121"/>
                <a:gd name="T48" fmla="*/ 49212 w 92"/>
                <a:gd name="T49" fmla="*/ 56046 h 121"/>
                <a:gd name="T50" fmla="*/ 44450 w 92"/>
                <a:gd name="T51" fmla="*/ 49041 h 121"/>
                <a:gd name="T52" fmla="*/ 39687 w 92"/>
                <a:gd name="T53" fmla="*/ 35029 h 121"/>
                <a:gd name="T54" fmla="*/ 38100 w 92"/>
                <a:gd name="T55" fmla="*/ 21017 h 121"/>
                <a:gd name="T56" fmla="*/ 41275 w 92"/>
                <a:gd name="T57" fmla="*/ 14012 h 121"/>
                <a:gd name="T58" fmla="*/ 49212 w 92"/>
                <a:gd name="T59" fmla="*/ 12610 h 121"/>
                <a:gd name="T60" fmla="*/ 57150 w 92"/>
                <a:gd name="T61" fmla="*/ 14012 h 121"/>
                <a:gd name="T62" fmla="*/ 65088 w 92"/>
                <a:gd name="T63" fmla="*/ 14012 h 121"/>
                <a:gd name="T64" fmla="*/ 76200 w 92"/>
                <a:gd name="T65" fmla="*/ 14012 h 121"/>
                <a:gd name="T66" fmla="*/ 96837 w 92"/>
                <a:gd name="T67" fmla="*/ 9808 h 121"/>
                <a:gd name="T68" fmla="*/ 117475 w 92"/>
                <a:gd name="T69" fmla="*/ 5605 h 121"/>
                <a:gd name="T70" fmla="*/ 130175 w 92"/>
                <a:gd name="T71" fmla="*/ 2802 h 1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
                <a:gd name="T109" fmla="*/ 0 h 121"/>
                <a:gd name="T110" fmla="*/ 92 w 92"/>
                <a:gd name="T111" fmla="*/ 121 h 1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 h="121">
                  <a:moveTo>
                    <a:pt x="83" y="0"/>
                  </a:moveTo>
                  <a:lnTo>
                    <a:pt x="84" y="4"/>
                  </a:lnTo>
                  <a:lnTo>
                    <a:pt x="86" y="10"/>
                  </a:lnTo>
                  <a:lnTo>
                    <a:pt x="87" y="15"/>
                  </a:lnTo>
                  <a:lnTo>
                    <a:pt x="88" y="21"/>
                  </a:lnTo>
                  <a:lnTo>
                    <a:pt x="89" y="28"/>
                  </a:lnTo>
                  <a:lnTo>
                    <a:pt x="90" y="36"/>
                  </a:lnTo>
                  <a:lnTo>
                    <a:pt x="90" y="43"/>
                  </a:lnTo>
                  <a:lnTo>
                    <a:pt x="92" y="51"/>
                  </a:lnTo>
                  <a:lnTo>
                    <a:pt x="92" y="62"/>
                  </a:lnTo>
                  <a:lnTo>
                    <a:pt x="90" y="71"/>
                  </a:lnTo>
                  <a:lnTo>
                    <a:pt x="87" y="76"/>
                  </a:lnTo>
                  <a:lnTo>
                    <a:pt x="84" y="82"/>
                  </a:lnTo>
                  <a:lnTo>
                    <a:pt x="82" y="88"/>
                  </a:lnTo>
                  <a:lnTo>
                    <a:pt x="80" y="94"/>
                  </a:lnTo>
                  <a:lnTo>
                    <a:pt x="80" y="102"/>
                  </a:lnTo>
                  <a:lnTo>
                    <a:pt x="81" y="112"/>
                  </a:lnTo>
                  <a:lnTo>
                    <a:pt x="19" y="112"/>
                  </a:lnTo>
                  <a:lnTo>
                    <a:pt x="19" y="114"/>
                  </a:lnTo>
                  <a:lnTo>
                    <a:pt x="18" y="115"/>
                  </a:lnTo>
                  <a:lnTo>
                    <a:pt x="17" y="116"/>
                  </a:lnTo>
                  <a:lnTo>
                    <a:pt x="16" y="118"/>
                  </a:lnTo>
                  <a:lnTo>
                    <a:pt x="15" y="119"/>
                  </a:lnTo>
                  <a:lnTo>
                    <a:pt x="12" y="119"/>
                  </a:lnTo>
                  <a:lnTo>
                    <a:pt x="11" y="121"/>
                  </a:lnTo>
                  <a:lnTo>
                    <a:pt x="10" y="121"/>
                  </a:lnTo>
                  <a:lnTo>
                    <a:pt x="9" y="119"/>
                  </a:lnTo>
                  <a:lnTo>
                    <a:pt x="7" y="119"/>
                  </a:lnTo>
                  <a:lnTo>
                    <a:pt x="6" y="119"/>
                  </a:lnTo>
                  <a:lnTo>
                    <a:pt x="5" y="119"/>
                  </a:lnTo>
                  <a:lnTo>
                    <a:pt x="4" y="118"/>
                  </a:lnTo>
                  <a:lnTo>
                    <a:pt x="3" y="118"/>
                  </a:lnTo>
                  <a:lnTo>
                    <a:pt x="2" y="118"/>
                  </a:lnTo>
                  <a:lnTo>
                    <a:pt x="3" y="114"/>
                  </a:lnTo>
                  <a:lnTo>
                    <a:pt x="4" y="111"/>
                  </a:lnTo>
                  <a:lnTo>
                    <a:pt x="3" y="107"/>
                  </a:lnTo>
                  <a:lnTo>
                    <a:pt x="3" y="102"/>
                  </a:lnTo>
                  <a:lnTo>
                    <a:pt x="2" y="100"/>
                  </a:lnTo>
                  <a:lnTo>
                    <a:pt x="0" y="97"/>
                  </a:lnTo>
                  <a:lnTo>
                    <a:pt x="0" y="93"/>
                  </a:lnTo>
                  <a:lnTo>
                    <a:pt x="0" y="89"/>
                  </a:lnTo>
                  <a:lnTo>
                    <a:pt x="2" y="81"/>
                  </a:lnTo>
                  <a:lnTo>
                    <a:pt x="4" y="74"/>
                  </a:lnTo>
                  <a:lnTo>
                    <a:pt x="9" y="68"/>
                  </a:lnTo>
                  <a:lnTo>
                    <a:pt x="13" y="62"/>
                  </a:lnTo>
                  <a:lnTo>
                    <a:pt x="19" y="58"/>
                  </a:lnTo>
                  <a:lnTo>
                    <a:pt x="25" y="54"/>
                  </a:lnTo>
                  <a:lnTo>
                    <a:pt x="30" y="49"/>
                  </a:lnTo>
                  <a:lnTo>
                    <a:pt x="33" y="42"/>
                  </a:lnTo>
                  <a:lnTo>
                    <a:pt x="31" y="40"/>
                  </a:lnTo>
                  <a:lnTo>
                    <a:pt x="29" y="37"/>
                  </a:lnTo>
                  <a:lnTo>
                    <a:pt x="28" y="35"/>
                  </a:lnTo>
                  <a:lnTo>
                    <a:pt x="26" y="29"/>
                  </a:lnTo>
                  <a:lnTo>
                    <a:pt x="25" y="25"/>
                  </a:lnTo>
                  <a:lnTo>
                    <a:pt x="25" y="21"/>
                  </a:lnTo>
                  <a:lnTo>
                    <a:pt x="24" y="15"/>
                  </a:lnTo>
                  <a:lnTo>
                    <a:pt x="24" y="11"/>
                  </a:lnTo>
                  <a:lnTo>
                    <a:pt x="26" y="10"/>
                  </a:lnTo>
                  <a:lnTo>
                    <a:pt x="29" y="9"/>
                  </a:lnTo>
                  <a:lnTo>
                    <a:pt x="31" y="9"/>
                  </a:lnTo>
                  <a:lnTo>
                    <a:pt x="33" y="9"/>
                  </a:lnTo>
                  <a:lnTo>
                    <a:pt x="36" y="10"/>
                  </a:lnTo>
                  <a:lnTo>
                    <a:pt x="38" y="10"/>
                  </a:lnTo>
                  <a:lnTo>
                    <a:pt x="41" y="10"/>
                  </a:lnTo>
                  <a:lnTo>
                    <a:pt x="43" y="11"/>
                  </a:lnTo>
                  <a:lnTo>
                    <a:pt x="48" y="10"/>
                  </a:lnTo>
                  <a:lnTo>
                    <a:pt x="54" y="10"/>
                  </a:lnTo>
                  <a:lnTo>
                    <a:pt x="61" y="7"/>
                  </a:lnTo>
                  <a:lnTo>
                    <a:pt x="67" y="6"/>
                  </a:lnTo>
                  <a:lnTo>
                    <a:pt x="74" y="4"/>
                  </a:lnTo>
                  <a:lnTo>
                    <a:pt x="78" y="3"/>
                  </a:lnTo>
                  <a:lnTo>
                    <a:pt x="82" y="2"/>
                  </a:lnTo>
                  <a:lnTo>
                    <a:pt x="83"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2" name="Freeform 250">
              <a:extLst>
                <a:ext uri="{FF2B5EF4-FFF2-40B4-BE49-F238E27FC236}">
                  <a16:creationId xmlns:a16="http://schemas.microsoft.com/office/drawing/2014/main" id="{CD751628-821C-97A9-E7E9-F3D86CDD18DF}"/>
                </a:ext>
              </a:extLst>
            </p:cNvPr>
            <p:cNvSpPr>
              <a:spLocks/>
            </p:cNvSpPr>
            <p:nvPr/>
          </p:nvSpPr>
          <p:spPr bwMode="gray">
            <a:xfrm>
              <a:off x="6707041" y="3930177"/>
              <a:ext cx="359574" cy="441754"/>
            </a:xfrm>
            <a:custGeom>
              <a:avLst/>
              <a:gdLst>
                <a:gd name="T0" fmla="*/ 147638 w 194"/>
                <a:gd name="T1" fmla="*/ 8407 h 253"/>
                <a:gd name="T2" fmla="*/ 184150 w 194"/>
                <a:gd name="T3" fmla="*/ 32227 h 253"/>
                <a:gd name="T4" fmla="*/ 215900 w 194"/>
                <a:gd name="T5" fmla="*/ 57447 h 253"/>
                <a:gd name="T6" fmla="*/ 233363 w 194"/>
                <a:gd name="T7" fmla="*/ 79866 h 253"/>
                <a:gd name="T8" fmla="*/ 247650 w 194"/>
                <a:gd name="T9" fmla="*/ 99482 h 253"/>
                <a:gd name="T10" fmla="*/ 271463 w 194"/>
                <a:gd name="T11" fmla="*/ 106488 h 253"/>
                <a:gd name="T12" fmla="*/ 274638 w 194"/>
                <a:gd name="T13" fmla="*/ 110692 h 253"/>
                <a:gd name="T14" fmla="*/ 277813 w 194"/>
                <a:gd name="T15" fmla="*/ 114895 h 253"/>
                <a:gd name="T16" fmla="*/ 277813 w 194"/>
                <a:gd name="T17" fmla="*/ 123302 h 253"/>
                <a:gd name="T18" fmla="*/ 268288 w 194"/>
                <a:gd name="T19" fmla="*/ 138715 h 253"/>
                <a:gd name="T20" fmla="*/ 261938 w 194"/>
                <a:gd name="T21" fmla="*/ 149924 h 253"/>
                <a:gd name="T22" fmla="*/ 261938 w 194"/>
                <a:gd name="T23" fmla="*/ 158331 h 253"/>
                <a:gd name="T24" fmla="*/ 268288 w 194"/>
                <a:gd name="T25" fmla="*/ 163936 h 253"/>
                <a:gd name="T26" fmla="*/ 274638 w 194"/>
                <a:gd name="T27" fmla="*/ 173744 h 253"/>
                <a:gd name="T28" fmla="*/ 273050 w 194"/>
                <a:gd name="T29" fmla="*/ 238197 h 253"/>
                <a:gd name="T30" fmla="*/ 274638 w 194"/>
                <a:gd name="T31" fmla="*/ 248005 h 253"/>
                <a:gd name="T32" fmla="*/ 276225 w 194"/>
                <a:gd name="T33" fmla="*/ 255011 h 253"/>
                <a:gd name="T34" fmla="*/ 276225 w 194"/>
                <a:gd name="T35" fmla="*/ 264819 h 253"/>
                <a:gd name="T36" fmla="*/ 276225 w 194"/>
                <a:gd name="T37" fmla="*/ 274627 h 253"/>
                <a:gd name="T38" fmla="*/ 277813 w 194"/>
                <a:gd name="T39" fmla="*/ 284435 h 253"/>
                <a:gd name="T40" fmla="*/ 287338 w 194"/>
                <a:gd name="T41" fmla="*/ 298447 h 253"/>
                <a:gd name="T42" fmla="*/ 307975 w 194"/>
                <a:gd name="T43" fmla="*/ 315261 h 253"/>
                <a:gd name="T44" fmla="*/ 284163 w 194"/>
                <a:gd name="T45" fmla="*/ 330673 h 253"/>
                <a:gd name="T46" fmla="*/ 242888 w 194"/>
                <a:gd name="T47" fmla="*/ 348888 h 253"/>
                <a:gd name="T48" fmla="*/ 222250 w 194"/>
                <a:gd name="T49" fmla="*/ 354493 h 253"/>
                <a:gd name="T50" fmla="*/ 207963 w 194"/>
                <a:gd name="T51" fmla="*/ 350290 h 253"/>
                <a:gd name="T52" fmla="*/ 195262 w 194"/>
                <a:gd name="T53" fmla="*/ 346086 h 253"/>
                <a:gd name="T54" fmla="*/ 182562 w 194"/>
                <a:gd name="T55" fmla="*/ 348888 h 253"/>
                <a:gd name="T56" fmla="*/ 166687 w 194"/>
                <a:gd name="T57" fmla="*/ 350290 h 253"/>
                <a:gd name="T58" fmla="*/ 150813 w 194"/>
                <a:gd name="T59" fmla="*/ 346086 h 253"/>
                <a:gd name="T60" fmla="*/ 146050 w 194"/>
                <a:gd name="T61" fmla="*/ 327871 h 253"/>
                <a:gd name="T62" fmla="*/ 144463 w 194"/>
                <a:gd name="T63" fmla="*/ 298447 h 253"/>
                <a:gd name="T64" fmla="*/ 136525 w 194"/>
                <a:gd name="T65" fmla="*/ 288639 h 253"/>
                <a:gd name="T66" fmla="*/ 125413 w 194"/>
                <a:gd name="T67" fmla="*/ 285836 h 253"/>
                <a:gd name="T68" fmla="*/ 111125 w 194"/>
                <a:gd name="T69" fmla="*/ 284435 h 253"/>
                <a:gd name="T70" fmla="*/ 92075 w 194"/>
                <a:gd name="T71" fmla="*/ 280232 h 253"/>
                <a:gd name="T72" fmla="*/ 55563 w 194"/>
                <a:gd name="T73" fmla="*/ 262017 h 253"/>
                <a:gd name="T74" fmla="*/ 33338 w 194"/>
                <a:gd name="T75" fmla="*/ 248005 h 253"/>
                <a:gd name="T76" fmla="*/ 33338 w 194"/>
                <a:gd name="T77" fmla="*/ 242400 h 253"/>
                <a:gd name="T78" fmla="*/ 33338 w 194"/>
                <a:gd name="T79" fmla="*/ 233993 h 253"/>
                <a:gd name="T80" fmla="*/ 33338 w 194"/>
                <a:gd name="T81" fmla="*/ 224185 h 253"/>
                <a:gd name="T82" fmla="*/ 26988 w 194"/>
                <a:gd name="T83" fmla="*/ 210174 h 253"/>
                <a:gd name="T84" fmla="*/ 23812 w 194"/>
                <a:gd name="T85" fmla="*/ 198964 h 253"/>
                <a:gd name="T86" fmla="*/ 11112 w 194"/>
                <a:gd name="T87" fmla="*/ 189156 h 253"/>
                <a:gd name="T88" fmla="*/ 3175 w 194"/>
                <a:gd name="T89" fmla="*/ 163936 h 253"/>
                <a:gd name="T90" fmla="*/ 3175 w 194"/>
                <a:gd name="T91" fmla="*/ 138715 h 253"/>
                <a:gd name="T92" fmla="*/ 1588 w 194"/>
                <a:gd name="T93" fmla="*/ 133110 h 253"/>
                <a:gd name="T94" fmla="*/ 0 w 194"/>
                <a:gd name="T95" fmla="*/ 124703 h 253"/>
                <a:gd name="T96" fmla="*/ 9525 w 194"/>
                <a:gd name="T97" fmla="*/ 116296 h 253"/>
                <a:gd name="T98" fmla="*/ 23812 w 194"/>
                <a:gd name="T99" fmla="*/ 106488 h 253"/>
                <a:gd name="T100" fmla="*/ 36513 w 194"/>
                <a:gd name="T101" fmla="*/ 98081 h 253"/>
                <a:gd name="T102" fmla="*/ 41275 w 194"/>
                <a:gd name="T103" fmla="*/ 42035 h 253"/>
                <a:gd name="T104" fmla="*/ 42862 w 194"/>
                <a:gd name="T105" fmla="*/ 19616 h 253"/>
                <a:gd name="T106" fmla="*/ 41275 w 194"/>
                <a:gd name="T107" fmla="*/ 0 h 2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4"/>
                <a:gd name="T163" fmla="*/ 0 h 253"/>
                <a:gd name="T164" fmla="*/ 194 w 194"/>
                <a:gd name="T165" fmla="*/ 253 h 2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4" h="253">
                  <a:moveTo>
                    <a:pt x="26" y="0"/>
                  </a:moveTo>
                  <a:lnTo>
                    <a:pt x="84" y="0"/>
                  </a:lnTo>
                  <a:lnTo>
                    <a:pt x="93" y="6"/>
                  </a:lnTo>
                  <a:lnTo>
                    <a:pt x="102" y="11"/>
                  </a:lnTo>
                  <a:lnTo>
                    <a:pt x="109" y="17"/>
                  </a:lnTo>
                  <a:lnTo>
                    <a:pt x="116" y="23"/>
                  </a:lnTo>
                  <a:lnTo>
                    <a:pt x="123" y="28"/>
                  </a:lnTo>
                  <a:lnTo>
                    <a:pt x="130" y="34"/>
                  </a:lnTo>
                  <a:lnTo>
                    <a:pt x="136" y="41"/>
                  </a:lnTo>
                  <a:lnTo>
                    <a:pt x="143" y="46"/>
                  </a:lnTo>
                  <a:lnTo>
                    <a:pt x="146" y="52"/>
                  </a:lnTo>
                  <a:lnTo>
                    <a:pt x="147" y="57"/>
                  </a:lnTo>
                  <a:lnTo>
                    <a:pt x="149" y="62"/>
                  </a:lnTo>
                  <a:lnTo>
                    <a:pt x="153" y="67"/>
                  </a:lnTo>
                  <a:lnTo>
                    <a:pt x="156" y="71"/>
                  </a:lnTo>
                  <a:lnTo>
                    <a:pt x="161" y="74"/>
                  </a:lnTo>
                  <a:lnTo>
                    <a:pt x="166" y="76"/>
                  </a:lnTo>
                  <a:lnTo>
                    <a:pt x="171" y="76"/>
                  </a:lnTo>
                  <a:lnTo>
                    <a:pt x="171" y="78"/>
                  </a:lnTo>
                  <a:lnTo>
                    <a:pt x="172" y="79"/>
                  </a:lnTo>
                  <a:lnTo>
                    <a:pt x="173" y="79"/>
                  </a:lnTo>
                  <a:lnTo>
                    <a:pt x="173" y="81"/>
                  </a:lnTo>
                  <a:lnTo>
                    <a:pt x="174" y="82"/>
                  </a:lnTo>
                  <a:lnTo>
                    <a:pt x="175" y="82"/>
                  </a:lnTo>
                  <a:lnTo>
                    <a:pt x="175" y="83"/>
                  </a:lnTo>
                  <a:lnTo>
                    <a:pt x="177" y="85"/>
                  </a:lnTo>
                  <a:lnTo>
                    <a:pt x="175" y="88"/>
                  </a:lnTo>
                  <a:lnTo>
                    <a:pt x="174" y="92"/>
                  </a:lnTo>
                  <a:lnTo>
                    <a:pt x="172" y="95"/>
                  </a:lnTo>
                  <a:lnTo>
                    <a:pt x="169" y="99"/>
                  </a:lnTo>
                  <a:lnTo>
                    <a:pt x="167" y="102"/>
                  </a:lnTo>
                  <a:lnTo>
                    <a:pt x="166" y="104"/>
                  </a:lnTo>
                  <a:lnTo>
                    <a:pt x="165" y="107"/>
                  </a:lnTo>
                  <a:lnTo>
                    <a:pt x="163" y="110"/>
                  </a:lnTo>
                  <a:lnTo>
                    <a:pt x="165" y="111"/>
                  </a:lnTo>
                  <a:lnTo>
                    <a:pt x="165" y="113"/>
                  </a:lnTo>
                  <a:lnTo>
                    <a:pt x="166" y="114"/>
                  </a:lnTo>
                  <a:lnTo>
                    <a:pt x="167" y="115"/>
                  </a:lnTo>
                  <a:lnTo>
                    <a:pt x="169" y="117"/>
                  </a:lnTo>
                  <a:lnTo>
                    <a:pt x="171" y="120"/>
                  </a:lnTo>
                  <a:lnTo>
                    <a:pt x="172" y="121"/>
                  </a:lnTo>
                  <a:lnTo>
                    <a:pt x="173" y="124"/>
                  </a:lnTo>
                  <a:lnTo>
                    <a:pt x="173" y="167"/>
                  </a:lnTo>
                  <a:lnTo>
                    <a:pt x="172" y="168"/>
                  </a:lnTo>
                  <a:lnTo>
                    <a:pt x="172" y="170"/>
                  </a:lnTo>
                  <a:lnTo>
                    <a:pt x="172" y="173"/>
                  </a:lnTo>
                  <a:lnTo>
                    <a:pt x="173" y="174"/>
                  </a:lnTo>
                  <a:lnTo>
                    <a:pt x="173" y="177"/>
                  </a:lnTo>
                  <a:lnTo>
                    <a:pt x="174" y="178"/>
                  </a:lnTo>
                  <a:lnTo>
                    <a:pt x="174" y="180"/>
                  </a:lnTo>
                  <a:lnTo>
                    <a:pt x="174" y="182"/>
                  </a:lnTo>
                  <a:lnTo>
                    <a:pt x="174" y="185"/>
                  </a:lnTo>
                  <a:lnTo>
                    <a:pt x="174" y="188"/>
                  </a:lnTo>
                  <a:lnTo>
                    <a:pt x="174" y="189"/>
                  </a:lnTo>
                  <a:lnTo>
                    <a:pt x="174" y="192"/>
                  </a:lnTo>
                  <a:lnTo>
                    <a:pt x="174" y="193"/>
                  </a:lnTo>
                  <a:lnTo>
                    <a:pt x="174" y="196"/>
                  </a:lnTo>
                  <a:lnTo>
                    <a:pt x="174" y="197"/>
                  </a:lnTo>
                  <a:lnTo>
                    <a:pt x="175" y="200"/>
                  </a:lnTo>
                  <a:lnTo>
                    <a:pt x="175" y="203"/>
                  </a:lnTo>
                  <a:lnTo>
                    <a:pt x="177" y="207"/>
                  </a:lnTo>
                  <a:lnTo>
                    <a:pt x="179" y="210"/>
                  </a:lnTo>
                  <a:lnTo>
                    <a:pt x="181" y="213"/>
                  </a:lnTo>
                  <a:lnTo>
                    <a:pt x="185" y="217"/>
                  </a:lnTo>
                  <a:lnTo>
                    <a:pt x="188" y="221"/>
                  </a:lnTo>
                  <a:lnTo>
                    <a:pt x="194" y="225"/>
                  </a:lnTo>
                  <a:lnTo>
                    <a:pt x="191" y="228"/>
                  </a:lnTo>
                  <a:lnTo>
                    <a:pt x="186" y="232"/>
                  </a:lnTo>
                  <a:lnTo>
                    <a:pt x="179" y="236"/>
                  </a:lnTo>
                  <a:lnTo>
                    <a:pt x="169" y="241"/>
                  </a:lnTo>
                  <a:lnTo>
                    <a:pt x="161" y="246"/>
                  </a:lnTo>
                  <a:lnTo>
                    <a:pt x="153" y="249"/>
                  </a:lnTo>
                  <a:lnTo>
                    <a:pt x="147" y="252"/>
                  </a:lnTo>
                  <a:lnTo>
                    <a:pt x="141" y="253"/>
                  </a:lnTo>
                  <a:lnTo>
                    <a:pt x="140" y="253"/>
                  </a:lnTo>
                  <a:lnTo>
                    <a:pt x="137" y="252"/>
                  </a:lnTo>
                  <a:lnTo>
                    <a:pt x="135" y="252"/>
                  </a:lnTo>
                  <a:lnTo>
                    <a:pt x="131" y="250"/>
                  </a:lnTo>
                  <a:lnTo>
                    <a:pt x="129" y="249"/>
                  </a:lnTo>
                  <a:lnTo>
                    <a:pt x="126" y="249"/>
                  </a:lnTo>
                  <a:lnTo>
                    <a:pt x="123" y="247"/>
                  </a:lnTo>
                  <a:lnTo>
                    <a:pt x="122" y="247"/>
                  </a:lnTo>
                  <a:lnTo>
                    <a:pt x="118" y="247"/>
                  </a:lnTo>
                  <a:lnTo>
                    <a:pt x="115" y="249"/>
                  </a:lnTo>
                  <a:lnTo>
                    <a:pt x="111" y="249"/>
                  </a:lnTo>
                  <a:lnTo>
                    <a:pt x="109" y="250"/>
                  </a:lnTo>
                  <a:lnTo>
                    <a:pt x="105" y="250"/>
                  </a:lnTo>
                  <a:lnTo>
                    <a:pt x="102" y="250"/>
                  </a:lnTo>
                  <a:lnTo>
                    <a:pt x="98" y="249"/>
                  </a:lnTo>
                  <a:lnTo>
                    <a:pt x="95" y="247"/>
                  </a:lnTo>
                  <a:lnTo>
                    <a:pt x="93" y="245"/>
                  </a:lnTo>
                  <a:lnTo>
                    <a:pt x="93" y="239"/>
                  </a:lnTo>
                  <a:lnTo>
                    <a:pt x="92" y="234"/>
                  </a:lnTo>
                  <a:lnTo>
                    <a:pt x="92" y="227"/>
                  </a:lnTo>
                  <a:lnTo>
                    <a:pt x="91" y="220"/>
                  </a:lnTo>
                  <a:lnTo>
                    <a:pt x="91" y="213"/>
                  </a:lnTo>
                  <a:lnTo>
                    <a:pt x="90" y="210"/>
                  </a:lnTo>
                  <a:lnTo>
                    <a:pt x="89" y="208"/>
                  </a:lnTo>
                  <a:lnTo>
                    <a:pt x="86" y="206"/>
                  </a:lnTo>
                  <a:lnTo>
                    <a:pt x="84" y="206"/>
                  </a:lnTo>
                  <a:lnTo>
                    <a:pt x="81" y="204"/>
                  </a:lnTo>
                  <a:lnTo>
                    <a:pt x="79" y="204"/>
                  </a:lnTo>
                  <a:lnTo>
                    <a:pt x="76" y="204"/>
                  </a:lnTo>
                  <a:lnTo>
                    <a:pt x="73" y="204"/>
                  </a:lnTo>
                  <a:lnTo>
                    <a:pt x="70" y="203"/>
                  </a:lnTo>
                  <a:lnTo>
                    <a:pt x="65" y="203"/>
                  </a:lnTo>
                  <a:lnTo>
                    <a:pt x="62" y="201"/>
                  </a:lnTo>
                  <a:lnTo>
                    <a:pt x="58" y="200"/>
                  </a:lnTo>
                  <a:lnTo>
                    <a:pt x="52" y="196"/>
                  </a:lnTo>
                  <a:lnTo>
                    <a:pt x="44" y="192"/>
                  </a:lnTo>
                  <a:lnTo>
                    <a:pt x="35" y="187"/>
                  </a:lnTo>
                  <a:lnTo>
                    <a:pt x="28" y="182"/>
                  </a:lnTo>
                  <a:lnTo>
                    <a:pt x="23" y="180"/>
                  </a:lnTo>
                  <a:lnTo>
                    <a:pt x="21" y="177"/>
                  </a:lnTo>
                  <a:lnTo>
                    <a:pt x="21" y="175"/>
                  </a:lnTo>
                  <a:lnTo>
                    <a:pt x="21" y="174"/>
                  </a:lnTo>
                  <a:lnTo>
                    <a:pt x="21" y="173"/>
                  </a:lnTo>
                  <a:lnTo>
                    <a:pt x="21" y="170"/>
                  </a:lnTo>
                  <a:lnTo>
                    <a:pt x="21" y="168"/>
                  </a:lnTo>
                  <a:lnTo>
                    <a:pt x="21" y="167"/>
                  </a:lnTo>
                  <a:lnTo>
                    <a:pt x="21" y="166"/>
                  </a:lnTo>
                  <a:lnTo>
                    <a:pt x="21" y="164"/>
                  </a:lnTo>
                  <a:lnTo>
                    <a:pt x="21" y="160"/>
                  </a:lnTo>
                  <a:lnTo>
                    <a:pt x="20" y="156"/>
                  </a:lnTo>
                  <a:lnTo>
                    <a:pt x="19" y="153"/>
                  </a:lnTo>
                  <a:lnTo>
                    <a:pt x="17" y="150"/>
                  </a:lnTo>
                  <a:lnTo>
                    <a:pt x="16" y="148"/>
                  </a:lnTo>
                  <a:lnTo>
                    <a:pt x="15" y="145"/>
                  </a:lnTo>
                  <a:lnTo>
                    <a:pt x="15" y="142"/>
                  </a:lnTo>
                  <a:lnTo>
                    <a:pt x="15" y="139"/>
                  </a:lnTo>
                  <a:lnTo>
                    <a:pt x="9" y="138"/>
                  </a:lnTo>
                  <a:lnTo>
                    <a:pt x="7" y="135"/>
                  </a:lnTo>
                  <a:lnTo>
                    <a:pt x="4" y="129"/>
                  </a:lnTo>
                  <a:lnTo>
                    <a:pt x="2" y="122"/>
                  </a:lnTo>
                  <a:lnTo>
                    <a:pt x="2" y="117"/>
                  </a:lnTo>
                  <a:lnTo>
                    <a:pt x="2" y="110"/>
                  </a:lnTo>
                  <a:lnTo>
                    <a:pt x="2" y="104"/>
                  </a:lnTo>
                  <a:lnTo>
                    <a:pt x="2" y="99"/>
                  </a:lnTo>
                  <a:lnTo>
                    <a:pt x="2" y="97"/>
                  </a:lnTo>
                  <a:lnTo>
                    <a:pt x="1" y="96"/>
                  </a:lnTo>
                  <a:lnTo>
                    <a:pt x="1" y="95"/>
                  </a:lnTo>
                  <a:lnTo>
                    <a:pt x="1" y="92"/>
                  </a:lnTo>
                  <a:lnTo>
                    <a:pt x="0" y="90"/>
                  </a:lnTo>
                  <a:lnTo>
                    <a:pt x="0" y="89"/>
                  </a:lnTo>
                  <a:lnTo>
                    <a:pt x="0" y="86"/>
                  </a:lnTo>
                  <a:lnTo>
                    <a:pt x="3" y="85"/>
                  </a:lnTo>
                  <a:lnTo>
                    <a:pt x="6" y="83"/>
                  </a:lnTo>
                  <a:lnTo>
                    <a:pt x="9" y="82"/>
                  </a:lnTo>
                  <a:lnTo>
                    <a:pt x="13" y="79"/>
                  </a:lnTo>
                  <a:lnTo>
                    <a:pt x="15" y="76"/>
                  </a:lnTo>
                  <a:lnTo>
                    <a:pt x="17" y="74"/>
                  </a:lnTo>
                  <a:lnTo>
                    <a:pt x="21" y="71"/>
                  </a:lnTo>
                  <a:lnTo>
                    <a:pt x="23" y="70"/>
                  </a:lnTo>
                  <a:lnTo>
                    <a:pt x="23" y="38"/>
                  </a:lnTo>
                  <a:lnTo>
                    <a:pt x="25" y="34"/>
                  </a:lnTo>
                  <a:lnTo>
                    <a:pt x="26" y="30"/>
                  </a:lnTo>
                  <a:lnTo>
                    <a:pt x="26" y="25"/>
                  </a:lnTo>
                  <a:lnTo>
                    <a:pt x="27" y="20"/>
                  </a:lnTo>
                  <a:lnTo>
                    <a:pt x="27" y="14"/>
                  </a:lnTo>
                  <a:lnTo>
                    <a:pt x="27" y="10"/>
                  </a:lnTo>
                  <a:lnTo>
                    <a:pt x="26" y="4"/>
                  </a:lnTo>
                  <a:lnTo>
                    <a:pt x="26"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3" name="Freeform 251">
              <a:extLst>
                <a:ext uri="{FF2B5EF4-FFF2-40B4-BE49-F238E27FC236}">
                  <a16:creationId xmlns:a16="http://schemas.microsoft.com/office/drawing/2014/main" id="{C958944F-1704-F66B-3B83-FFC02BD3F9AD}"/>
                </a:ext>
              </a:extLst>
            </p:cNvPr>
            <p:cNvSpPr>
              <a:spLocks/>
            </p:cNvSpPr>
            <p:nvPr/>
          </p:nvSpPr>
          <p:spPr bwMode="gray">
            <a:xfrm>
              <a:off x="6118463" y="4106484"/>
              <a:ext cx="417829" cy="524953"/>
            </a:xfrm>
            <a:custGeom>
              <a:avLst/>
              <a:gdLst>
                <a:gd name="T0" fmla="*/ 25400 w 226"/>
                <a:gd name="T1" fmla="*/ 400732 h 300"/>
                <a:gd name="T2" fmla="*/ 41275 w 226"/>
                <a:gd name="T3" fmla="*/ 392325 h 300"/>
                <a:gd name="T4" fmla="*/ 69850 w 226"/>
                <a:gd name="T5" fmla="*/ 395127 h 300"/>
                <a:gd name="T6" fmla="*/ 119063 w 226"/>
                <a:gd name="T7" fmla="*/ 410540 h 300"/>
                <a:gd name="T8" fmla="*/ 193675 w 226"/>
                <a:gd name="T9" fmla="*/ 420348 h 300"/>
                <a:gd name="T10" fmla="*/ 303213 w 226"/>
                <a:gd name="T11" fmla="*/ 416145 h 300"/>
                <a:gd name="T12" fmla="*/ 320675 w 226"/>
                <a:gd name="T13" fmla="*/ 410540 h 300"/>
                <a:gd name="T14" fmla="*/ 314325 w 226"/>
                <a:gd name="T15" fmla="*/ 396528 h 300"/>
                <a:gd name="T16" fmla="*/ 301625 w 226"/>
                <a:gd name="T17" fmla="*/ 378313 h 300"/>
                <a:gd name="T18" fmla="*/ 304800 w 226"/>
                <a:gd name="T19" fmla="*/ 260616 h 300"/>
                <a:gd name="T20" fmla="*/ 336550 w 226"/>
                <a:gd name="T21" fmla="*/ 262017 h 300"/>
                <a:gd name="T22" fmla="*/ 354013 w 226"/>
                <a:gd name="T23" fmla="*/ 246604 h 300"/>
                <a:gd name="T24" fmla="*/ 358775 w 226"/>
                <a:gd name="T25" fmla="*/ 205971 h 300"/>
                <a:gd name="T26" fmla="*/ 350838 w 226"/>
                <a:gd name="T27" fmla="*/ 191959 h 300"/>
                <a:gd name="T28" fmla="*/ 342900 w 226"/>
                <a:gd name="T29" fmla="*/ 190558 h 300"/>
                <a:gd name="T30" fmla="*/ 331788 w 226"/>
                <a:gd name="T31" fmla="*/ 187755 h 300"/>
                <a:gd name="T32" fmla="*/ 322263 w 226"/>
                <a:gd name="T33" fmla="*/ 190558 h 300"/>
                <a:gd name="T34" fmla="*/ 304800 w 226"/>
                <a:gd name="T35" fmla="*/ 187755 h 300"/>
                <a:gd name="T36" fmla="*/ 296863 w 226"/>
                <a:gd name="T37" fmla="*/ 175145 h 300"/>
                <a:gd name="T38" fmla="*/ 295275 w 226"/>
                <a:gd name="T39" fmla="*/ 155529 h 300"/>
                <a:gd name="T40" fmla="*/ 292100 w 226"/>
                <a:gd name="T41" fmla="*/ 138715 h 300"/>
                <a:gd name="T42" fmla="*/ 292100 w 226"/>
                <a:gd name="T43" fmla="*/ 123302 h 300"/>
                <a:gd name="T44" fmla="*/ 295275 w 226"/>
                <a:gd name="T45" fmla="*/ 112093 h 300"/>
                <a:gd name="T46" fmla="*/ 295275 w 226"/>
                <a:gd name="T47" fmla="*/ 99482 h 300"/>
                <a:gd name="T48" fmla="*/ 293688 w 226"/>
                <a:gd name="T49" fmla="*/ 79866 h 300"/>
                <a:gd name="T50" fmla="*/ 285750 w 226"/>
                <a:gd name="T51" fmla="*/ 67256 h 300"/>
                <a:gd name="T52" fmla="*/ 238125 w 226"/>
                <a:gd name="T53" fmla="*/ 61651 h 300"/>
                <a:gd name="T54" fmla="*/ 228600 w 226"/>
                <a:gd name="T55" fmla="*/ 70058 h 300"/>
                <a:gd name="T56" fmla="*/ 212725 w 226"/>
                <a:gd name="T57" fmla="*/ 92477 h 300"/>
                <a:gd name="T58" fmla="*/ 173038 w 226"/>
                <a:gd name="T59" fmla="*/ 89674 h 300"/>
                <a:gd name="T60" fmla="*/ 152400 w 226"/>
                <a:gd name="T61" fmla="*/ 46238 h 300"/>
                <a:gd name="T62" fmla="*/ 9525 w 226"/>
                <a:gd name="T63" fmla="*/ 30826 h 300"/>
                <a:gd name="T64" fmla="*/ 14288 w 226"/>
                <a:gd name="T65" fmla="*/ 37831 h 300"/>
                <a:gd name="T66" fmla="*/ 25400 w 226"/>
                <a:gd name="T67" fmla="*/ 50442 h 300"/>
                <a:gd name="T68" fmla="*/ 42863 w 226"/>
                <a:gd name="T69" fmla="*/ 81267 h 300"/>
                <a:gd name="T70" fmla="*/ 49212 w 226"/>
                <a:gd name="T71" fmla="*/ 117697 h 300"/>
                <a:gd name="T72" fmla="*/ 44450 w 226"/>
                <a:gd name="T73" fmla="*/ 130308 h 300"/>
                <a:gd name="T74" fmla="*/ 42863 w 226"/>
                <a:gd name="T75" fmla="*/ 147122 h 300"/>
                <a:gd name="T76" fmla="*/ 53975 w 226"/>
                <a:gd name="T77" fmla="*/ 176546 h 300"/>
                <a:gd name="T78" fmla="*/ 58738 w 226"/>
                <a:gd name="T79" fmla="*/ 210174 h 300"/>
                <a:gd name="T80" fmla="*/ 39688 w 226"/>
                <a:gd name="T81" fmla="*/ 262017 h 300"/>
                <a:gd name="T82" fmla="*/ 15875 w 226"/>
                <a:gd name="T83" fmla="*/ 346086 h 300"/>
                <a:gd name="T84" fmla="*/ 3175 w 226"/>
                <a:gd name="T85" fmla="*/ 367104 h 300"/>
                <a:gd name="T86" fmla="*/ 0 w 226"/>
                <a:gd name="T87" fmla="*/ 402133 h 300"/>
                <a:gd name="T88" fmla="*/ 22225 w 226"/>
                <a:gd name="T89" fmla="*/ 15413 h 300"/>
                <a:gd name="T90" fmla="*/ 30163 w 226"/>
                <a:gd name="T91" fmla="*/ 12610 h 300"/>
                <a:gd name="T92" fmla="*/ 25400 w 226"/>
                <a:gd name="T93" fmla="*/ 0 h 300"/>
                <a:gd name="T94" fmla="*/ 19050 w 226"/>
                <a:gd name="T95" fmla="*/ 0 h 3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6"/>
                <a:gd name="T145" fmla="*/ 0 h 300"/>
                <a:gd name="T146" fmla="*/ 226 w 226"/>
                <a:gd name="T147" fmla="*/ 300 h 3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6" h="300">
                  <a:moveTo>
                    <a:pt x="0" y="287"/>
                  </a:moveTo>
                  <a:lnTo>
                    <a:pt x="12" y="289"/>
                  </a:lnTo>
                  <a:lnTo>
                    <a:pt x="14" y="287"/>
                  </a:lnTo>
                  <a:lnTo>
                    <a:pt x="16" y="286"/>
                  </a:lnTo>
                  <a:lnTo>
                    <a:pt x="19" y="284"/>
                  </a:lnTo>
                  <a:lnTo>
                    <a:pt x="21" y="283"/>
                  </a:lnTo>
                  <a:lnTo>
                    <a:pt x="24" y="282"/>
                  </a:lnTo>
                  <a:lnTo>
                    <a:pt x="26" y="280"/>
                  </a:lnTo>
                  <a:lnTo>
                    <a:pt x="30" y="279"/>
                  </a:lnTo>
                  <a:lnTo>
                    <a:pt x="32" y="279"/>
                  </a:lnTo>
                  <a:lnTo>
                    <a:pt x="38" y="280"/>
                  </a:lnTo>
                  <a:lnTo>
                    <a:pt x="44" y="282"/>
                  </a:lnTo>
                  <a:lnTo>
                    <a:pt x="51" y="286"/>
                  </a:lnTo>
                  <a:lnTo>
                    <a:pt x="59" y="289"/>
                  </a:lnTo>
                  <a:lnTo>
                    <a:pt x="66" y="291"/>
                  </a:lnTo>
                  <a:lnTo>
                    <a:pt x="75" y="293"/>
                  </a:lnTo>
                  <a:lnTo>
                    <a:pt x="82" y="293"/>
                  </a:lnTo>
                  <a:lnTo>
                    <a:pt x="88" y="291"/>
                  </a:lnTo>
                  <a:lnTo>
                    <a:pt x="122" y="291"/>
                  </a:lnTo>
                  <a:lnTo>
                    <a:pt x="122" y="300"/>
                  </a:lnTo>
                  <a:lnTo>
                    <a:pt x="183" y="300"/>
                  </a:lnTo>
                  <a:lnTo>
                    <a:pt x="186" y="298"/>
                  </a:lnTo>
                  <a:lnTo>
                    <a:pt x="189" y="297"/>
                  </a:lnTo>
                  <a:lnTo>
                    <a:pt x="191" y="297"/>
                  </a:lnTo>
                  <a:lnTo>
                    <a:pt x="193" y="296"/>
                  </a:lnTo>
                  <a:lnTo>
                    <a:pt x="196" y="294"/>
                  </a:lnTo>
                  <a:lnTo>
                    <a:pt x="198" y="294"/>
                  </a:lnTo>
                  <a:lnTo>
                    <a:pt x="202" y="293"/>
                  </a:lnTo>
                  <a:lnTo>
                    <a:pt x="204" y="291"/>
                  </a:lnTo>
                  <a:lnTo>
                    <a:pt x="203" y="290"/>
                  </a:lnTo>
                  <a:lnTo>
                    <a:pt x="201" y="287"/>
                  </a:lnTo>
                  <a:lnTo>
                    <a:pt x="198" y="283"/>
                  </a:lnTo>
                  <a:lnTo>
                    <a:pt x="197" y="280"/>
                  </a:lnTo>
                  <a:lnTo>
                    <a:pt x="195" y="276"/>
                  </a:lnTo>
                  <a:lnTo>
                    <a:pt x="192" y="273"/>
                  </a:lnTo>
                  <a:lnTo>
                    <a:pt x="190" y="270"/>
                  </a:lnTo>
                  <a:lnTo>
                    <a:pt x="187" y="266"/>
                  </a:lnTo>
                  <a:lnTo>
                    <a:pt x="187" y="186"/>
                  </a:lnTo>
                  <a:lnTo>
                    <a:pt x="189" y="186"/>
                  </a:lnTo>
                  <a:lnTo>
                    <a:pt x="192" y="186"/>
                  </a:lnTo>
                  <a:lnTo>
                    <a:pt x="197" y="187"/>
                  </a:lnTo>
                  <a:lnTo>
                    <a:pt x="203" y="187"/>
                  </a:lnTo>
                  <a:lnTo>
                    <a:pt x="208" y="189"/>
                  </a:lnTo>
                  <a:lnTo>
                    <a:pt x="212" y="187"/>
                  </a:lnTo>
                  <a:lnTo>
                    <a:pt x="217" y="187"/>
                  </a:lnTo>
                  <a:lnTo>
                    <a:pt x="220" y="186"/>
                  </a:lnTo>
                  <a:lnTo>
                    <a:pt x="221" y="182"/>
                  </a:lnTo>
                  <a:lnTo>
                    <a:pt x="223" y="176"/>
                  </a:lnTo>
                  <a:lnTo>
                    <a:pt x="224" y="168"/>
                  </a:lnTo>
                  <a:lnTo>
                    <a:pt x="224" y="161"/>
                  </a:lnTo>
                  <a:lnTo>
                    <a:pt x="226" y="152"/>
                  </a:lnTo>
                  <a:lnTo>
                    <a:pt x="226" y="147"/>
                  </a:lnTo>
                  <a:lnTo>
                    <a:pt x="226" y="143"/>
                  </a:lnTo>
                  <a:lnTo>
                    <a:pt x="226" y="141"/>
                  </a:lnTo>
                  <a:lnTo>
                    <a:pt x="223" y="139"/>
                  </a:lnTo>
                  <a:lnTo>
                    <a:pt x="221" y="137"/>
                  </a:lnTo>
                  <a:lnTo>
                    <a:pt x="220" y="136"/>
                  </a:lnTo>
                  <a:lnTo>
                    <a:pt x="218" y="136"/>
                  </a:lnTo>
                  <a:lnTo>
                    <a:pt x="217" y="136"/>
                  </a:lnTo>
                  <a:lnTo>
                    <a:pt x="216" y="136"/>
                  </a:lnTo>
                  <a:lnTo>
                    <a:pt x="215" y="136"/>
                  </a:lnTo>
                  <a:lnTo>
                    <a:pt x="212" y="133"/>
                  </a:lnTo>
                  <a:lnTo>
                    <a:pt x="210" y="133"/>
                  </a:lnTo>
                  <a:lnTo>
                    <a:pt x="209" y="134"/>
                  </a:lnTo>
                  <a:lnTo>
                    <a:pt x="208" y="134"/>
                  </a:lnTo>
                  <a:lnTo>
                    <a:pt x="206" y="134"/>
                  </a:lnTo>
                  <a:lnTo>
                    <a:pt x="204" y="134"/>
                  </a:lnTo>
                  <a:lnTo>
                    <a:pt x="203" y="136"/>
                  </a:lnTo>
                  <a:lnTo>
                    <a:pt x="201" y="136"/>
                  </a:lnTo>
                  <a:lnTo>
                    <a:pt x="198" y="136"/>
                  </a:lnTo>
                  <a:lnTo>
                    <a:pt x="195" y="136"/>
                  </a:lnTo>
                  <a:lnTo>
                    <a:pt x="192" y="134"/>
                  </a:lnTo>
                  <a:lnTo>
                    <a:pt x="191" y="133"/>
                  </a:lnTo>
                  <a:lnTo>
                    <a:pt x="190" y="130"/>
                  </a:lnTo>
                  <a:lnTo>
                    <a:pt x="189" y="127"/>
                  </a:lnTo>
                  <a:lnTo>
                    <a:pt x="187" y="125"/>
                  </a:lnTo>
                  <a:lnTo>
                    <a:pt x="187" y="120"/>
                  </a:lnTo>
                  <a:lnTo>
                    <a:pt x="187" y="116"/>
                  </a:lnTo>
                  <a:lnTo>
                    <a:pt x="187" y="113"/>
                  </a:lnTo>
                  <a:lnTo>
                    <a:pt x="186" y="111"/>
                  </a:lnTo>
                  <a:lnTo>
                    <a:pt x="186" y="108"/>
                  </a:lnTo>
                  <a:lnTo>
                    <a:pt x="185" y="105"/>
                  </a:lnTo>
                  <a:lnTo>
                    <a:pt x="184" y="102"/>
                  </a:lnTo>
                  <a:lnTo>
                    <a:pt x="184" y="99"/>
                  </a:lnTo>
                  <a:lnTo>
                    <a:pt x="183" y="97"/>
                  </a:lnTo>
                  <a:lnTo>
                    <a:pt x="183" y="94"/>
                  </a:lnTo>
                  <a:lnTo>
                    <a:pt x="183" y="91"/>
                  </a:lnTo>
                  <a:lnTo>
                    <a:pt x="184" y="88"/>
                  </a:lnTo>
                  <a:lnTo>
                    <a:pt x="184" y="87"/>
                  </a:lnTo>
                  <a:lnTo>
                    <a:pt x="185" y="84"/>
                  </a:lnTo>
                  <a:lnTo>
                    <a:pt x="186" y="83"/>
                  </a:lnTo>
                  <a:lnTo>
                    <a:pt x="186" y="80"/>
                  </a:lnTo>
                  <a:lnTo>
                    <a:pt x="187" y="79"/>
                  </a:lnTo>
                  <a:lnTo>
                    <a:pt x="187" y="76"/>
                  </a:lnTo>
                  <a:lnTo>
                    <a:pt x="187" y="72"/>
                  </a:lnTo>
                  <a:lnTo>
                    <a:pt x="186" y="71"/>
                  </a:lnTo>
                  <a:lnTo>
                    <a:pt x="186" y="68"/>
                  </a:lnTo>
                  <a:lnTo>
                    <a:pt x="185" y="64"/>
                  </a:lnTo>
                  <a:lnTo>
                    <a:pt x="185" y="61"/>
                  </a:lnTo>
                  <a:lnTo>
                    <a:pt x="185" y="57"/>
                  </a:lnTo>
                  <a:lnTo>
                    <a:pt x="186" y="54"/>
                  </a:lnTo>
                  <a:lnTo>
                    <a:pt x="187" y="50"/>
                  </a:lnTo>
                  <a:lnTo>
                    <a:pt x="185" y="50"/>
                  </a:lnTo>
                  <a:lnTo>
                    <a:pt x="180" y="48"/>
                  </a:lnTo>
                  <a:lnTo>
                    <a:pt x="173" y="47"/>
                  </a:lnTo>
                  <a:lnTo>
                    <a:pt x="165" y="46"/>
                  </a:lnTo>
                  <a:lnTo>
                    <a:pt x="157" y="44"/>
                  </a:lnTo>
                  <a:lnTo>
                    <a:pt x="150" y="44"/>
                  </a:lnTo>
                  <a:lnTo>
                    <a:pt x="145" y="44"/>
                  </a:lnTo>
                  <a:lnTo>
                    <a:pt x="144" y="44"/>
                  </a:lnTo>
                  <a:lnTo>
                    <a:pt x="144" y="47"/>
                  </a:lnTo>
                  <a:lnTo>
                    <a:pt x="144" y="50"/>
                  </a:lnTo>
                  <a:lnTo>
                    <a:pt x="142" y="54"/>
                  </a:lnTo>
                  <a:lnTo>
                    <a:pt x="141" y="58"/>
                  </a:lnTo>
                  <a:lnTo>
                    <a:pt x="138" y="62"/>
                  </a:lnTo>
                  <a:lnTo>
                    <a:pt x="134" y="66"/>
                  </a:lnTo>
                  <a:lnTo>
                    <a:pt x="127" y="69"/>
                  </a:lnTo>
                  <a:lnTo>
                    <a:pt x="117" y="69"/>
                  </a:lnTo>
                  <a:lnTo>
                    <a:pt x="114" y="68"/>
                  </a:lnTo>
                  <a:lnTo>
                    <a:pt x="109" y="64"/>
                  </a:lnTo>
                  <a:lnTo>
                    <a:pt x="105" y="58"/>
                  </a:lnTo>
                  <a:lnTo>
                    <a:pt x="102" y="50"/>
                  </a:lnTo>
                  <a:lnTo>
                    <a:pt x="98" y="41"/>
                  </a:lnTo>
                  <a:lnTo>
                    <a:pt x="96" y="33"/>
                  </a:lnTo>
                  <a:lnTo>
                    <a:pt x="95" y="25"/>
                  </a:lnTo>
                  <a:lnTo>
                    <a:pt x="95" y="18"/>
                  </a:lnTo>
                  <a:lnTo>
                    <a:pt x="6" y="20"/>
                  </a:lnTo>
                  <a:lnTo>
                    <a:pt x="6" y="22"/>
                  </a:lnTo>
                  <a:lnTo>
                    <a:pt x="7" y="23"/>
                  </a:lnTo>
                  <a:lnTo>
                    <a:pt x="7" y="25"/>
                  </a:lnTo>
                  <a:lnTo>
                    <a:pt x="8" y="26"/>
                  </a:lnTo>
                  <a:lnTo>
                    <a:pt x="9" y="27"/>
                  </a:lnTo>
                  <a:lnTo>
                    <a:pt x="12" y="29"/>
                  </a:lnTo>
                  <a:lnTo>
                    <a:pt x="13" y="30"/>
                  </a:lnTo>
                  <a:lnTo>
                    <a:pt x="14" y="30"/>
                  </a:lnTo>
                  <a:lnTo>
                    <a:pt x="16" y="36"/>
                  </a:lnTo>
                  <a:lnTo>
                    <a:pt x="19" y="41"/>
                  </a:lnTo>
                  <a:lnTo>
                    <a:pt x="21" y="47"/>
                  </a:lnTo>
                  <a:lnTo>
                    <a:pt x="25" y="53"/>
                  </a:lnTo>
                  <a:lnTo>
                    <a:pt x="27" y="58"/>
                  </a:lnTo>
                  <a:lnTo>
                    <a:pt x="30" y="65"/>
                  </a:lnTo>
                  <a:lnTo>
                    <a:pt x="31" y="72"/>
                  </a:lnTo>
                  <a:lnTo>
                    <a:pt x="32" y="81"/>
                  </a:lnTo>
                  <a:lnTo>
                    <a:pt x="31" y="84"/>
                  </a:lnTo>
                  <a:lnTo>
                    <a:pt x="31" y="86"/>
                  </a:lnTo>
                  <a:lnTo>
                    <a:pt x="30" y="88"/>
                  </a:lnTo>
                  <a:lnTo>
                    <a:pt x="30" y="91"/>
                  </a:lnTo>
                  <a:lnTo>
                    <a:pt x="28" y="93"/>
                  </a:lnTo>
                  <a:lnTo>
                    <a:pt x="27" y="94"/>
                  </a:lnTo>
                  <a:lnTo>
                    <a:pt x="27" y="97"/>
                  </a:lnTo>
                  <a:lnTo>
                    <a:pt x="27" y="98"/>
                  </a:lnTo>
                  <a:lnTo>
                    <a:pt x="27" y="105"/>
                  </a:lnTo>
                  <a:lnTo>
                    <a:pt x="28" y="111"/>
                  </a:lnTo>
                  <a:lnTo>
                    <a:pt x="31" y="115"/>
                  </a:lnTo>
                  <a:lnTo>
                    <a:pt x="32" y="120"/>
                  </a:lnTo>
                  <a:lnTo>
                    <a:pt x="34" y="126"/>
                  </a:lnTo>
                  <a:lnTo>
                    <a:pt x="37" y="130"/>
                  </a:lnTo>
                  <a:lnTo>
                    <a:pt x="38" y="136"/>
                  </a:lnTo>
                  <a:lnTo>
                    <a:pt x="38" y="141"/>
                  </a:lnTo>
                  <a:lnTo>
                    <a:pt x="37" y="150"/>
                  </a:lnTo>
                  <a:lnTo>
                    <a:pt x="35" y="159"/>
                  </a:lnTo>
                  <a:lnTo>
                    <a:pt x="32" y="169"/>
                  </a:lnTo>
                  <a:lnTo>
                    <a:pt x="28" y="179"/>
                  </a:lnTo>
                  <a:lnTo>
                    <a:pt x="25" y="187"/>
                  </a:lnTo>
                  <a:lnTo>
                    <a:pt x="20" y="196"/>
                  </a:lnTo>
                  <a:lnTo>
                    <a:pt x="15" y="201"/>
                  </a:lnTo>
                  <a:lnTo>
                    <a:pt x="10" y="205"/>
                  </a:lnTo>
                  <a:lnTo>
                    <a:pt x="10" y="247"/>
                  </a:lnTo>
                  <a:lnTo>
                    <a:pt x="8" y="248"/>
                  </a:lnTo>
                  <a:lnTo>
                    <a:pt x="6" y="252"/>
                  </a:lnTo>
                  <a:lnTo>
                    <a:pt x="3" y="257"/>
                  </a:lnTo>
                  <a:lnTo>
                    <a:pt x="2" y="262"/>
                  </a:lnTo>
                  <a:lnTo>
                    <a:pt x="1" y="268"/>
                  </a:lnTo>
                  <a:lnTo>
                    <a:pt x="0" y="275"/>
                  </a:lnTo>
                  <a:lnTo>
                    <a:pt x="0" y="280"/>
                  </a:lnTo>
                  <a:lnTo>
                    <a:pt x="0" y="287"/>
                  </a:lnTo>
                  <a:lnTo>
                    <a:pt x="8" y="12"/>
                  </a:lnTo>
                  <a:lnTo>
                    <a:pt x="10" y="12"/>
                  </a:lnTo>
                  <a:lnTo>
                    <a:pt x="12" y="11"/>
                  </a:lnTo>
                  <a:lnTo>
                    <a:pt x="14" y="11"/>
                  </a:lnTo>
                  <a:lnTo>
                    <a:pt x="15" y="11"/>
                  </a:lnTo>
                  <a:lnTo>
                    <a:pt x="16" y="9"/>
                  </a:lnTo>
                  <a:lnTo>
                    <a:pt x="18" y="9"/>
                  </a:lnTo>
                  <a:lnTo>
                    <a:pt x="19" y="9"/>
                  </a:lnTo>
                  <a:lnTo>
                    <a:pt x="21" y="9"/>
                  </a:lnTo>
                  <a:lnTo>
                    <a:pt x="21" y="0"/>
                  </a:lnTo>
                  <a:lnTo>
                    <a:pt x="19" y="0"/>
                  </a:lnTo>
                  <a:lnTo>
                    <a:pt x="16" y="0"/>
                  </a:lnTo>
                  <a:lnTo>
                    <a:pt x="15" y="0"/>
                  </a:lnTo>
                  <a:lnTo>
                    <a:pt x="14" y="0"/>
                  </a:lnTo>
                  <a:lnTo>
                    <a:pt x="13" y="0"/>
                  </a:lnTo>
                  <a:lnTo>
                    <a:pt x="12" y="0"/>
                  </a:lnTo>
                  <a:lnTo>
                    <a:pt x="10" y="0"/>
                  </a:lnTo>
                  <a:lnTo>
                    <a:pt x="8" y="12"/>
                  </a:lnTo>
                  <a:lnTo>
                    <a:pt x="0" y="28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4" name="Freeform 252">
              <a:extLst>
                <a:ext uri="{FF2B5EF4-FFF2-40B4-BE49-F238E27FC236}">
                  <a16:creationId xmlns:a16="http://schemas.microsoft.com/office/drawing/2014/main" id="{A5EDD4FF-B761-9946-6DFF-00E9232BB500}"/>
                </a:ext>
              </a:extLst>
            </p:cNvPr>
            <p:cNvSpPr>
              <a:spLocks/>
            </p:cNvSpPr>
            <p:nvPr/>
          </p:nvSpPr>
          <p:spPr bwMode="gray">
            <a:xfrm>
              <a:off x="6461967" y="4237225"/>
              <a:ext cx="383680" cy="394208"/>
            </a:xfrm>
            <a:custGeom>
              <a:avLst/>
              <a:gdLst>
                <a:gd name="T0" fmla="*/ 258763 w 207"/>
                <a:gd name="T1" fmla="*/ 7006 h 225"/>
                <a:gd name="T2" fmla="*/ 295275 w 207"/>
                <a:gd name="T3" fmla="*/ 25221 h 225"/>
                <a:gd name="T4" fmla="*/ 315913 w 207"/>
                <a:gd name="T5" fmla="*/ 35029 h 225"/>
                <a:gd name="T6" fmla="*/ 319088 w 207"/>
                <a:gd name="T7" fmla="*/ 42035 h 225"/>
                <a:gd name="T8" fmla="*/ 325438 w 207"/>
                <a:gd name="T9" fmla="*/ 50442 h 225"/>
                <a:gd name="T10" fmla="*/ 328613 w 207"/>
                <a:gd name="T11" fmla="*/ 56046 h 225"/>
                <a:gd name="T12" fmla="*/ 328613 w 207"/>
                <a:gd name="T13" fmla="*/ 64453 h 225"/>
                <a:gd name="T14" fmla="*/ 328613 w 207"/>
                <a:gd name="T15" fmla="*/ 70058 h 225"/>
                <a:gd name="T16" fmla="*/ 327025 w 207"/>
                <a:gd name="T17" fmla="*/ 82668 h 225"/>
                <a:gd name="T18" fmla="*/ 319088 w 207"/>
                <a:gd name="T19" fmla="*/ 95279 h 225"/>
                <a:gd name="T20" fmla="*/ 311150 w 207"/>
                <a:gd name="T21" fmla="*/ 106488 h 225"/>
                <a:gd name="T22" fmla="*/ 227013 w 207"/>
                <a:gd name="T23" fmla="*/ 210174 h 225"/>
                <a:gd name="T24" fmla="*/ 225425 w 207"/>
                <a:gd name="T25" fmla="*/ 219982 h 225"/>
                <a:gd name="T26" fmla="*/ 227013 w 207"/>
                <a:gd name="T27" fmla="*/ 231191 h 225"/>
                <a:gd name="T28" fmla="*/ 225425 w 207"/>
                <a:gd name="T29" fmla="*/ 235395 h 225"/>
                <a:gd name="T30" fmla="*/ 219075 w 207"/>
                <a:gd name="T31" fmla="*/ 238197 h 225"/>
                <a:gd name="T32" fmla="*/ 215900 w 207"/>
                <a:gd name="T33" fmla="*/ 235395 h 225"/>
                <a:gd name="T34" fmla="*/ 206375 w 207"/>
                <a:gd name="T35" fmla="*/ 245203 h 225"/>
                <a:gd name="T36" fmla="*/ 203200 w 207"/>
                <a:gd name="T37" fmla="*/ 246604 h 225"/>
                <a:gd name="T38" fmla="*/ 200025 w 207"/>
                <a:gd name="T39" fmla="*/ 255011 h 225"/>
                <a:gd name="T40" fmla="*/ 200025 w 207"/>
                <a:gd name="T41" fmla="*/ 260616 h 225"/>
                <a:gd name="T42" fmla="*/ 196850 w 207"/>
                <a:gd name="T43" fmla="*/ 264819 h 225"/>
                <a:gd name="T44" fmla="*/ 177800 w 207"/>
                <a:gd name="T45" fmla="*/ 271825 h 225"/>
                <a:gd name="T46" fmla="*/ 157163 w 207"/>
                <a:gd name="T47" fmla="*/ 281633 h 225"/>
                <a:gd name="T48" fmla="*/ 144463 w 207"/>
                <a:gd name="T49" fmla="*/ 295645 h 225"/>
                <a:gd name="T50" fmla="*/ 133350 w 207"/>
                <a:gd name="T51" fmla="*/ 309656 h 225"/>
                <a:gd name="T52" fmla="*/ 120650 w 207"/>
                <a:gd name="T53" fmla="*/ 315261 h 225"/>
                <a:gd name="T54" fmla="*/ 114300 w 207"/>
                <a:gd name="T55" fmla="*/ 315261 h 225"/>
                <a:gd name="T56" fmla="*/ 103188 w 207"/>
                <a:gd name="T57" fmla="*/ 315261 h 225"/>
                <a:gd name="T58" fmla="*/ 93663 w 207"/>
                <a:gd name="T59" fmla="*/ 311058 h 225"/>
                <a:gd name="T60" fmla="*/ 87313 w 207"/>
                <a:gd name="T61" fmla="*/ 302651 h 225"/>
                <a:gd name="T62" fmla="*/ 74613 w 207"/>
                <a:gd name="T63" fmla="*/ 297046 h 225"/>
                <a:gd name="T64" fmla="*/ 65088 w 207"/>
                <a:gd name="T65" fmla="*/ 297046 h 225"/>
                <a:gd name="T66" fmla="*/ 55563 w 207"/>
                <a:gd name="T67" fmla="*/ 299848 h 225"/>
                <a:gd name="T68" fmla="*/ 44450 w 207"/>
                <a:gd name="T69" fmla="*/ 302651 h 225"/>
                <a:gd name="T70" fmla="*/ 22225 w 207"/>
                <a:gd name="T71" fmla="*/ 297046 h 225"/>
                <a:gd name="T72" fmla="*/ 12700 w 207"/>
                <a:gd name="T73" fmla="*/ 281633 h 225"/>
                <a:gd name="T74" fmla="*/ 0 w 207"/>
                <a:gd name="T75" fmla="*/ 267622 h 225"/>
                <a:gd name="T76" fmla="*/ 7938 w 207"/>
                <a:gd name="T77" fmla="*/ 155529 h 225"/>
                <a:gd name="T78" fmla="*/ 33338 w 207"/>
                <a:gd name="T79" fmla="*/ 156930 h 225"/>
                <a:gd name="T80" fmla="*/ 52388 w 207"/>
                <a:gd name="T81" fmla="*/ 155529 h 225"/>
                <a:gd name="T82" fmla="*/ 61913 w 207"/>
                <a:gd name="T83" fmla="*/ 130308 h 225"/>
                <a:gd name="T84" fmla="*/ 61913 w 207"/>
                <a:gd name="T85" fmla="*/ 100884 h 225"/>
                <a:gd name="T86" fmla="*/ 65088 w 207"/>
                <a:gd name="T87" fmla="*/ 92477 h 225"/>
                <a:gd name="T88" fmla="*/ 74613 w 207"/>
                <a:gd name="T89" fmla="*/ 96680 h 225"/>
                <a:gd name="T90" fmla="*/ 87313 w 207"/>
                <a:gd name="T91" fmla="*/ 95279 h 225"/>
                <a:gd name="T92" fmla="*/ 93663 w 207"/>
                <a:gd name="T93" fmla="*/ 107889 h 225"/>
                <a:gd name="T94" fmla="*/ 103188 w 207"/>
                <a:gd name="T95" fmla="*/ 117697 h 225"/>
                <a:gd name="T96" fmla="*/ 120650 w 207"/>
                <a:gd name="T97" fmla="*/ 120500 h 225"/>
                <a:gd name="T98" fmla="*/ 134938 w 207"/>
                <a:gd name="T99" fmla="*/ 116296 h 225"/>
                <a:gd name="T100" fmla="*/ 146050 w 207"/>
                <a:gd name="T101" fmla="*/ 110692 h 225"/>
                <a:gd name="T102" fmla="*/ 155575 w 207"/>
                <a:gd name="T103" fmla="*/ 106488 h 225"/>
                <a:gd name="T104" fmla="*/ 158750 w 207"/>
                <a:gd name="T105" fmla="*/ 106488 h 225"/>
                <a:gd name="T106" fmla="*/ 165100 w 207"/>
                <a:gd name="T107" fmla="*/ 106488 h 225"/>
                <a:gd name="T108" fmla="*/ 177800 w 207"/>
                <a:gd name="T109" fmla="*/ 98081 h 225"/>
                <a:gd name="T110" fmla="*/ 188913 w 207"/>
                <a:gd name="T111" fmla="*/ 60250 h 225"/>
                <a:gd name="T112" fmla="*/ 200025 w 207"/>
                <a:gd name="T113" fmla="*/ 9808 h 225"/>
                <a:gd name="T114" fmla="*/ 215900 w 207"/>
                <a:gd name="T115" fmla="*/ 4203 h 225"/>
                <a:gd name="T116" fmla="*/ 228600 w 207"/>
                <a:gd name="T117" fmla="*/ 1401 h 225"/>
                <a:gd name="T118" fmla="*/ 247650 w 207"/>
                <a:gd name="T119" fmla="*/ 0 h 2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7"/>
                <a:gd name="T181" fmla="*/ 0 h 225"/>
                <a:gd name="T182" fmla="*/ 207 w 207"/>
                <a:gd name="T183" fmla="*/ 225 h 2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7" h="225">
                  <a:moveTo>
                    <a:pt x="156" y="0"/>
                  </a:moveTo>
                  <a:lnTo>
                    <a:pt x="158" y="3"/>
                  </a:lnTo>
                  <a:lnTo>
                    <a:pt x="163" y="5"/>
                  </a:lnTo>
                  <a:lnTo>
                    <a:pt x="170" y="10"/>
                  </a:lnTo>
                  <a:lnTo>
                    <a:pt x="179" y="14"/>
                  </a:lnTo>
                  <a:lnTo>
                    <a:pt x="186" y="18"/>
                  </a:lnTo>
                  <a:lnTo>
                    <a:pt x="192" y="22"/>
                  </a:lnTo>
                  <a:lnTo>
                    <a:pt x="196" y="23"/>
                  </a:lnTo>
                  <a:lnTo>
                    <a:pt x="199" y="25"/>
                  </a:lnTo>
                  <a:lnTo>
                    <a:pt x="200" y="26"/>
                  </a:lnTo>
                  <a:lnTo>
                    <a:pt x="200" y="28"/>
                  </a:lnTo>
                  <a:lnTo>
                    <a:pt x="201" y="30"/>
                  </a:lnTo>
                  <a:lnTo>
                    <a:pt x="202" y="32"/>
                  </a:lnTo>
                  <a:lnTo>
                    <a:pt x="204" y="35"/>
                  </a:lnTo>
                  <a:lnTo>
                    <a:pt x="205" y="36"/>
                  </a:lnTo>
                  <a:lnTo>
                    <a:pt x="206" y="37"/>
                  </a:lnTo>
                  <a:lnTo>
                    <a:pt x="207" y="37"/>
                  </a:lnTo>
                  <a:lnTo>
                    <a:pt x="207" y="40"/>
                  </a:lnTo>
                  <a:lnTo>
                    <a:pt x="207" y="42"/>
                  </a:lnTo>
                  <a:lnTo>
                    <a:pt x="207" y="44"/>
                  </a:lnTo>
                  <a:lnTo>
                    <a:pt x="207" y="46"/>
                  </a:lnTo>
                  <a:lnTo>
                    <a:pt x="207" y="47"/>
                  </a:lnTo>
                  <a:lnTo>
                    <a:pt x="207" y="49"/>
                  </a:lnTo>
                  <a:lnTo>
                    <a:pt x="207" y="50"/>
                  </a:lnTo>
                  <a:lnTo>
                    <a:pt x="207" y="53"/>
                  </a:lnTo>
                  <a:lnTo>
                    <a:pt x="207" y="57"/>
                  </a:lnTo>
                  <a:lnTo>
                    <a:pt x="206" y="59"/>
                  </a:lnTo>
                  <a:lnTo>
                    <a:pt x="205" y="62"/>
                  </a:lnTo>
                  <a:lnTo>
                    <a:pt x="202" y="65"/>
                  </a:lnTo>
                  <a:lnTo>
                    <a:pt x="201" y="68"/>
                  </a:lnTo>
                  <a:lnTo>
                    <a:pt x="199" y="70"/>
                  </a:lnTo>
                  <a:lnTo>
                    <a:pt x="198" y="73"/>
                  </a:lnTo>
                  <a:lnTo>
                    <a:pt x="196" y="76"/>
                  </a:lnTo>
                  <a:lnTo>
                    <a:pt x="196" y="136"/>
                  </a:lnTo>
                  <a:lnTo>
                    <a:pt x="144" y="149"/>
                  </a:lnTo>
                  <a:lnTo>
                    <a:pt x="143" y="150"/>
                  </a:lnTo>
                  <a:lnTo>
                    <a:pt x="142" y="153"/>
                  </a:lnTo>
                  <a:lnTo>
                    <a:pt x="142" y="154"/>
                  </a:lnTo>
                  <a:lnTo>
                    <a:pt x="142" y="157"/>
                  </a:lnTo>
                  <a:lnTo>
                    <a:pt x="142" y="158"/>
                  </a:lnTo>
                  <a:lnTo>
                    <a:pt x="143" y="161"/>
                  </a:lnTo>
                  <a:lnTo>
                    <a:pt x="143" y="165"/>
                  </a:lnTo>
                  <a:lnTo>
                    <a:pt x="144" y="168"/>
                  </a:lnTo>
                  <a:lnTo>
                    <a:pt x="143" y="168"/>
                  </a:lnTo>
                  <a:lnTo>
                    <a:pt x="142" y="168"/>
                  </a:lnTo>
                  <a:lnTo>
                    <a:pt x="141" y="170"/>
                  </a:lnTo>
                  <a:lnTo>
                    <a:pt x="140" y="170"/>
                  </a:lnTo>
                  <a:lnTo>
                    <a:pt x="138" y="170"/>
                  </a:lnTo>
                  <a:lnTo>
                    <a:pt x="137" y="170"/>
                  </a:lnTo>
                  <a:lnTo>
                    <a:pt x="136" y="170"/>
                  </a:lnTo>
                  <a:lnTo>
                    <a:pt x="136" y="168"/>
                  </a:lnTo>
                  <a:lnTo>
                    <a:pt x="134" y="172"/>
                  </a:lnTo>
                  <a:lnTo>
                    <a:pt x="131" y="173"/>
                  </a:lnTo>
                  <a:lnTo>
                    <a:pt x="130" y="175"/>
                  </a:lnTo>
                  <a:lnTo>
                    <a:pt x="129" y="175"/>
                  </a:lnTo>
                  <a:lnTo>
                    <a:pt x="128" y="175"/>
                  </a:lnTo>
                  <a:lnTo>
                    <a:pt x="128" y="176"/>
                  </a:lnTo>
                  <a:lnTo>
                    <a:pt x="128" y="179"/>
                  </a:lnTo>
                  <a:lnTo>
                    <a:pt x="128" y="180"/>
                  </a:lnTo>
                  <a:lnTo>
                    <a:pt x="126" y="182"/>
                  </a:lnTo>
                  <a:lnTo>
                    <a:pt x="126" y="183"/>
                  </a:lnTo>
                  <a:lnTo>
                    <a:pt x="126" y="184"/>
                  </a:lnTo>
                  <a:lnTo>
                    <a:pt x="126" y="186"/>
                  </a:lnTo>
                  <a:lnTo>
                    <a:pt x="126" y="187"/>
                  </a:lnTo>
                  <a:lnTo>
                    <a:pt x="128" y="187"/>
                  </a:lnTo>
                  <a:lnTo>
                    <a:pt x="124" y="189"/>
                  </a:lnTo>
                  <a:lnTo>
                    <a:pt x="120" y="190"/>
                  </a:lnTo>
                  <a:lnTo>
                    <a:pt x="117" y="191"/>
                  </a:lnTo>
                  <a:lnTo>
                    <a:pt x="112" y="194"/>
                  </a:lnTo>
                  <a:lnTo>
                    <a:pt x="107" y="195"/>
                  </a:lnTo>
                  <a:lnTo>
                    <a:pt x="103" y="198"/>
                  </a:lnTo>
                  <a:lnTo>
                    <a:pt x="99" y="201"/>
                  </a:lnTo>
                  <a:lnTo>
                    <a:pt x="95" y="204"/>
                  </a:lnTo>
                  <a:lnTo>
                    <a:pt x="93" y="207"/>
                  </a:lnTo>
                  <a:lnTo>
                    <a:pt x="91" y="211"/>
                  </a:lnTo>
                  <a:lnTo>
                    <a:pt x="88" y="214"/>
                  </a:lnTo>
                  <a:lnTo>
                    <a:pt x="86" y="218"/>
                  </a:lnTo>
                  <a:lnTo>
                    <a:pt x="84" y="221"/>
                  </a:lnTo>
                  <a:lnTo>
                    <a:pt x="81" y="222"/>
                  </a:lnTo>
                  <a:lnTo>
                    <a:pt x="79" y="223"/>
                  </a:lnTo>
                  <a:lnTo>
                    <a:pt x="76" y="225"/>
                  </a:lnTo>
                  <a:lnTo>
                    <a:pt x="75" y="225"/>
                  </a:lnTo>
                  <a:lnTo>
                    <a:pt x="74" y="225"/>
                  </a:lnTo>
                  <a:lnTo>
                    <a:pt x="72" y="225"/>
                  </a:lnTo>
                  <a:lnTo>
                    <a:pt x="69" y="225"/>
                  </a:lnTo>
                  <a:lnTo>
                    <a:pt x="67" y="225"/>
                  </a:lnTo>
                  <a:lnTo>
                    <a:pt x="65" y="225"/>
                  </a:lnTo>
                  <a:lnTo>
                    <a:pt x="62" y="225"/>
                  </a:lnTo>
                  <a:lnTo>
                    <a:pt x="59" y="225"/>
                  </a:lnTo>
                  <a:lnTo>
                    <a:pt x="59" y="222"/>
                  </a:lnTo>
                  <a:lnTo>
                    <a:pt x="57" y="221"/>
                  </a:lnTo>
                  <a:lnTo>
                    <a:pt x="56" y="218"/>
                  </a:lnTo>
                  <a:lnTo>
                    <a:pt x="55" y="216"/>
                  </a:lnTo>
                  <a:lnTo>
                    <a:pt x="53" y="215"/>
                  </a:lnTo>
                  <a:lnTo>
                    <a:pt x="49" y="214"/>
                  </a:lnTo>
                  <a:lnTo>
                    <a:pt x="47" y="212"/>
                  </a:lnTo>
                  <a:lnTo>
                    <a:pt x="44" y="212"/>
                  </a:lnTo>
                  <a:lnTo>
                    <a:pt x="42" y="212"/>
                  </a:lnTo>
                  <a:lnTo>
                    <a:pt x="41" y="212"/>
                  </a:lnTo>
                  <a:lnTo>
                    <a:pt x="39" y="212"/>
                  </a:lnTo>
                  <a:lnTo>
                    <a:pt x="36" y="214"/>
                  </a:lnTo>
                  <a:lnTo>
                    <a:pt x="35" y="214"/>
                  </a:lnTo>
                  <a:lnTo>
                    <a:pt x="33" y="215"/>
                  </a:lnTo>
                  <a:lnTo>
                    <a:pt x="30" y="216"/>
                  </a:lnTo>
                  <a:lnTo>
                    <a:pt x="28" y="216"/>
                  </a:lnTo>
                  <a:lnTo>
                    <a:pt x="17" y="216"/>
                  </a:lnTo>
                  <a:lnTo>
                    <a:pt x="16" y="215"/>
                  </a:lnTo>
                  <a:lnTo>
                    <a:pt x="14" y="212"/>
                  </a:lnTo>
                  <a:lnTo>
                    <a:pt x="11" y="208"/>
                  </a:lnTo>
                  <a:lnTo>
                    <a:pt x="10" y="205"/>
                  </a:lnTo>
                  <a:lnTo>
                    <a:pt x="8" y="201"/>
                  </a:lnTo>
                  <a:lnTo>
                    <a:pt x="5" y="198"/>
                  </a:lnTo>
                  <a:lnTo>
                    <a:pt x="3" y="195"/>
                  </a:lnTo>
                  <a:lnTo>
                    <a:pt x="0" y="191"/>
                  </a:lnTo>
                  <a:lnTo>
                    <a:pt x="0" y="111"/>
                  </a:lnTo>
                  <a:lnTo>
                    <a:pt x="2" y="111"/>
                  </a:lnTo>
                  <a:lnTo>
                    <a:pt x="5" y="111"/>
                  </a:lnTo>
                  <a:lnTo>
                    <a:pt x="10" y="111"/>
                  </a:lnTo>
                  <a:lnTo>
                    <a:pt x="16" y="112"/>
                  </a:lnTo>
                  <a:lnTo>
                    <a:pt x="21" y="112"/>
                  </a:lnTo>
                  <a:lnTo>
                    <a:pt x="25" y="112"/>
                  </a:lnTo>
                  <a:lnTo>
                    <a:pt x="30" y="111"/>
                  </a:lnTo>
                  <a:lnTo>
                    <a:pt x="33" y="111"/>
                  </a:lnTo>
                  <a:lnTo>
                    <a:pt x="35" y="107"/>
                  </a:lnTo>
                  <a:lnTo>
                    <a:pt x="37" y="100"/>
                  </a:lnTo>
                  <a:lnTo>
                    <a:pt x="39" y="93"/>
                  </a:lnTo>
                  <a:lnTo>
                    <a:pt x="39" y="86"/>
                  </a:lnTo>
                  <a:lnTo>
                    <a:pt x="39" y="79"/>
                  </a:lnTo>
                  <a:lnTo>
                    <a:pt x="39" y="72"/>
                  </a:lnTo>
                  <a:lnTo>
                    <a:pt x="39" y="68"/>
                  </a:lnTo>
                  <a:lnTo>
                    <a:pt x="39" y="64"/>
                  </a:lnTo>
                  <a:lnTo>
                    <a:pt x="41" y="66"/>
                  </a:lnTo>
                  <a:lnTo>
                    <a:pt x="42" y="68"/>
                  </a:lnTo>
                  <a:lnTo>
                    <a:pt x="44" y="68"/>
                  </a:lnTo>
                  <a:lnTo>
                    <a:pt x="47" y="69"/>
                  </a:lnTo>
                  <a:lnTo>
                    <a:pt x="49" y="69"/>
                  </a:lnTo>
                  <a:lnTo>
                    <a:pt x="53" y="69"/>
                  </a:lnTo>
                  <a:lnTo>
                    <a:pt x="55" y="68"/>
                  </a:lnTo>
                  <a:lnTo>
                    <a:pt x="56" y="68"/>
                  </a:lnTo>
                  <a:lnTo>
                    <a:pt x="57" y="73"/>
                  </a:lnTo>
                  <a:lnTo>
                    <a:pt x="59" y="77"/>
                  </a:lnTo>
                  <a:lnTo>
                    <a:pt x="60" y="80"/>
                  </a:lnTo>
                  <a:lnTo>
                    <a:pt x="62" y="83"/>
                  </a:lnTo>
                  <a:lnTo>
                    <a:pt x="65" y="84"/>
                  </a:lnTo>
                  <a:lnTo>
                    <a:pt x="68" y="86"/>
                  </a:lnTo>
                  <a:lnTo>
                    <a:pt x="72" y="86"/>
                  </a:lnTo>
                  <a:lnTo>
                    <a:pt x="76" y="86"/>
                  </a:lnTo>
                  <a:lnTo>
                    <a:pt x="79" y="86"/>
                  </a:lnTo>
                  <a:lnTo>
                    <a:pt x="82" y="84"/>
                  </a:lnTo>
                  <a:lnTo>
                    <a:pt x="85" y="83"/>
                  </a:lnTo>
                  <a:lnTo>
                    <a:pt x="87" y="82"/>
                  </a:lnTo>
                  <a:lnTo>
                    <a:pt x="90" y="80"/>
                  </a:lnTo>
                  <a:lnTo>
                    <a:pt x="92" y="79"/>
                  </a:lnTo>
                  <a:lnTo>
                    <a:pt x="94" y="77"/>
                  </a:lnTo>
                  <a:lnTo>
                    <a:pt x="97" y="76"/>
                  </a:lnTo>
                  <a:lnTo>
                    <a:pt x="98" y="76"/>
                  </a:lnTo>
                  <a:lnTo>
                    <a:pt x="98" y="77"/>
                  </a:lnTo>
                  <a:lnTo>
                    <a:pt x="99" y="77"/>
                  </a:lnTo>
                  <a:lnTo>
                    <a:pt x="100" y="76"/>
                  </a:lnTo>
                  <a:lnTo>
                    <a:pt x="101" y="76"/>
                  </a:lnTo>
                  <a:lnTo>
                    <a:pt x="103" y="76"/>
                  </a:lnTo>
                  <a:lnTo>
                    <a:pt x="104" y="76"/>
                  </a:lnTo>
                  <a:lnTo>
                    <a:pt x="106" y="75"/>
                  </a:lnTo>
                  <a:lnTo>
                    <a:pt x="110" y="73"/>
                  </a:lnTo>
                  <a:lnTo>
                    <a:pt x="112" y="70"/>
                  </a:lnTo>
                  <a:lnTo>
                    <a:pt x="113" y="66"/>
                  </a:lnTo>
                  <a:lnTo>
                    <a:pt x="117" y="57"/>
                  </a:lnTo>
                  <a:lnTo>
                    <a:pt x="119" y="43"/>
                  </a:lnTo>
                  <a:lnTo>
                    <a:pt x="122" y="30"/>
                  </a:lnTo>
                  <a:lnTo>
                    <a:pt x="124" y="18"/>
                  </a:lnTo>
                  <a:lnTo>
                    <a:pt x="126" y="7"/>
                  </a:lnTo>
                  <a:lnTo>
                    <a:pt x="129" y="0"/>
                  </a:lnTo>
                  <a:lnTo>
                    <a:pt x="132" y="1"/>
                  </a:lnTo>
                  <a:lnTo>
                    <a:pt x="136" y="3"/>
                  </a:lnTo>
                  <a:lnTo>
                    <a:pt x="138" y="3"/>
                  </a:lnTo>
                  <a:lnTo>
                    <a:pt x="142" y="1"/>
                  </a:lnTo>
                  <a:lnTo>
                    <a:pt x="144" y="1"/>
                  </a:lnTo>
                  <a:lnTo>
                    <a:pt x="148" y="0"/>
                  </a:lnTo>
                  <a:lnTo>
                    <a:pt x="151" y="0"/>
                  </a:lnTo>
                  <a:lnTo>
                    <a:pt x="156"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5" name="Freeform 253">
              <a:extLst>
                <a:ext uri="{FF2B5EF4-FFF2-40B4-BE49-F238E27FC236}">
                  <a16:creationId xmlns:a16="http://schemas.microsoft.com/office/drawing/2014/main" id="{0F4EE38E-80CA-169A-436E-0319CE7409EC}"/>
                </a:ext>
              </a:extLst>
            </p:cNvPr>
            <p:cNvSpPr>
              <a:spLocks/>
            </p:cNvSpPr>
            <p:nvPr/>
          </p:nvSpPr>
          <p:spPr bwMode="gray">
            <a:xfrm>
              <a:off x="6821540" y="4280805"/>
              <a:ext cx="98432" cy="312990"/>
            </a:xfrm>
            <a:custGeom>
              <a:avLst/>
              <a:gdLst>
                <a:gd name="T0" fmla="*/ 7938 w 54"/>
                <a:gd name="T1" fmla="*/ 156930 h 179"/>
                <a:gd name="T2" fmla="*/ 19050 w 54"/>
                <a:gd name="T3" fmla="*/ 163936 h 179"/>
                <a:gd name="T4" fmla="*/ 31750 w 54"/>
                <a:gd name="T5" fmla="*/ 169541 h 179"/>
                <a:gd name="T6" fmla="*/ 41275 w 54"/>
                <a:gd name="T7" fmla="*/ 176546 h 179"/>
                <a:gd name="T8" fmla="*/ 41275 w 54"/>
                <a:gd name="T9" fmla="*/ 190558 h 179"/>
                <a:gd name="T10" fmla="*/ 39688 w 54"/>
                <a:gd name="T11" fmla="*/ 197564 h 179"/>
                <a:gd name="T12" fmla="*/ 36513 w 54"/>
                <a:gd name="T13" fmla="*/ 205971 h 179"/>
                <a:gd name="T14" fmla="*/ 31750 w 54"/>
                <a:gd name="T15" fmla="*/ 211575 h 179"/>
                <a:gd name="T16" fmla="*/ 34925 w 54"/>
                <a:gd name="T17" fmla="*/ 222785 h 179"/>
                <a:gd name="T18" fmla="*/ 39688 w 54"/>
                <a:gd name="T19" fmla="*/ 232593 h 179"/>
                <a:gd name="T20" fmla="*/ 47625 w 54"/>
                <a:gd name="T21" fmla="*/ 241000 h 179"/>
                <a:gd name="T22" fmla="*/ 57150 w 54"/>
                <a:gd name="T23" fmla="*/ 248006 h 179"/>
                <a:gd name="T24" fmla="*/ 60325 w 54"/>
                <a:gd name="T25" fmla="*/ 246605 h 179"/>
                <a:gd name="T26" fmla="*/ 60325 w 54"/>
                <a:gd name="T27" fmla="*/ 238198 h 179"/>
                <a:gd name="T28" fmla="*/ 60325 w 54"/>
                <a:gd name="T29" fmla="*/ 232593 h 179"/>
                <a:gd name="T30" fmla="*/ 60325 w 54"/>
                <a:gd name="T31" fmla="*/ 229791 h 179"/>
                <a:gd name="T32" fmla="*/ 68263 w 54"/>
                <a:gd name="T33" fmla="*/ 226988 h 179"/>
                <a:gd name="T34" fmla="*/ 76200 w 54"/>
                <a:gd name="T35" fmla="*/ 222785 h 179"/>
                <a:gd name="T36" fmla="*/ 82550 w 54"/>
                <a:gd name="T37" fmla="*/ 215779 h 179"/>
                <a:gd name="T38" fmla="*/ 85725 w 54"/>
                <a:gd name="T39" fmla="*/ 205971 h 179"/>
                <a:gd name="T40" fmla="*/ 85725 w 54"/>
                <a:gd name="T41" fmla="*/ 191959 h 179"/>
                <a:gd name="T42" fmla="*/ 80963 w 54"/>
                <a:gd name="T43" fmla="*/ 179349 h 179"/>
                <a:gd name="T44" fmla="*/ 76200 w 54"/>
                <a:gd name="T45" fmla="*/ 166738 h 179"/>
                <a:gd name="T46" fmla="*/ 71438 w 54"/>
                <a:gd name="T47" fmla="*/ 155529 h 179"/>
                <a:gd name="T48" fmla="*/ 69850 w 54"/>
                <a:gd name="T49" fmla="*/ 147122 h 179"/>
                <a:gd name="T50" fmla="*/ 58738 w 54"/>
                <a:gd name="T51" fmla="*/ 135913 h 179"/>
                <a:gd name="T52" fmla="*/ 47625 w 54"/>
                <a:gd name="T53" fmla="*/ 121901 h 179"/>
                <a:gd name="T54" fmla="*/ 39688 w 54"/>
                <a:gd name="T55" fmla="*/ 110692 h 179"/>
                <a:gd name="T56" fmla="*/ 39688 w 54"/>
                <a:gd name="T57" fmla="*/ 102285 h 179"/>
                <a:gd name="T58" fmla="*/ 41275 w 54"/>
                <a:gd name="T59" fmla="*/ 92477 h 179"/>
                <a:gd name="T60" fmla="*/ 46037 w 54"/>
                <a:gd name="T61" fmla="*/ 81267 h 179"/>
                <a:gd name="T62" fmla="*/ 50800 w 54"/>
                <a:gd name="T63" fmla="*/ 71459 h 179"/>
                <a:gd name="T64" fmla="*/ 50800 w 54"/>
                <a:gd name="T65" fmla="*/ 60250 h 179"/>
                <a:gd name="T66" fmla="*/ 49212 w 54"/>
                <a:gd name="T67" fmla="*/ 43436 h 179"/>
                <a:gd name="T68" fmla="*/ 47625 w 54"/>
                <a:gd name="T69" fmla="*/ 23820 h 179"/>
                <a:gd name="T70" fmla="*/ 46037 w 54"/>
                <a:gd name="T71" fmla="*/ 9808 h 179"/>
                <a:gd name="T72" fmla="*/ 39688 w 54"/>
                <a:gd name="T73" fmla="*/ 4203 h 179"/>
                <a:gd name="T74" fmla="*/ 31750 w 54"/>
                <a:gd name="T75" fmla="*/ 1401 h 179"/>
                <a:gd name="T76" fmla="*/ 23812 w 54"/>
                <a:gd name="T77" fmla="*/ 1401 h 179"/>
                <a:gd name="T78" fmla="*/ 12700 w 54"/>
                <a:gd name="T79" fmla="*/ 0 h 179"/>
                <a:gd name="T80" fmla="*/ 6350 w 54"/>
                <a:gd name="T81" fmla="*/ 1401 h 179"/>
                <a:gd name="T82" fmla="*/ 7938 w 54"/>
                <a:gd name="T83" fmla="*/ 7006 h 179"/>
                <a:gd name="T84" fmla="*/ 12700 w 54"/>
                <a:gd name="T85" fmla="*/ 14012 h 179"/>
                <a:gd name="T86" fmla="*/ 15875 w 54"/>
                <a:gd name="T87" fmla="*/ 16814 h 179"/>
                <a:gd name="T88" fmla="*/ 17463 w 54"/>
                <a:gd name="T89" fmla="*/ 21017 h 179"/>
                <a:gd name="T90" fmla="*/ 17463 w 54"/>
                <a:gd name="T91" fmla="*/ 26622 h 179"/>
                <a:gd name="T92" fmla="*/ 17463 w 54"/>
                <a:gd name="T93" fmla="*/ 30826 h 179"/>
                <a:gd name="T94" fmla="*/ 17463 w 54"/>
                <a:gd name="T95" fmla="*/ 35029 h 179"/>
                <a:gd name="T96" fmla="*/ 17463 w 54"/>
                <a:gd name="T97" fmla="*/ 43436 h 179"/>
                <a:gd name="T98" fmla="*/ 14288 w 54"/>
                <a:gd name="T99" fmla="*/ 50442 h 179"/>
                <a:gd name="T100" fmla="*/ 7938 w 54"/>
                <a:gd name="T101" fmla="*/ 58849 h 179"/>
                <a:gd name="T102" fmla="*/ 3175 w 54"/>
                <a:gd name="T103" fmla="*/ 67256 h 179"/>
                <a:gd name="T104" fmla="*/ 4763 w 54"/>
                <a:gd name="T105" fmla="*/ 151325 h 17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
                <a:gd name="T160" fmla="*/ 0 h 179"/>
                <a:gd name="T161" fmla="*/ 54 w 54"/>
                <a:gd name="T162" fmla="*/ 179 h 17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 h="179">
                  <a:moveTo>
                    <a:pt x="3" y="108"/>
                  </a:moveTo>
                  <a:lnTo>
                    <a:pt x="5" y="112"/>
                  </a:lnTo>
                  <a:lnTo>
                    <a:pt x="8" y="115"/>
                  </a:lnTo>
                  <a:lnTo>
                    <a:pt x="12" y="117"/>
                  </a:lnTo>
                  <a:lnTo>
                    <a:pt x="17" y="118"/>
                  </a:lnTo>
                  <a:lnTo>
                    <a:pt x="20" y="121"/>
                  </a:lnTo>
                  <a:lnTo>
                    <a:pt x="24" y="122"/>
                  </a:lnTo>
                  <a:lnTo>
                    <a:pt x="26" y="126"/>
                  </a:lnTo>
                  <a:lnTo>
                    <a:pt x="28" y="130"/>
                  </a:lnTo>
                  <a:lnTo>
                    <a:pt x="26" y="136"/>
                  </a:lnTo>
                  <a:lnTo>
                    <a:pt x="26" y="138"/>
                  </a:lnTo>
                  <a:lnTo>
                    <a:pt x="25" y="141"/>
                  </a:lnTo>
                  <a:lnTo>
                    <a:pt x="24" y="144"/>
                  </a:lnTo>
                  <a:lnTo>
                    <a:pt x="23" y="147"/>
                  </a:lnTo>
                  <a:lnTo>
                    <a:pt x="22" y="150"/>
                  </a:lnTo>
                  <a:lnTo>
                    <a:pt x="20" y="151"/>
                  </a:lnTo>
                  <a:lnTo>
                    <a:pt x="20" y="154"/>
                  </a:lnTo>
                  <a:lnTo>
                    <a:pt x="22" y="159"/>
                  </a:lnTo>
                  <a:lnTo>
                    <a:pt x="23" y="162"/>
                  </a:lnTo>
                  <a:lnTo>
                    <a:pt x="25" y="166"/>
                  </a:lnTo>
                  <a:lnTo>
                    <a:pt x="28" y="169"/>
                  </a:lnTo>
                  <a:lnTo>
                    <a:pt x="30" y="172"/>
                  </a:lnTo>
                  <a:lnTo>
                    <a:pt x="34" y="175"/>
                  </a:lnTo>
                  <a:lnTo>
                    <a:pt x="36" y="177"/>
                  </a:lnTo>
                  <a:lnTo>
                    <a:pt x="38" y="179"/>
                  </a:lnTo>
                  <a:lnTo>
                    <a:pt x="38" y="176"/>
                  </a:lnTo>
                  <a:lnTo>
                    <a:pt x="38" y="173"/>
                  </a:lnTo>
                  <a:lnTo>
                    <a:pt x="38" y="170"/>
                  </a:lnTo>
                  <a:lnTo>
                    <a:pt x="38" y="169"/>
                  </a:lnTo>
                  <a:lnTo>
                    <a:pt x="38" y="166"/>
                  </a:lnTo>
                  <a:lnTo>
                    <a:pt x="38" y="165"/>
                  </a:lnTo>
                  <a:lnTo>
                    <a:pt x="38" y="164"/>
                  </a:lnTo>
                  <a:lnTo>
                    <a:pt x="38" y="162"/>
                  </a:lnTo>
                  <a:lnTo>
                    <a:pt x="43" y="162"/>
                  </a:lnTo>
                  <a:lnTo>
                    <a:pt x="45" y="161"/>
                  </a:lnTo>
                  <a:lnTo>
                    <a:pt x="48" y="159"/>
                  </a:lnTo>
                  <a:lnTo>
                    <a:pt x="50" y="157"/>
                  </a:lnTo>
                  <a:lnTo>
                    <a:pt x="52" y="154"/>
                  </a:lnTo>
                  <a:lnTo>
                    <a:pt x="52" y="150"/>
                  </a:lnTo>
                  <a:lnTo>
                    <a:pt x="54" y="147"/>
                  </a:lnTo>
                  <a:lnTo>
                    <a:pt x="54" y="141"/>
                  </a:lnTo>
                  <a:lnTo>
                    <a:pt x="54" y="137"/>
                  </a:lnTo>
                  <a:lnTo>
                    <a:pt x="52" y="130"/>
                  </a:lnTo>
                  <a:lnTo>
                    <a:pt x="51" y="128"/>
                  </a:lnTo>
                  <a:lnTo>
                    <a:pt x="50" y="124"/>
                  </a:lnTo>
                  <a:lnTo>
                    <a:pt x="48" y="119"/>
                  </a:lnTo>
                  <a:lnTo>
                    <a:pt x="46" y="115"/>
                  </a:lnTo>
                  <a:lnTo>
                    <a:pt x="45" y="111"/>
                  </a:lnTo>
                  <a:lnTo>
                    <a:pt x="45" y="105"/>
                  </a:lnTo>
                  <a:lnTo>
                    <a:pt x="44" y="105"/>
                  </a:lnTo>
                  <a:lnTo>
                    <a:pt x="42" y="101"/>
                  </a:lnTo>
                  <a:lnTo>
                    <a:pt x="37" y="97"/>
                  </a:lnTo>
                  <a:lnTo>
                    <a:pt x="34" y="93"/>
                  </a:lnTo>
                  <a:lnTo>
                    <a:pt x="30" y="87"/>
                  </a:lnTo>
                  <a:lnTo>
                    <a:pt x="28" y="83"/>
                  </a:lnTo>
                  <a:lnTo>
                    <a:pt x="25" y="79"/>
                  </a:lnTo>
                  <a:lnTo>
                    <a:pt x="25" y="76"/>
                  </a:lnTo>
                  <a:lnTo>
                    <a:pt x="25" y="73"/>
                  </a:lnTo>
                  <a:lnTo>
                    <a:pt x="25" y="71"/>
                  </a:lnTo>
                  <a:lnTo>
                    <a:pt x="26" y="66"/>
                  </a:lnTo>
                  <a:lnTo>
                    <a:pt x="28" y="62"/>
                  </a:lnTo>
                  <a:lnTo>
                    <a:pt x="29" y="58"/>
                  </a:lnTo>
                  <a:lnTo>
                    <a:pt x="30" y="54"/>
                  </a:lnTo>
                  <a:lnTo>
                    <a:pt x="32" y="51"/>
                  </a:lnTo>
                  <a:lnTo>
                    <a:pt x="34" y="48"/>
                  </a:lnTo>
                  <a:lnTo>
                    <a:pt x="32" y="43"/>
                  </a:lnTo>
                  <a:lnTo>
                    <a:pt x="31" y="38"/>
                  </a:lnTo>
                  <a:lnTo>
                    <a:pt x="31" y="31"/>
                  </a:lnTo>
                  <a:lnTo>
                    <a:pt x="30" y="24"/>
                  </a:lnTo>
                  <a:lnTo>
                    <a:pt x="30" y="17"/>
                  </a:lnTo>
                  <a:lnTo>
                    <a:pt x="29" y="11"/>
                  </a:lnTo>
                  <a:lnTo>
                    <a:pt x="29" y="7"/>
                  </a:lnTo>
                  <a:lnTo>
                    <a:pt x="28" y="5"/>
                  </a:lnTo>
                  <a:lnTo>
                    <a:pt x="25" y="3"/>
                  </a:lnTo>
                  <a:lnTo>
                    <a:pt x="23" y="3"/>
                  </a:lnTo>
                  <a:lnTo>
                    <a:pt x="20" y="1"/>
                  </a:lnTo>
                  <a:lnTo>
                    <a:pt x="18" y="1"/>
                  </a:lnTo>
                  <a:lnTo>
                    <a:pt x="15" y="1"/>
                  </a:lnTo>
                  <a:lnTo>
                    <a:pt x="11" y="1"/>
                  </a:lnTo>
                  <a:lnTo>
                    <a:pt x="8" y="0"/>
                  </a:lnTo>
                  <a:lnTo>
                    <a:pt x="3" y="0"/>
                  </a:lnTo>
                  <a:lnTo>
                    <a:pt x="4" y="1"/>
                  </a:lnTo>
                  <a:lnTo>
                    <a:pt x="4" y="3"/>
                  </a:lnTo>
                  <a:lnTo>
                    <a:pt x="5" y="5"/>
                  </a:lnTo>
                  <a:lnTo>
                    <a:pt x="6" y="7"/>
                  </a:lnTo>
                  <a:lnTo>
                    <a:pt x="8" y="10"/>
                  </a:lnTo>
                  <a:lnTo>
                    <a:pt x="9" y="11"/>
                  </a:lnTo>
                  <a:lnTo>
                    <a:pt x="10" y="12"/>
                  </a:lnTo>
                  <a:lnTo>
                    <a:pt x="11" y="12"/>
                  </a:lnTo>
                  <a:lnTo>
                    <a:pt x="11" y="15"/>
                  </a:lnTo>
                  <a:lnTo>
                    <a:pt x="11" y="17"/>
                  </a:lnTo>
                  <a:lnTo>
                    <a:pt x="11" y="19"/>
                  </a:lnTo>
                  <a:lnTo>
                    <a:pt x="11" y="21"/>
                  </a:lnTo>
                  <a:lnTo>
                    <a:pt x="11" y="22"/>
                  </a:lnTo>
                  <a:lnTo>
                    <a:pt x="11" y="24"/>
                  </a:lnTo>
                  <a:lnTo>
                    <a:pt x="11" y="25"/>
                  </a:lnTo>
                  <a:lnTo>
                    <a:pt x="11" y="28"/>
                  </a:lnTo>
                  <a:lnTo>
                    <a:pt x="11" y="31"/>
                  </a:lnTo>
                  <a:lnTo>
                    <a:pt x="10" y="33"/>
                  </a:lnTo>
                  <a:lnTo>
                    <a:pt x="9" y="36"/>
                  </a:lnTo>
                  <a:lnTo>
                    <a:pt x="6" y="39"/>
                  </a:lnTo>
                  <a:lnTo>
                    <a:pt x="5" y="42"/>
                  </a:lnTo>
                  <a:lnTo>
                    <a:pt x="3" y="44"/>
                  </a:lnTo>
                  <a:lnTo>
                    <a:pt x="2" y="48"/>
                  </a:lnTo>
                  <a:lnTo>
                    <a:pt x="0" y="51"/>
                  </a:lnTo>
                  <a:lnTo>
                    <a:pt x="3" y="10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6" name="Freeform 254">
              <a:extLst>
                <a:ext uri="{FF2B5EF4-FFF2-40B4-BE49-F238E27FC236}">
                  <a16:creationId xmlns:a16="http://schemas.microsoft.com/office/drawing/2014/main" id="{D592A441-0CEB-09F2-7E0E-F718750F06DE}"/>
                </a:ext>
              </a:extLst>
            </p:cNvPr>
            <p:cNvSpPr>
              <a:spLocks/>
            </p:cNvSpPr>
            <p:nvPr/>
          </p:nvSpPr>
          <p:spPr bwMode="gray">
            <a:xfrm>
              <a:off x="6723110" y="4324386"/>
              <a:ext cx="343503" cy="677485"/>
            </a:xfrm>
            <a:custGeom>
              <a:avLst/>
              <a:gdLst>
                <a:gd name="T0" fmla="*/ 1588 w 186"/>
                <a:gd name="T1" fmla="*/ 155529 h 387"/>
                <a:gd name="T2" fmla="*/ 1588 w 186"/>
                <a:gd name="T3" fmla="*/ 140116 h 387"/>
                <a:gd name="T4" fmla="*/ 95250 w 186"/>
                <a:gd name="T5" fmla="*/ 127506 h 387"/>
                <a:gd name="T6" fmla="*/ 122238 w 186"/>
                <a:gd name="T7" fmla="*/ 134511 h 387"/>
                <a:gd name="T8" fmla="*/ 125413 w 186"/>
                <a:gd name="T9" fmla="*/ 156930 h 387"/>
                <a:gd name="T10" fmla="*/ 119063 w 186"/>
                <a:gd name="T11" fmla="*/ 173744 h 387"/>
                <a:gd name="T12" fmla="*/ 120650 w 186"/>
                <a:gd name="T13" fmla="*/ 190558 h 387"/>
                <a:gd name="T14" fmla="*/ 138113 w 186"/>
                <a:gd name="T15" fmla="*/ 208773 h 387"/>
                <a:gd name="T16" fmla="*/ 144463 w 186"/>
                <a:gd name="T17" fmla="*/ 205971 h 387"/>
                <a:gd name="T18" fmla="*/ 144463 w 186"/>
                <a:gd name="T19" fmla="*/ 194761 h 387"/>
                <a:gd name="T20" fmla="*/ 153987 w 186"/>
                <a:gd name="T21" fmla="*/ 189157 h 387"/>
                <a:gd name="T22" fmla="*/ 165100 w 186"/>
                <a:gd name="T23" fmla="*/ 173744 h 387"/>
                <a:gd name="T24" fmla="*/ 165100 w 186"/>
                <a:gd name="T25" fmla="*/ 147122 h 387"/>
                <a:gd name="T26" fmla="*/ 155575 w 186"/>
                <a:gd name="T27" fmla="*/ 124703 h 387"/>
                <a:gd name="T28" fmla="*/ 149225 w 186"/>
                <a:gd name="T29" fmla="*/ 105087 h 387"/>
                <a:gd name="T30" fmla="*/ 128588 w 186"/>
                <a:gd name="T31" fmla="*/ 79866 h 387"/>
                <a:gd name="T32" fmla="*/ 123825 w 186"/>
                <a:gd name="T33" fmla="*/ 63052 h 387"/>
                <a:gd name="T34" fmla="*/ 131763 w 186"/>
                <a:gd name="T35" fmla="*/ 39232 h 387"/>
                <a:gd name="T36" fmla="*/ 149225 w 186"/>
                <a:gd name="T37" fmla="*/ 30826 h 387"/>
                <a:gd name="T38" fmla="*/ 169862 w 186"/>
                <a:gd name="T39" fmla="*/ 29424 h 387"/>
                <a:gd name="T40" fmla="*/ 187325 w 186"/>
                <a:gd name="T41" fmla="*/ 29424 h 387"/>
                <a:gd name="T42" fmla="*/ 204788 w 186"/>
                <a:gd name="T43" fmla="*/ 33628 h 387"/>
                <a:gd name="T44" fmla="*/ 230188 w 186"/>
                <a:gd name="T45" fmla="*/ 30826 h 387"/>
                <a:gd name="T46" fmla="*/ 282575 w 186"/>
                <a:gd name="T47" fmla="*/ 8407 h 387"/>
                <a:gd name="T48" fmla="*/ 293688 w 186"/>
                <a:gd name="T49" fmla="*/ 8407 h 387"/>
                <a:gd name="T50" fmla="*/ 293688 w 186"/>
                <a:gd name="T51" fmla="*/ 15413 h 387"/>
                <a:gd name="T52" fmla="*/ 295275 w 186"/>
                <a:gd name="T53" fmla="*/ 54645 h 387"/>
                <a:gd name="T54" fmla="*/ 295275 w 186"/>
                <a:gd name="T55" fmla="*/ 100884 h 387"/>
                <a:gd name="T56" fmla="*/ 292100 w 186"/>
                <a:gd name="T57" fmla="*/ 147122 h 387"/>
                <a:gd name="T58" fmla="*/ 258763 w 186"/>
                <a:gd name="T59" fmla="*/ 200366 h 387"/>
                <a:gd name="T60" fmla="*/ 203200 w 186"/>
                <a:gd name="T61" fmla="*/ 229790 h 387"/>
                <a:gd name="T62" fmla="*/ 179387 w 186"/>
                <a:gd name="T63" fmla="*/ 248005 h 387"/>
                <a:gd name="T64" fmla="*/ 144463 w 186"/>
                <a:gd name="T65" fmla="*/ 278831 h 387"/>
                <a:gd name="T66" fmla="*/ 115888 w 186"/>
                <a:gd name="T67" fmla="*/ 309656 h 387"/>
                <a:gd name="T68" fmla="*/ 114300 w 186"/>
                <a:gd name="T69" fmla="*/ 333476 h 387"/>
                <a:gd name="T70" fmla="*/ 123825 w 186"/>
                <a:gd name="T71" fmla="*/ 350290 h 387"/>
                <a:gd name="T72" fmla="*/ 130175 w 186"/>
                <a:gd name="T73" fmla="*/ 360098 h 387"/>
                <a:gd name="T74" fmla="*/ 123825 w 186"/>
                <a:gd name="T75" fmla="*/ 368505 h 387"/>
                <a:gd name="T76" fmla="*/ 125413 w 186"/>
                <a:gd name="T77" fmla="*/ 382517 h 387"/>
                <a:gd name="T78" fmla="*/ 131763 w 186"/>
                <a:gd name="T79" fmla="*/ 397930 h 387"/>
                <a:gd name="T80" fmla="*/ 133350 w 186"/>
                <a:gd name="T81" fmla="*/ 418947 h 387"/>
                <a:gd name="T82" fmla="*/ 133350 w 186"/>
                <a:gd name="T83" fmla="*/ 430156 h 387"/>
                <a:gd name="T84" fmla="*/ 128588 w 186"/>
                <a:gd name="T85" fmla="*/ 444168 h 387"/>
                <a:gd name="T86" fmla="*/ 100012 w 186"/>
                <a:gd name="T87" fmla="*/ 474993 h 387"/>
                <a:gd name="T88" fmla="*/ 71438 w 186"/>
                <a:gd name="T89" fmla="*/ 484801 h 387"/>
                <a:gd name="T90" fmla="*/ 49212 w 186"/>
                <a:gd name="T91" fmla="*/ 490406 h 387"/>
                <a:gd name="T92" fmla="*/ 44450 w 186"/>
                <a:gd name="T93" fmla="*/ 505819 h 387"/>
                <a:gd name="T94" fmla="*/ 49212 w 186"/>
                <a:gd name="T95" fmla="*/ 514226 h 387"/>
                <a:gd name="T96" fmla="*/ 44450 w 186"/>
                <a:gd name="T97" fmla="*/ 542249 h 387"/>
                <a:gd name="T98" fmla="*/ 38100 w 186"/>
                <a:gd name="T99" fmla="*/ 539447 h 387"/>
                <a:gd name="T100" fmla="*/ 36513 w 186"/>
                <a:gd name="T101" fmla="*/ 428755 h 387"/>
                <a:gd name="T102" fmla="*/ 22225 w 186"/>
                <a:gd name="T103" fmla="*/ 404935 h 387"/>
                <a:gd name="T104" fmla="*/ 23812 w 186"/>
                <a:gd name="T105" fmla="*/ 383918 h 387"/>
                <a:gd name="T106" fmla="*/ 47625 w 186"/>
                <a:gd name="T107" fmla="*/ 367104 h 387"/>
                <a:gd name="T108" fmla="*/ 52388 w 186"/>
                <a:gd name="T109" fmla="*/ 354494 h 387"/>
                <a:gd name="T110" fmla="*/ 50800 w 186"/>
                <a:gd name="T111" fmla="*/ 337680 h 387"/>
                <a:gd name="T112" fmla="*/ 61913 w 186"/>
                <a:gd name="T113" fmla="*/ 323668 h 387"/>
                <a:gd name="T114" fmla="*/ 82550 w 186"/>
                <a:gd name="T115" fmla="*/ 299848 h 387"/>
                <a:gd name="T116" fmla="*/ 84137 w 186"/>
                <a:gd name="T117" fmla="*/ 263418 h 387"/>
                <a:gd name="T118" fmla="*/ 80962 w 186"/>
                <a:gd name="T119" fmla="*/ 221383 h 387"/>
                <a:gd name="T120" fmla="*/ 58738 w 186"/>
                <a:gd name="T121" fmla="*/ 194761 h 387"/>
                <a:gd name="T122" fmla="*/ 20637 w 186"/>
                <a:gd name="T123" fmla="*/ 176546 h 3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6"/>
                <a:gd name="T187" fmla="*/ 0 h 387"/>
                <a:gd name="T188" fmla="*/ 186 w 186"/>
                <a:gd name="T189" fmla="*/ 387 h 3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6" h="387">
                  <a:moveTo>
                    <a:pt x="5" y="121"/>
                  </a:moveTo>
                  <a:lnTo>
                    <a:pt x="3" y="117"/>
                  </a:lnTo>
                  <a:lnTo>
                    <a:pt x="2" y="114"/>
                  </a:lnTo>
                  <a:lnTo>
                    <a:pt x="1" y="111"/>
                  </a:lnTo>
                  <a:lnTo>
                    <a:pt x="1" y="108"/>
                  </a:lnTo>
                  <a:lnTo>
                    <a:pt x="0" y="105"/>
                  </a:lnTo>
                  <a:lnTo>
                    <a:pt x="0" y="103"/>
                  </a:lnTo>
                  <a:lnTo>
                    <a:pt x="1" y="100"/>
                  </a:lnTo>
                  <a:lnTo>
                    <a:pt x="2" y="99"/>
                  </a:lnTo>
                  <a:lnTo>
                    <a:pt x="54" y="85"/>
                  </a:lnTo>
                  <a:lnTo>
                    <a:pt x="57" y="88"/>
                  </a:lnTo>
                  <a:lnTo>
                    <a:pt x="60" y="91"/>
                  </a:lnTo>
                  <a:lnTo>
                    <a:pt x="64" y="92"/>
                  </a:lnTo>
                  <a:lnTo>
                    <a:pt x="69" y="93"/>
                  </a:lnTo>
                  <a:lnTo>
                    <a:pt x="73" y="95"/>
                  </a:lnTo>
                  <a:lnTo>
                    <a:pt x="77" y="96"/>
                  </a:lnTo>
                  <a:lnTo>
                    <a:pt x="79" y="101"/>
                  </a:lnTo>
                  <a:lnTo>
                    <a:pt x="81" y="105"/>
                  </a:lnTo>
                  <a:lnTo>
                    <a:pt x="79" y="110"/>
                  </a:lnTo>
                  <a:lnTo>
                    <a:pt x="79" y="112"/>
                  </a:lnTo>
                  <a:lnTo>
                    <a:pt x="78" y="115"/>
                  </a:lnTo>
                  <a:lnTo>
                    <a:pt x="77" y="118"/>
                  </a:lnTo>
                  <a:lnTo>
                    <a:pt x="76" y="121"/>
                  </a:lnTo>
                  <a:lnTo>
                    <a:pt x="75" y="124"/>
                  </a:lnTo>
                  <a:lnTo>
                    <a:pt x="73" y="125"/>
                  </a:lnTo>
                  <a:lnTo>
                    <a:pt x="73" y="128"/>
                  </a:lnTo>
                  <a:lnTo>
                    <a:pt x="75" y="133"/>
                  </a:lnTo>
                  <a:lnTo>
                    <a:pt x="76" y="136"/>
                  </a:lnTo>
                  <a:lnTo>
                    <a:pt x="78" y="140"/>
                  </a:lnTo>
                  <a:lnTo>
                    <a:pt x="81" y="143"/>
                  </a:lnTo>
                  <a:lnTo>
                    <a:pt x="83" y="146"/>
                  </a:lnTo>
                  <a:lnTo>
                    <a:pt x="87" y="149"/>
                  </a:lnTo>
                  <a:lnTo>
                    <a:pt x="89" y="151"/>
                  </a:lnTo>
                  <a:lnTo>
                    <a:pt x="91" y="153"/>
                  </a:lnTo>
                  <a:lnTo>
                    <a:pt x="91" y="150"/>
                  </a:lnTo>
                  <a:lnTo>
                    <a:pt x="91" y="147"/>
                  </a:lnTo>
                  <a:lnTo>
                    <a:pt x="91" y="144"/>
                  </a:lnTo>
                  <a:lnTo>
                    <a:pt x="91" y="143"/>
                  </a:lnTo>
                  <a:lnTo>
                    <a:pt x="91" y="140"/>
                  </a:lnTo>
                  <a:lnTo>
                    <a:pt x="91" y="139"/>
                  </a:lnTo>
                  <a:lnTo>
                    <a:pt x="91" y="138"/>
                  </a:lnTo>
                  <a:lnTo>
                    <a:pt x="91" y="136"/>
                  </a:lnTo>
                  <a:lnTo>
                    <a:pt x="95" y="136"/>
                  </a:lnTo>
                  <a:lnTo>
                    <a:pt x="97" y="135"/>
                  </a:lnTo>
                  <a:lnTo>
                    <a:pt x="100" y="133"/>
                  </a:lnTo>
                  <a:lnTo>
                    <a:pt x="102" y="131"/>
                  </a:lnTo>
                  <a:lnTo>
                    <a:pt x="104" y="128"/>
                  </a:lnTo>
                  <a:lnTo>
                    <a:pt x="104" y="124"/>
                  </a:lnTo>
                  <a:lnTo>
                    <a:pt x="106" y="121"/>
                  </a:lnTo>
                  <a:lnTo>
                    <a:pt x="106" y="115"/>
                  </a:lnTo>
                  <a:lnTo>
                    <a:pt x="106" y="111"/>
                  </a:lnTo>
                  <a:lnTo>
                    <a:pt x="104" y="105"/>
                  </a:lnTo>
                  <a:lnTo>
                    <a:pt x="103" y="103"/>
                  </a:lnTo>
                  <a:lnTo>
                    <a:pt x="102" y="99"/>
                  </a:lnTo>
                  <a:lnTo>
                    <a:pt x="100" y="93"/>
                  </a:lnTo>
                  <a:lnTo>
                    <a:pt x="98" y="89"/>
                  </a:lnTo>
                  <a:lnTo>
                    <a:pt x="97" y="85"/>
                  </a:lnTo>
                  <a:lnTo>
                    <a:pt x="97" y="79"/>
                  </a:lnTo>
                  <a:lnTo>
                    <a:pt x="96" y="79"/>
                  </a:lnTo>
                  <a:lnTo>
                    <a:pt x="94" y="75"/>
                  </a:lnTo>
                  <a:lnTo>
                    <a:pt x="90" y="71"/>
                  </a:lnTo>
                  <a:lnTo>
                    <a:pt x="87" y="67"/>
                  </a:lnTo>
                  <a:lnTo>
                    <a:pt x="83" y="61"/>
                  </a:lnTo>
                  <a:lnTo>
                    <a:pt x="81" y="57"/>
                  </a:lnTo>
                  <a:lnTo>
                    <a:pt x="78" y="53"/>
                  </a:lnTo>
                  <a:lnTo>
                    <a:pt x="78" y="50"/>
                  </a:lnTo>
                  <a:lnTo>
                    <a:pt x="78" y="47"/>
                  </a:lnTo>
                  <a:lnTo>
                    <a:pt x="78" y="45"/>
                  </a:lnTo>
                  <a:lnTo>
                    <a:pt x="79" y="40"/>
                  </a:lnTo>
                  <a:lnTo>
                    <a:pt x="81" y="36"/>
                  </a:lnTo>
                  <a:lnTo>
                    <a:pt x="82" y="32"/>
                  </a:lnTo>
                  <a:lnTo>
                    <a:pt x="83" y="28"/>
                  </a:lnTo>
                  <a:lnTo>
                    <a:pt x="85" y="25"/>
                  </a:lnTo>
                  <a:lnTo>
                    <a:pt x="87" y="22"/>
                  </a:lnTo>
                  <a:lnTo>
                    <a:pt x="90" y="22"/>
                  </a:lnTo>
                  <a:lnTo>
                    <a:pt x="94" y="22"/>
                  </a:lnTo>
                  <a:lnTo>
                    <a:pt x="97" y="22"/>
                  </a:lnTo>
                  <a:lnTo>
                    <a:pt x="101" y="22"/>
                  </a:lnTo>
                  <a:lnTo>
                    <a:pt x="103" y="21"/>
                  </a:lnTo>
                  <a:lnTo>
                    <a:pt x="107" y="21"/>
                  </a:lnTo>
                  <a:lnTo>
                    <a:pt x="110" y="19"/>
                  </a:lnTo>
                  <a:lnTo>
                    <a:pt x="114" y="19"/>
                  </a:lnTo>
                  <a:lnTo>
                    <a:pt x="115" y="19"/>
                  </a:lnTo>
                  <a:lnTo>
                    <a:pt x="118" y="21"/>
                  </a:lnTo>
                  <a:lnTo>
                    <a:pt x="121" y="21"/>
                  </a:lnTo>
                  <a:lnTo>
                    <a:pt x="123" y="22"/>
                  </a:lnTo>
                  <a:lnTo>
                    <a:pt x="127" y="24"/>
                  </a:lnTo>
                  <a:lnTo>
                    <a:pt x="129" y="24"/>
                  </a:lnTo>
                  <a:lnTo>
                    <a:pt x="132" y="25"/>
                  </a:lnTo>
                  <a:lnTo>
                    <a:pt x="133" y="25"/>
                  </a:lnTo>
                  <a:lnTo>
                    <a:pt x="138" y="24"/>
                  </a:lnTo>
                  <a:lnTo>
                    <a:pt x="145" y="22"/>
                  </a:lnTo>
                  <a:lnTo>
                    <a:pt x="153" y="18"/>
                  </a:lnTo>
                  <a:lnTo>
                    <a:pt x="161" y="14"/>
                  </a:lnTo>
                  <a:lnTo>
                    <a:pt x="171" y="10"/>
                  </a:lnTo>
                  <a:lnTo>
                    <a:pt x="178" y="6"/>
                  </a:lnTo>
                  <a:lnTo>
                    <a:pt x="183" y="3"/>
                  </a:lnTo>
                  <a:lnTo>
                    <a:pt x="186" y="0"/>
                  </a:lnTo>
                  <a:lnTo>
                    <a:pt x="185" y="3"/>
                  </a:lnTo>
                  <a:lnTo>
                    <a:pt x="185" y="6"/>
                  </a:lnTo>
                  <a:lnTo>
                    <a:pt x="185" y="7"/>
                  </a:lnTo>
                  <a:lnTo>
                    <a:pt x="185" y="8"/>
                  </a:lnTo>
                  <a:lnTo>
                    <a:pt x="185" y="10"/>
                  </a:lnTo>
                  <a:lnTo>
                    <a:pt x="185" y="11"/>
                  </a:lnTo>
                  <a:lnTo>
                    <a:pt x="185" y="14"/>
                  </a:lnTo>
                  <a:lnTo>
                    <a:pt x="186" y="17"/>
                  </a:lnTo>
                  <a:lnTo>
                    <a:pt x="186" y="29"/>
                  </a:lnTo>
                  <a:lnTo>
                    <a:pt x="186" y="39"/>
                  </a:lnTo>
                  <a:lnTo>
                    <a:pt x="186" y="49"/>
                  </a:lnTo>
                  <a:lnTo>
                    <a:pt x="186" y="56"/>
                  </a:lnTo>
                  <a:lnTo>
                    <a:pt x="186" y="64"/>
                  </a:lnTo>
                  <a:lnTo>
                    <a:pt x="186" y="72"/>
                  </a:lnTo>
                  <a:lnTo>
                    <a:pt x="186" y="81"/>
                  </a:lnTo>
                  <a:lnTo>
                    <a:pt x="186" y="89"/>
                  </a:lnTo>
                  <a:lnTo>
                    <a:pt x="185" y="99"/>
                  </a:lnTo>
                  <a:lnTo>
                    <a:pt x="184" y="105"/>
                  </a:lnTo>
                  <a:lnTo>
                    <a:pt x="182" y="112"/>
                  </a:lnTo>
                  <a:lnTo>
                    <a:pt x="179" y="119"/>
                  </a:lnTo>
                  <a:lnTo>
                    <a:pt x="172" y="132"/>
                  </a:lnTo>
                  <a:lnTo>
                    <a:pt x="163" y="143"/>
                  </a:lnTo>
                  <a:lnTo>
                    <a:pt x="152" y="153"/>
                  </a:lnTo>
                  <a:lnTo>
                    <a:pt x="141" y="160"/>
                  </a:lnTo>
                  <a:lnTo>
                    <a:pt x="134" y="163"/>
                  </a:lnTo>
                  <a:lnTo>
                    <a:pt x="128" y="164"/>
                  </a:lnTo>
                  <a:lnTo>
                    <a:pt x="122" y="165"/>
                  </a:lnTo>
                  <a:lnTo>
                    <a:pt x="116" y="165"/>
                  </a:lnTo>
                  <a:lnTo>
                    <a:pt x="115" y="171"/>
                  </a:lnTo>
                  <a:lnTo>
                    <a:pt x="113" y="177"/>
                  </a:lnTo>
                  <a:lnTo>
                    <a:pt x="110" y="181"/>
                  </a:lnTo>
                  <a:lnTo>
                    <a:pt x="107" y="185"/>
                  </a:lnTo>
                  <a:lnTo>
                    <a:pt x="100" y="192"/>
                  </a:lnTo>
                  <a:lnTo>
                    <a:pt x="91" y="199"/>
                  </a:lnTo>
                  <a:lnTo>
                    <a:pt x="84" y="206"/>
                  </a:lnTo>
                  <a:lnTo>
                    <a:pt x="78" y="213"/>
                  </a:lnTo>
                  <a:lnTo>
                    <a:pt x="75" y="217"/>
                  </a:lnTo>
                  <a:lnTo>
                    <a:pt x="73" y="221"/>
                  </a:lnTo>
                  <a:lnTo>
                    <a:pt x="72" y="227"/>
                  </a:lnTo>
                  <a:lnTo>
                    <a:pt x="71" y="234"/>
                  </a:lnTo>
                  <a:lnTo>
                    <a:pt x="72" y="235"/>
                  </a:lnTo>
                  <a:lnTo>
                    <a:pt x="72" y="238"/>
                  </a:lnTo>
                  <a:lnTo>
                    <a:pt x="73" y="241"/>
                  </a:lnTo>
                  <a:lnTo>
                    <a:pt x="76" y="245"/>
                  </a:lnTo>
                  <a:lnTo>
                    <a:pt x="77" y="248"/>
                  </a:lnTo>
                  <a:lnTo>
                    <a:pt x="78" y="250"/>
                  </a:lnTo>
                  <a:lnTo>
                    <a:pt x="81" y="252"/>
                  </a:lnTo>
                  <a:lnTo>
                    <a:pt x="82" y="253"/>
                  </a:lnTo>
                  <a:lnTo>
                    <a:pt x="82" y="255"/>
                  </a:lnTo>
                  <a:lnTo>
                    <a:pt x="82" y="257"/>
                  </a:lnTo>
                  <a:lnTo>
                    <a:pt x="81" y="259"/>
                  </a:lnTo>
                  <a:lnTo>
                    <a:pt x="81" y="260"/>
                  </a:lnTo>
                  <a:lnTo>
                    <a:pt x="79" y="262"/>
                  </a:lnTo>
                  <a:lnTo>
                    <a:pt x="78" y="263"/>
                  </a:lnTo>
                  <a:lnTo>
                    <a:pt x="78" y="264"/>
                  </a:lnTo>
                  <a:lnTo>
                    <a:pt x="78" y="266"/>
                  </a:lnTo>
                  <a:lnTo>
                    <a:pt x="78" y="270"/>
                  </a:lnTo>
                  <a:lnTo>
                    <a:pt x="79" y="273"/>
                  </a:lnTo>
                  <a:lnTo>
                    <a:pt x="79" y="275"/>
                  </a:lnTo>
                  <a:lnTo>
                    <a:pt x="81" y="278"/>
                  </a:lnTo>
                  <a:lnTo>
                    <a:pt x="82" y="281"/>
                  </a:lnTo>
                  <a:lnTo>
                    <a:pt x="83" y="284"/>
                  </a:lnTo>
                  <a:lnTo>
                    <a:pt x="84" y="287"/>
                  </a:lnTo>
                  <a:lnTo>
                    <a:pt x="84" y="292"/>
                  </a:lnTo>
                  <a:lnTo>
                    <a:pt x="84" y="296"/>
                  </a:lnTo>
                  <a:lnTo>
                    <a:pt x="84" y="299"/>
                  </a:lnTo>
                  <a:lnTo>
                    <a:pt x="84" y="302"/>
                  </a:lnTo>
                  <a:lnTo>
                    <a:pt x="84" y="303"/>
                  </a:lnTo>
                  <a:lnTo>
                    <a:pt x="84" y="306"/>
                  </a:lnTo>
                  <a:lnTo>
                    <a:pt x="84" y="307"/>
                  </a:lnTo>
                  <a:lnTo>
                    <a:pt x="84" y="309"/>
                  </a:lnTo>
                  <a:lnTo>
                    <a:pt x="84" y="310"/>
                  </a:lnTo>
                  <a:lnTo>
                    <a:pt x="83" y="313"/>
                  </a:lnTo>
                  <a:lnTo>
                    <a:pt x="81" y="317"/>
                  </a:lnTo>
                  <a:lnTo>
                    <a:pt x="77" y="322"/>
                  </a:lnTo>
                  <a:lnTo>
                    <a:pt x="72" y="328"/>
                  </a:lnTo>
                  <a:lnTo>
                    <a:pt x="68" y="334"/>
                  </a:lnTo>
                  <a:lnTo>
                    <a:pt x="63" y="339"/>
                  </a:lnTo>
                  <a:lnTo>
                    <a:pt x="58" y="342"/>
                  </a:lnTo>
                  <a:lnTo>
                    <a:pt x="54" y="345"/>
                  </a:lnTo>
                  <a:lnTo>
                    <a:pt x="51" y="346"/>
                  </a:lnTo>
                  <a:lnTo>
                    <a:pt x="45" y="346"/>
                  </a:lnTo>
                  <a:lnTo>
                    <a:pt x="40" y="348"/>
                  </a:lnTo>
                  <a:lnTo>
                    <a:pt x="37" y="348"/>
                  </a:lnTo>
                  <a:lnTo>
                    <a:pt x="33" y="349"/>
                  </a:lnTo>
                  <a:lnTo>
                    <a:pt x="31" y="350"/>
                  </a:lnTo>
                  <a:lnTo>
                    <a:pt x="28" y="353"/>
                  </a:lnTo>
                  <a:lnTo>
                    <a:pt x="28" y="357"/>
                  </a:lnTo>
                  <a:lnTo>
                    <a:pt x="28" y="359"/>
                  </a:lnTo>
                  <a:lnTo>
                    <a:pt x="28" y="361"/>
                  </a:lnTo>
                  <a:lnTo>
                    <a:pt x="28" y="363"/>
                  </a:lnTo>
                  <a:lnTo>
                    <a:pt x="30" y="364"/>
                  </a:lnTo>
                  <a:lnTo>
                    <a:pt x="30" y="366"/>
                  </a:lnTo>
                  <a:lnTo>
                    <a:pt x="31" y="367"/>
                  </a:lnTo>
                  <a:lnTo>
                    <a:pt x="31" y="368"/>
                  </a:lnTo>
                  <a:lnTo>
                    <a:pt x="32" y="370"/>
                  </a:lnTo>
                  <a:lnTo>
                    <a:pt x="30" y="387"/>
                  </a:lnTo>
                  <a:lnTo>
                    <a:pt x="28" y="387"/>
                  </a:lnTo>
                  <a:lnTo>
                    <a:pt x="27" y="387"/>
                  </a:lnTo>
                  <a:lnTo>
                    <a:pt x="26" y="385"/>
                  </a:lnTo>
                  <a:lnTo>
                    <a:pt x="25" y="385"/>
                  </a:lnTo>
                  <a:lnTo>
                    <a:pt x="24" y="385"/>
                  </a:lnTo>
                  <a:lnTo>
                    <a:pt x="24" y="384"/>
                  </a:lnTo>
                  <a:lnTo>
                    <a:pt x="24" y="320"/>
                  </a:lnTo>
                  <a:lnTo>
                    <a:pt x="24" y="311"/>
                  </a:lnTo>
                  <a:lnTo>
                    <a:pt x="23" y="306"/>
                  </a:lnTo>
                  <a:lnTo>
                    <a:pt x="20" y="302"/>
                  </a:lnTo>
                  <a:lnTo>
                    <a:pt x="18" y="297"/>
                  </a:lnTo>
                  <a:lnTo>
                    <a:pt x="17" y="295"/>
                  </a:lnTo>
                  <a:lnTo>
                    <a:pt x="14" y="289"/>
                  </a:lnTo>
                  <a:lnTo>
                    <a:pt x="13" y="284"/>
                  </a:lnTo>
                  <a:lnTo>
                    <a:pt x="13" y="275"/>
                  </a:lnTo>
                  <a:lnTo>
                    <a:pt x="14" y="275"/>
                  </a:lnTo>
                  <a:lnTo>
                    <a:pt x="15" y="274"/>
                  </a:lnTo>
                  <a:lnTo>
                    <a:pt x="19" y="271"/>
                  </a:lnTo>
                  <a:lnTo>
                    <a:pt x="23" y="269"/>
                  </a:lnTo>
                  <a:lnTo>
                    <a:pt x="26" y="264"/>
                  </a:lnTo>
                  <a:lnTo>
                    <a:pt x="30" y="262"/>
                  </a:lnTo>
                  <a:lnTo>
                    <a:pt x="31" y="260"/>
                  </a:lnTo>
                  <a:lnTo>
                    <a:pt x="32" y="259"/>
                  </a:lnTo>
                  <a:lnTo>
                    <a:pt x="33" y="256"/>
                  </a:lnTo>
                  <a:lnTo>
                    <a:pt x="33" y="253"/>
                  </a:lnTo>
                  <a:lnTo>
                    <a:pt x="33" y="250"/>
                  </a:lnTo>
                  <a:lnTo>
                    <a:pt x="32" y="248"/>
                  </a:lnTo>
                  <a:lnTo>
                    <a:pt x="32" y="243"/>
                  </a:lnTo>
                  <a:lnTo>
                    <a:pt x="32" y="241"/>
                  </a:lnTo>
                  <a:lnTo>
                    <a:pt x="33" y="238"/>
                  </a:lnTo>
                  <a:lnTo>
                    <a:pt x="34" y="236"/>
                  </a:lnTo>
                  <a:lnTo>
                    <a:pt x="37" y="234"/>
                  </a:lnTo>
                  <a:lnTo>
                    <a:pt x="39" y="231"/>
                  </a:lnTo>
                  <a:lnTo>
                    <a:pt x="43" y="227"/>
                  </a:lnTo>
                  <a:lnTo>
                    <a:pt x="45" y="224"/>
                  </a:lnTo>
                  <a:lnTo>
                    <a:pt x="50" y="218"/>
                  </a:lnTo>
                  <a:lnTo>
                    <a:pt x="52" y="214"/>
                  </a:lnTo>
                  <a:lnTo>
                    <a:pt x="53" y="209"/>
                  </a:lnTo>
                  <a:lnTo>
                    <a:pt x="54" y="203"/>
                  </a:lnTo>
                  <a:lnTo>
                    <a:pt x="54" y="195"/>
                  </a:lnTo>
                  <a:lnTo>
                    <a:pt x="53" y="188"/>
                  </a:lnTo>
                  <a:lnTo>
                    <a:pt x="53" y="181"/>
                  </a:lnTo>
                  <a:lnTo>
                    <a:pt x="52" y="172"/>
                  </a:lnTo>
                  <a:lnTo>
                    <a:pt x="52" y="165"/>
                  </a:lnTo>
                  <a:lnTo>
                    <a:pt x="51" y="158"/>
                  </a:lnTo>
                  <a:lnTo>
                    <a:pt x="51" y="150"/>
                  </a:lnTo>
                  <a:lnTo>
                    <a:pt x="50" y="140"/>
                  </a:lnTo>
                  <a:lnTo>
                    <a:pt x="44" y="140"/>
                  </a:lnTo>
                  <a:lnTo>
                    <a:pt x="37" y="139"/>
                  </a:lnTo>
                  <a:lnTo>
                    <a:pt x="31" y="136"/>
                  </a:lnTo>
                  <a:lnTo>
                    <a:pt x="25" y="133"/>
                  </a:lnTo>
                  <a:lnTo>
                    <a:pt x="19" y="129"/>
                  </a:lnTo>
                  <a:lnTo>
                    <a:pt x="13" y="126"/>
                  </a:lnTo>
                  <a:lnTo>
                    <a:pt x="8" y="124"/>
                  </a:lnTo>
                  <a:lnTo>
                    <a:pt x="5" y="12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7" name="Freeform 255">
              <a:extLst>
                <a:ext uri="{FF2B5EF4-FFF2-40B4-BE49-F238E27FC236}">
                  <a16:creationId xmlns:a16="http://schemas.microsoft.com/office/drawing/2014/main" id="{667D9512-00AA-E415-8137-A731019EC52F}"/>
                </a:ext>
              </a:extLst>
            </p:cNvPr>
            <p:cNvSpPr>
              <a:spLocks/>
            </p:cNvSpPr>
            <p:nvPr/>
          </p:nvSpPr>
          <p:spPr bwMode="gray">
            <a:xfrm>
              <a:off x="6572449" y="4530407"/>
              <a:ext cx="251099" cy="277331"/>
            </a:xfrm>
            <a:custGeom>
              <a:avLst/>
              <a:gdLst>
                <a:gd name="T0" fmla="*/ 139700 w 136"/>
                <a:gd name="T1" fmla="*/ 4203 h 159"/>
                <a:gd name="T2" fmla="*/ 157162 w 136"/>
                <a:gd name="T3" fmla="*/ 15413 h 159"/>
                <a:gd name="T4" fmla="*/ 179387 w 136"/>
                <a:gd name="T5" fmla="*/ 25221 h 159"/>
                <a:gd name="T6" fmla="*/ 200025 w 136"/>
                <a:gd name="T7" fmla="*/ 30825 h 159"/>
                <a:gd name="T8" fmla="*/ 211138 w 136"/>
                <a:gd name="T9" fmla="*/ 44837 h 159"/>
                <a:gd name="T10" fmla="*/ 212725 w 136"/>
                <a:gd name="T11" fmla="*/ 67256 h 159"/>
                <a:gd name="T12" fmla="*/ 214313 w 136"/>
                <a:gd name="T13" fmla="*/ 89674 h 159"/>
                <a:gd name="T14" fmla="*/ 215900 w 136"/>
                <a:gd name="T15" fmla="*/ 109290 h 159"/>
                <a:gd name="T16" fmla="*/ 215900 w 136"/>
                <a:gd name="T17" fmla="*/ 128906 h 159"/>
                <a:gd name="T18" fmla="*/ 209550 w 136"/>
                <a:gd name="T19" fmla="*/ 144319 h 159"/>
                <a:gd name="T20" fmla="*/ 201612 w 136"/>
                <a:gd name="T21" fmla="*/ 156930 h 159"/>
                <a:gd name="T22" fmla="*/ 192087 w 136"/>
                <a:gd name="T23" fmla="*/ 168139 h 159"/>
                <a:gd name="T24" fmla="*/ 188912 w 136"/>
                <a:gd name="T25" fmla="*/ 175145 h 159"/>
                <a:gd name="T26" fmla="*/ 184150 w 136"/>
                <a:gd name="T27" fmla="*/ 180749 h 159"/>
                <a:gd name="T28" fmla="*/ 184150 w 136"/>
                <a:gd name="T29" fmla="*/ 187755 h 159"/>
                <a:gd name="T30" fmla="*/ 184150 w 136"/>
                <a:gd name="T31" fmla="*/ 196162 h 159"/>
                <a:gd name="T32" fmla="*/ 180975 w 136"/>
                <a:gd name="T33" fmla="*/ 201767 h 159"/>
                <a:gd name="T34" fmla="*/ 174625 w 136"/>
                <a:gd name="T35" fmla="*/ 207371 h 159"/>
                <a:gd name="T36" fmla="*/ 163512 w 136"/>
                <a:gd name="T37" fmla="*/ 217179 h 159"/>
                <a:gd name="T38" fmla="*/ 153987 w 136"/>
                <a:gd name="T39" fmla="*/ 222784 h 159"/>
                <a:gd name="T40" fmla="*/ 95250 w 136"/>
                <a:gd name="T41" fmla="*/ 210174 h 159"/>
                <a:gd name="T42" fmla="*/ 79375 w 136"/>
                <a:gd name="T43" fmla="*/ 200365 h 159"/>
                <a:gd name="T44" fmla="*/ 68262 w 136"/>
                <a:gd name="T45" fmla="*/ 184953 h 159"/>
                <a:gd name="T46" fmla="*/ 55562 w 136"/>
                <a:gd name="T47" fmla="*/ 165337 h 159"/>
                <a:gd name="T48" fmla="*/ 41275 w 136"/>
                <a:gd name="T49" fmla="*/ 149924 h 159"/>
                <a:gd name="T50" fmla="*/ 28575 w 136"/>
                <a:gd name="T51" fmla="*/ 138715 h 159"/>
                <a:gd name="T52" fmla="*/ 14287 w 136"/>
                <a:gd name="T53" fmla="*/ 121901 h 159"/>
                <a:gd name="T54" fmla="*/ 3175 w 136"/>
                <a:gd name="T55" fmla="*/ 105087 h 159"/>
                <a:gd name="T56" fmla="*/ 0 w 136"/>
                <a:gd name="T57" fmla="*/ 79866 h 159"/>
                <a:gd name="T58" fmla="*/ 9525 w 136"/>
                <a:gd name="T59" fmla="*/ 79866 h 159"/>
                <a:gd name="T60" fmla="*/ 14287 w 136"/>
                <a:gd name="T61" fmla="*/ 79866 h 159"/>
                <a:gd name="T62" fmla="*/ 20637 w 136"/>
                <a:gd name="T63" fmla="*/ 79866 h 159"/>
                <a:gd name="T64" fmla="*/ 23812 w 136"/>
                <a:gd name="T65" fmla="*/ 79866 h 159"/>
                <a:gd name="T66" fmla="*/ 31750 w 136"/>
                <a:gd name="T67" fmla="*/ 75662 h 159"/>
                <a:gd name="T68" fmla="*/ 39687 w 136"/>
                <a:gd name="T69" fmla="*/ 70058 h 159"/>
                <a:gd name="T70" fmla="*/ 47625 w 136"/>
                <a:gd name="T71" fmla="*/ 60250 h 159"/>
                <a:gd name="T72" fmla="*/ 55562 w 136"/>
                <a:gd name="T73" fmla="*/ 49041 h 159"/>
                <a:gd name="T74" fmla="*/ 68262 w 136"/>
                <a:gd name="T75" fmla="*/ 40634 h 159"/>
                <a:gd name="T76" fmla="*/ 82550 w 136"/>
                <a:gd name="T77" fmla="*/ 35029 h 159"/>
                <a:gd name="T78" fmla="*/ 95250 w 136"/>
                <a:gd name="T79" fmla="*/ 29424 h 159"/>
                <a:gd name="T80" fmla="*/ 107950 w 136"/>
                <a:gd name="T81" fmla="*/ 25221 h 159"/>
                <a:gd name="T82" fmla="*/ 104775 w 136"/>
                <a:gd name="T83" fmla="*/ 23820 h 159"/>
                <a:gd name="T84" fmla="*/ 104775 w 136"/>
                <a:gd name="T85" fmla="*/ 19616 h 159"/>
                <a:gd name="T86" fmla="*/ 107950 w 136"/>
                <a:gd name="T87" fmla="*/ 15413 h 159"/>
                <a:gd name="T88" fmla="*/ 107950 w 136"/>
                <a:gd name="T89" fmla="*/ 9808 h 159"/>
                <a:gd name="T90" fmla="*/ 109537 w 136"/>
                <a:gd name="T91" fmla="*/ 8407 h 159"/>
                <a:gd name="T92" fmla="*/ 112712 w 136"/>
                <a:gd name="T93" fmla="*/ 5605 h 159"/>
                <a:gd name="T94" fmla="*/ 120650 w 136"/>
                <a:gd name="T95" fmla="*/ 0 h 159"/>
                <a:gd name="T96" fmla="*/ 123825 w 136"/>
                <a:gd name="T97" fmla="*/ 1401 h 159"/>
                <a:gd name="T98" fmla="*/ 128587 w 136"/>
                <a:gd name="T99" fmla="*/ 1401 h 159"/>
                <a:gd name="T100" fmla="*/ 131762 w 136"/>
                <a:gd name="T101" fmla="*/ 1401 h 1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59"/>
                <a:gd name="T155" fmla="*/ 136 w 136"/>
                <a:gd name="T156" fmla="*/ 159 h 1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59">
                  <a:moveTo>
                    <a:pt x="84" y="0"/>
                  </a:moveTo>
                  <a:lnTo>
                    <a:pt x="88" y="3"/>
                  </a:lnTo>
                  <a:lnTo>
                    <a:pt x="93" y="7"/>
                  </a:lnTo>
                  <a:lnTo>
                    <a:pt x="99" y="11"/>
                  </a:lnTo>
                  <a:lnTo>
                    <a:pt x="107" y="14"/>
                  </a:lnTo>
                  <a:lnTo>
                    <a:pt x="113" y="18"/>
                  </a:lnTo>
                  <a:lnTo>
                    <a:pt x="120" y="21"/>
                  </a:lnTo>
                  <a:lnTo>
                    <a:pt x="126" y="22"/>
                  </a:lnTo>
                  <a:lnTo>
                    <a:pt x="132" y="22"/>
                  </a:lnTo>
                  <a:lnTo>
                    <a:pt x="133" y="32"/>
                  </a:lnTo>
                  <a:lnTo>
                    <a:pt x="133" y="41"/>
                  </a:lnTo>
                  <a:lnTo>
                    <a:pt x="134" y="48"/>
                  </a:lnTo>
                  <a:lnTo>
                    <a:pt x="134" y="55"/>
                  </a:lnTo>
                  <a:lnTo>
                    <a:pt x="135" y="64"/>
                  </a:lnTo>
                  <a:lnTo>
                    <a:pt x="135" y="71"/>
                  </a:lnTo>
                  <a:lnTo>
                    <a:pt x="136" y="78"/>
                  </a:lnTo>
                  <a:lnTo>
                    <a:pt x="136" y="86"/>
                  </a:lnTo>
                  <a:lnTo>
                    <a:pt x="136" y="92"/>
                  </a:lnTo>
                  <a:lnTo>
                    <a:pt x="134" y="97"/>
                  </a:lnTo>
                  <a:lnTo>
                    <a:pt x="132" y="103"/>
                  </a:lnTo>
                  <a:lnTo>
                    <a:pt x="129" y="107"/>
                  </a:lnTo>
                  <a:lnTo>
                    <a:pt x="127" y="112"/>
                  </a:lnTo>
                  <a:lnTo>
                    <a:pt x="123" y="115"/>
                  </a:lnTo>
                  <a:lnTo>
                    <a:pt x="121" y="120"/>
                  </a:lnTo>
                  <a:lnTo>
                    <a:pt x="120" y="122"/>
                  </a:lnTo>
                  <a:lnTo>
                    <a:pt x="119" y="125"/>
                  </a:lnTo>
                  <a:lnTo>
                    <a:pt x="117" y="127"/>
                  </a:lnTo>
                  <a:lnTo>
                    <a:pt x="116" y="129"/>
                  </a:lnTo>
                  <a:lnTo>
                    <a:pt x="116" y="132"/>
                  </a:lnTo>
                  <a:lnTo>
                    <a:pt x="116" y="134"/>
                  </a:lnTo>
                  <a:lnTo>
                    <a:pt x="116" y="137"/>
                  </a:lnTo>
                  <a:lnTo>
                    <a:pt x="116" y="140"/>
                  </a:lnTo>
                  <a:lnTo>
                    <a:pt x="115" y="143"/>
                  </a:lnTo>
                  <a:lnTo>
                    <a:pt x="114" y="144"/>
                  </a:lnTo>
                  <a:lnTo>
                    <a:pt x="113" y="146"/>
                  </a:lnTo>
                  <a:lnTo>
                    <a:pt x="110" y="148"/>
                  </a:lnTo>
                  <a:lnTo>
                    <a:pt x="107" y="153"/>
                  </a:lnTo>
                  <a:lnTo>
                    <a:pt x="103" y="155"/>
                  </a:lnTo>
                  <a:lnTo>
                    <a:pt x="100" y="158"/>
                  </a:lnTo>
                  <a:lnTo>
                    <a:pt x="97" y="159"/>
                  </a:lnTo>
                  <a:lnTo>
                    <a:pt x="65" y="155"/>
                  </a:lnTo>
                  <a:lnTo>
                    <a:pt x="60" y="150"/>
                  </a:lnTo>
                  <a:lnTo>
                    <a:pt x="55" y="147"/>
                  </a:lnTo>
                  <a:lnTo>
                    <a:pt x="50" y="143"/>
                  </a:lnTo>
                  <a:lnTo>
                    <a:pt x="45" y="139"/>
                  </a:lnTo>
                  <a:lnTo>
                    <a:pt x="43" y="132"/>
                  </a:lnTo>
                  <a:lnTo>
                    <a:pt x="39" y="126"/>
                  </a:lnTo>
                  <a:lnTo>
                    <a:pt x="35" y="118"/>
                  </a:lnTo>
                  <a:lnTo>
                    <a:pt x="31" y="112"/>
                  </a:lnTo>
                  <a:lnTo>
                    <a:pt x="26" y="107"/>
                  </a:lnTo>
                  <a:lnTo>
                    <a:pt x="23" y="103"/>
                  </a:lnTo>
                  <a:lnTo>
                    <a:pt x="18" y="99"/>
                  </a:lnTo>
                  <a:lnTo>
                    <a:pt x="14" y="93"/>
                  </a:lnTo>
                  <a:lnTo>
                    <a:pt x="9" y="87"/>
                  </a:lnTo>
                  <a:lnTo>
                    <a:pt x="6" y="82"/>
                  </a:lnTo>
                  <a:lnTo>
                    <a:pt x="2" y="75"/>
                  </a:lnTo>
                  <a:lnTo>
                    <a:pt x="1" y="67"/>
                  </a:lnTo>
                  <a:lnTo>
                    <a:pt x="0" y="57"/>
                  </a:lnTo>
                  <a:lnTo>
                    <a:pt x="4" y="57"/>
                  </a:lnTo>
                  <a:lnTo>
                    <a:pt x="6" y="57"/>
                  </a:lnTo>
                  <a:lnTo>
                    <a:pt x="8" y="57"/>
                  </a:lnTo>
                  <a:lnTo>
                    <a:pt x="9" y="57"/>
                  </a:lnTo>
                  <a:lnTo>
                    <a:pt x="12" y="57"/>
                  </a:lnTo>
                  <a:lnTo>
                    <a:pt x="13" y="57"/>
                  </a:lnTo>
                  <a:lnTo>
                    <a:pt x="14" y="57"/>
                  </a:lnTo>
                  <a:lnTo>
                    <a:pt x="15" y="57"/>
                  </a:lnTo>
                  <a:lnTo>
                    <a:pt x="18" y="55"/>
                  </a:lnTo>
                  <a:lnTo>
                    <a:pt x="20" y="54"/>
                  </a:lnTo>
                  <a:lnTo>
                    <a:pt x="23" y="53"/>
                  </a:lnTo>
                  <a:lnTo>
                    <a:pt x="25" y="50"/>
                  </a:lnTo>
                  <a:lnTo>
                    <a:pt x="27" y="46"/>
                  </a:lnTo>
                  <a:lnTo>
                    <a:pt x="30" y="43"/>
                  </a:lnTo>
                  <a:lnTo>
                    <a:pt x="32" y="38"/>
                  </a:lnTo>
                  <a:lnTo>
                    <a:pt x="35" y="35"/>
                  </a:lnTo>
                  <a:lnTo>
                    <a:pt x="39" y="32"/>
                  </a:lnTo>
                  <a:lnTo>
                    <a:pt x="43" y="29"/>
                  </a:lnTo>
                  <a:lnTo>
                    <a:pt x="47" y="26"/>
                  </a:lnTo>
                  <a:lnTo>
                    <a:pt x="52" y="25"/>
                  </a:lnTo>
                  <a:lnTo>
                    <a:pt x="57" y="22"/>
                  </a:lnTo>
                  <a:lnTo>
                    <a:pt x="60" y="21"/>
                  </a:lnTo>
                  <a:lnTo>
                    <a:pt x="64" y="20"/>
                  </a:lnTo>
                  <a:lnTo>
                    <a:pt x="68" y="18"/>
                  </a:lnTo>
                  <a:lnTo>
                    <a:pt x="66" y="18"/>
                  </a:lnTo>
                  <a:lnTo>
                    <a:pt x="66" y="17"/>
                  </a:lnTo>
                  <a:lnTo>
                    <a:pt x="66" y="15"/>
                  </a:lnTo>
                  <a:lnTo>
                    <a:pt x="66" y="14"/>
                  </a:lnTo>
                  <a:lnTo>
                    <a:pt x="66" y="13"/>
                  </a:lnTo>
                  <a:lnTo>
                    <a:pt x="68" y="11"/>
                  </a:lnTo>
                  <a:lnTo>
                    <a:pt x="68" y="10"/>
                  </a:lnTo>
                  <a:lnTo>
                    <a:pt x="68" y="7"/>
                  </a:lnTo>
                  <a:lnTo>
                    <a:pt x="68" y="6"/>
                  </a:lnTo>
                  <a:lnTo>
                    <a:pt x="69" y="6"/>
                  </a:lnTo>
                  <a:lnTo>
                    <a:pt x="70" y="6"/>
                  </a:lnTo>
                  <a:lnTo>
                    <a:pt x="71" y="4"/>
                  </a:lnTo>
                  <a:lnTo>
                    <a:pt x="74" y="3"/>
                  </a:lnTo>
                  <a:lnTo>
                    <a:pt x="76" y="0"/>
                  </a:lnTo>
                  <a:lnTo>
                    <a:pt x="77" y="1"/>
                  </a:lnTo>
                  <a:lnTo>
                    <a:pt x="78" y="1"/>
                  </a:lnTo>
                  <a:lnTo>
                    <a:pt x="80" y="3"/>
                  </a:lnTo>
                  <a:lnTo>
                    <a:pt x="81" y="1"/>
                  </a:lnTo>
                  <a:lnTo>
                    <a:pt x="82" y="1"/>
                  </a:lnTo>
                  <a:lnTo>
                    <a:pt x="83" y="1"/>
                  </a:lnTo>
                  <a:lnTo>
                    <a:pt x="84"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8" name="Freeform 256">
              <a:extLst>
                <a:ext uri="{FF2B5EF4-FFF2-40B4-BE49-F238E27FC236}">
                  <a16:creationId xmlns:a16="http://schemas.microsoft.com/office/drawing/2014/main" id="{8B69BA82-FF52-4FC9-7271-3D52339AE88A}"/>
                </a:ext>
              </a:extLst>
            </p:cNvPr>
            <p:cNvSpPr>
              <a:spLocks/>
            </p:cNvSpPr>
            <p:nvPr/>
          </p:nvSpPr>
          <p:spPr bwMode="gray">
            <a:xfrm>
              <a:off x="6118463" y="4591813"/>
              <a:ext cx="458006" cy="493258"/>
            </a:xfrm>
            <a:custGeom>
              <a:avLst/>
              <a:gdLst>
                <a:gd name="T0" fmla="*/ 385763 w 247"/>
                <a:gd name="T1" fmla="*/ 21017 h 282"/>
                <a:gd name="T2" fmla="*/ 371475 w 247"/>
                <a:gd name="T3" fmla="*/ 11209 h 282"/>
                <a:gd name="T4" fmla="*/ 358775 w 247"/>
                <a:gd name="T5" fmla="*/ 11209 h 282"/>
                <a:gd name="T6" fmla="*/ 344488 w 247"/>
                <a:gd name="T7" fmla="*/ 16814 h 282"/>
                <a:gd name="T8" fmla="*/ 314325 w 247"/>
                <a:gd name="T9" fmla="*/ 21017 h 282"/>
                <a:gd name="T10" fmla="*/ 300038 w 247"/>
                <a:gd name="T11" fmla="*/ 25221 h 282"/>
                <a:gd name="T12" fmla="*/ 193675 w 247"/>
                <a:gd name="T13" fmla="*/ 16814 h 282"/>
                <a:gd name="T14" fmla="*/ 104775 w 247"/>
                <a:gd name="T15" fmla="*/ 16814 h 282"/>
                <a:gd name="T16" fmla="*/ 60325 w 247"/>
                <a:gd name="T17" fmla="*/ 1401 h 282"/>
                <a:gd name="T18" fmla="*/ 38100 w 247"/>
                <a:gd name="T19" fmla="*/ 4203 h 282"/>
                <a:gd name="T20" fmla="*/ 22225 w 247"/>
                <a:gd name="T21" fmla="*/ 11209 h 282"/>
                <a:gd name="T22" fmla="*/ 0 w 247"/>
                <a:gd name="T23" fmla="*/ 19616 h 282"/>
                <a:gd name="T24" fmla="*/ 0 w 247"/>
                <a:gd name="T25" fmla="*/ 26622 h 282"/>
                <a:gd name="T26" fmla="*/ 3175 w 247"/>
                <a:gd name="T27" fmla="*/ 35029 h 282"/>
                <a:gd name="T28" fmla="*/ 9525 w 247"/>
                <a:gd name="T29" fmla="*/ 39232 h 282"/>
                <a:gd name="T30" fmla="*/ 25400 w 247"/>
                <a:gd name="T31" fmla="*/ 105087 h 282"/>
                <a:gd name="T32" fmla="*/ 60325 w 247"/>
                <a:gd name="T33" fmla="*/ 159732 h 282"/>
                <a:gd name="T34" fmla="*/ 68263 w 247"/>
                <a:gd name="T35" fmla="*/ 163936 h 282"/>
                <a:gd name="T36" fmla="*/ 77788 w 247"/>
                <a:gd name="T37" fmla="*/ 163936 h 282"/>
                <a:gd name="T38" fmla="*/ 74613 w 247"/>
                <a:gd name="T39" fmla="*/ 170941 h 282"/>
                <a:gd name="T40" fmla="*/ 77788 w 247"/>
                <a:gd name="T41" fmla="*/ 180750 h 282"/>
                <a:gd name="T42" fmla="*/ 73025 w 247"/>
                <a:gd name="T43" fmla="*/ 194761 h 282"/>
                <a:gd name="T44" fmla="*/ 69850 w 247"/>
                <a:gd name="T45" fmla="*/ 211575 h 282"/>
                <a:gd name="T46" fmla="*/ 77788 w 247"/>
                <a:gd name="T47" fmla="*/ 246604 h 282"/>
                <a:gd name="T48" fmla="*/ 82550 w 247"/>
                <a:gd name="T49" fmla="*/ 283034 h 282"/>
                <a:gd name="T50" fmla="*/ 90488 w 247"/>
                <a:gd name="T51" fmla="*/ 329272 h 282"/>
                <a:gd name="T52" fmla="*/ 112713 w 247"/>
                <a:gd name="T53" fmla="*/ 376912 h 282"/>
                <a:gd name="T54" fmla="*/ 119063 w 247"/>
                <a:gd name="T55" fmla="*/ 381115 h 282"/>
                <a:gd name="T56" fmla="*/ 125413 w 247"/>
                <a:gd name="T57" fmla="*/ 389522 h 282"/>
                <a:gd name="T58" fmla="*/ 127000 w 247"/>
                <a:gd name="T59" fmla="*/ 379714 h 282"/>
                <a:gd name="T60" fmla="*/ 130175 w 247"/>
                <a:gd name="T61" fmla="*/ 371307 h 282"/>
                <a:gd name="T62" fmla="*/ 153988 w 247"/>
                <a:gd name="T63" fmla="*/ 386720 h 282"/>
                <a:gd name="T64" fmla="*/ 176213 w 247"/>
                <a:gd name="T65" fmla="*/ 395127 h 282"/>
                <a:gd name="T66" fmla="*/ 203200 w 247"/>
                <a:gd name="T67" fmla="*/ 389522 h 282"/>
                <a:gd name="T68" fmla="*/ 219075 w 247"/>
                <a:gd name="T69" fmla="*/ 367104 h 282"/>
                <a:gd name="T70" fmla="*/ 222250 w 247"/>
                <a:gd name="T71" fmla="*/ 285837 h 282"/>
                <a:gd name="T72" fmla="*/ 223838 w 247"/>
                <a:gd name="T73" fmla="*/ 260616 h 282"/>
                <a:gd name="T74" fmla="*/ 223838 w 247"/>
                <a:gd name="T75" fmla="*/ 240999 h 282"/>
                <a:gd name="T76" fmla="*/ 220663 w 247"/>
                <a:gd name="T77" fmla="*/ 221383 h 282"/>
                <a:gd name="T78" fmla="*/ 223838 w 247"/>
                <a:gd name="T79" fmla="*/ 198965 h 282"/>
                <a:gd name="T80" fmla="*/ 239713 w 247"/>
                <a:gd name="T81" fmla="*/ 179348 h 282"/>
                <a:gd name="T82" fmla="*/ 254000 w 247"/>
                <a:gd name="T83" fmla="*/ 147122 h 282"/>
                <a:gd name="T84" fmla="*/ 261938 w 247"/>
                <a:gd name="T85" fmla="*/ 102285 h 282"/>
                <a:gd name="T86" fmla="*/ 263525 w 247"/>
                <a:gd name="T87" fmla="*/ 71459 h 282"/>
                <a:gd name="T88" fmla="*/ 255588 w 247"/>
                <a:gd name="T89" fmla="*/ 60250 h 282"/>
                <a:gd name="T90" fmla="*/ 258763 w 247"/>
                <a:gd name="T91" fmla="*/ 46238 h 282"/>
                <a:gd name="T92" fmla="*/ 282575 w 247"/>
                <a:gd name="T93" fmla="*/ 43436 h 282"/>
                <a:gd name="T94" fmla="*/ 320675 w 247"/>
                <a:gd name="T95" fmla="*/ 36430 h 282"/>
                <a:gd name="T96" fmla="*/ 363538 w 247"/>
                <a:gd name="T97" fmla="*/ 33628 h 2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82"/>
                <a:gd name="T149" fmla="*/ 247 w 247"/>
                <a:gd name="T150" fmla="*/ 282 h 2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82">
                  <a:moveTo>
                    <a:pt x="247" y="22"/>
                  </a:moveTo>
                  <a:lnTo>
                    <a:pt x="246" y="21"/>
                  </a:lnTo>
                  <a:lnTo>
                    <a:pt x="245" y="18"/>
                  </a:lnTo>
                  <a:lnTo>
                    <a:pt x="243" y="15"/>
                  </a:lnTo>
                  <a:lnTo>
                    <a:pt x="241" y="14"/>
                  </a:lnTo>
                  <a:lnTo>
                    <a:pt x="239" y="11"/>
                  </a:lnTo>
                  <a:lnTo>
                    <a:pt x="236" y="10"/>
                  </a:lnTo>
                  <a:lnTo>
                    <a:pt x="234" y="8"/>
                  </a:lnTo>
                  <a:lnTo>
                    <a:pt x="231" y="8"/>
                  </a:lnTo>
                  <a:lnTo>
                    <a:pt x="229" y="8"/>
                  </a:lnTo>
                  <a:lnTo>
                    <a:pt x="228" y="8"/>
                  </a:lnTo>
                  <a:lnTo>
                    <a:pt x="226" y="8"/>
                  </a:lnTo>
                  <a:lnTo>
                    <a:pt x="223" y="10"/>
                  </a:lnTo>
                  <a:lnTo>
                    <a:pt x="222" y="10"/>
                  </a:lnTo>
                  <a:lnTo>
                    <a:pt x="220" y="11"/>
                  </a:lnTo>
                  <a:lnTo>
                    <a:pt x="217" y="12"/>
                  </a:lnTo>
                  <a:lnTo>
                    <a:pt x="215" y="12"/>
                  </a:lnTo>
                  <a:lnTo>
                    <a:pt x="204" y="12"/>
                  </a:lnTo>
                  <a:lnTo>
                    <a:pt x="202" y="14"/>
                  </a:lnTo>
                  <a:lnTo>
                    <a:pt x="198" y="15"/>
                  </a:lnTo>
                  <a:lnTo>
                    <a:pt x="196" y="15"/>
                  </a:lnTo>
                  <a:lnTo>
                    <a:pt x="193" y="17"/>
                  </a:lnTo>
                  <a:lnTo>
                    <a:pt x="191" y="18"/>
                  </a:lnTo>
                  <a:lnTo>
                    <a:pt x="189" y="18"/>
                  </a:lnTo>
                  <a:lnTo>
                    <a:pt x="186" y="19"/>
                  </a:lnTo>
                  <a:lnTo>
                    <a:pt x="182" y="21"/>
                  </a:lnTo>
                  <a:lnTo>
                    <a:pt x="122" y="21"/>
                  </a:lnTo>
                  <a:lnTo>
                    <a:pt x="122" y="12"/>
                  </a:lnTo>
                  <a:lnTo>
                    <a:pt x="88" y="12"/>
                  </a:lnTo>
                  <a:lnTo>
                    <a:pt x="82" y="14"/>
                  </a:lnTo>
                  <a:lnTo>
                    <a:pt x="75" y="14"/>
                  </a:lnTo>
                  <a:lnTo>
                    <a:pt x="66" y="12"/>
                  </a:lnTo>
                  <a:lnTo>
                    <a:pt x="58" y="10"/>
                  </a:lnTo>
                  <a:lnTo>
                    <a:pt x="51" y="7"/>
                  </a:lnTo>
                  <a:lnTo>
                    <a:pt x="44" y="3"/>
                  </a:lnTo>
                  <a:lnTo>
                    <a:pt x="38" y="1"/>
                  </a:lnTo>
                  <a:lnTo>
                    <a:pt x="32" y="0"/>
                  </a:lnTo>
                  <a:lnTo>
                    <a:pt x="30" y="0"/>
                  </a:lnTo>
                  <a:lnTo>
                    <a:pt x="26" y="1"/>
                  </a:lnTo>
                  <a:lnTo>
                    <a:pt x="24" y="3"/>
                  </a:lnTo>
                  <a:lnTo>
                    <a:pt x="21" y="4"/>
                  </a:lnTo>
                  <a:lnTo>
                    <a:pt x="19" y="5"/>
                  </a:lnTo>
                  <a:lnTo>
                    <a:pt x="16" y="7"/>
                  </a:lnTo>
                  <a:lnTo>
                    <a:pt x="14" y="8"/>
                  </a:lnTo>
                  <a:lnTo>
                    <a:pt x="12" y="10"/>
                  </a:lnTo>
                  <a:lnTo>
                    <a:pt x="1" y="10"/>
                  </a:lnTo>
                  <a:lnTo>
                    <a:pt x="1" y="12"/>
                  </a:lnTo>
                  <a:lnTo>
                    <a:pt x="0" y="14"/>
                  </a:lnTo>
                  <a:lnTo>
                    <a:pt x="0" y="15"/>
                  </a:lnTo>
                  <a:lnTo>
                    <a:pt x="0" y="17"/>
                  </a:lnTo>
                  <a:lnTo>
                    <a:pt x="0" y="18"/>
                  </a:lnTo>
                  <a:lnTo>
                    <a:pt x="0" y="19"/>
                  </a:lnTo>
                  <a:lnTo>
                    <a:pt x="0" y="21"/>
                  </a:lnTo>
                  <a:lnTo>
                    <a:pt x="0" y="22"/>
                  </a:lnTo>
                  <a:lnTo>
                    <a:pt x="1" y="24"/>
                  </a:lnTo>
                  <a:lnTo>
                    <a:pt x="2" y="25"/>
                  </a:lnTo>
                  <a:lnTo>
                    <a:pt x="2" y="26"/>
                  </a:lnTo>
                  <a:lnTo>
                    <a:pt x="3" y="26"/>
                  </a:lnTo>
                  <a:lnTo>
                    <a:pt x="5" y="28"/>
                  </a:lnTo>
                  <a:lnTo>
                    <a:pt x="6" y="28"/>
                  </a:lnTo>
                  <a:lnTo>
                    <a:pt x="7" y="37"/>
                  </a:lnTo>
                  <a:lnTo>
                    <a:pt x="9" y="49"/>
                  </a:lnTo>
                  <a:lnTo>
                    <a:pt x="13" y="61"/>
                  </a:lnTo>
                  <a:lnTo>
                    <a:pt x="16" y="75"/>
                  </a:lnTo>
                  <a:lnTo>
                    <a:pt x="22" y="86"/>
                  </a:lnTo>
                  <a:lnTo>
                    <a:pt x="27" y="97"/>
                  </a:lnTo>
                  <a:lnTo>
                    <a:pt x="33" y="107"/>
                  </a:lnTo>
                  <a:lnTo>
                    <a:pt x="38" y="114"/>
                  </a:lnTo>
                  <a:lnTo>
                    <a:pt x="39" y="115"/>
                  </a:lnTo>
                  <a:lnTo>
                    <a:pt x="40" y="115"/>
                  </a:lnTo>
                  <a:lnTo>
                    <a:pt x="41" y="115"/>
                  </a:lnTo>
                  <a:lnTo>
                    <a:pt x="43" y="117"/>
                  </a:lnTo>
                  <a:lnTo>
                    <a:pt x="44" y="117"/>
                  </a:lnTo>
                  <a:lnTo>
                    <a:pt x="45" y="117"/>
                  </a:lnTo>
                  <a:lnTo>
                    <a:pt x="47" y="117"/>
                  </a:lnTo>
                  <a:lnTo>
                    <a:pt x="49" y="117"/>
                  </a:lnTo>
                  <a:lnTo>
                    <a:pt x="47" y="118"/>
                  </a:lnTo>
                  <a:lnTo>
                    <a:pt x="47" y="119"/>
                  </a:lnTo>
                  <a:lnTo>
                    <a:pt x="47" y="121"/>
                  </a:lnTo>
                  <a:lnTo>
                    <a:pt x="47" y="122"/>
                  </a:lnTo>
                  <a:lnTo>
                    <a:pt x="47" y="125"/>
                  </a:lnTo>
                  <a:lnTo>
                    <a:pt x="49" y="126"/>
                  </a:lnTo>
                  <a:lnTo>
                    <a:pt x="49" y="128"/>
                  </a:lnTo>
                  <a:lnTo>
                    <a:pt x="49" y="129"/>
                  </a:lnTo>
                  <a:lnTo>
                    <a:pt x="49" y="132"/>
                  </a:lnTo>
                  <a:lnTo>
                    <a:pt x="47" y="135"/>
                  </a:lnTo>
                  <a:lnTo>
                    <a:pt x="47" y="136"/>
                  </a:lnTo>
                  <a:lnTo>
                    <a:pt x="46" y="139"/>
                  </a:lnTo>
                  <a:lnTo>
                    <a:pt x="45" y="142"/>
                  </a:lnTo>
                  <a:lnTo>
                    <a:pt x="45" y="144"/>
                  </a:lnTo>
                  <a:lnTo>
                    <a:pt x="44" y="147"/>
                  </a:lnTo>
                  <a:lnTo>
                    <a:pt x="44" y="151"/>
                  </a:lnTo>
                  <a:lnTo>
                    <a:pt x="45" y="158"/>
                  </a:lnTo>
                  <a:lnTo>
                    <a:pt x="45" y="165"/>
                  </a:lnTo>
                  <a:lnTo>
                    <a:pt x="47" y="171"/>
                  </a:lnTo>
                  <a:lnTo>
                    <a:pt x="49" y="176"/>
                  </a:lnTo>
                  <a:lnTo>
                    <a:pt x="50" y="182"/>
                  </a:lnTo>
                  <a:lnTo>
                    <a:pt x="51" y="188"/>
                  </a:lnTo>
                  <a:lnTo>
                    <a:pt x="52" y="195"/>
                  </a:lnTo>
                  <a:lnTo>
                    <a:pt x="52" y="202"/>
                  </a:lnTo>
                  <a:lnTo>
                    <a:pt x="53" y="210"/>
                  </a:lnTo>
                  <a:lnTo>
                    <a:pt x="53" y="219"/>
                  </a:lnTo>
                  <a:lnTo>
                    <a:pt x="54" y="228"/>
                  </a:lnTo>
                  <a:lnTo>
                    <a:pt x="57" y="235"/>
                  </a:lnTo>
                  <a:lnTo>
                    <a:pt x="59" y="243"/>
                  </a:lnTo>
                  <a:lnTo>
                    <a:pt x="63" y="251"/>
                  </a:lnTo>
                  <a:lnTo>
                    <a:pt x="66" y="260"/>
                  </a:lnTo>
                  <a:lnTo>
                    <a:pt x="71" y="269"/>
                  </a:lnTo>
                  <a:lnTo>
                    <a:pt x="72" y="271"/>
                  </a:lnTo>
                  <a:lnTo>
                    <a:pt x="72" y="272"/>
                  </a:lnTo>
                  <a:lnTo>
                    <a:pt x="73" y="272"/>
                  </a:lnTo>
                  <a:lnTo>
                    <a:pt x="75" y="272"/>
                  </a:lnTo>
                  <a:lnTo>
                    <a:pt x="76" y="272"/>
                  </a:lnTo>
                  <a:lnTo>
                    <a:pt x="77" y="272"/>
                  </a:lnTo>
                  <a:lnTo>
                    <a:pt x="78" y="275"/>
                  </a:lnTo>
                  <a:lnTo>
                    <a:pt x="79" y="278"/>
                  </a:lnTo>
                  <a:lnTo>
                    <a:pt x="79" y="276"/>
                  </a:lnTo>
                  <a:lnTo>
                    <a:pt x="79" y="275"/>
                  </a:lnTo>
                  <a:lnTo>
                    <a:pt x="80" y="274"/>
                  </a:lnTo>
                  <a:lnTo>
                    <a:pt x="80" y="271"/>
                  </a:lnTo>
                  <a:lnTo>
                    <a:pt x="80" y="269"/>
                  </a:lnTo>
                  <a:lnTo>
                    <a:pt x="82" y="268"/>
                  </a:lnTo>
                  <a:lnTo>
                    <a:pt x="82" y="267"/>
                  </a:lnTo>
                  <a:lnTo>
                    <a:pt x="82" y="265"/>
                  </a:lnTo>
                  <a:lnTo>
                    <a:pt x="90" y="265"/>
                  </a:lnTo>
                  <a:lnTo>
                    <a:pt x="92" y="269"/>
                  </a:lnTo>
                  <a:lnTo>
                    <a:pt x="95" y="272"/>
                  </a:lnTo>
                  <a:lnTo>
                    <a:pt x="97" y="276"/>
                  </a:lnTo>
                  <a:lnTo>
                    <a:pt x="101" y="278"/>
                  </a:lnTo>
                  <a:lnTo>
                    <a:pt x="104" y="281"/>
                  </a:lnTo>
                  <a:lnTo>
                    <a:pt x="108" y="282"/>
                  </a:lnTo>
                  <a:lnTo>
                    <a:pt x="111" y="282"/>
                  </a:lnTo>
                  <a:lnTo>
                    <a:pt x="116" y="282"/>
                  </a:lnTo>
                  <a:lnTo>
                    <a:pt x="120" y="282"/>
                  </a:lnTo>
                  <a:lnTo>
                    <a:pt x="125" y="281"/>
                  </a:lnTo>
                  <a:lnTo>
                    <a:pt x="128" y="278"/>
                  </a:lnTo>
                  <a:lnTo>
                    <a:pt x="130" y="275"/>
                  </a:lnTo>
                  <a:lnTo>
                    <a:pt x="133" y="271"/>
                  </a:lnTo>
                  <a:lnTo>
                    <a:pt x="135" y="267"/>
                  </a:lnTo>
                  <a:lnTo>
                    <a:pt x="138" y="262"/>
                  </a:lnTo>
                  <a:lnTo>
                    <a:pt x="139" y="257"/>
                  </a:lnTo>
                  <a:lnTo>
                    <a:pt x="139" y="215"/>
                  </a:lnTo>
                  <a:lnTo>
                    <a:pt x="140" y="210"/>
                  </a:lnTo>
                  <a:lnTo>
                    <a:pt x="140" y="204"/>
                  </a:lnTo>
                  <a:lnTo>
                    <a:pt x="140" y="200"/>
                  </a:lnTo>
                  <a:lnTo>
                    <a:pt x="140" y="195"/>
                  </a:lnTo>
                  <a:lnTo>
                    <a:pt x="141" y="190"/>
                  </a:lnTo>
                  <a:lnTo>
                    <a:pt x="141" y="186"/>
                  </a:lnTo>
                  <a:lnTo>
                    <a:pt x="142" y="183"/>
                  </a:lnTo>
                  <a:lnTo>
                    <a:pt x="144" y="181"/>
                  </a:lnTo>
                  <a:lnTo>
                    <a:pt x="142" y="176"/>
                  </a:lnTo>
                  <a:lnTo>
                    <a:pt x="141" y="172"/>
                  </a:lnTo>
                  <a:lnTo>
                    <a:pt x="140" y="168"/>
                  </a:lnTo>
                  <a:lnTo>
                    <a:pt x="140" y="165"/>
                  </a:lnTo>
                  <a:lnTo>
                    <a:pt x="139" y="161"/>
                  </a:lnTo>
                  <a:lnTo>
                    <a:pt x="139" y="158"/>
                  </a:lnTo>
                  <a:lnTo>
                    <a:pt x="139" y="154"/>
                  </a:lnTo>
                  <a:lnTo>
                    <a:pt x="139" y="149"/>
                  </a:lnTo>
                  <a:lnTo>
                    <a:pt x="140" y="146"/>
                  </a:lnTo>
                  <a:lnTo>
                    <a:pt x="141" y="142"/>
                  </a:lnTo>
                  <a:lnTo>
                    <a:pt x="142" y="139"/>
                  </a:lnTo>
                  <a:lnTo>
                    <a:pt x="145" y="135"/>
                  </a:lnTo>
                  <a:lnTo>
                    <a:pt x="147" y="130"/>
                  </a:lnTo>
                  <a:lnTo>
                    <a:pt x="151" y="128"/>
                  </a:lnTo>
                  <a:lnTo>
                    <a:pt x="154" y="125"/>
                  </a:lnTo>
                  <a:lnTo>
                    <a:pt x="158" y="123"/>
                  </a:lnTo>
                  <a:lnTo>
                    <a:pt x="159" y="115"/>
                  </a:lnTo>
                  <a:lnTo>
                    <a:pt x="160" y="105"/>
                  </a:lnTo>
                  <a:lnTo>
                    <a:pt x="161" y="97"/>
                  </a:lnTo>
                  <a:lnTo>
                    <a:pt x="163" y="89"/>
                  </a:lnTo>
                  <a:lnTo>
                    <a:pt x="164" y="80"/>
                  </a:lnTo>
                  <a:lnTo>
                    <a:pt x="165" y="73"/>
                  </a:lnTo>
                  <a:lnTo>
                    <a:pt x="166" y="64"/>
                  </a:lnTo>
                  <a:lnTo>
                    <a:pt x="167" y="56"/>
                  </a:lnTo>
                  <a:lnTo>
                    <a:pt x="166" y="53"/>
                  </a:lnTo>
                  <a:lnTo>
                    <a:pt x="166" y="51"/>
                  </a:lnTo>
                  <a:lnTo>
                    <a:pt x="165" y="50"/>
                  </a:lnTo>
                  <a:lnTo>
                    <a:pt x="164" y="47"/>
                  </a:lnTo>
                  <a:lnTo>
                    <a:pt x="163" y="46"/>
                  </a:lnTo>
                  <a:lnTo>
                    <a:pt x="161" y="43"/>
                  </a:lnTo>
                  <a:lnTo>
                    <a:pt x="160" y="40"/>
                  </a:lnTo>
                  <a:lnTo>
                    <a:pt x="160" y="37"/>
                  </a:lnTo>
                  <a:lnTo>
                    <a:pt x="161" y="35"/>
                  </a:lnTo>
                  <a:lnTo>
                    <a:pt x="163" y="33"/>
                  </a:lnTo>
                  <a:lnTo>
                    <a:pt x="166" y="32"/>
                  </a:lnTo>
                  <a:lnTo>
                    <a:pt x="170" y="32"/>
                  </a:lnTo>
                  <a:lnTo>
                    <a:pt x="173" y="31"/>
                  </a:lnTo>
                  <a:lnTo>
                    <a:pt x="178" y="31"/>
                  </a:lnTo>
                  <a:lnTo>
                    <a:pt x="182" y="31"/>
                  </a:lnTo>
                  <a:lnTo>
                    <a:pt x="187" y="31"/>
                  </a:lnTo>
                  <a:lnTo>
                    <a:pt x="195" y="28"/>
                  </a:lnTo>
                  <a:lnTo>
                    <a:pt x="202" y="26"/>
                  </a:lnTo>
                  <a:lnTo>
                    <a:pt x="208" y="25"/>
                  </a:lnTo>
                  <a:lnTo>
                    <a:pt x="215" y="24"/>
                  </a:lnTo>
                  <a:lnTo>
                    <a:pt x="222" y="24"/>
                  </a:lnTo>
                  <a:lnTo>
                    <a:pt x="229" y="24"/>
                  </a:lnTo>
                  <a:lnTo>
                    <a:pt x="237" y="22"/>
                  </a:lnTo>
                  <a:lnTo>
                    <a:pt x="245" y="22"/>
                  </a:lnTo>
                  <a:lnTo>
                    <a:pt x="247" y="2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799" name="Freeform 257">
              <a:extLst>
                <a:ext uri="{FF2B5EF4-FFF2-40B4-BE49-F238E27FC236}">
                  <a16:creationId xmlns:a16="http://schemas.microsoft.com/office/drawing/2014/main" id="{AB74CAB2-305C-D798-9A1D-4063E9F9C802}"/>
                </a:ext>
              </a:extLst>
            </p:cNvPr>
            <p:cNvSpPr>
              <a:spLocks/>
            </p:cNvSpPr>
            <p:nvPr/>
          </p:nvSpPr>
          <p:spPr bwMode="gray">
            <a:xfrm>
              <a:off x="6373579" y="4629453"/>
              <a:ext cx="317389" cy="376381"/>
            </a:xfrm>
            <a:custGeom>
              <a:avLst/>
              <a:gdLst>
                <a:gd name="T0" fmla="*/ 9525 w 171"/>
                <a:gd name="T1" fmla="*/ 233993 h 215"/>
                <a:gd name="T2" fmla="*/ 14288 w 171"/>
                <a:gd name="T3" fmla="*/ 235395 h 215"/>
                <a:gd name="T4" fmla="*/ 19050 w 171"/>
                <a:gd name="T5" fmla="*/ 236796 h 215"/>
                <a:gd name="T6" fmla="*/ 22225 w 171"/>
                <a:gd name="T7" fmla="*/ 239598 h 215"/>
                <a:gd name="T8" fmla="*/ 23813 w 171"/>
                <a:gd name="T9" fmla="*/ 245203 h 215"/>
                <a:gd name="T10" fmla="*/ 23813 w 171"/>
                <a:gd name="T11" fmla="*/ 256412 h 215"/>
                <a:gd name="T12" fmla="*/ 23813 w 171"/>
                <a:gd name="T13" fmla="*/ 266220 h 215"/>
                <a:gd name="T14" fmla="*/ 23813 w 171"/>
                <a:gd name="T15" fmla="*/ 276028 h 215"/>
                <a:gd name="T16" fmla="*/ 23813 w 171"/>
                <a:gd name="T17" fmla="*/ 285836 h 215"/>
                <a:gd name="T18" fmla="*/ 28575 w 171"/>
                <a:gd name="T19" fmla="*/ 295644 h 215"/>
                <a:gd name="T20" fmla="*/ 33338 w 171"/>
                <a:gd name="T21" fmla="*/ 299848 h 215"/>
                <a:gd name="T22" fmla="*/ 42863 w 171"/>
                <a:gd name="T23" fmla="*/ 301249 h 215"/>
                <a:gd name="T24" fmla="*/ 52388 w 171"/>
                <a:gd name="T25" fmla="*/ 301249 h 215"/>
                <a:gd name="T26" fmla="*/ 60325 w 171"/>
                <a:gd name="T27" fmla="*/ 295644 h 215"/>
                <a:gd name="T28" fmla="*/ 69850 w 171"/>
                <a:gd name="T29" fmla="*/ 284435 h 215"/>
                <a:gd name="T30" fmla="*/ 79375 w 171"/>
                <a:gd name="T31" fmla="*/ 262017 h 215"/>
                <a:gd name="T32" fmla="*/ 88900 w 171"/>
                <a:gd name="T33" fmla="*/ 250807 h 215"/>
                <a:gd name="T34" fmla="*/ 95250 w 171"/>
                <a:gd name="T35" fmla="*/ 246604 h 215"/>
                <a:gd name="T36" fmla="*/ 106363 w 171"/>
                <a:gd name="T37" fmla="*/ 246604 h 215"/>
                <a:gd name="T38" fmla="*/ 115888 w 171"/>
                <a:gd name="T39" fmla="*/ 250807 h 215"/>
                <a:gd name="T40" fmla="*/ 125413 w 171"/>
                <a:gd name="T41" fmla="*/ 255011 h 215"/>
                <a:gd name="T42" fmla="*/ 134938 w 171"/>
                <a:gd name="T43" fmla="*/ 259214 h 215"/>
                <a:gd name="T44" fmla="*/ 150813 w 171"/>
                <a:gd name="T45" fmla="*/ 259214 h 215"/>
                <a:gd name="T46" fmla="*/ 161925 w 171"/>
                <a:gd name="T47" fmla="*/ 253610 h 215"/>
                <a:gd name="T48" fmla="*/ 168275 w 171"/>
                <a:gd name="T49" fmla="*/ 240999 h 215"/>
                <a:gd name="T50" fmla="*/ 173038 w 171"/>
                <a:gd name="T51" fmla="*/ 224185 h 215"/>
                <a:gd name="T52" fmla="*/ 184150 w 171"/>
                <a:gd name="T53" fmla="*/ 205970 h 215"/>
                <a:gd name="T54" fmla="*/ 206375 w 171"/>
                <a:gd name="T55" fmla="*/ 184953 h 215"/>
                <a:gd name="T56" fmla="*/ 234950 w 171"/>
                <a:gd name="T57" fmla="*/ 163935 h 215"/>
                <a:gd name="T58" fmla="*/ 261938 w 171"/>
                <a:gd name="T59" fmla="*/ 145720 h 215"/>
                <a:gd name="T60" fmla="*/ 266700 w 171"/>
                <a:gd name="T61" fmla="*/ 128907 h 215"/>
                <a:gd name="T62" fmla="*/ 250825 w 171"/>
                <a:gd name="T63" fmla="*/ 119098 h 215"/>
                <a:gd name="T64" fmla="*/ 239713 w 171"/>
                <a:gd name="T65" fmla="*/ 103686 h 215"/>
                <a:gd name="T66" fmla="*/ 227013 w 171"/>
                <a:gd name="T67" fmla="*/ 85471 h 215"/>
                <a:gd name="T68" fmla="*/ 214313 w 171"/>
                <a:gd name="T69" fmla="*/ 68657 h 215"/>
                <a:gd name="T70" fmla="*/ 200025 w 171"/>
                <a:gd name="T71" fmla="*/ 57447 h 215"/>
                <a:gd name="T72" fmla="*/ 185738 w 171"/>
                <a:gd name="T73" fmla="*/ 43436 h 215"/>
                <a:gd name="T74" fmla="*/ 174625 w 171"/>
                <a:gd name="T75" fmla="*/ 23820 h 215"/>
                <a:gd name="T76" fmla="*/ 171450 w 171"/>
                <a:gd name="T77" fmla="*/ 0 h 215"/>
                <a:gd name="T78" fmla="*/ 146050 w 171"/>
                <a:gd name="T79" fmla="*/ 2802 h 215"/>
                <a:gd name="T80" fmla="*/ 122238 w 171"/>
                <a:gd name="T81" fmla="*/ 2802 h 215"/>
                <a:gd name="T82" fmla="*/ 100013 w 171"/>
                <a:gd name="T83" fmla="*/ 5605 h 215"/>
                <a:gd name="T84" fmla="*/ 76200 w 171"/>
                <a:gd name="T85" fmla="*/ 12610 h 215"/>
                <a:gd name="T86" fmla="*/ 61913 w 171"/>
                <a:gd name="T87" fmla="*/ 12610 h 215"/>
                <a:gd name="T88" fmla="*/ 49213 w 171"/>
                <a:gd name="T89" fmla="*/ 14012 h 215"/>
                <a:gd name="T90" fmla="*/ 38100 w 171"/>
                <a:gd name="T91" fmla="*/ 15413 h 215"/>
                <a:gd name="T92" fmla="*/ 33338 w 171"/>
                <a:gd name="T93" fmla="*/ 21017 h 215"/>
                <a:gd name="T94" fmla="*/ 34925 w 171"/>
                <a:gd name="T95" fmla="*/ 29424 h 215"/>
                <a:gd name="T96" fmla="*/ 39688 w 171"/>
                <a:gd name="T97" fmla="*/ 35029 h 215"/>
                <a:gd name="T98" fmla="*/ 42863 w 171"/>
                <a:gd name="T99" fmla="*/ 40634 h 215"/>
                <a:gd name="T100" fmla="*/ 44450 w 171"/>
                <a:gd name="T101" fmla="*/ 47639 h 215"/>
                <a:gd name="T102" fmla="*/ 41275 w 171"/>
                <a:gd name="T103" fmla="*/ 70058 h 215"/>
                <a:gd name="T104" fmla="*/ 38100 w 171"/>
                <a:gd name="T105" fmla="*/ 93878 h 215"/>
                <a:gd name="T106" fmla="*/ 33338 w 171"/>
                <a:gd name="T107" fmla="*/ 116296 h 215"/>
                <a:gd name="T108" fmla="*/ 30163 w 171"/>
                <a:gd name="T109" fmla="*/ 141517 h 215"/>
                <a:gd name="T110" fmla="*/ 19050 w 171"/>
                <a:gd name="T111" fmla="*/ 148523 h 215"/>
                <a:gd name="T112" fmla="*/ 9525 w 171"/>
                <a:gd name="T113" fmla="*/ 158331 h 215"/>
                <a:gd name="T114" fmla="*/ 3175 w 171"/>
                <a:gd name="T115" fmla="*/ 168139 h 215"/>
                <a:gd name="T116" fmla="*/ 0 w 171"/>
                <a:gd name="T117" fmla="*/ 177947 h 215"/>
                <a:gd name="T118" fmla="*/ 1588 w 171"/>
                <a:gd name="T119" fmla="*/ 190558 h 215"/>
                <a:gd name="T120" fmla="*/ 3175 w 171"/>
                <a:gd name="T121" fmla="*/ 203168 h 215"/>
                <a:gd name="T122" fmla="*/ 4763 w 171"/>
                <a:gd name="T123" fmla="*/ 212976 h 215"/>
                <a:gd name="T124" fmla="*/ 0 w 171"/>
                <a:gd name="T125" fmla="*/ 222784 h 21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
                <a:gd name="T190" fmla="*/ 0 h 215"/>
                <a:gd name="T191" fmla="*/ 171 w 171"/>
                <a:gd name="T192" fmla="*/ 215 h 21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 h="215">
                  <a:moveTo>
                    <a:pt x="5" y="165"/>
                  </a:moveTo>
                  <a:lnTo>
                    <a:pt x="6" y="167"/>
                  </a:lnTo>
                  <a:lnTo>
                    <a:pt x="8" y="167"/>
                  </a:lnTo>
                  <a:lnTo>
                    <a:pt x="9" y="168"/>
                  </a:lnTo>
                  <a:lnTo>
                    <a:pt x="11" y="169"/>
                  </a:lnTo>
                  <a:lnTo>
                    <a:pt x="12" y="169"/>
                  </a:lnTo>
                  <a:lnTo>
                    <a:pt x="13" y="169"/>
                  </a:lnTo>
                  <a:lnTo>
                    <a:pt x="14" y="171"/>
                  </a:lnTo>
                  <a:lnTo>
                    <a:pt x="15" y="171"/>
                  </a:lnTo>
                  <a:lnTo>
                    <a:pt x="15" y="175"/>
                  </a:lnTo>
                  <a:lnTo>
                    <a:pt x="15" y="179"/>
                  </a:lnTo>
                  <a:lnTo>
                    <a:pt x="15" y="183"/>
                  </a:lnTo>
                  <a:lnTo>
                    <a:pt x="15" y="186"/>
                  </a:lnTo>
                  <a:lnTo>
                    <a:pt x="15" y="190"/>
                  </a:lnTo>
                  <a:lnTo>
                    <a:pt x="15" y="193"/>
                  </a:lnTo>
                  <a:lnTo>
                    <a:pt x="15" y="197"/>
                  </a:lnTo>
                  <a:lnTo>
                    <a:pt x="15" y="200"/>
                  </a:lnTo>
                  <a:lnTo>
                    <a:pt x="15" y="204"/>
                  </a:lnTo>
                  <a:lnTo>
                    <a:pt x="16" y="208"/>
                  </a:lnTo>
                  <a:lnTo>
                    <a:pt x="18" y="211"/>
                  </a:lnTo>
                  <a:lnTo>
                    <a:pt x="19" y="213"/>
                  </a:lnTo>
                  <a:lnTo>
                    <a:pt x="21" y="214"/>
                  </a:lnTo>
                  <a:lnTo>
                    <a:pt x="24" y="215"/>
                  </a:lnTo>
                  <a:lnTo>
                    <a:pt x="27" y="215"/>
                  </a:lnTo>
                  <a:lnTo>
                    <a:pt x="30" y="215"/>
                  </a:lnTo>
                  <a:lnTo>
                    <a:pt x="33" y="215"/>
                  </a:lnTo>
                  <a:lnTo>
                    <a:pt x="36" y="214"/>
                  </a:lnTo>
                  <a:lnTo>
                    <a:pt x="38" y="211"/>
                  </a:lnTo>
                  <a:lnTo>
                    <a:pt x="40" y="208"/>
                  </a:lnTo>
                  <a:lnTo>
                    <a:pt x="44" y="203"/>
                  </a:lnTo>
                  <a:lnTo>
                    <a:pt x="47" y="196"/>
                  </a:lnTo>
                  <a:lnTo>
                    <a:pt x="50" y="187"/>
                  </a:lnTo>
                  <a:lnTo>
                    <a:pt x="53" y="182"/>
                  </a:lnTo>
                  <a:lnTo>
                    <a:pt x="56" y="179"/>
                  </a:lnTo>
                  <a:lnTo>
                    <a:pt x="58" y="176"/>
                  </a:lnTo>
                  <a:lnTo>
                    <a:pt x="60" y="176"/>
                  </a:lnTo>
                  <a:lnTo>
                    <a:pt x="63" y="175"/>
                  </a:lnTo>
                  <a:lnTo>
                    <a:pt x="67" y="176"/>
                  </a:lnTo>
                  <a:lnTo>
                    <a:pt x="71" y="176"/>
                  </a:lnTo>
                  <a:lnTo>
                    <a:pt x="73" y="179"/>
                  </a:lnTo>
                  <a:lnTo>
                    <a:pt x="77" y="181"/>
                  </a:lnTo>
                  <a:lnTo>
                    <a:pt x="79" y="182"/>
                  </a:lnTo>
                  <a:lnTo>
                    <a:pt x="82" y="183"/>
                  </a:lnTo>
                  <a:lnTo>
                    <a:pt x="85" y="185"/>
                  </a:lnTo>
                  <a:lnTo>
                    <a:pt x="89" y="185"/>
                  </a:lnTo>
                  <a:lnTo>
                    <a:pt x="95" y="185"/>
                  </a:lnTo>
                  <a:lnTo>
                    <a:pt x="100" y="183"/>
                  </a:lnTo>
                  <a:lnTo>
                    <a:pt x="102" y="181"/>
                  </a:lnTo>
                  <a:lnTo>
                    <a:pt x="104" y="176"/>
                  </a:lnTo>
                  <a:lnTo>
                    <a:pt x="106" y="172"/>
                  </a:lnTo>
                  <a:lnTo>
                    <a:pt x="108" y="168"/>
                  </a:lnTo>
                  <a:lnTo>
                    <a:pt x="109" y="160"/>
                  </a:lnTo>
                  <a:lnTo>
                    <a:pt x="113" y="154"/>
                  </a:lnTo>
                  <a:lnTo>
                    <a:pt x="116" y="147"/>
                  </a:lnTo>
                  <a:lnTo>
                    <a:pt x="122" y="139"/>
                  </a:lnTo>
                  <a:lnTo>
                    <a:pt x="130" y="132"/>
                  </a:lnTo>
                  <a:lnTo>
                    <a:pt x="140" y="124"/>
                  </a:lnTo>
                  <a:lnTo>
                    <a:pt x="148" y="117"/>
                  </a:lnTo>
                  <a:lnTo>
                    <a:pt x="158" y="110"/>
                  </a:lnTo>
                  <a:lnTo>
                    <a:pt x="165" y="104"/>
                  </a:lnTo>
                  <a:lnTo>
                    <a:pt x="171" y="99"/>
                  </a:lnTo>
                  <a:lnTo>
                    <a:pt x="168" y="92"/>
                  </a:lnTo>
                  <a:lnTo>
                    <a:pt x="163" y="89"/>
                  </a:lnTo>
                  <a:lnTo>
                    <a:pt x="158" y="85"/>
                  </a:lnTo>
                  <a:lnTo>
                    <a:pt x="153" y="81"/>
                  </a:lnTo>
                  <a:lnTo>
                    <a:pt x="151" y="74"/>
                  </a:lnTo>
                  <a:lnTo>
                    <a:pt x="147" y="68"/>
                  </a:lnTo>
                  <a:lnTo>
                    <a:pt x="143" y="61"/>
                  </a:lnTo>
                  <a:lnTo>
                    <a:pt x="140" y="55"/>
                  </a:lnTo>
                  <a:lnTo>
                    <a:pt x="135" y="49"/>
                  </a:lnTo>
                  <a:lnTo>
                    <a:pt x="132" y="45"/>
                  </a:lnTo>
                  <a:lnTo>
                    <a:pt x="126" y="41"/>
                  </a:lnTo>
                  <a:lnTo>
                    <a:pt x="122" y="35"/>
                  </a:lnTo>
                  <a:lnTo>
                    <a:pt x="117" y="31"/>
                  </a:lnTo>
                  <a:lnTo>
                    <a:pt x="114" y="24"/>
                  </a:lnTo>
                  <a:lnTo>
                    <a:pt x="110" y="17"/>
                  </a:lnTo>
                  <a:lnTo>
                    <a:pt x="109" y="10"/>
                  </a:lnTo>
                  <a:lnTo>
                    <a:pt x="108" y="0"/>
                  </a:lnTo>
                  <a:lnTo>
                    <a:pt x="100" y="0"/>
                  </a:lnTo>
                  <a:lnTo>
                    <a:pt x="92" y="2"/>
                  </a:lnTo>
                  <a:lnTo>
                    <a:pt x="84" y="2"/>
                  </a:lnTo>
                  <a:lnTo>
                    <a:pt x="77" y="2"/>
                  </a:lnTo>
                  <a:lnTo>
                    <a:pt x="70" y="3"/>
                  </a:lnTo>
                  <a:lnTo>
                    <a:pt x="63" y="4"/>
                  </a:lnTo>
                  <a:lnTo>
                    <a:pt x="56" y="6"/>
                  </a:lnTo>
                  <a:lnTo>
                    <a:pt x="48" y="9"/>
                  </a:lnTo>
                  <a:lnTo>
                    <a:pt x="44" y="9"/>
                  </a:lnTo>
                  <a:lnTo>
                    <a:pt x="39" y="9"/>
                  </a:lnTo>
                  <a:lnTo>
                    <a:pt x="34" y="9"/>
                  </a:lnTo>
                  <a:lnTo>
                    <a:pt x="31" y="10"/>
                  </a:lnTo>
                  <a:lnTo>
                    <a:pt x="27" y="10"/>
                  </a:lnTo>
                  <a:lnTo>
                    <a:pt x="24" y="11"/>
                  </a:lnTo>
                  <a:lnTo>
                    <a:pt x="22" y="13"/>
                  </a:lnTo>
                  <a:lnTo>
                    <a:pt x="21" y="15"/>
                  </a:lnTo>
                  <a:lnTo>
                    <a:pt x="21" y="18"/>
                  </a:lnTo>
                  <a:lnTo>
                    <a:pt x="22" y="21"/>
                  </a:lnTo>
                  <a:lnTo>
                    <a:pt x="24" y="24"/>
                  </a:lnTo>
                  <a:lnTo>
                    <a:pt x="25" y="25"/>
                  </a:lnTo>
                  <a:lnTo>
                    <a:pt x="26" y="28"/>
                  </a:lnTo>
                  <a:lnTo>
                    <a:pt x="27" y="29"/>
                  </a:lnTo>
                  <a:lnTo>
                    <a:pt x="27" y="31"/>
                  </a:lnTo>
                  <a:lnTo>
                    <a:pt x="28" y="34"/>
                  </a:lnTo>
                  <a:lnTo>
                    <a:pt x="27" y="42"/>
                  </a:lnTo>
                  <a:lnTo>
                    <a:pt x="26" y="50"/>
                  </a:lnTo>
                  <a:lnTo>
                    <a:pt x="25" y="58"/>
                  </a:lnTo>
                  <a:lnTo>
                    <a:pt x="24" y="67"/>
                  </a:lnTo>
                  <a:lnTo>
                    <a:pt x="22" y="75"/>
                  </a:lnTo>
                  <a:lnTo>
                    <a:pt x="21" y="83"/>
                  </a:lnTo>
                  <a:lnTo>
                    <a:pt x="20" y="93"/>
                  </a:lnTo>
                  <a:lnTo>
                    <a:pt x="19" y="101"/>
                  </a:lnTo>
                  <a:lnTo>
                    <a:pt x="15" y="103"/>
                  </a:lnTo>
                  <a:lnTo>
                    <a:pt x="12" y="106"/>
                  </a:lnTo>
                  <a:lnTo>
                    <a:pt x="8" y="108"/>
                  </a:lnTo>
                  <a:lnTo>
                    <a:pt x="6" y="113"/>
                  </a:lnTo>
                  <a:lnTo>
                    <a:pt x="3" y="117"/>
                  </a:lnTo>
                  <a:lnTo>
                    <a:pt x="2" y="120"/>
                  </a:lnTo>
                  <a:lnTo>
                    <a:pt x="1" y="124"/>
                  </a:lnTo>
                  <a:lnTo>
                    <a:pt x="0" y="127"/>
                  </a:lnTo>
                  <a:lnTo>
                    <a:pt x="0" y="132"/>
                  </a:lnTo>
                  <a:lnTo>
                    <a:pt x="1" y="136"/>
                  </a:lnTo>
                  <a:lnTo>
                    <a:pt x="2" y="140"/>
                  </a:lnTo>
                  <a:lnTo>
                    <a:pt x="2" y="145"/>
                  </a:lnTo>
                  <a:lnTo>
                    <a:pt x="3" y="147"/>
                  </a:lnTo>
                  <a:lnTo>
                    <a:pt x="3" y="152"/>
                  </a:lnTo>
                  <a:lnTo>
                    <a:pt x="2" y="154"/>
                  </a:lnTo>
                  <a:lnTo>
                    <a:pt x="0" y="159"/>
                  </a:lnTo>
                  <a:lnTo>
                    <a:pt x="5" y="16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0" name="Freeform 258">
              <a:extLst>
                <a:ext uri="{FF2B5EF4-FFF2-40B4-BE49-F238E27FC236}">
                  <a16:creationId xmlns:a16="http://schemas.microsoft.com/office/drawing/2014/main" id="{8DF52E57-D7A1-69F4-6E83-ACAEE42BE1DF}"/>
                </a:ext>
              </a:extLst>
            </p:cNvPr>
            <p:cNvSpPr>
              <a:spLocks/>
            </p:cNvSpPr>
            <p:nvPr/>
          </p:nvSpPr>
          <p:spPr bwMode="gray">
            <a:xfrm>
              <a:off x="7126878" y="4375889"/>
              <a:ext cx="257125" cy="570514"/>
            </a:xfrm>
            <a:custGeom>
              <a:avLst/>
              <a:gdLst>
                <a:gd name="T0" fmla="*/ 52388 w 139"/>
                <a:gd name="T1" fmla="*/ 144319 h 326"/>
                <a:gd name="T2" fmla="*/ 66675 w 139"/>
                <a:gd name="T3" fmla="*/ 135912 h 326"/>
                <a:gd name="T4" fmla="*/ 80963 w 139"/>
                <a:gd name="T5" fmla="*/ 133110 h 326"/>
                <a:gd name="T6" fmla="*/ 92075 w 139"/>
                <a:gd name="T7" fmla="*/ 126104 h 326"/>
                <a:gd name="T8" fmla="*/ 104775 w 139"/>
                <a:gd name="T9" fmla="*/ 119099 h 326"/>
                <a:gd name="T10" fmla="*/ 112713 w 139"/>
                <a:gd name="T11" fmla="*/ 112093 h 326"/>
                <a:gd name="T12" fmla="*/ 112713 w 139"/>
                <a:gd name="T13" fmla="*/ 103686 h 326"/>
                <a:gd name="T14" fmla="*/ 114300 w 139"/>
                <a:gd name="T15" fmla="*/ 99482 h 326"/>
                <a:gd name="T16" fmla="*/ 120650 w 139"/>
                <a:gd name="T17" fmla="*/ 99482 h 326"/>
                <a:gd name="T18" fmla="*/ 127000 w 139"/>
                <a:gd name="T19" fmla="*/ 99482 h 326"/>
                <a:gd name="T20" fmla="*/ 144463 w 139"/>
                <a:gd name="T21" fmla="*/ 92477 h 326"/>
                <a:gd name="T22" fmla="*/ 166688 w 139"/>
                <a:gd name="T23" fmla="*/ 58849 h 326"/>
                <a:gd name="T24" fmla="*/ 182563 w 139"/>
                <a:gd name="T25" fmla="*/ 12610 h 326"/>
                <a:gd name="T26" fmla="*/ 192088 w 139"/>
                <a:gd name="T27" fmla="*/ 15413 h 326"/>
                <a:gd name="T28" fmla="*/ 206375 w 139"/>
                <a:gd name="T29" fmla="*/ 32227 h 326"/>
                <a:gd name="T30" fmla="*/ 220663 w 139"/>
                <a:gd name="T31" fmla="*/ 43436 h 326"/>
                <a:gd name="T32" fmla="*/ 215900 w 139"/>
                <a:gd name="T33" fmla="*/ 63052 h 326"/>
                <a:gd name="T34" fmla="*/ 217488 w 139"/>
                <a:gd name="T35" fmla="*/ 84070 h 326"/>
                <a:gd name="T36" fmla="*/ 220663 w 139"/>
                <a:gd name="T37" fmla="*/ 109290 h 326"/>
                <a:gd name="T38" fmla="*/ 211138 w 139"/>
                <a:gd name="T39" fmla="*/ 128907 h 326"/>
                <a:gd name="T40" fmla="*/ 201613 w 139"/>
                <a:gd name="T41" fmla="*/ 145721 h 326"/>
                <a:gd name="T42" fmla="*/ 200025 w 139"/>
                <a:gd name="T43" fmla="*/ 158331 h 326"/>
                <a:gd name="T44" fmla="*/ 193675 w 139"/>
                <a:gd name="T45" fmla="*/ 168139 h 326"/>
                <a:gd name="T46" fmla="*/ 185738 w 139"/>
                <a:gd name="T47" fmla="*/ 173744 h 326"/>
                <a:gd name="T48" fmla="*/ 176213 w 139"/>
                <a:gd name="T49" fmla="*/ 210174 h 326"/>
                <a:gd name="T50" fmla="*/ 160338 w 139"/>
                <a:gd name="T51" fmla="*/ 243802 h 326"/>
                <a:gd name="T52" fmla="*/ 152400 w 139"/>
                <a:gd name="T53" fmla="*/ 277430 h 326"/>
                <a:gd name="T54" fmla="*/ 141288 w 139"/>
                <a:gd name="T55" fmla="*/ 319464 h 326"/>
                <a:gd name="T56" fmla="*/ 123825 w 139"/>
                <a:gd name="T57" fmla="*/ 354493 h 326"/>
                <a:gd name="T58" fmla="*/ 112713 w 139"/>
                <a:gd name="T59" fmla="*/ 360098 h 326"/>
                <a:gd name="T60" fmla="*/ 104775 w 139"/>
                <a:gd name="T61" fmla="*/ 417546 h 326"/>
                <a:gd name="T62" fmla="*/ 76200 w 139"/>
                <a:gd name="T63" fmla="*/ 449772 h 326"/>
                <a:gd name="T64" fmla="*/ 42863 w 139"/>
                <a:gd name="T65" fmla="*/ 456778 h 326"/>
                <a:gd name="T66" fmla="*/ 38100 w 139"/>
                <a:gd name="T67" fmla="*/ 452575 h 326"/>
                <a:gd name="T68" fmla="*/ 33338 w 139"/>
                <a:gd name="T69" fmla="*/ 448371 h 326"/>
                <a:gd name="T70" fmla="*/ 15875 w 139"/>
                <a:gd name="T71" fmla="*/ 439964 h 326"/>
                <a:gd name="T72" fmla="*/ 3175 w 139"/>
                <a:gd name="T73" fmla="*/ 417546 h 326"/>
                <a:gd name="T74" fmla="*/ 0 w 139"/>
                <a:gd name="T75" fmla="*/ 385319 h 326"/>
                <a:gd name="T76" fmla="*/ 1588 w 139"/>
                <a:gd name="T77" fmla="*/ 378313 h 326"/>
                <a:gd name="T78" fmla="*/ 4763 w 139"/>
                <a:gd name="T79" fmla="*/ 374110 h 326"/>
                <a:gd name="T80" fmla="*/ 4763 w 139"/>
                <a:gd name="T81" fmla="*/ 368505 h 326"/>
                <a:gd name="T82" fmla="*/ 1588 w 139"/>
                <a:gd name="T83" fmla="*/ 364302 h 326"/>
                <a:gd name="T84" fmla="*/ 0 w 139"/>
                <a:gd name="T85" fmla="*/ 358697 h 326"/>
                <a:gd name="T86" fmla="*/ 1588 w 139"/>
                <a:gd name="T87" fmla="*/ 343284 h 326"/>
                <a:gd name="T88" fmla="*/ 3175 w 139"/>
                <a:gd name="T89" fmla="*/ 332075 h 326"/>
                <a:gd name="T90" fmla="*/ 9525 w 139"/>
                <a:gd name="T91" fmla="*/ 319464 h 326"/>
                <a:gd name="T92" fmla="*/ 30163 w 139"/>
                <a:gd name="T93" fmla="*/ 294243 h 326"/>
                <a:gd name="T94" fmla="*/ 39688 w 139"/>
                <a:gd name="T95" fmla="*/ 263418 h 326"/>
                <a:gd name="T96" fmla="*/ 38100 w 139"/>
                <a:gd name="T97" fmla="*/ 238197 h 326"/>
                <a:gd name="T98" fmla="*/ 30163 w 139"/>
                <a:gd name="T99" fmla="*/ 218581 h 326"/>
                <a:gd name="T100" fmla="*/ 23813 w 139"/>
                <a:gd name="T101" fmla="*/ 198965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9"/>
                <a:gd name="T154" fmla="*/ 0 h 326"/>
                <a:gd name="T155" fmla="*/ 139 w 139"/>
                <a:gd name="T156" fmla="*/ 326 h 3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9" h="326">
                  <a:moveTo>
                    <a:pt x="28" y="104"/>
                  </a:moveTo>
                  <a:lnTo>
                    <a:pt x="31" y="104"/>
                  </a:lnTo>
                  <a:lnTo>
                    <a:pt x="33" y="103"/>
                  </a:lnTo>
                  <a:lnTo>
                    <a:pt x="36" y="102"/>
                  </a:lnTo>
                  <a:lnTo>
                    <a:pt x="40" y="99"/>
                  </a:lnTo>
                  <a:lnTo>
                    <a:pt x="42" y="97"/>
                  </a:lnTo>
                  <a:lnTo>
                    <a:pt x="45" y="96"/>
                  </a:lnTo>
                  <a:lnTo>
                    <a:pt x="47" y="95"/>
                  </a:lnTo>
                  <a:lnTo>
                    <a:pt x="51" y="95"/>
                  </a:lnTo>
                  <a:lnTo>
                    <a:pt x="53" y="93"/>
                  </a:lnTo>
                  <a:lnTo>
                    <a:pt x="55" y="93"/>
                  </a:lnTo>
                  <a:lnTo>
                    <a:pt x="58" y="90"/>
                  </a:lnTo>
                  <a:lnTo>
                    <a:pt x="60" y="89"/>
                  </a:lnTo>
                  <a:lnTo>
                    <a:pt x="64" y="86"/>
                  </a:lnTo>
                  <a:lnTo>
                    <a:pt x="66" y="85"/>
                  </a:lnTo>
                  <a:lnTo>
                    <a:pt x="69" y="83"/>
                  </a:lnTo>
                  <a:lnTo>
                    <a:pt x="71" y="82"/>
                  </a:lnTo>
                  <a:lnTo>
                    <a:pt x="71" y="80"/>
                  </a:lnTo>
                  <a:lnTo>
                    <a:pt x="71" y="77"/>
                  </a:lnTo>
                  <a:lnTo>
                    <a:pt x="71" y="75"/>
                  </a:lnTo>
                  <a:lnTo>
                    <a:pt x="71" y="74"/>
                  </a:lnTo>
                  <a:lnTo>
                    <a:pt x="71" y="73"/>
                  </a:lnTo>
                  <a:lnTo>
                    <a:pt x="71" y="71"/>
                  </a:lnTo>
                  <a:lnTo>
                    <a:pt x="72" y="71"/>
                  </a:lnTo>
                  <a:lnTo>
                    <a:pt x="73" y="71"/>
                  </a:lnTo>
                  <a:lnTo>
                    <a:pt x="75" y="71"/>
                  </a:lnTo>
                  <a:lnTo>
                    <a:pt x="76" y="71"/>
                  </a:lnTo>
                  <a:lnTo>
                    <a:pt x="77" y="71"/>
                  </a:lnTo>
                  <a:lnTo>
                    <a:pt x="78" y="71"/>
                  </a:lnTo>
                  <a:lnTo>
                    <a:pt x="80" y="71"/>
                  </a:lnTo>
                  <a:lnTo>
                    <a:pt x="84" y="70"/>
                  </a:lnTo>
                  <a:lnTo>
                    <a:pt x="88" y="69"/>
                  </a:lnTo>
                  <a:lnTo>
                    <a:pt x="91" y="66"/>
                  </a:lnTo>
                  <a:lnTo>
                    <a:pt x="94" y="62"/>
                  </a:lnTo>
                  <a:lnTo>
                    <a:pt x="100" y="53"/>
                  </a:lnTo>
                  <a:lnTo>
                    <a:pt x="105" y="42"/>
                  </a:lnTo>
                  <a:lnTo>
                    <a:pt x="109" y="29"/>
                  </a:lnTo>
                  <a:lnTo>
                    <a:pt x="112" y="18"/>
                  </a:lnTo>
                  <a:lnTo>
                    <a:pt x="115" y="9"/>
                  </a:lnTo>
                  <a:lnTo>
                    <a:pt x="117" y="0"/>
                  </a:lnTo>
                  <a:lnTo>
                    <a:pt x="118" y="6"/>
                  </a:lnTo>
                  <a:lnTo>
                    <a:pt x="121" y="11"/>
                  </a:lnTo>
                  <a:lnTo>
                    <a:pt x="123" y="16"/>
                  </a:lnTo>
                  <a:lnTo>
                    <a:pt x="127" y="20"/>
                  </a:lnTo>
                  <a:lnTo>
                    <a:pt x="130" y="23"/>
                  </a:lnTo>
                  <a:lnTo>
                    <a:pt x="133" y="27"/>
                  </a:lnTo>
                  <a:lnTo>
                    <a:pt x="136" y="28"/>
                  </a:lnTo>
                  <a:lnTo>
                    <a:pt x="139" y="31"/>
                  </a:lnTo>
                  <a:lnTo>
                    <a:pt x="137" y="35"/>
                  </a:lnTo>
                  <a:lnTo>
                    <a:pt x="136" y="39"/>
                  </a:lnTo>
                  <a:lnTo>
                    <a:pt x="136" y="45"/>
                  </a:lnTo>
                  <a:lnTo>
                    <a:pt x="136" y="49"/>
                  </a:lnTo>
                  <a:lnTo>
                    <a:pt x="137" y="55"/>
                  </a:lnTo>
                  <a:lnTo>
                    <a:pt x="137" y="60"/>
                  </a:lnTo>
                  <a:lnTo>
                    <a:pt x="139" y="66"/>
                  </a:lnTo>
                  <a:lnTo>
                    <a:pt x="139" y="73"/>
                  </a:lnTo>
                  <a:lnTo>
                    <a:pt x="139" y="78"/>
                  </a:lnTo>
                  <a:lnTo>
                    <a:pt x="136" y="83"/>
                  </a:lnTo>
                  <a:lnTo>
                    <a:pt x="135" y="88"/>
                  </a:lnTo>
                  <a:lnTo>
                    <a:pt x="133" y="92"/>
                  </a:lnTo>
                  <a:lnTo>
                    <a:pt x="130" y="96"/>
                  </a:lnTo>
                  <a:lnTo>
                    <a:pt x="128" y="100"/>
                  </a:lnTo>
                  <a:lnTo>
                    <a:pt x="127" y="104"/>
                  </a:lnTo>
                  <a:lnTo>
                    <a:pt x="126" y="110"/>
                  </a:lnTo>
                  <a:lnTo>
                    <a:pt x="126" y="111"/>
                  </a:lnTo>
                  <a:lnTo>
                    <a:pt x="126" y="113"/>
                  </a:lnTo>
                  <a:lnTo>
                    <a:pt x="124" y="115"/>
                  </a:lnTo>
                  <a:lnTo>
                    <a:pt x="123" y="118"/>
                  </a:lnTo>
                  <a:lnTo>
                    <a:pt x="122" y="120"/>
                  </a:lnTo>
                  <a:lnTo>
                    <a:pt x="121" y="122"/>
                  </a:lnTo>
                  <a:lnTo>
                    <a:pt x="118" y="124"/>
                  </a:lnTo>
                  <a:lnTo>
                    <a:pt x="117" y="124"/>
                  </a:lnTo>
                  <a:lnTo>
                    <a:pt x="116" y="134"/>
                  </a:lnTo>
                  <a:lnTo>
                    <a:pt x="115" y="142"/>
                  </a:lnTo>
                  <a:lnTo>
                    <a:pt x="111" y="150"/>
                  </a:lnTo>
                  <a:lnTo>
                    <a:pt x="108" y="159"/>
                  </a:lnTo>
                  <a:lnTo>
                    <a:pt x="103" y="166"/>
                  </a:lnTo>
                  <a:lnTo>
                    <a:pt x="101" y="174"/>
                  </a:lnTo>
                  <a:lnTo>
                    <a:pt x="98" y="182"/>
                  </a:lnTo>
                  <a:lnTo>
                    <a:pt x="97" y="192"/>
                  </a:lnTo>
                  <a:lnTo>
                    <a:pt x="96" y="198"/>
                  </a:lnTo>
                  <a:lnTo>
                    <a:pt x="95" y="207"/>
                  </a:lnTo>
                  <a:lnTo>
                    <a:pt x="92" y="217"/>
                  </a:lnTo>
                  <a:lnTo>
                    <a:pt x="89" y="228"/>
                  </a:lnTo>
                  <a:lnTo>
                    <a:pt x="84" y="240"/>
                  </a:lnTo>
                  <a:lnTo>
                    <a:pt x="80" y="249"/>
                  </a:lnTo>
                  <a:lnTo>
                    <a:pt x="78" y="253"/>
                  </a:lnTo>
                  <a:lnTo>
                    <a:pt x="76" y="256"/>
                  </a:lnTo>
                  <a:lnTo>
                    <a:pt x="73" y="257"/>
                  </a:lnTo>
                  <a:lnTo>
                    <a:pt x="71" y="257"/>
                  </a:lnTo>
                  <a:lnTo>
                    <a:pt x="71" y="273"/>
                  </a:lnTo>
                  <a:lnTo>
                    <a:pt x="69" y="286"/>
                  </a:lnTo>
                  <a:lnTo>
                    <a:pt x="66" y="298"/>
                  </a:lnTo>
                  <a:lnTo>
                    <a:pt x="61" y="307"/>
                  </a:lnTo>
                  <a:lnTo>
                    <a:pt x="55" y="316"/>
                  </a:lnTo>
                  <a:lnTo>
                    <a:pt x="48" y="321"/>
                  </a:lnTo>
                  <a:lnTo>
                    <a:pt x="39" y="324"/>
                  </a:lnTo>
                  <a:lnTo>
                    <a:pt x="28" y="326"/>
                  </a:lnTo>
                  <a:lnTo>
                    <a:pt x="27" y="326"/>
                  </a:lnTo>
                  <a:lnTo>
                    <a:pt x="26" y="326"/>
                  </a:lnTo>
                  <a:lnTo>
                    <a:pt x="25" y="324"/>
                  </a:lnTo>
                  <a:lnTo>
                    <a:pt x="24" y="323"/>
                  </a:lnTo>
                  <a:lnTo>
                    <a:pt x="22" y="323"/>
                  </a:lnTo>
                  <a:lnTo>
                    <a:pt x="22" y="321"/>
                  </a:lnTo>
                  <a:lnTo>
                    <a:pt x="21" y="320"/>
                  </a:lnTo>
                  <a:lnTo>
                    <a:pt x="21" y="317"/>
                  </a:lnTo>
                  <a:lnTo>
                    <a:pt x="15" y="317"/>
                  </a:lnTo>
                  <a:lnTo>
                    <a:pt x="10" y="314"/>
                  </a:lnTo>
                  <a:lnTo>
                    <a:pt x="6" y="310"/>
                  </a:lnTo>
                  <a:lnTo>
                    <a:pt x="3" y="305"/>
                  </a:lnTo>
                  <a:lnTo>
                    <a:pt x="2" y="298"/>
                  </a:lnTo>
                  <a:lnTo>
                    <a:pt x="1" y="291"/>
                  </a:lnTo>
                  <a:lnTo>
                    <a:pt x="0" y="282"/>
                  </a:lnTo>
                  <a:lnTo>
                    <a:pt x="0" y="275"/>
                  </a:lnTo>
                  <a:lnTo>
                    <a:pt x="0" y="273"/>
                  </a:lnTo>
                  <a:lnTo>
                    <a:pt x="1" y="271"/>
                  </a:lnTo>
                  <a:lnTo>
                    <a:pt x="1" y="270"/>
                  </a:lnTo>
                  <a:lnTo>
                    <a:pt x="2" y="268"/>
                  </a:lnTo>
                  <a:lnTo>
                    <a:pt x="3" y="268"/>
                  </a:lnTo>
                  <a:lnTo>
                    <a:pt x="3" y="267"/>
                  </a:lnTo>
                  <a:lnTo>
                    <a:pt x="4" y="266"/>
                  </a:lnTo>
                  <a:lnTo>
                    <a:pt x="4" y="263"/>
                  </a:lnTo>
                  <a:lnTo>
                    <a:pt x="3" y="263"/>
                  </a:lnTo>
                  <a:lnTo>
                    <a:pt x="3" y="261"/>
                  </a:lnTo>
                  <a:lnTo>
                    <a:pt x="2" y="261"/>
                  </a:lnTo>
                  <a:lnTo>
                    <a:pt x="1" y="260"/>
                  </a:lnTo>
                  <a:lnTo>
                    <a:pt x="1" y="259"/>
                  </a:lnTo>
                  <a:lnTo>
                    <a:pt x="1" y="257"/>
                  </a:lnTo>
                  <a:lnTo>
                    <a:pt x="0" y="256"/>
                  </a:lnTo>
                  <a:lnTo>
                    <a:pt x="0" y="252"/>
                  </a:lnTo>
                  <a:lnTo>
                    <a:pt x="1" y="247"/>
                  </a:lnTo>
                  <a:lnTo>
                    <a:pt x="1" y="245"/>
                  </a:lnTo>
                  <a:lnTo>
                    <a:pt x="2" y="242"/>
                  </a:lnTo>
                  <a:lnTo>
                    <a:pt x="2" y="240"/>
                  </a:lnTo>
                  <a:lnTo>
                    <a:pt x="2" y="237"/>
                  </a:lnTo>
                  <a:lnTo>
                    <a:pt x="1" y="234"/>
                  </a:lnTo>
                  <a:lnTo>
                    <a:pt x="0" y="230"/>
                  </a:lnTo>
                  <a:lnTo>
                    <a:pt x="6" y="228"/>
                  </a:lnTo>
                  <a:lnTo>
                    <a:pt x="10" y="224"/>
                  </a:lnTo>
                  <a:lnTo>
                    <a:pt x="15" y="217"/>
                  </a:lnTo>
                  <a:lnTo>
                    <a:pt x="19" y="210"/>
                  </a:lnTo>
                  <a:lnTo>
                    <a:pt x="21" y="202"/>
                  </a:lnTo>
                  <a:lnTo>
                    <a:pt x="24" y="195"/>
                  </a:lnTo>
                  <a:lnTo>
                    <a:pt x="25" y="188"/>
                  </a:lnTo>
                  <a:lnTo>
                    <a:pt x="26" y="182"/>
                  </a:lnTo>
                  <a:lnTo>
                    <a:pt x="25" y="175"/>
                  </a:lnTo>
                  <a:lnTo>
                    <a:pt x="24" y="170"/>
                  </a:lnTo>
                  <a:lnTo>
                    <a:pt x="22" y="164"/>
                  </a:lnTo>
                  <a:lnTo>
                    <a:pt x="20" y="160"/>
                  </a:lnTo>
                  <a:lnTo>
                    <a:pt x="19" y="156"/>
                  </a:lnTo>
                  <a:lnTo>
                    <a:pt x="16" y="152"/>
                  </a:lnTo>
                  <a:lnTo>
                    <a:pt x="15" y="148"/>
                  </a:lnTo>
                  <a:lnTo>
                    <a:pt x="15" y="142"/>
                  </a:lnTo>
                  <a:lnTo>
                    <a:pt x="28" y="10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1" name="Freeform 259">
              <a:extLst>
                <a:ext uri="{FF2B5EF4-FFF2-40B4-BE49-F238E27FC236}">
                  <a16:creationId xmlns:a16="http://schemas.microsoft.com/office/drawing/2014/main" id="{701C08B6-44F9-68CA-8A5F-F56593AFDCDA}"/>
                </a:ext>
              </a:extLst>
            </p:cNvPr>
            <p:cNvSpPr>
              <a:spLocks/>
            </p:cNvSpPr>
            <p:nvPr/>
          </p:nvSpPr>
          <p:spPr bwMode="gray">
            <a:xfrm>
              <a:off x="6703021" y="3985645"/>
              <a:ext cx="48213" cy="89144"/>
            </a:xfrm>
            <a:custGeom>
              <a:avLst/>
              <a:gdLst>
                <a:gd name="T0" fmla="*/ 41275 w 26"/>
                <a:gd name="T1" fmla="*/ 2802 h 51"/>
                <a:gd name="T2" fmla="*/ 41275 w 26"/>
                <a:gd name="T3" fmla="*/ 57447 h 51"/>
                <a:gd name="T4" fmla="*/ 38100 w 26"/>
                <a:gd name="T5" fmla="*/ 60250 h 51"/>
                <a:gd name="T6" fmla="*/ 33338 w 26"/>
                <a:gd name="T7" fmla="*/ 63052 h 51"/>
                <a:gd name="T8" fmla="*/ 28575 w 26"/>
                <a:gd name="T9" fmla="*/ 63052 h 51"/>
                <a:gd name="T10" fmla="*/ 22225 w 26"/>
                <a:gd name="T11" fmla="*/ 65854 h 51"/>
                <a:gd name="T12" fmla="*/ 19050 w 26"/>
                <a:gd name="T13" fmla="*/ 65854 h 51"/>
                <a:gd name="T14" fmla="*/ 12700 w 26"/>
                <a:gd name="T15" fmla="*/ 67256 h 51"/>
                <a:gd name="T16" fmla="*/ 6350 w 26"/>
                <a:gd name="T17" fmla="*/ 70058 h 51"/>
                <a:gd name="T18" fmla="*/ 0 w 26"/>
                <a:gd name="T19" fmla="*/ 71459 h 51"/>
                <a:gd name="T20" fmla="*/ 4763 w 26"/>
                <a:gd name="T21" fmla="*/ 23820 h 51"/>
                <a:gd name="T22" fmla="*/ 7938 w 26"/>
                <a:gd name="T23" fmla="*/ 21017 h 51"/>
                <a:gd name="T24" fmla="*/ 11112 w 26"/>
                <a:gd name="T25" fmla="*/ 15413 h 51"/>
                <a:gd name="T26" fmla="*/ 15875 w 26"/>
                <a:gd name="T27" fmla="*/ 12610 h 51"/>
                <a:gd name="T28" fmla="*/ 20638 w 26"/>
                <a:gd name="T29" fmla="*/ 5605 h 51"/>
                <a:gd name="T30" fmla="*/ 23812 w 26"/>
                <a:gd name="T31" fmla="*/ 4203 h 51"/>
                <a:gd name="T32" fmla="*/ 31750 w 26"/>
                <a:gd name="T33" fmla="*/ 0 h 51"/>
                <a:gd name="T34" fmla="*/ 34925 w 26"/>
                <a:gd name="T35" fmla="*/ 0 h 51"/>
                <a:gd name="T36" fmla="*/ 41275 w 26"/>
                <a:gd name="T37" fmla="*/ 2802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1"/>
                <a:gd name="T59" fmla="*/ 26 w 26"/>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1">
                  <a:moveTo>
                    <a:pt x="26" y="2"/>
                  </a:moveTo>
                  <a:lnTo>
                    <a:pt x="26" y="41"/>
                  </a:lnTo>
                  <a:lnTo>
                    <a:pt x="24" y="43"/>
                  </a:lnTo>
                  <a:lnTo>
                    <a:pt x="21" y="45"/>
                  </a:lnTo>
                  <a:lnTo>
                    <a:pt x="18" y="45"/>
                  </a:lnTo>
                  <a:lnTo>
                    <a:pt x="14" y="47"/>
                  </a:lnTo>
                  <a:lnTo>
                    <a:pt x="12" y="47"/>
                  </a:lnTo>
                  <a:lnTo>
                    <a:pt x="8" y="48"/>
                  </a:lnTo>
                  <a:lnTo>
                    <a:pt x="4" y="50"/>
                  </a:lnTo>
                  <a:lnTo>
                    <a:pt x="0" y="51"/>
                  </a:lnTo>
                  <a:lnTo>
                    <a:pt x="3" y="17"/>
                  </a:lnTo>
                  <a:lnTo>
                    <a:pt x="5" y="15"/>
                  </a:lnTo>
                  <a:lnTo>
                    <a:pt x="7" y="11"/>
                  </a:lnTo>
                  <a:lnTo>
                    <a:pt x="10" y="9"/>
                  </a:lnTo>
                  <a:lnTo>
                    <a:pt x="13" y="4"/>
                  </a:lnTo>
                  <a:lnTo>
                    <a:pt x="15" y="3"/>
                  </a:lnTo>
                  <a:lnTo>
                    <a:pt x="20" y="0"/>
                  </a:lnTo>
                  <a:lnTo>
                    <a:pt x="22" y="0"/>
                  </a:lnTo>
                  <a:lnTo>
                    <a:pt x="26" y="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2" name="Freeform 260">
              <a:extLst>
                <a:ext uri="{FF2B5EF4-FFF2-40B4-BE49-F238E27FC236}">
                  <a16:creationId xmlns:a16="http://schemas.microsoft.com/office/drawing/2014/main" id="{0AEFB130-7EB7-0513-92D1-EC261FBB7226}"/>
                </a:ext>
              </a:extLst>
            </p:cNvPr>
            <p:cNvSpPr>
              <a:spLocks/>
            </p:cNvSpPr>
            <p:nvPr/>
          </p:nvSpPr>
          <p:spPr bwMode="gray">
            <a:xfrm>
              <a:off x="6686951" y="3930177"/>
              <a:ext cx="72316" cy="87162"/>
            </a:xfrm>
            <a:custGeom>
              <a:avLst/>
              <a:gdLst>
                <a:gd name="T0" fmla="*/ 57150 w 39"/>
                <a:gd name="T1" fmla="*/ 0 h 50"/>
                <a:gd name="T2" fmla="*/ 57150 w 39"/>
                <a:gd name="T3" fmla="*/ 5605 h 50"/>
                <a:gd name="T4" fmla="*/ 57150 w 39"/>
                <a:gd name="T5" fmla="*/ 12610 h 50"/>
                <a:gd name="T6" fmla="*/ 60325 w 39"/>
                <a:gd name="T7" fmla="*/ 19616 h 50"/>
                <a:gd name="T8" fmla="*/ 60325 w 39"/>
                <a:gd name="T9" fmla="*/ 25221 h 50"/>
                <a:gd name="T10" fmla="*/ 61913 w 39"/>
                <a:gd name="T11" fmla="*/ 30826 h 50"/>
                <a:gd name="T12" fmla="*/ 61913 w 39"/>
                <a:gd name="T13" fmla="*/ 35029 h 50"/>
                <a:gd name="T14" fmla="*/ 61913 w 39"/>
                <a:gd name="T15" fmla="*/ 40634 h 50"/>
                <a:gd name="T16" fmla="*/ 61913 w 39"/>
                <a:gd name="T17" fmla="*/ 44837 h 50"/>
                <a:gd name="T18" fmla="*/ 55563 w 39"/>
                <a:gd name="T19" fmla="*/ 43436 h 50"/>
                <a:gd name="T20" fmla="*/ 50800 w 39"/>
                <a:gd name="T21" fmla="*/ 44837 h 50"/>
                <a:gd name="T22" fmla="*/ 41275 w 39"/>
                <a:gd name="T23" fmla="*/ 46238 h 50"/>
                <a:gd name="T24" fmla="*/ 34925 w 39"/>
                <a:gd name="T25" fmla="*/ 53244 h 50"/>
                <a:gd name="T26" fmla="*/ 30163 w 39"/>
                <a:gd name="T27" fmla="*/ 57448 h 50"/>
                <a:gd name="T28" fmla="*/ 23813 w 39"/>
                <a:gd name="T29" fmla="*/ 61651 h 50"/>
                <a:gd name="T30" fmla="*/ 19050 w 39"/>
                <a:gd name="T31" fmla="*/ 67256 h 50"/>
                <a:gd name="T32" fmla="*/ 12700 w 39"/>
                <a:gd name="T33" fmla="*/ 70058 h 50"/>
                <a:gd name="T34" fmla="*/ 11113 w 39"/>
                <a:gd name="T35" fmla="*/ 67256 h 50"/>
                <a:gd name="T36" fmla="*/ 9525 w 39"/>
                <a:gd name="T37" fmla="*/ 65855 h 50"/>
                <a:gd name="T38" fmla="*/ 7938 w 39"/>
                <a:gd name="T39" fmla="*/ 61651 h 50"/>
                <a:gd name="T40" fmla="*/ 3175 w 39"/>
                <a:gd name="T41" fmla="*/ 57448 h 50"/>
                <a:gd name="T42" fmla="*/ 1588 w 39"/>
                <a:gd name="T43" fmla="*/ 53244 h 50"/>
                <a:gd name="T44" fmla="*/ 0 w 39"/>
                <a:gd name="T45" fmla="*/ 50442 h 50"/>
                <a:gd name="T46" fmla="*/ 0 w 39"/>
                <a:gd name="T47" fmla="*/ 49041 h 50"/>
                <a:gd name="T48" fmla="*/ 1588 w 39"/>
                <a:gd name="T49" fmla="*/ 43436 h 50"/>
                <a:gd name="T50" fmla="*/ 3175 w 39"/>
                <a:gd name="T51" fmla="*/ 39232 h 50"/>
                <a:gd name="T52" fmla="*/ 9525 w 39"/>
                <a:gd name="T53" fmla="*/ 33628 h 50"/>
                <a:gd name="T54" fmla="*/ 12700 w 39"/>
                <a:gd name="T55" fmla="*/ 26622 h 50"/>
                <a:gd name="T56" fmla="*/ 20638 w 39"/>
                <a:gd name="T57" fmla="*/ 23820 h 50"/>
                <a:gd name="T58" fmla="*/ 23813 w 39"/>
                <a:gd name="T59" fmla="*/ 19616 h 50"/>
                <a:gd name="T60" fmla="*/ 28575 w 39"/>
                <a:gd name="T61" fmla="*/ 14012 h 50"/>
                <a:gd name="T62" fmla="*/ 28575 w 39"/>
                <a:gd name="T63" fmla="*/ 12610 h 50"/>
                <a:gd name="T64" fmla="*/ 30163 w 39"/>
                <a:gd name="T65" fmla="*/ 12610 h 50"/>
                <a:gd name="T66" fmla="*/ 31750 w 39"/>
                <a:gd name="T67" fmla="*/ 12610 h 50"/>
                <a:gd name="T68" fmla="*/ 33338 w 39"/>
                <a:gd name="T69" fmla="*/ 12610 h 50"/>
                <a:gd name="T70" fmla="*/ 34925 w 39"/>
                <a:gd name="T71" fmla="*/ 12610 h 50"/>
                <a:gd name="T72" fmla="*/ 36513 w 39"/>
                <a:gd name="T73" fmla="*/ 12610 h 50"/>
                <a:gd name="T74" fmla="*/ 39688 w 39"/>
                <a:gd name="T75" fmla="*/ 12610 h 50"/>
                <a:gd name="T76" fmla="*/ 41275 w 39"/>
                <a:gd name="T77" fmla="*/ 12610 h 50"/>
                <a:gd name="T78" fmla="*/ 42863 w 39"/>
                <a:gd name="T79" fmla="*/ 12610 h 50"/>
                <a:gd name="T80" fmla="*/ 44450 w 39"/>
                <a:gd name="T81" fmla="*/ 9808 h 50"/>
                <a:gd name="T82" fmla="*/ 50800 w 39"/>
                <a:gd name="T83" fmla="*/ 9808 h 50"/>
                <a:gd name="T84" fmla="*/ 52388 w 39"/>
                <a:gd name="T85" fmla="*/ 8407 h 50"/>
                <a:gd name="T86" fmla="*/ 53975 w 39"/>
                <a:gd name="T87" fmla="*/ 5605 h 50"/>
                <a:gd name="T88" fmla="*/ 55563 w 39"/>
                <a:gd name="T89" fmla="*/ 4203 h 50"/>
                <a:gd name="T90" fmla="*/ 57150 w 39"/>
                <a:gd name="T91" fmla="*/ 2802 h 50"/>
                <a:gd name="T92" fmla="*/ 57150 w 39"/>
                <a:gd name="T93" fmla="*/ 0 h 5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
                <a:gd name="T142" fmla="*/ 0 h 50"/>
                <a:gd name="T143" fmla="*/ 39 w 39"/>
                <a:gd name="T144" fmla="*/ 50 h 5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 h="50">
                  <a:moveTo>
                    <a:pt x="36" y="0"/>
                  </a:moveTo>
                  <a:lnTo>
                    <a:pt x="36" y="4"/>
                  </a:lnTo>
                  <a:lnTo>
                    <a:pt x="36" y="9"/>
                  </a:lnTo>
                  <a:lnTo>
                    <a:pt x="38" y="14"/>
                  </a:lnTo>
                  <a:lnTo>
                    <a:pt x="38" y="18"/>
                  </a:lnTo>
                  <a:lnTo>
                    <a:pt x="39" y="22"/>
                  </a:lnTo>
                  <a:lnTo>
                    <a:pt x="39" y="25"/>
                  </a:lnTo>
                  <a:lnTo>
                    <a:pt x="39" y="29"/>
                  </a:lnTo>
                  <a:lnTo>
                    <a:pt x="39" y="32"/>
                  </a:lnTo>
                  <a:lnTo>
                    <a:pt x="35" y="31"/>
                  </a:lnTo>
                  <a:lnTo>
                    <a:pt x="32" y="32"/>
                  </a:lnTo>
                  <a:lnTo>
                    <a:pt x="26" y="33"/>
                  </a:lnTo>
                  <a:lnTo>
                    <a:pt x="22" y="38"/>
                  </a:lnTo>
                  <a:lnTo>
                    <a:pt x="19" y="41"/>
                  </a:lnTo>
                  <a:lnTo>
                    <a:pt x="15" y="44"/>
                  </a:lnTo>
                  <a:lnTo>
                    <a:pt x="12" y="48"/>
                  </a:lnTo>
                  <a:lnTo>
                    <a:pt x="8" y="50"/>
                  </a:lnTo>
                  <a:lnTo>
                    <a:pt x="7" y="48"/>
                  </a:lnTo>
                  <a:lnTo>
                    <a:pt x="6" y="47"/>
                  </a:lnTo>
                  <a:lnTo>
                    <a:pt x="5" y="44"/>
                  </a:lnTo>
                  <a:lnTo>
                    <a:pt x="2" y="41"/>
                  </a:lnTo>
                  <a:lnTo>
                    <a:pt x="1" y="38"/>
                  </a:lnTo>
                  <a:lnTo>
                    <a:pt x="0" y="36"/>
                  </a:lnTo>
                  <a:lnTo>
                    <a:pt x="0" y="35"/>
                  </a:lnTo>
                  <a:lnTo>
                    <a:pt x="1" y="31"/>
                  </a:lnTo>
                  <a:lnTo>
                    <a:pt x="2" y="28"/>
                  </a:lnTo>
                  <a:lnTo>
                    <a:pt x="6" y="24"/>
                  </a:lnTo>
                  <a:lnTo>
                    <a:pt x="8" y="19"/>
                  </a:lnTo>
                  <a:lnTo>
                    <a:pt x="13" y="17"/>
                  </a:lnTo>
                  <a:lnTo>
                    <a:pt x="15" y="14"/>
                  </a:lnTo>
                  <a:lnTo>
                    <a:pt x="18" y="10"/>
                  </a:lnTo>
                  <a:lnTo>
                    <a:pt x="18" y="9"/>
                  </a:lnTo>
                  <a:lnTo>
                    <a:pt x="19" y="9"/>
                  </a:lnTo>
                  <a:lnTo>
                    <a:pt x="20" y="9"/>
                  </a:lnTo>
                  <a:lnTo>
                    <a:pt x="21" y="9"/>
                  </a:lnTo>
                  <a:lnTo>
                    <a:pt x="22" y="9"/>
                  </a:lnTo>
                  <a:lnTo>
                    <a:pt x="23" y="9"/>
                  </a:lnTo>
                  <a:lnTo>
                    <a:pt x="25" y="9"/>
                  </a:lnTo>
                  <a:lnTo>
                    <a:pt x="26" y="9"/>
                  </a:lnTo>
                  <a:lnTo>
                    <a:pt x="27" y="9"/>
                  </a:lnTo>
                  <a:lnTo>
                    <a:pt x="28" y="7"/>
                  </a:lnTo>
                  <a:lnTo>
                    <a:pt x="32" y="7"/>
                  </a:lnTo>
                  <a:lnTo>
                    <a:pt x="33" y="6"/>
                  </a:lnTo>
                  <a:lnTo>
                    <a:pt x="34" y="4"/>
                  </a:lnTo>
                  <a:lnTo>
                    <a:pt x="35" y="3"/>
                  </a:lnTo>
                  <a:lnTo>
                    <a:pt x="36" y="2"/>
                  </a:lnTo>
                  <a:lnTo>
                    <a:pt x="36"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3" name="Freeform 261">
              <a:extLst>
                <a:ext uri="{FF2B5EF4-FFF2-40B4-BE49-F238E27FC236}">
                  <a16:creationId xmlns:a16="http://schemas.microsoft.com/office/drawing/2014/main" id="{04B3CE4F-A158-0E8D-5428-96B477123B72}"/>
                </a:ext>
              </a:extLst>
            </p:cNvPr>
            <p:cNvSpPr>
              <a:spLocks/>
            </p:cNvSpPr>
            <p:nvPr/>
          </p:nvSpPr>
          <p:spPr bwMode="gray">
            <a:xfrm>
              <a:off x="5572070" y="3284390"/>
              <a:ext cx="231013" cy="217905"/>
            </a:xfrm>
            <a:custGeom>
              <a:avLst/>
              <a:gdLst>
                <a:gd name="T0" fmla="*/ 3175 w 125"/>
                <a:gd name="T1" fmla="*/ 145721 h 125"/>
                <a:gd name="T2" fmla="*/ 6350 w 125"/>
                <a:gd name="T3" fmla="*/ 130308 h 125"/>
                <a:gd name="T4" fmla="*/ 6350 w 125"/>
                <a:gd name="T5" fmla="*/ 119099 h 125"/>
                <a:gd name="T6" fmla="*/ 9525 w 125"/>
                <a:gd name="T7" fmla="*/ 105087 h 125"/>
                <a:gd name="T8" fmla="*/ 12700 w 125"/>
                <a:gd name="T9" fmla="*/ 92477 h 125"/>
                <a:gd name="T10" fmla="*/ 23813 w 125"/>
                <a:gd name="T11" fmla="*/ 85471 h 125"/>
                <a:gd name="T12" fmla="*/ 34925 w 125"/>
                <a:gd name="T13" fmla="*/ 77064 h 125"/>
                <a:gd name="T14" fmla="*/ 46038 w 125"/>
                <a:gd name="T15" fmla="*/ 74261 h 125"/>
                <a:gd name="T16" fmla="*/ 55563 w 125"/>
                <a:gd name="T17" fmla="*/ 65855 h 125"/>
                <a:gd name="T18" fmla="*/ 61913 w 125"/>
                <a:gd name="T19" fmla="*/ 54645 h 125"/>
                <a:gd name="T20" fmla="*/ 66675 w 125"/>
                <a:gd name="T21" fmla="*/ 39232 h 125"/>
                <a:gd name="T22" fmla="*/ 74613 w 125"/>
                <a:gd name="T23" fmla="*/ 29424 h 125"/>
                <a:gd name="T24" fmla="*/ 88900 w 125"/>
                <a:gd name="T25" fmla="*/ 26622 h 125"/>
                <a:gd name="T26" fmla="*/ 104775 w 125"/>
                <a:gd name="T27" fmla="*/ 19616 h 125"/>
                <a:gd name="T28" fmla="*/ 122238 w 125"/>
                <a:gd name="T29" fmla="*/ 8407 h 125"/>
                <a:gd name="T30" fmla="*/ 144463 w 125"/>
                <a:gd name="T31" fmla="*/ 0 h 125"/>
                <a:gd name="T32" fmla="*/ 163513 w 125"/>
                <a:gd name="T33" fmla="*/ 14012 h 125"/>
                <a:gd name="T34" fmla="*/ 168275 w 125"/>
                <a:gd name="T35" fmla="*/ 30826 h 125"/>
                <a:gd name="T36" fmla="*/ 179388 w 125"/>
                <a:gd name="T37" fmla="*/ 40634 h 125"/>
                <a:gd name="T38" fmla="*/ 188913 w 125"/>
                <a:gd name="T39" fmla="*/ 51843 h 125"/>
                <a:gd name="T40" fmla="*/ 193675 w 125"/>
                <a:gd name="T41" fmla="*/ 65855 h 125"/>
                <a:gd name="T42" fmla="*/ 195263 w 125"/>
                <a:gd name="T43" fmla="*/ 79866 h 125"/>
                <a:gd name="T44" fmla="*/ 195263 w 125"/>
                <a:gd name="T45" fmla="*/ 95279 h 125"/>
                <a:gd name="T46" fmla="*/ 196850 w 125"/>
                <a:gd name="T47" fmla="*/ 109290 h 125"/>
                <a:gd name="T48" fmla="*/ 195263 w 125"/>
                <a:gd name="T49" fmla="*/ 120500 h 125"/>
                <a:gd name="T50" fmla="*/ 192088 w 125"/>
                <a:gd name="T51" fmla="*/ 121901 h 125"/>
                <a:gd name="T52" fmla="*/ 187325 w 125"/>
                <a:gd name="T53" fmla="*/ 126104 h 125"/>
                <a:gd name="T54" fmla="*/ 184150 w 125"/>
                <a:gd name="T55" fmla="*/ 128907 h 125"/>
                <a:gd name="T56" fmla="*/ 177800 w 125"/>
                <a:gd name="T57" fmla="*/ 130308 h 125"/>
                <a:gd name="T58" fmla="*/ 169863 w 125"/>
                <a:gd name="T59" fmla="*/ 126104 h 125"/>
                <a:gd name="T60" fmla="*/ 163513 w 125"/>
                <a:gd name="T61" fmla="*/ 124703 h 125"/>
                <a:gd name="T62" fmla="*/ 155575 w 125"/>
                <a:gd name="T63" fmla="*/ 124703 h 125"/>
                <a:gd name="T64" fmla="*/ 74613 w 125"/>
                <a:gd name="T65" fmla="*/ 130308 h 125"/>
                <a:gd name="T66" fmla="*/ 74613 w 125"/>
                <a:gd name="T67" fmla="*/ 142918 h 125"/>
                <a:gd name="T68" fmla="*/ 74613 w 125"/>
                <a:gd name="T69" fmla="*/ 152726 h 125"/>
                <a:gd name="T70" fmla="*/ 74613 w 125"/>
                <a:gd name="T71" fmla="*/ 162535 h 125"/>
                <a:gd name="T72" fmla="*/ 74613 w 125"/>
                <a:gd name="T73" fmla="*/ 175145 h 125"/>
                <a:gd name="T74" fmla="*/ 68263 w 125"/>
                <a:gd name="T75" fmla="*/ 172343 h 125"/>
                <a:gd name="T76" fmla="*/ 61913 w 125"/>
                <a:gd name="T77" fmla="*/ 168139 h 125"/>
                <a:gd name="T78" fmla="*/ 55563 w 125"/>
                <a:gd name="T79" fmla="*/ 165337 h 125"/>
                <a:gd name="T80" fmla="*/ 46038 w 125"/>
                <a:gd name="T81" fmla="*/ 162535 h 125"/>
                <a:gd name="T82" fmla="*/ 44450 w 125"/>
                <a:gd name="T83" fmla="*/ 166738 h 125"/>
                <a:gd name="T84" fmla="*/ 42863 w 125"/>
                <a:gd name="T85" fmla="*/ 170942 h 125"/>
                <a:gd name="T86" fmla="*/ 39688 w 125"/>
                <a:gd name="T87" fmla="*/ 172343 h 125"/>
                <a:gd name="T88" fmla="*/ 33338 w 125"/>
                <a:gd name="T89" fmla="*/ 172343 h 125"/>
                <a:gd name="T90" fmla="*/ 25400 w 125"/>
                <a:gd name="T91" fmla="*/ 168139 h 125"/>
                <a:gd name="T92" fmla="*/ 17463 w 125"/>
                <a:gd name="T93" fmla="*/ 165337 h 125"/>
                <a:gd name="T94" fmla="*/ 6350 w 125"/>
                <a:gd name="T95" fmla="*/ 161133 h 125"/>
                <a:gd name="T96" fmla="*/ 0 w 125"/>
                <a:gd name="T97" fmla="*/ 152726 h 1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5"/>
                <a:gd name="T148" fmla="*/ 0 h 125"/>
                <a:gd name="T149" fmla="*/ 125 w 125"/>
                <a:gd name="T150" fmla="*/ 125 h 1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5" h="125">
                  <a:moveTo>
                    <a:pt x="0" y="109"/>
                  </a:moveTo>
                  <a:lnTo>
                    <a:pt x="2" y="104"/>
                  </a:lnTo>
                  <a:lnTo>
                    <a:pt x="3" y="100"/>
                  </a:lnTo>
                  <a:lnTo>
                    <a:pt x="4" y="93"/>
                  </a:lnTo>
                  <a:lnTo>
                    <a:pt x="4" y="89"/>
                  </a:lnTo>
                  <a:lnTo>
                    <a:pt x="4" y="85"/>
                  </a:lnTo>
                  <a:lnTo>
                    <a:pt x="4" y="80"/>
                  </a:lnTo>
                  <a:lnTo>
                    <a:pt x="6" y="75"/>
                  </a:lnTo>
                  <a:lnTo>
                    <a:pt x="6" y="71"/>
                  </a:lnTo>
                  <a:lnTo>
                    <a:pt x="8" y="66"/>
                  </a:lnTo>
                  <a:lnTo>
                    <a:pt x="11" y="64"/>
                  </a:lnTo>
                  <a:lnTo>
                    <a:pt x="15" y="61"/>
                  </a:lnTo>
                  <a:lnTo>
                    <a:pt x="19" y="58"/>
                  </a:lnTo>
                  <a:lnTo>
                    <a:pt x="22" y="55"/>
                  </a:lnTo>
                  <a:lnTo>
                    <a:pt x="26" y="54"/>
                  </a:lnTo>
                  <a:lnTo>
                    <a:pt x="29" y="53"/>
                  </a:lnTo>
                  <a:lnTo>
                    <a:pt x="33" y="51"/>
                  </a:lnTo>
                  <a:lnTo>
                    <a:pt x="35" y="47"/>
                  </a:lnTo>
                  <a:lnTo>
                    <a:pt x="36" y="43"/>
                  </a:lnTo>
                  <a:lnTo>
                    <a:pt x="39" y="39"/>
                  </a:lnTo>
                  <a:lnTo>
                    <a:pt x="40" y="33"/>
                  </a:lnTo>
                  <a:lnTo>
                    <a:pt x="42" y="28"/>
                  </a:lnTo>
                  <a:lnTo>
                    <a:pt x="45" y="24"/>
                  </a:lnTo>
                  <a:lnTo>
                    <a:pt x="47" y="21"/>
                  </a:lnTo>
                  <a:lnTo>
                    <a:pt x="49" y="19"/>
                  </a:lnTo>
                  <a:lnTo>
                    <a:pt x="56" y="19"/>
                  </a:lnTo>
                  <a:lnTo>
                    <a:pt x="61" y="17"/>
                  </a:lnTo>
                  <a:lnTo>
                    <a:pt x="66" y="14"/>
                  </a:lnTo>
                  <a:lnTo>
                    <a:pt x="71" y="10"/>
                  </a:lnTo>
                  <a:lnTo>
                    <a:pt x="77" y="6"/>
                  </a:lnTo>
                  <a:lnTo>
                    <a:pt x="83" y="3"/>
                  </a:lnTo>
                  <a:lnTo>
                    <a:pt x="91" y="0"/>
                  </a:lnTo>
                  <a:lnTo>
                    <a:pt x="102" y="0"/>
                  </a:lnTo>
                  <a:lnTo>
                    <a:pt x="103" y="10"/>
                  </a:lnTo>
                  <a:lnTo>
                    <a:pt x="104" y="17"/>
                  </a:lnTo>
                  <a:lnTo>
                    <a:pt x="106" y="22"/>
                  </a:lnTo>
                  <a:lnTo>
                    <a:pt x="110" y="26"/>
                  </a:lnTo>
                  <a:lnTo>
                    <a:pt x="113" y="29"/>
                  </a:lnTo>
                  <a:lnTo>
                    <a:pt x="116" y="33"/>
                  </a:lnTo>
                  <a:lnTo>
                    <a:pt x="119" y="37"/>
                  </a:lnTo>
                  <a:lnTo>
                    <a:pt x="121" y="41"/>
                  </a:lnTo>
                  <a:lnTo>
                    <a:pt x="122" y="47"/>
                  </a:lnTo>
                  <a:lnTo>
                    <a:pt x="123" y="51"/>
                  </a:lnTo>
                  <a:lnTo>
                    <a:pt x="123" y="57"/>
                  </a:lnTo>
                  <a:lnTo>
                    <a:pt x="123" y="62"/>
                  </a:lnTo>
                  <a:lnTo>
                    <a:pt x="123" y="68"/>
                  </a:lnTo>
                  <a:lnTo>
                    <a:pt x="123" y="72"/>
                  </a:lnTo>
                  <a:lnTo>
                    <a:pt x="124" y="78"/>
                  </a:lnTo>
                  <a:lnTo>
                    <a:pt x="125" y="83"/>
                  </a:lnTo>
                  <a:lnTo>
                    <a:pt x="123" y="86"/>
                  </a:lnTo>
                  <a:lnTo>
                    <a:pt x="122" y="87"/>
                  </a:lnTo>
                  <a:lnTo>
                    <a:pt x="121" y="87"/>
                  </a:lnTo>
                  <a:lnTo>
                    <a:pt x="119" y="89"/>
                  </a:lnTo>
                  <a:lnTo>
                    <a:pt x="118" y="90"/>
                  </a:lnTo>
                  <a:lnTo>
                    <a:pt x="117" y="90"/>
                  </a:lnTo>
                  <a:lnTo>
                    <a:pt x="116" y="92"/>
                  </a:lnTo>
                  <a:lnTo>
                    <a:pt x="115" y="93"/>
                  </a:lnTo>
                  <a:lnTo>
                    <a:pt x="112" y="93"/>
                  </a:lnTo>
                  <a:lnTo>
                    <a:pt x="110" y="92"/>
                  </a:lnTo>
                  <a:lnTo>
                    <a:pt x="107" y="90"/>
                  </a:lnTo>
                  <a:lnTo>
                    <a:pt x="105" y="90"/>
                  </a:lnTo>
                  <a:lnTo>
                    <a:pt x="103" y="89"/>
                  </a:lnTo>
                  <a:lnTo>
                    <a:pt x="100" y="89"/>
                  </a:lnTo>
                  <a:lnTo>
                    <a:pt x="98" y="89"/>
                  </a:lnTo>
                  <a:lnTo>
                    <a:pt x="90" y="93"/>
                  </a:lnTo>
                  <a:lnTo>
                    <a:pt x="47" y="93"/>
                  </a:lnTo>
                  <a:lnTo>
                    <a:pt x="47" y="98"/>
                  </a:lnTo>
                  <a:lnTo>
                    <a:pt x="47" y="102"/>
                  </a:lnTo>
                  <a:lnTo>
                    <a:pt x="47" y="106"/>
                  </a:lnTo>
                  <a:lnTo>
                    <a:pt x="47" y="109"/>
                  </a:lnTo>
                  <a:lnTo>
                    <a:pt x="47" y="112"/>
                  </a:lnTo>
                  <a:lnTo>
                    <a:pt x="47" y="116"/>
                  </a:lnTo>
                  <a:lnTo>
                    <a:pt x="47" y="120"/>
                  </a:lnTo>
                  <a:lnTo>
                    <a:pt x="47" y="125"/>
                  </a:lnTo>
                  <a:lnTo>
                    <a:pt x="45" y="125"/>
                  </a:lnTo>
                  <a:lnTo>
                    <a:pt x="43" y="123"/>
                  </a:lnTo>
                  <a:lnTo>
                    <a:pt x="41" y="122"/>
                  </a:lnTo>
                  <a:lnTo>
                    <a:pt x="39" y="120"/>
                  </a:lnTo>
                  <a:lnTo>
                    <a:pt x="37" y="119"/>
                  </a:lnTo>
                  <a:lnTo>
                    <a:pt x="35" y="118"/>
                  </a:lnTo>
                  <a:lnTo>
                    <a:pt x="33" y="118"/>
                  </a:lnTo>
                  <a:lnTo>
                    <a:pt x="29" y="116"/>
                  </a:lnTo>
                  <a:lnTo>
                    <a:pt x="29" y="118"/>
                  </a:lnTo>
                  <a:lnTo>
                    <a:pt x="28" y="119"/>
                  </a:lnTo>
                  <a:lnTo>
                    <a:pt x="28" y="120"/>
                  </a:lnTo>
                  <a:lnTo>
                    <a:pt x="27" y="122"/>
                  </a:lnTo>
                  <a:lnTo>
                    <a:pt x="26" y="123"/>
                  </a:lnTo>
                  <a:lnTo>
                    <a:pt x="25" y="123"/>
                  </a:lnTo>
                  <a:lnTo>
                    <a:pt x="23" y="125"/>
                  </a:lnTo>
                  <a:lnTo>
                    <a:pt x="21" y="123"/>
                  </a:lnTo>
                  <a:lnTo>
                    <a:pt x="19" y="123"/>
                  </a:lnTo>
                  <a:lnTo>
                    <a:pt x="16" y="120"/>
                  </a:lnTo>
                  <a:lnTo>
                    <a:pt x="15" y="119"/>
                  </a:lnTo>
                  <a:lnTo>
                    <a:pt x="11" y="118"/>
                  </a:lnTo>
                  <a:lnTo>
                    <a:pt x="9" y="116"/>
                  </a:lnTo>
                  <a:lnTo>
                    <a:pt x="4" y="115"/>
                  </a:lnTo>
                  <a:lnTo>
                    <a:pt x="0" y="115"/>
                  </a:lnTo>
                  <a:lnTo>
                    <a:pt x="0" y="10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4" name="Freeform 262">
              <a:extLst>
                <a:ext uri="{FF2B5EF4-FFF2-40B4-BE49-F238E27FC236}">
                  <a16:creationId xmlns:a16="http://schemas.microsoft.com/office/drawing/2014/main" id="{8F309348-3515-7E72-786C-EE231245A161}"/>
                </a:ext>
              </a:extLst>
            </p:cNvPr>
            <p:cNvSpPr>
              <a:spLocks/>
            </p:cNvSpPr>
            <p:nvPr/>
          </p:nvSpPr>
          <p:spPr bwMode="gray">
            <a:xfrm>
              <a:off x="5170310" y="3215054"/>
              <a:ext cx="212933" cy="182246"/>
            </a:xfrm>
            <a:custGeom>
              <a:avLst/>
              <a:gdLst>
                <a:gd name="T0" fmla="*/ 93663 w 115"/>
                <a:gd name="T1" fmla="*/ 134512 h 105"/>
                <a:gd name="T2" fmla="*/ 61913 w 115"/>
                <a:gd name="T3" fmla="*/ 134512 h 105"/>
                <a:gd name="T4" fmla="*/ 34925 w 115"/>
                <a:gd name="T5" fmla="*/ 142919 h 105"/>
                <a:gd name="T6" fmla="*/ 11113 w 115"/>
                <a:gd name="T7" fmla="*/ 144320 h 105"/>
                <a:gd name="T8" fmla="*/ 12700 w 115"/>
                <a:gd name="T9" fmla="*/ 134512 h 105"/>
                <a:gd name="T10" fmla="*/ 17463 w 115"/>
                <a:gd name="T11" fmla="*/ 124703 h 105"/>
                <a:gd name="T12" fmla="*/ 39688 w 115"/>
                <a:gd name="T13" fmla="*/ 123302 h 105"/>
                <a:gd name="T14" fmla="*/ 60325 w 115"/>
                <a:gd name="T15" fmla="*/ 119099 h 105"/>
                <a:gd name="T16" fmla="*/ 80963 w 115"/>
                <a:gd name="T17" fmla="*/ 117698 h 105"/>
                <a:gd name="T18" fmla="*/ 93663 w 115"/>
                <a:gd name="T19" fmla="*/ 119099 h 105"/>
                <a:gd name="T20" fmla="*/ 106363 w 115"/>
                <a:gd name="T21" fmla="*/ 119099 h 105"/>
                <a:gd name="T22" fmla="*/ 107950 w 115"/>
                <a:gd name="T23" fmla="*/ 107889 h 105"/>
                <a:gd name="T24" fmla="*/ 96838 w 115"/>
                <a:gd name="T25" fmla="*/ 103686 h 105"/>
                <a:gd name="T26" fmla="*/ 79375 w 115"/>
                <a:gd name="T27" fmla="*/ 102285 h 105"/>
                <a:gd name="T28" fmla="*/ 57150 w 115"/>
                <a:gd name="T29" fmla="*/ 102285 h 105"/>
                <a:gd name="T30" fmla="*/ 31750 w 115"/>
                <a:gd name="T31" fmla="*/ 103686 h 105"/>
                <a:gd name="T32" fmla="*/ 17463 w 115"/>
                <a:gd name="T33" fmla="*/ 106488 h 105"/>
                <a:gd name="T34" fmla="*/ 19050 w 115"/>
                <a:gd name="T35" fmla="*/ 98081 h 105"/>
                <a:gd name="T36" fmla="*/ 22225 w 115"/>
                <a:gd name="T37" fmla="*/ 92477 h 105"/>
                <a:gd name="T38" fmla="*/ 19050 w 115"/>
                <a:gd name="T39" fmla="*/ 88273 h 105"/>
                <a:gd name="T40" fmla="*/ 11113 w 115"/>
                <a:gd name="T41" fmla="*/ 86872 h 105"/>
                <a:gd name="T42" fmla="*/ 6350 w 115"/>
                <a:gd name="T43" fmla="*/ 82669 h 105"/>
                <a:gd name="T44" fmla="*/ 1588 w 115"/>
                <a:gd name="T45" fmla="*/ 77064 h 105"/>
                <a:gd name="T46" fmla="*/ 0 w 115"/>
                <a:gd name="T47" fmla="*/ 72860 h 105"/>
                <a:gd name="T48" fmla="*/ 1588 w 115"/>
                <a:gd name="T49" fmla="*/ 61651 h 105"/>
                <a:gd name="T50" fmla="*/ 12700 w 115"/>
                <a:gd name="T51" fmla="*/ 43436 h 105"/>
                <a:gd name="T52" fmla="*/ 22225 w 115"/>
                <a:gd name="T53" fmla="*/ 25221 h 105"/>
                <a:gd name="T54" fmla="*/ 26988 w 115"/>
                <a:gd name="T55" fmla="*/ 22419 h 105"/>
                <a:gd name="T56" fmla="*/ 26988 w 115"/>
                <a:gd name="T57" fmla="*/ 16814 h 105"/>
                <a:gd name="T58" fmla="*/ 49213 w 115"/>
                <a:gd name="T59" fmla="*/ 11209 h 105"/>
                <a:gd name="T60" fmla="*/ 77788 w 115"/>
                <a:gd name="T61" fmla="*/ 2802 h 105"/>
                <a:gd name="T62" fmla="*/ 90488 w 115"/>
                <a:gd name="T63" fmla="*/ 2802 h 105"/>
                <a:gd name="T64" fmla="*/ 101600 w 115"/>
                <a:gd name="T65" fmla="*/ 11209 h 105"/>
                <a:gd name="T66" fmla="*/ 115888 w 115"/>
                <a:gd name="T67" fmla="*/ 12610 h 105"/>
                <a:gd name="T68" fmla="*/ 123825 w 115"/>
                <a:gd name="T69" fmla="*/ 35029 h 105"/>
                <a:gd name="T70" fmla="*/ 139700 w 115"/>
                <a:gd name="T71" fmla="*/ 56046 h 105"/>
                <a:gd name="T72" fmla="*/ 153988 w 115"/>
                <a:gd name="T73" fmla="*/ 67256 h 105"/>
                <a:gd name="T74" fmla="*/ 179388 w 115"/>
                <a:gd name="T75" fmla="*/ 131709 h 105"/>
                <a:gd name="T76" fmla="*/ 179388 w 115"/>
                <a:gd name="T77" fmla="*/ 138715 h 105"/>
                <a:gd name="T78" fmla="*/ 182563 w 115"/>
                <a:gd name="T79" fmla="*/ 144320 h 105"/>
                <a:gd name="T80" fmla="*/ 177800 w 115"/>
                <a:gd name="T81" fmla="*/ 144320 h 105"/>
                <a:gd name="T82" fmla="*/ 150813 w 115"/>
                <a:gd name="T83" fmla="*/ 138715 h 105"/>
                <a:gd name="T84" fmla="*/ 109538 w 115"/>
                <a:gd name="T85" fmla="*/ 138715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105"/>
                <a:gd name="T131" fmla="*/ 115 w 115"/>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105">
                  <a:moveTo>
                    <a:pt x="69" y="99"/>
                  </a:moveTo>
                  <a:lnTo>
                    <a:pt x="64" y="98"/>
                  </a:lnTo>
                  <a:lnTo>
                    <a:pt x="59" y="96"/>
                  </a:lnTo>
                  <a:lnTo>
                    <a:pt x="53" y="96"/>
                  </a:lnTo>
                  <a:lnTo>
                    <a:pt x="46" y="96"/>
                  </a:lnTo>
                  <a:lnTo>
                    <a:pt x="39" y="96"/>
                  </a:lnTo>
                  <a:lnTo>
                    <a:pt x="33" y="98"/>
                  </a:lnTo>
                  <a:lnTo>
                    <a:pt x="26" y="99"/>
                  </a:lnTo>
                  <a:lnTo>
                    <a:pt x="22" y="102"/>
                  </a:lnTo>
                  <a:lnTo>
                    <a:pt x="11" y="105"/>
                  </a:lnTo>
                  <a:lnTo>
                    <a:pt x="8" y="103"/>
                  </a:lnTo>
                  <a:lnTo>
                    <a:pt x="7" y="103"/>
                  </a:lnTo>
                  <a:lnTo>
                    <a:pt x="7" y="101"/>
                  </a:lnTo>
                  <a:lnTo>
                    <a:pt x="7" y="99"/>
                  </a:lnTo>
                  <a:lnTo>
                    <a:pt x="8" y="96"/>
                  </a:lnTo>
                  <a:lnTo>
                    <a:pt x="10" y="94"/>
                  </a:lnTo>
                  <a:lnTo>
                    <a:pt x="10" y="91"/>
                  </a:lnTo>
                  <a:lnTo>
                    <a:pt x="11" y="89"/>
                  </a:lnTo>
                  <a:lnTo>
                    <a:pt x="16" y="89"/>
                  </a:lnTo>
                  <a:lnTo>
                    <a:pt x="20" y="88"/>
                  </a:lnTo>
                  <a:lnTo>
                    <a:pt x="25" y="88"/>
                  </a:lnTo>
                  <a:lnTo>
                    <a:pt x="30" y="87"/>
                  </a:lnTo>
                  <a:lnTo>
                    <a:pt x="33" y="85"/>
                  </a:lnTo>
                  <a:lnTo>
                    <a:pt x="38" y="85"/>
                  </a:lnTo>
                  <a:lnTo>
                    <a:pt x="43" y="85"/>
                  </a:lnTo>
                  <a:lnTo>
                    <a:pt x="48" y="84"/>
                  </a:lnTo>
                  <a:lnTo>
                    <a:pt x="51" y="84"/>
                  </a:lnTo>
                  <a:lnTo>
                    <a:pt x="53" y="85"/>
                  </a:lnTo>
                  <a:lnTo>
                    <a:pt x="57" y="85"/>
                  </a:lnTo>
                  <a:lnTo>
                    <a:pt x="59" y="85"/>
                  </a:lnTo>
                  <a:lnTo>
                    <a:pt x="62" y="85"/>
                  </a:lnTo>
                  <a:lnTo>
                    <a:pt x="64" y="85"/>
                  </a:lnTo>
                  <a:lnTo>
                    <a:pt x="67" y="85"/>
                  </a:lnTo>
                  <a:lnTo>
                    <a:pt x="69" y="84"/>
                  </a:lnTo>
                  <a:lnTo>
                    <a:pt x="69" y="81"/>
                  </a:lnTo>
                  <a:lnTo>
                    <a:pt x="68" y="77"/>
                  </a:lnTo>
                  <a:lnTo>
                    <a:pt x="65" y="76"/>
                  </a:lnTo>
                  <a:lnTo>
                    <a:pt x="63" y="74"/>
                  </a:lnTo>
                  <a:lnTo>
                    <a:pt x="61" y="74"/>
                  </a:lnTo>
                  <a:lnTo>
                    <a:pt x="57" y="73"/>
                  </a:lnTo>
                  <a:lnTo>
                    <a:pt x="53" y="73"/>
                  </a:lnTo>
                  <a:lnTo>
                    <a:pt x="50" y="73"/>
                  </a:lnTo>
                  <a:lnTo>
                    <a:pt x="44" y="73"/>
                  </a:lnTo>
                  <a:lnTo>
                    <a:pt x="39" y="73"/>
                  </a:lnTo>
                  <a:lnTo>
                    <a:pt x="36" y="73"/>
                  </a:lnTo>
                  <a:lnTo>
                    <a:pt x="31" y="73"/>
                  </a:lnTo>
                  <a:lnTo>
                    <a:pt x="25" y="73"/>
                  </a:lnTo>
                  <a:lnTo>
                    <a:pt x="20" y="74"/>
                  </a:lnTo>
                  <a:lnTo>
                    <a:pt x="16" y="76"/>
                  </a:lnTo>
                  <a:lnTo>
                    <a:pt x="11" y="80"/>
                  </a:lnTo>
                  <a:lnTo>
                    <a:pt x="11" y="76"/>
                  </a:lnTo>
                  <a:lnTo>
                    <a:pt x="12" y="73"/>
                  </a:lnTo>
                  <a:lnTo>
                    <a:pt x="12" y="72"/>
                  </a:lnTo>
                  <a:lnTo>
                    <a:pt x="12" y="70"/>
                  </a:lnTo>
                  <a:lnTo>
                    <a:pt x="13" y="69"/>
                  </a:lnTo>
                  <a:lnTo>
                    <a:pt x="13" y="67"/>
                  </a:lnTo>
                  <a:lnTo>
                    <a:pt x="14" y="66"/>
                  </a:lnTo>
                  <a:lnTo>
                    <a:pt x="14" y="65"/>
                  </a:lnTo>
                  <a:lnTo>
                    <a:pt x="13" y="63"/>
                  </a:lnTo>
                  <a:lnTo>
                    <a:pt x="12" y="63"/>
                  </a:lnTo>
                  <a:lnTo>
                    <a:pt x="10" y="62"/>
                  </a:lnTo>
                  <a:lnTo>
                    <a:pt x="8" y="62"/>
                  </a:lnTo>
                  <a:lnTo>
                    <a:pt x="7" y="62"/>
                  </a:lnTo>
                  <a:lnTo>
                    <a:pt x="6" y="60"/>
                  </a:lnTo>
                  <a:lnTo>
                    <a:pt x="4" y="60"/>
                  </a:lnTo>
                  <a:lnTo>
                    <a:pt x="4" y="59"/>
                  </a:lnTo>
                  <a:lnTo>
                    <a:pt x="4" y="56"/>
                  </a:lnTo>
                  <a:lnTo>
                    <a:pt x="2" y="56"/>
                  </a:lnTo>
                  <a:lnTo>
                    <a:pt x="1" y="55"/>
                  </a:lnTo>
                  <a:lnTo>
                    <a:pt x="1" y="54"/>
                  </a:lnTo>
                  <a:lnTo>
                    <a:pt x="0" y="54"/>
                  </a:lnTo>
                  <a:lnTo>
                    <a:pt x="0" y="52"/>
                  </a:lnTo>
                  <a:lnTo>
                    <a:pt x="0" y="51"/>
                  </a:lnTo>
                  <a:lnTo>
                    <a:pt x="0" y="48"/>
                  </a:lnTo>
                  <a:lnTo>
                    <a:pt x="1" y="44"/>
                  </a:lnTo>
                  <a:lnTo>
                    <a:pt x="4" y="40"/>
                  </a:lnTo>
                  <a:lnTo>
                    <a:pt x="6" y="35"/>
                  </a:lnTo>
                  <a:lnTo>
                    <a:pt x="8" y="31"/>
                  </a:lnTo>
                  <a:lnTo>
                    <a:pt x="11" y="27"/>
                  </a:lnTo>
                  <a:lnTo>
                    <a:pt x="13" y="22"/>
                  </a:lnTo>
                  <a:lnTo>
                    <a:pt x="14" y="18"/>
                  </a:lnTo>
                  <a:lnTo>
                    <a:pt x="16" y="15"/>
                  </a:lnTo>
                  <a:lnTo>
                    <a:pt x="17" y="15"/>
                  </a:lnTo>
                  <a:lnTo>
                    <a:pt x="17" y="16"/>
                  </a:lnTo>
                  <a:lnTo>
                    <a:pt x="17" y="18"/>
                  </a:lnTo>
                  <a:lnTo>
                    <a:pt x="17" y="16"/>
                  </a:lnTo>
                  <a:lnTo>
                    <a:pt x="17" y="12"/>
                  </a:lnTo>
                  <a:lnTo>
                    <a:pt x="19" y="12"/>
                  </a:lnTo>
                  <a:lnTo>
                    <a:pt x="24" y="11"/>
                  </a:lnTo>
                  <a:lnTo>
                    <a:pt x="31" y="8"/>
                  </a:lnTo>
                  <a:lnTo>
                    <a:pt x="38" y="7"/>
                  </a:lnTo>
                  <a:lnTo>
                    <a:pt x="44" y="4"/>
                  </a:lnTo>
                  <a:lnTo>
                    <a:pt x="49" y="2"/>
                  </a:lnTo>
                  <a:lnTo>
                    <a:pt x="52" y="1"/>
                  </a:lnTo>
                  <a:lnTo>
                    <a:pt x="55" y="0"/>
                  </a:lnTo>
                  <a:lnTo>
                    <a:pt x="57" y="2"/>
                  </a:lnTo>
                  <a:lnTo>
                    <a:pt x="59" y="5"/>
                  </a:lnTo>
                  <a:lnTo>
                    <a:pt x="62" y="7"/>
                  </a:lnTo>
                  <a:lnTo>
                    <a:pt x="64" y="8"/>
                  </a:lnTo>
                  <a:lnTo>
                    <a:pt x="67" y="8"/>
                  </a:lnTo>
                  <a:lnTo>
                    <a:pt x="69" y="9"/>
                  </a:lnTo>
                  <a:lnTo>
                    <a:pt x="73" y="9"/>
                  </a:lnTo>
                  <a:lnTo>
                    <a:pt x="76" y="9"/>
                  </a:lnTo>
                  <a:lnTo>
                    <a:pt x="76" y="18"/>
                  </a:lnTo>
                  <a:lnTo>
                    <a:pt x="78" y="25"/>
                  </a:lnTo>
                  <a:lnTo>
                    <a:pt x="81" y="31"/>
                  </a:lnTo>
                  <a:lnTo>
                    <a:pt x="83" y="35"/>
                  </a:lnTo>
                  <a:lnTo>
                    <a:pt x="88" y="40"/>
                  </a:lnTo>
                  <a:lnTo>
                    <a:pt x="91" y="42"/>
                  </a:lnTo>
                  <a:lnTo>
                    <a:pt x="95" y="45"/>
                  </a:lnTo>
                  <a:lnTo>
                    <a:pt x="97" y="48"/>
                  </a:lnTo>
                  <a:lnTo>
                    <a:pt x="97" y="82"/>
                  </a:lnTo>
                  <a:lnTo>
                    <a:pt x="113" y="92"/>
                  </a:lnTo>
                  <a:lnTo>
                    <a:pt x="113" y="94"/>
                  </a:lnTo>
                  <a:lnTo>
                    <a:pt x="113" y="95"/>
                  </a:lnTo>
                  <a:lnTo>
                    <a:pt x="113" y="96"/>
                  </a:lnTo>
                  <a:lnTo>
                    <a:pt x="113" y="99"/>
                  </a:lnTo>
                  <a:lnTo>
                    <a:pt x="114" y="101"/>
                  </a:lnTo>
                  <a:lnTo>
                    <a:pt x="114" y="103"/>
                  </a:lnTo>
                  <a:lnTo>
                    <a:pt x="115" y="103"/>
                  </a:lnTo>
                  <a:lnTo>
                    <a:pt x="115" y="105"/>
                  </a:lnTo>
                  <a:lnTo>
                    <a:pt x="114" y="103"/>
                  </a:lnTo>
                  <a:lnTo>
                    <a:pt x="112" y="103"/>
                  </a:lnTo>
                  <a:lnTo>
                    <a:pt x="107" y="102"/>
                  </a:lnTo>
                  <a:lnTo>
                    <a:pt x="101" y="101"/>
                  </a:lnTo>
                  <a:lnTo>
                    <a:pt x="95" y="99"/>
                  </a:lnTo>
                  <a:lnTo>
                    <a:pt x="87" y="99"/>
                  </a:lnTo>
                  <a:lnTo>
                    <a:pt x="77" y="99"/>
                  </a:lnTo>
                  <a:lnTo>
                    <a:pt x="69" y="9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5" name="Freeform 263">
              <a:extLst>
                <a:ext uri="{FF2B5EF4-FFF2-40B4-BE49-F238E27FC236}">
                  <a16:creationId xmlns:a16="http://schemas.microsoft.com/office/drawing/2014/main" id="{FE4D071F-46CE-A83C-8D1C-EA862DE899D3}"/>
                </a:ext>
              </a:extLst>
            </p:cNvPr>
            <p:cNvSpPr>
              <a:spLocks/>
            </p:cNvSpPr>
            <p:nvPr/>
          </p:nvSpPr>
          <p:spPr bwMode="gray">
            <a:xfrm>
              <a:off x="5196426" y="3383435"/>
              <a:ext cx="108476" cy="79238"/>
            </a:xfrm>
            <a:custGeom>
              <a:avLst/>
              <a:gdLst>
                <a:gd name="T0" fmla="*/ 92075 w 58"/>
                <a:gd name="T1" fmla="*/ 5605 h 46"/>
                <a:gd name="T2" fmla="*/ 88900 w 58"/>
                <a:gd name="T3" fmla="*/ 12610 h 46"/>
                <a:gd name="T4" fmla="*/ 82550 w 58"/>
                <a:gd name="T5" fmla="*/ 22418 h 46"/>
                <a:gd name="T6" fmla="*/ 77788 w 58"/>
                <a:gd name="T7" fmla="*/ 30825 h 46"/>
                <a:gd name="T8" fmla="*/ 71438 w 58"/>
                <a:gd name="T9" fmla="*/ 37831 h 46"/>
                <a:gd name="T10" fmla="*/ 65088 w 58"/>
                <a:gd name="T11" fmla="*/ 43436 h 46"/>
                <a:gd name="T12" fmla="*/ 58738 w 58"/>
                <a:gd name="T13" fmla="*/ 53244 h 46"/>
                <a:gd name="T14" fmla="*/ 50800 w 58"/>
                <a:gd name="T15" fmla="*/ 58848 h 46"/>
                <a:gd name="T16" fmla="*/ 44450 w 58"/>
                <a:gd name="T17" fmla="*/ 64453 h 46"/>
                <a:gd name="T18" fmla="*/ 41275 w 58"/>
                <a:gd name="T19" fmla="*/ 61651 h 46"/>
                <a:gd name="T20" fmla="*/ 39688 w 58"/>
                <a:gd name="T21" fmla="*/ 57447 h 46"/>
                <a:gd name="T22" fmla="*/ 38100 w 58"/>
                <a:gd name="T23" fmla="*/ 53244 h 46"/>
                <a:gd name="T24" fmla="*/ 36513 w 58"/>
                <a:gd name="T25" fmla="*/ 49040 h 46"/>
                <a:gd name="T26" fmla="*/ 36513 w 58"/>
                <a:gd name="T27" fmla="*/ 43436 h 46"/>
                <a:gd name="T28" fmla="*/ 34925 w 58"/>
                <a:gd name="T29" fmla="*/ 40633 h 46"/>
                <a:gd name="T30" fmla="*/ 31750 w 58"/>
                <a:gd name="T31" fmla="*/ 37831 h 46"/>
                <a:gd name="T32" fmla="*/ 30163 w 58"/>
                <a:gd name="T33" fmla="*/ 33628 h 46"/>
                <a:gd name="T34" fmla="*/ 20638 w 58"/>
                <a:gd name="T35" fmla="*/ 26622 h 46"/>
                <a:gd name="T36" fmla="*/ 15875 w 58"/>
                <a:gd name="T37" fmla="*/ 22418 h 46"/>
                <a:gd name="T38" fmla="*/ 12700 w 58"/>
                <a:gd name="T39" fmla="*/ 18215 h 46"/>
                <a:gd name="T40" fmla="*/ 9525 w 58"/>
                <a:gd name="T41" fmla="*/ 18215 h 46"/>
                <a:gd name="T42" fmla="*/ 9525 w 58"/>
                <a:gd name="T43" fmla="*/ 16814 h 46"/>
                <a:gd name="T44" fmla="*/ 7938 w 58"/>
                <a:gd name="T45" fmla="*/ 16814 h 46"/>
                <a:gd name="T46" fmla="*/ 4763 w 58"/>
                <a:gd name="T47" fmla="*/ 12610 h 46"/>
                <a:gd name="T48" fmla="*/ 0 w 58"/>
                <a:gd name="T49" fmla="*/ 12610 h 46"/>
                <a:gd name="T50" fmla="*/ 12700 w 58"/>
                <a:gd name="T51" fmla="*/ 9808 h 46"/>
                <a:gd name="T52" fmla="*/ 17463 w 58"/>
                <a:gd name="T53" fmla="*/ 5605 h 46"/>
                <a:gd name="T54" fmla="*/ 26988 w 58"/>
                <a:gd name="T55" fmla="*/ 4203 h 46"/>
                <a:gd name="T56" fmla="*/ 36513 w 58"/>
                <a:gd name="T57" fmla="*/ 1401 h 46"/>
                <a:gd name="T58" fmla="*/ 46038 w 58"/>
                <a:gd name="T59" fmla="*/ 0 h 46"/>
                <a:gd name="T60" fmla="*/ 55563 w 58"/>
                <a:gd name="T61" fmla="*/ 0 h 46"/>
                <a:gd name="T62" fmla="*/ 66675 w 58"/>
                <a:gd name="T63" fmla="*/ 1401 h 46"/>
                <a:gd name="T64" fmla="*/ 79375 w 58"/>
                <a:gd name="T65" fmla="*/ 4203 h 46"/>
                <a:gd name="T66" fmla="*/ 92075 w 58"/>
                <a:gd name="T67" fmla="*/ 5605 h 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46"/>
                <a:gd name="T104" fmla="*/ 58 w 58"/>
                <a:gd name="T105" fmla="*/ 46 h 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46">
                  <a:moveTo>
                    <a:pt x="58" y="4"/>
                  </a:moveTo>
                  <a:lnTo>
                    <a:pt x="56" y="9"/>
                  </a:lnTo>
                  <a:lnTo>
                    <a:pt x="52" y="16"/>
                  </a:lnTo>
                  <a:lnTo>
                    <a:pt x="49" y="22"/>
                  </a:lnTo>
                  <a:lnTo>
                    <a:pt x="45" y="27"/>
                  </a:lnTo>
                  <a:lnTo>
                    <a:pt x="41" y="31"/>
                  </a:lnTo>
                  <a:lnTo>
                    <a:pt x="37" y="38"/>
                  </a:lnTo>
                  <a:lnTo>
                    <a:pt x="32" y="42"/>
                  </a:lnTo>
                  <a:lnTo>
                    <a:pt x="28" y="46"/>
                  </a:lnTo>
                  <a:lnTo>
                    <a:pt x="26" y="44"/>
                  </a:lnTo>
                  <a:lnTo>
                    <a:pt x="25" y="41"/>
                  </a:lnTo>
                  <a:lnTo>
                    <a:pt x="24" y="38"/>
                  </a:lnTo>
                  <a:lnTo>
                    <a:pt x="23" y="35"/>
                  </a:lnTo>
                  <a:lnTo>
                    <a:pt x="23" y="31"/>
                  </a:lnTo>
                  <a:lnTo>
                    <a:pt x="22" y="29"/>
                  </a:lnTo>
                  <a:lnTo>
                    <a:pt x="20" y="27"/>
                  </a:lnTo>
                  <a:lnTo>
                    <a:pt x="19" y="24"/>
                  </a:lnTo>
                  <a:lnTo>
                    <a:pt x="13" y="19"/>
                  </a:lnTo>
                  <a:lnTo>
                    <a:pt x="10" y="16"/>
                  </a:lnTo>
                  <a:lnTo>
                    <a:pt x="8" y="13"/>
                  </a:lnTo>
                  <a:lnTo>
                    <a:pt x="6" y="13"/>
                  </a:lnTo>
                  <a:lnTo>
                    <a:pt x="6" y="12"/>
                  </a:lnTo>
                  <a:lnTo>
                    <a:pt x="5" y="12"/>
                  </a:lnTo>
                  <a:lnTo>
                    <a:pt x="3" y="9"/>
                  </a:lnTo>
                  <a:lnTo>
                    <a:pt x="0" y="9"/>
                  </a:lnTo>
                  <a:lnTo>
                    <a:pt x="8" y="7"/>
                  </a:lnTo>
                  <a:lnTo>
                    <a:pt x="11" y="4"/>
                  </a:lnTo>
                  <a:lnTo>
                    <a:pt x="17" y="3"/>
                  </a:lnTo>
                  <a:lnTo>
                    <a:pt x="23" y="1"/>
                  </a:lnTo>
                  <a:lnTo>
                    <a:pt x="29" y="0"/>
                  </a:lnTo>
                  <a:lnTo>
                    <a:pt x="35" y="0"/>
                  </a:lnTo>
                  <a:lnTo>
                    <a:pt x="42" y="1"/>
                  </a:lnTo>
                  <a:lnTo>
                    <a:pt x="50" y="3"/>
                  </a:lnTo>
                  <a:lnTo>
                    <a:pt x="58" y="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6" name="Freeform 264">
              <a:extLst>
                <a:ext uri="{FF2B5EF4-FFF2-40B4-BE49-F238E27FC236}">
                  <a16:creationId xmlns:a16="http://schemas.microsoft.com/office/drawing/2014/main" id="{08722226-B49B-060B-6C77-0578D31FE34C}"/>
                </a:ext>
              </a:extLst>
            </p:cNvPr>
            <p:cNvSpPr>
              <a:spLocks/>
            </p:cNvSpPr>
            <p:nvPr/>
          </p:nvSpPr>
          <p:spPr bwMode="gray">
            <a:xfrm>
              <a:off x="5246647" y="3383435"/>
              <a:ext cx="247082" cy="208000"/>
            </a:xfrm>
            <a:custGeom>
              <a:avLst/>
              <a:gdLst>
                <a:gd name="T0" fmla="*/ 93663 w 133"/>
                <a:gd name="T1" fmla="*/ 5605 h 118"/>
                <a:gd name="T2" fmla="*/ 106363 w 133"/>
                <a:gd name="T3" fmla="*/ 8407 h 118"/>
                <a:gd name="T4" fmla="*/ 111125 w 133"/>
                <a:gd name="T5" fmla="*/ 11209 h 118"/>
                <a:gd name="T6" fmla="*/ 117475 w 133"/>
                <a:gd name="T7" fmla="*/ 15413 h 118"/>
                <a:gd name="T8" fmla="*/ 127000 w 133"/>
                <a:gd name="T9" fmla="*/ 18215 h 118"/>
                <a:gd name="T10" fmla="*/ 133350 w 133"/>
                <a:gd name="T11" fmla="*/ 19616 h 118"/>
                <a:gd name="T12" fmla="*/ 138113 w 133"/>
                <a:gd name="T13" fmla="*/ 21017 h 118"/>
                <a:gd name="T14" fmla="*/ 146050 w 133"/>
                <a:gd name="T15" fmla="*/ 21017 h 118"/>
                <a:gd name="T16" fmla="*/ 152400 w 133"/>
                <a:gd name="T17" fmla="*/ 19616 h 118"/>
                <a:gd name="T18" fmla="*/ 161925 w 133"/>
                <a:gd name="T19" fmla="*/ 15413 h 118"/>
                <a:gd name="T20" fmla="*/ 165100 w 133"/>
                <a:gd name="T21" fmla="*/ 11209 h 118"/>
                <a:gd name="T22" fmla="*/ 179388 w 133"/>
                <a:gd name="T23" fmla="*/ 18215 h 118"/>
                <a:gd name="T24" fmla="*/ 185738 w 133"/>
                <a:gd name="T25" fmla="*/ 30826 h 118"/>
                <a:gd name="T26" fmla="*/ 193675 w 133"/>
                <a:gd name="T27" fmla="*/ 42035 h 118"/>
                <a:gd name="T28" fmla="*/ 203200 w 133"/>
                <a:gd name="T29" fmla="*/ 50442 h 118"/>
                <a:gd name="T30" fmla="*/ 207963 w 133"/>
                <a:gd name="T31" fmla="*/ 54645 h 118"/>
                <a:gd name="T32" fmla="*/ 207963 w 133"/>
                <a:gd name="T33" fmla="*/ 61651 h 118"/>
                <a:gd name="T34" fmla="*/ 207963 w 133"/>
                <a:gd name="T35" fmla="*/ 67256 h 118"/>
                <a:gd name="T36" fmla="*/ 207963 w 133"/>
                <a:gd name="T37" fmla="*/ 71459 h 118"/>
                <a:gd name="T38" fmla="*/ 204788 w 133"/>
                <a:gd name="T39" fmla="*/ 84070 h 118"/>
                <a:gd name="T40" fmla="*/ 203200 w 133"/>
                <a:gd name="T41" fmla="*/ 96680 h 118"/>
                <a:gd name="T42" fmla="*/ 206375 w 133"/>
                <a:gd name="T43" fmla="*/ 109291 h 118"/>
                <a:gd name="T44" fmla="*/ 207963 w 133"/>
                <a:gd name="T45" fmla="*/ 124703 h 118"/>
                <a:gd name="T46" fmla="*/ 207963 w 133"/>
                <a:gd name="T47" fmla="*/ 140116 h 118"/>
                <a:gd name="T48" fmla="*/ 211138 w 133"/>
                <a:gd name="T49" fmla="*/ 147122 h 118"/>
                <a:gd name="T50" fmla="*/ 207963 w 133"/>
                <a:gd name="T51" fmla="*/ 155529 h 118"/>
                <a:gd name="T52" fmla="*/ 204788 w 133"/>
                <a:gd name="T53" fmla="*/ 161134 h 118"/>
                <a:gd name="T54" fmla="*/ 192088 w 133"/>
                <a:gd name="T55" fmla="*/ 165337 h 118"/>
                <a:gd name="T56" fmla="*/ 179388 w 133"/>
                <a:gd name="T57" fmla="*/ 162535 h 118"/>
                <a:gd name="T58" fmla="*/ 171450 w 133"/>
                <a:gd name="T59" fmla="*/ 156930 h 118"/>
                <a:gd name="T60" fmla="*/ 163513 w 133"/>
                <a:gd name="T61" fmla="*/ 149924 h 118"/>
                <a:gd name="T62" fmla="*/ 155575 w 133"/>
                <a:gd name="T63" fmla="*/ 140116 h 118"/>
                <a:gd name="T64" fmla="*/ 150813 w 133"/>
                <a:gd name="T65" fmla="*/ 140116 h 118"/>
                <a:gd name="T66" fmla="*/ 146050 w 133"/>
                <a:gd name="T67" fmla="*/ 140116 h 118"/>
                <a:gd name="T68" fmla="*/ 142875 w 133"/>
                <a:gd name="T69" fmla="*/ 137314 h 118"/>
                <a:gd name="T70" fmla="*/ 136525 w 133"/>
                <a:gd name="T71" fmla="*/ 135913 h 118"/>
                <a:gd name="T72" fmla="*/ 134938 w 133"/>
                <a:gd name="T73" fmla="*/ 119099 h 118"/>
                <a:gd name="T74" fmla="*/ 130175 w 133"/>
                <a:gd name="T75" fmla="*/ 105087 h 118"/>
                <a:gd name="T76" fmla="*/ 117475 w 133"/>
                <a:gd name="T77" fmla="*/ 93878 h 118"/>
                <a:gd name="T78" fmla="*/ 103188 w 133"/>
                <a:gd name="T79" fmla="*/ 89674 h 118"/>
                <a:gd name="T80" fmla="*/ 85725 w 133"/>
                <a:gd name="T81" fmla="*/ 93878 h 118"/>
                <a:gd name="T82" fmla="*/ 74613 w 133"/>
                <a:gd name="T83" fmla="*/ 100884 h 118"/>
                <a:gd name="T84" fmla="*/ 63500 w 133"/>
                <a:gd name="T85" fmla="*/ 110692 h 118"/>
                <a:gd name="T86" fmla="*/ 50800 w 133"/>
                <a:gd name="T87" fmla="*/ 126105 h 118"/>
                <a:gd name="T88" fmla="*/ 44450 w 133"/>
                <a:gd name="T89" fmla="*/ 105087 h 118"/>
                <a:gd name="T90" fmla="*/ 31750 w 133"/>
                <a:gd name="T91" fmla="*/ 89674 h 118"/>
                <a:gd name="T92" fmla="*/ 15875 w 133"/>
                <a:gd name="T93" fmla="*/ 75663 h 118"/>
                <a:gd name="T94" fmla="*/ 0 w 133"/>
                <a:gd name="T95" fmla="*/ 61651 h 118"/>
                <a:gd name="T96" fmla="*/ 14288 w 133"/>
                <a:gd name="T97" fmla="*/ 49041 h 118"/>
                <a:gd name="T98" fmla="*/ 26988 w 133"/>
                <a:gd name="T99" fmla="*/ 33628 h 118"/>
                <a:gd name="T100" fmla="*/ 41275 w 133"/>
                <a:gd name="T101" fmla="*/ 15413 h 118"/>
                <a:gd name="T102" fmla="*/ 50800 w 133"/>
                <a:gd name="T103" fmla="*/ 0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3"/>
                <a:gd name="T157" fmla="*/ 0 h 118"/>
                <a:gd name="T158" fmla="*/ 133 w 133"/>
                <a:gd name="T159" fmla="*/ 118 h 1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3" h="118">
                  <a:moveTo>
                    <a:pt x="54" y="3"/>
                  </a:moveTo>
                  <a:lnTo>
                    <a:pt x="59" y="4"/>
                  </a:lnTo>
                  <a:lnTo>
                    <a:pt x="64" y="6"/>
                  </a:lnTo>
                  <a:lnTo>
                    <a:pt x="67" y="6"/>
                  </a:lnTo>
                  <a:lnTo>
                    <a:pt x="68" y="7"/>
                  </a:lnTo>
                  <a:lnTo>
                    <a:pt x="70" y="8"/>
                  </a:lnTo>
                  <a:lnTo>
                    <a:pt x="71" y="10"/>
                  </a:lnTo>
                  <a:lnTo>
                    <a:pt x="74" y="11"/>
                  </a:lnTo>
                  <a:lnTo>
                    <a:pt x="78" y="13"/>
                  </a:lnTo>
                  <a:lnTo>
                    <a:pt x="80" y="13"/>
                  </a:lnTo>
                  <a:lnTo>
                    <a:pt x="83" y="14"/>
                  </a:lnTo>
                  <a:lnTo>
                    <a:pt x="84" y="14"/>
                  </a:lnTo>
                  <a:lnTo>
                    <a:pt x="86" y="15"/>
                  </a:lnTo>
                  <a:lnTo>
                    <a:pt x="87" y="15"/>
                  </a:lnTo>
                  <a:lnTo>
                    <a:pt x="90" y="15"/>
                  </a:lnTo>
                  <a:lnTo>
                    <a:pt x="92" y="15"/>
                  </a:lnTo>
                  <a:lnTo>
                    <a:pt x="93" y="14"/>
                  </a:lnTo>
                  <a:lnTo>
                    <a:pt x="96" y="14"/>
                  </a:lnTo>
                  <a:lnTo>
                    <a:pt x="98" y="13"/>
                  </a:lnTo>
                  <a:lnTo>
                    <a:pt x="102" y="11"/>
                  </a:lnTo>
                  <a:lnTo>
                    <a:pt x="103" y="10"/>
                  </a:lnTo>
                  <a:lnTo>
                    <a:pt x="104" y="8"/>
                  </a:lnTo>
                  <a:lnTo>
                    <a:pt x="112" y="8"/>
                  </a:lnTo>
                  <a:lnTo>
                    <a:pt x="113" y="13"/>
                  </a:lnTo>
                  <a:lnTo>
                    <a:pt x="115" y="17"/>
                  </a:lnTo>
                  <a:lnTo>
                    <a:pt x="117" y="22"/>
                  </a:lnTo>
                  <a:lnTo>
                    <a:pt x="118" y="27"/>
                  </a:lnTo>
                  <a:lnTo>
                    <a:pt x="122" y="30"/>
                  </a:lnTo>
                  <a:lnTo>
                    <a:pt x="124" y="33"/>
                  </a:lnTo>
                  <a:lnTo>
                    <a:pt x="128" y="36"/>
                  </a:lnTo>
                  <a:lnTo>
                    <a:pt x="131" y="36"/>
                  </a:lnTo>
                  <a:lnTo>
                    <a:pt x="131" y="39"/>
                  </a:lnTo>
                  <a:lnTo>
                    <a:pt x="131" y="42"/>
                  </a:lnTo>
                  <a:lnTo>
                    <a:pt x="131" y="44"/>
                  </a:lnTo>
                  <a:lnTo>
                    <a:pt x="131" y="46"/>
                  </a:lnTo>
                  <a:lnTo>
                    <a:pt x="131" y="48"/>
                  </a:lnTo>
                  <a:lnTo>
                    <a:pt x="131" y="50"/>
                  </a:lnTo>
                  <a:lnTo>
                    <a:pt x="131" y="51"/>
                  </a:lnTo>
                  <a:lnTo>
                    <a:pt x="131" y="54"/>
                  </a:lnTo>
                  <a:lnTo>
                    <a:pt x="129" y="60"/>
                  </a:lnTo>
                  <a:lnTo>
                    <a:pt x="128" y="65"/>
                  </a:lnTo>
                  <a:lnTo>
                    <a:pt x="128" y="69"/>
                  </a:lnTo>
                  <a:lnTo>
                    <a:pt x="129" y="74"/>
                  </a:lnTo>
                  <a:lnTo>
                    <a:pt x="130" y="78"/>
                  </a:lnTo>
                  <a:lnTo>
                    <a:pt x="131" y="82"/>
                  </a:lnTo>
                  <a:lnTo>
                    <a:pt x="131" y="89"/>
                  </a:lnTo>
                  <a:lnTo>
                    <a:pt x="131" y="97"/>
                  </a:lnTo>
                  <a:lnTo>
                    <a:pt x="131" y="100"/>
                  </a:lnTo>
                  <a:lnTo>
                    <a:pt x="131" y="102"/>
                  </a:lnTo>
                  <a:lnTo>
                    <a:pt x="133" y="105"/>
                  </a:lnTo>
                  <a:lnTo>
                    <a:pt x="131" y="108"/>
                  </a:lnTo>
                  <a:lnTo>
                    <a:pt x="131" y="111"/>
                  </a:lnTo>
                  <a:lnTo>
                    <a:pt x="131" y="114"/>
                  </a:lnTo>
                  <a:lnTo>
                    <a:pt x="129" y="115"/>
                  </a:lnTo>
                  <a:lnTo>
                    <a:pt x="128" y="118"/>
                  </a:lnTo>
                  <a:lnTo>
                    <a:pt x="121" y="118"/>
                  </a:lnTo>
                  <a:lnTo>
                    <a:pt x="117" y="118"/>
                  </a:lnTo>
                  <a:lnTo>
                    <a:pt x="113" y="116"/>
                  </a:lnTo>
                  <a:lnTo>
                    <a:pt x="110" y="115"/>
                  </a:lnTo>
                  <a:lnTo>
                    <a:pt x="108" y="112"/>
                  </a:lnTo>
                  <a:lnTo>
                    <a:pt x="104" y="109"/>
                  </a:lnTo>
                  <a:lnTo>
                    <a:pt x="103" y="107"/>
                  </a:lnTo>
                  <a:lnTo>
                    <a:pt x="99" y="102"/>
                  </a:lnTo>
                  <a:lnTo>
                    <a:pt x="98" y="100"/>
                  </a:lnTo>
                  <a:lnTo>
                    <a:pt x="97" y="100"/>
                  </a:lnTo>
                  <a:lnTo>
                    <a:pt x="95" y="100"/>
                  </a:lnTo>
                  <a:lnTo>
                    <a:pt x="93" y="100"/>
                  </a:lnTo>
                  <a:lnTo>
                    <a:pt x="92" y="100"/>
                  </a:lnTo>
                  <a:lnTo>
                    <a:pt x="91" y="100"/>
                  </a:lnTo>
                  <a:lnTo>
                    <a:pt x="90" y="98"/>
                  </a:lnTo>
                  <a:lnTo>
                    <a:pt x="87" y="98"/>
                  </a:lnTo>
                  <a:lnTo>
                    <a:pt x="86" y="97"/>
                  </a:lnTo>
                  <a:lnTo>
                    <a:pt x="85" y="91"/>
                  </a:lnTo>
                  <a:lnTo>
                    <a:pt x="85" y="85"/>
                  </a:lnTo>
                  <a:lnTo>
                    <a:pt x="84" y="79"/>
                  </a:lnTo>
                  <a:lnTo>
                    <a:pt x="82" y="75"/>
                  </a:lnTo>
                  <a:lnTo>
                    <a:pt x="79" y="71"/>
                  </a:lnTo>
                  <a:lnTo>
                    <a:pt x="74" y="67"/>
                  </a:lnTo>
                  <a:lnTo>
                    <a:pt x="71" y="65"/>
                  </a:lnTo>
                  <a:lnTo>
                    <a:pt x="65" y="64"/>
                  </a:lnTo>
                  <a:lnTo>
                    <a:pt x="59" y="64"/>
                  </a:lnTo>
                  <a:lnTo>
                    <a:pt x="54" y="67"/>
                  </a:lnTo>
                  <a:lnTo>
                    <a:pt x="51" y="68"/>
                  </a:lnTo>
                  <a:lnTo>
                    <a:pt x="47" y="72"/>
                  </a:lnTo>
                  <a:lnTo>
                    <a:pt x="43" y="75"/>
                  </a:lnTo>
                  <a:lnTo>
                    <a:pt x="40" y="79"/>
                  </a:lnTo>
                  <a:lnTo>
                    <a:pt x="36" y="85"/>
                  </a:lnTo>
                  <a:lnTo>
                    <a:pt x="32" y="90"/>
                  </a:lnTo>
                  <a:lnTo>
                    <a:pt x="31" y="81"/>
                  </a:lnTo>
                  <a:lnTo>
                    <a:pt x="28" y="75"/>
                  </a:lnTo>
                  <a:lnTo>
                    <a:pt x="25" y="68"/>
                  </a:lnTo>
                  <a:lnTo>
                    <a:pt x="20" y="64"/>
                  </a:lnTo>
                  <a:lnTo>
                    <a:pt x="15" y="58"/>
                  </a:lnTo>
                  <a:lnTo>
                    <a:pt x="10" y="54"/>
                  </a:lnTo>
                  <a:lnTo>
                    <a:pt x="4" y="48"/>
                  </a:lnTo>
                  <a:lnTo>
                    <a:pt x="0" y="44"/>
                  </a:lnTo>
                  <a:lnTo>
                    <a:pt x="4" y="40"/>
                  </a:lnTo>
                  <a:lnTo>
                    <a:pt x="9" y="35"/>
                  </a:lnTo>
                  <a:lnTo>
                    <a:pt x="14" y="30"/>
                  </a:lnTo>
                  <a:lnTo>
                    <a:pt x="17" y="24"/>
                  </a:lnTo>
                  <a:lnTo>
                    <a:pt x="22" y="18"/>
                  </a:lnTo>
                  <a:lnTo>
                    <a:pt x="26" y="11"/>
                  </a:lnTo>
                  <a:lnTo>
                    <a:pt x="28" y="6"/>
                  </a:lnTo>
                  <a:lnTo>
                    <a:pt x="32" y="0"/>
                  </a:lnTo>
                  <a:lnTo>
                    <a:pt x="54" y="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7" name="Freeform 265">
              <a:extLst>
                <a:ext uri="{FF2B5EF4-FFF2-40B4-BE49-F238E27FC236}">
                  <a16:creationId xmlns:a16="http://schemas.microsoft.com/office/drawing/2014/main" id="{64750705-E4FD-7773-9A8D-E5B7856AB0DC}"/>
                </a:ext>
              </a:extLst>
            </p:cNvPr>
            <p:cNvSpPr>
              <a:spLocks/>
            </p:cNvSpPr>
            <p:nvPr/>
          </p:nvSpPr>
          <p:spPr bwMode="gray">
            <a:xfrm>
              <a:off x="5306909" y="3494369"/>
              <a:ext cx="100441" cy="134705"/>
            </a:xfrm>
            <a:custGeom>
              <a:avLst/>
              <a:gdLst>
                <a:gd name="T0" fmla="*/ 0 w 55"/>
                <a:gd name="T1" fmla="*/ 36430 h 77"/>
                <a:gd name="T2" fmla="*/ 4763 w 55"/>
                <a:gd name="T3" fmla="*/ 30825 h 77"/>
                <a:gd name="T4" fmla="*/ 11113 w 55"/>
                <a:gd name="T5" fmla="*/ 21017 h 77"/>
                <a:gd name="T6" fmla="*/ 15875 w 55"/>
                <a:gd name="T7" fmla="*/ 15413 h 77"/>
                <a:gd name="T8" fmla="*/ 23813 w 55"/>
                <a:gd name="T9" fmla="*/ 11209 h 77"/>
                <a:gd name="T10" fmla="*/ 30163 w 55"/>
                <a:gd name="T11" fmla="*/ 5605 h 77"/>
                <a:gd name="T12" fmla="*/ 34925 w 55"/>
                <a:gd name="T13" fmla="*/ 4203 h 77"/>
                <a:gd name="T14" fmla="*/ 42863 w 55"/>
                <a:gd name="T15" fmla="*/ 0 h 77"/>
                <a:gd name="T16" fmla="*/ 52388 w 55"/>
                <a:gd name="T17" fmla="*/ 0 h 77"/>
                <a:gd name="T18" fmla="*/ 61913 w 55"/>
                <a:gd name="T19" fmla="*/ 1401 h 77"/>
                <a:gd name="T20" fmla="*/ 68263 w 55"/>
                <a:gd name="T21" fmla="*/ 4203 h 77"/>
                <a:gd name="T22" fmla="*/ 76200 w 55"/>
                <a:gd name="T23" fmla="*/ 9808 h 77"/>
                <a:gd name="T24" fmla="*/ 80963 w 55"/>
                <a:gd name="T25" fmla="*/ 15413 h 77"/>
                <a:gd name="T26" fmla="*/ 84138 w 55"/>
                <a:gd name="T27" fmla="*/ 21017 h 77"/>
                <a:gd name="T28" fmla="*/ 85725 w 55"/>
                <a:gd name="T29" fmla="*/ 30825 h 77"/>
                <a:gd name="T30" fmla="*/ 85725 w 55"/>
                <a:gd name="T31" fmla="*/ 37831 h 77"/>
                <a:gd name="T32" fmla="*/ 87313 w 55"/>
                <a:gd name="T33" fmla="*/ 46238 h 77"/>
                <a:gd name="T34" fmla="*/ 84138 w 55"/>
                <a:gd name="T35" fmla="*/ 53244 h 77"/>
                <a:gd name="T36" fmla="*/ 80963 w 55"/>
                <a:gd name="T37" fmla="*/ 61651 h 77"/>
                <a:gd name="T38" fmla="*/ 77788 w 55"/>
                <a:gd name="T39" fmla="*/ 67255 h 77"/>
                <a:gd name="T40" fmla="*/ 74613 w 55"/>
                <a:gd name="T41" fmla="*/ 72860 h 77"/>
                <a:gd name="T42" fmla="*/ 71438 w 55"/>
                <a:gd name="T43" fmla="*/ 82668 h 77"/>
                <a:gd name="T44" fmla="*/ 63500 w 55"/>
                <a:gd name="T45" fmla="*/ 88273 h 77"/>
                <a:gd name="T46" fmla="*/ 57150 w 55"/>
                <a:gd name="T47" fmla="*/ 98081 h 77"/>
                <a:gd name="T48" fmla="*/ 47625 w 55"/>
                <a:gd name="T49" fmla="*/ 107889 h 77"/>
                <a:gd name="T50" fmla="*/ 34925 w 55"/>
                <a:gd name="T51" fmla="*/ 98081 h 77"/>
                <a:gd name="T52" fmla="*/ 26988 w 55"/>
                <a:gd name="T53" fmla="*/ 91075 h 77"/>
                <a:gd name="T54" fmla="*/ 19050 w 55"/>
                <a:gd name="T55" fmla="*/ 84069 h 77"/>
                <a:gd name="T56" fmla="*/ 14288 w 55"/>
                <a:gd name="T57" fmla="*/ 75662 h 77"/>
                <a:gd name="T58" fmla="*/ 11113 w 55"/>
                <a:gd name="T59" fmla="*/ 67255 h 77"/>
                <a:gd name="T60" fmla="*/ 6350 w 55"/>
                <a:gd name="T61" fmla="*/ 57447 h 77"/>
                <a:gd name="T62" fmla="*/ 3175 w 55"/>
                <a:gd name="T63" fmla="*/ 47639 h 77"/>
                <a:gd name="T64" fmla="*/ 0 w 55"/>
                <a:gd name="T65" fmla="*/ 3643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
                <a:gd name="T100" fmla="*/ 0 h 77"/>
                <a:gd name="T101" fmla="*/ 55 w 55"/>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 h="77">
                  <a:moveTo>
                    <a:pt x="0" y="26"/>
                  </a:moveTo>
                  <a:lnTo>
                    <a:pt x="3" y="22"/>
                  </a:lnTo>
                  <a:lnTo>
                    <a:pt x="7" y="15"/>
                  </a:lnTo>
                  <a:lnTo>
                    <a:pt x="10" y="11"/>
                  </a:lnTo>
                  <a:lnTo>
                    <a:pt x="15" y="8"/>
                  </a:lnTo>
                  <a:lnTo>
                    <a:pt x="19" y="4"/>
                  </a:lnTo>
                  <a:lnTo>
                    <a:pt x="22" y="3"/>
                  </a:lnTo>
                  <a:lnTo>
                    <a:pt x="27" y="0"/>
                  </a:lnTo>
                  <a:lnTo>
                    <a:pt x="33" y="0"/>
                  </a:lnTo>
                  <a:lnTo>
                    <a:pt x="39" y="1"/>
                  </a:lnTo>
                  <a:lnTo>
                    <a:pt x="43" y="3"/>
                  </a:lnTo>
                  <a:lnTo>
                    <a:pt x="48" y="7"/>
                  </a:lnTo>
                  <a:lnTo>
                    <a:pt x="51" y="11"/>
                  </a:lnTo>
                  <a:lnTo>
                    <a:pt x="53" y="15"/>
                  </a:lnTo>
                  <a:lnTo>
                    <a:pt x="54" y="22"/>
                  </a:lnTo>
                  <a:lnTo>
                    <a:pt x="54" y="27"/>
                  </a:lnTo>
                  <a:lnTo>
                    <a:pt x="55" y="33"/>
                  </a:lnTo>
                  <a:lnTo>
                    <a:pt x="53" y="38"/>
                  </a:lnTo>
                  <a:lnTo>
                    <a:pt x="51" y="44"/>
                  </a:lnTo>
                  <a:lnTo>
                    <a:pt x="49" y="48"/>
                  </a:lnTo>
                  <a:lnTo>
                    <a:pt x="47" y="52"/>
                  </a:lnTo>
                  <a:lnTo>
                    <a:pt x="45" y="59"/>
                  </a:lnTo>
                  <a:lnTo>
                    <a:pt x="40" y="63"/>
                  </a:lnTo>
                  <a:lnTo>
                    <a:pt x="36" y="70"/>
                  </a:lnTo>
                  <a:lnTo>
                    <a:pt x="30" y="77"/>
                  </a:lnTo>
                  <a:lnTo>
                    <a:pt x="22" y="70"/>
                  </a:lnTo>
                  <a:lnTo>
                    <a:pt x="17" y="65"/>
                  </a:lnTo>
                  <a:lnTo>
                    <a:pt x="12" y="60"/>
                  </a:lnTo>
                  <a:lnTo>
                    <a:pt x="9" y="54"/>
                  </a:lnTo>
                  <a:lnTo>
                    <a:pt x="7" y="48"/>
                  </a:lnTo>
                  <a:lnTo>
                    <a:pt x="4" y="41"/>
                  </a:lnTo>
                  <a:lnTo>
                    <a:pt x="2" y="34"/>
                  </a:lnTo>
                  <a:lnTo>
                    <a:pt x="0" y="2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8" name="Freeform 266">
              <a:extLst>
                <a:ext uri="{FF2B5EF4-FFF2-40B4-BE49-F238E27FC236}">
                  <a16:creationId xmlns:a16="http://schemas.microsoft.com/office/drawing/2014/main" id="{F9FEB2A1-E2B6-35AE-C1DF-6AE0A5E1F03C}"/>
                </a:ext>
              </a:extLst>
            </p:cNvPr>
            <p:cNvSpPr>
              <a:spLocks/>
            </p:cNvSpPr>
            <p:nvPr/>
          </p:nvSpPr>
          <p:spPr bwMode="gray">
            <a:xfrm>
              <a:off x="5365165" y="3555777"/>
              <a:ext cx="134588" cy="178287"/>
            </a:xfrm>
            <a:custGeom>
              <a:avLst/>
              <a:gdLst>
                <a:gd name="T0" fmla="*/ 34925 w 72"/>
                <a:gd name="T1" fmla="*/ 0 h 102"/>
                <a:gd name="T2" fmla="*/ 36512 w 72"/>
                <a:gd name="T3" fmla="*/ 1401 h 102"/>
                <a:gd name="T4" fmla="*/ 41275 w 72"/>
                <a:gd name="T5" fmla="*/ 1401 h 102"/>
                <a:gd name="T6" fmla="*/ 42862 w 72"/>
                <a:gd name="T7" fmla="*/ 1401 h 102"/>
                <a:gd name="T8" fmla="*/ 44450 w 72"/>
                <a:gd name="T9" fmla="*/ 1401 h 102"/>
                <a:gd name="T10" fmla="*/ 46037 w 72"/>
                <a:gd name="T11" fmla="*/ 1401 h 102"/>
                <a:gd name="T12" fmla="*/ 49212 w 72"/>
                <a:gd name="T13" fmla="*/ 0 h 102"/>
                <a:gd name="T14" fmla="*/ 52388 w 72"/>
                <a:gd name="T15" fmla="*/ 0 h 102"/>
                <a:gd name="T16" fmla="*/ 53975 w 72"/>
                <a:gd name="T17" fmla="*/ 0 h 102"/>
                <a:gd name="T18" fmla="*/ 55563 w 72"/>
                <a:gd name="T19" fmla="*/ 2802 h 102"/>
                <a:gd name="T20" fmla="*/ 60325 w 72"/>
                <a:gd name="T21" fmla="*/ 9808 h 102"/>
                <a:gd name="T22" fmla="*/ 61912 w 72"/>
                <a:gd name="T23" fmla="*/ 12610 h 102"/>
                <a:gd name="T24" fmla="*/ 65087 w 72"/>
                <a:gd name="T25" fmla="*/ 19616 h 102"/>
                <a:gd name="T26" fmla="*/ 71437 w 72"/>
                <a:gd name="T27" fmla="*/ 22419 h 102"/>
                <a:gd name="T28" fmla="*/ 74612 w 72"/>
                <a:gd name="T29" fmla="*/ 26622 h 102"/>
                <a:gd name="T30" fmla="*/ 80962 w 72"/>
                <a:gd name="T31" fmla="*/ 29424 h 102"/>
                <a:gd name="T32" fmla="*/ 84137 w 72"/>
                <a:gd name="T33" fmla="*/ 26622 h 102"/>
                <a:gd name="T34" fmla="*/ 90487 w 72"/>
                <a:gd name="T35" fmla="*/ 43436 h 102"/>
                <a:gd name="T36" fmla="*/ 92075 w 72"/>
                <a:gd name="T37" fmla="*/ 49040 h 102"/>
                <a:gd name="T38" fmla="*/ 95250 w 72"/>
                <a:gd name="T39" fmla="*/ 57447 h 102"/>
                <a:gd name="T40" fmla="*/ 100012 w 72"/>
                <a:gd name="T41" fmla="*/ 65854 h 102"/>
                <a:gd name="T42" fmla="*/ 103188 w 72"/>
                <a:gd name="T43" fmla="*/ 71459 h 102"/>
                <a:gd name="T44" fmla="*/ 106363 w 72"/>
                <a:gd name="T45" fmla="*/ 78465 h 102"/>
                <a:gd name="T46" fmla="*/ 111125 w 72"/>
                <a:gd name="T47" fmla="*/ 88273 h 102"/>
                <a:gd name="T48" fmla="*/ 112713 w 72"/>
                <a:gd name="T49" fmla="*/ 100883 h 102"/>
                <a:gd name="T50" fmla="*/ 114300 w 72"/>
                <a:gd name="T51" fmla="*/ 114895 h 102"/>
                <a:gd name="T52" fmla="*/ 114300 w 72"/>
                <a:gd name="T53" fmla="*/ 117697 h 102"/>
                <a:gd name="T54" fmla="*/ 114300 w 72"/>
                <a:gd name="T55" fmla="*/ 121901 h 102"/>
                <a:gd name="T56" fmla="*/ 112713 w 72"/>
                <a:gd name="T57" fmla="*/ 124703 h 102"/>
                <a:gd name="T58" fmla="*/ 112713 w 72"/>
                <a:gd name="T59" fmla="*/ 128906 h 102"/>
                <a:gd name="T60" fmla="*/ 112713 w 72"/>
                <a:gd name="T61" fmla="*/ 131709 h 102"/>
                <a:gd name="T62" fmla="*/ 111125 w 72"/>
                <a:gd name="T63" fmla="*/ 134511 h 102"/>
                <a:gd name="T64" fmla="*/ 111125 w 72"/>
                <a:gd name="T65" fmla="*/ 138715 h 102"/>
                <a:gd name="T66" fmla="*/ 111125 w 72"/>
                <a:gd name="T67" fmla="*/ 142918 h 102"/>
                <a:gd name="T68" fmla="*/ 104775 w 72"/>
                <a:gd name="T69" fmla="*/ 141517 h 102"/>
                <a:gd name="T70" fmla="*/ 96837 w 72"/>
                <a:gd name="T71" fmla="*/ 137313 h 102"/>
                <a:gd name="T72" fmla="*/ 84137 w 72"/>
                <a:gd name="T73" fmla="*/ 128906 h 102"/>
                <a:gd name="T74" fmla="*/ 73025 w 72"/>
                <a:gd name="T75" fmla="*/ 119098 h 102"/>
                <a:gd name="T76" fmla="*/ 60325 w 72"/>
                <a:gd name="T77" fmla="*/ 107889 h 102"/>
                <a:gd name="T78" fmla="*/ 49212 w 72"/>
                <a:gd name="T79" fmla="*/ 95279 h 102"/>
                <a:gd name="T80" fmla="*/ 36512 w 72"/>
                <a:gd name="T81" fmla="*/ 82668 h 102"/>
                <a:gd name="T82" fmla="*/ 26988 w 72"/>
                <a:gd name="T83" fmla="*/ 75662 h 102"/>
                <a:gd name="T84" fmla="*/ 22225 w 72"/>
                <a:gd name="T85" fmla="*/ 71459 h 102"/>
                <a:gd name="T86" fmla="*/ 20637 w 72"/>
                <a:gd name="T87" fmla="*/ 68657 h 102"/>
                <a:gd name="T88" fmla="*/ 17462 w 72"/>
                <a:gd name="T89" fmla="*/ 67256 h 102"/>
                <a:gd name="T90" fmla="*/ 12700 w 72"/>
                <a:gd name="T91" fmla="*/ 65854 h 102"/>
                <a:gd name="T92" fmla="*/ 9525 w 72"/>
                <a:gd name="T93" fmla="*/ 61651 h 102"/>
                <a:gd name="T94" fmla="*/ 4762 w 72"/>
                <a:gd name="T95" fmla="*/ 58849 h 102"/>
                <a:gd name="T96" fmla="*/ 1588 w 72"/>
                <a:gd name="T97" fmla="*/ 58849 h 102"/>
                <a:gd name="T98" fmla="*/ 0 w 72"/>
                <a:gd name="T99" fmla="*/ 57447 h 102"/>
                <a:gd name="T100" fmla="*/ 9525 w 72"/>
                <a:gd name="T101" fmla="*/ 43436 h 102"/>
                <a:gd name="T102" fmla="*/ 17462 w 72"/>
                <a:gd name="T103" fmla="*/ 36430 h 102"/>
                <a:gd name="T104" fmla="*/ 22225 w 72"/>
                <a:gd name="T105" fmla="*/ 26622 h 102"/>
                <a:gd name="T106" fmla="*/ 26988 w 72"/>
                <a:gd name="T107" fmla="*/ 22419 h 102"/>
                <a:gd name="T108" fmla="*/ 30162 w 72"/>
                <a:gd name="T109" fmla="*/ 16814 h 102"/>
                <a:gd name="T110" fmla="*/ 31750 w 72"/>
                <a:gd name="T111" fmla="*/ 12610 h 102"/>
                <a:gd name="T112" fmla="*/ 33337 w 72"/>
                <a:gd name="T113" fmla="*/ 7006 h 102"/>
                <a:gd name="T114" fmla="*/ 34925 w 72"/>
                <a:gd name="T115" fmla="*/ 0 h 10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2"/>
                <a:gd name="T175" fmla="*/ 0 h 102"/>
                <a:gd name="T176" fmla="*/ 72 w 72"/>
                <a:gd name="T177" fmla="*/ 102 h 10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2" h="102">
                  <a:moveTo>
                    <a:pt x="22" y="0"/>
                  </a:moveTo>
                  <a:lnTo>
                    <a:pt x="23" y="1"/>
                  </a:lnTo>
                  <a:lnTo>
                    <a:pt x="26" y="1"/>
                  </a:lnTo>
                  <a:lnTo>
                    <a:pt x="27" y="1"/>
                  </a:lnTo>
                  <a:lnTo>
                    <a:pt x="28" y="1"/>
                  </a:lnTo>
                  <a:lnTo>
                    <a:pt x="29" y="1"/>
                  </a:lnTo>
                  <a:lnTo>
                    <a:pt x="31" y="0"/>
                  </a:lnTo>
                  <a:lnTo>
                    <a:pt x="33" y="0"/>
                  </a:lnTo>
                  <a:lnTo>
                    <a:pt x="34" y="0"/>
                  </a:lnTo>
                  <a:lnTo>
                    <a:pt x="35" y="2"/>
                  </a:lnTo>
                  <a:lnTo>
                    <a:pt x="38" y="7"/>
                  </a:lnTo>
                  <a:lnTo>
                    <a:pt x="39" y="9"/>
                  </a:lnTo>
                  <a:lnTo>
                    <a:pt x="41" y="14"/>
                  </a:lnTo>
                  <a:lnTo>
                    <a:pt x="45" y="16"/>
                  </a:lnTo>
                  <a:lnTo>
                    <a:pt x="47" y="19"/>
                  </a:lnTo>
                  <a:lnTo>
                    <a:pt x="51" y="21"/>
                  </a:lnTo>
                  <a:lnTo>
                    <a:pt x="53" y="19"/>
                  </a:lnTo>
                  <a:lnTo>
                    <a:pt x="57" y="31"/>
                  </a:lnTo>
                  <a:lnTo>
                    <a:pt x="58" y="35"/>
                  </a:lnTo>
                  <a:lnTo>
                    <a:pt x="60" y="41"/>
                  </a:lnTo>
                  <a:lnTo>
                    <a:pt x="63" y="47"/>
                  </a:lnTo>
                  <a:lnTo>
                    <a:pt x="65" y="51"/>
                  </a:lnTo>
                  <a:lnTo>
                    <a:pt x="67" y="56"/>
                  </a:lnTo>
                  <a:lnTo>
                    <a:pt x="70" y="63"/>
                  </a:lnTo>
                  <a:lnTo>
                    <a:pt x="71" y="72"/>
                  </a:lnTo>
                  <a:lnTo>
                    <a:pt x="72" y="82"/>
                  </a:lnTo>
                  <a:lnTo>
                    <a:pt x="72" y="84"/>
                  </a:lnTo>
                  <a:lnTo>
                    <a:pt x="72" y="87"/>
                  </a:lnTo>
                  <a:lnTo>
                    <a:pt x="71" y="89"/>
                  </a:lnTo>
                  <a:lnTo>
                    <a:pt x="71" y="92"/>
                  </a:lnTo>
                  <a:lnTo>
                    <a:pt x="71" y="94"/>
                  </a:lnTo>
                  <a:lnTo>
                    <a:pt x="70" y="96"/>
                  </a:lnTo>
                  <a:lnTo>
                    <a:pt x="70" y="99"/>
                  </a:lnTo>
                  <a:lnTo>
                    <a:pt x="70" y="102"/>
                  </a:lnTo>
                  <a:lnTo>
                    <a:pt x="66" y="101"/>
                  </a:lnTo>
                  <a:lnTo>
                    <a:pt x="61" y="98"/>
                  </a:lnTo>
                  <a:lnTo>
                    <a:pt x="53" y="92"/>
                  </a:lnTo>
                  <a:lnTo>
                    <a:pt x="46" y="85"/>
                  </a:lnTo>
                  <a:lnTo>
                    <a:pt x="38" y="77"/>
                  </a:lnTo>
                  <a:lnTo>
                    <a:pt x="31" y="68"/>
                  </a:lnTo>
                  <a:lnTo>
                    <a:pt x="23" y="59"/>
                  </a:lnTo>
                  <a:lnTo>
                    <a:pt x="17" y="54"/>
                  </a:lnTo>
                  <a:lnTo>
                    <a:pt x="14" y="51"/>
                  </a:lnTo>
                  <a:lnTo>
                    <a:pt x="13" y="49"/>
                  </a:lnTo>
                  <a:lnTo>
                    <a:pt x="11" y="48"/>
                  </a:lnTo>
                  <a:lnTo>
                    <a:pt x="8" y="47"/>
                  </a:lnTo>
                  <a:lnTo>
                    <a:pt x="6" y="44"/>
                  </a:lnTo>
                  <a:lnTo>
                    <a:pt x="3" y="42"/>
                  </a:lnTo>
                  <a:lnTo>
                    <a:pt x="1" y="42"/>
                  </a:lnTo>
                  <a:lnTo>
                    <a:pt x="0" y="41"/>
                  </a:lnTo>
                  <a:lnTo>
                    <a:pt x="6" y="31"/>
                  </a:lnTo>
                  <a:lnTo>
                    <a:pt x="11" y="26"/>
                  </a:lnTo>
                  <a:lnTo>
                    <a:pt x="14" y="19"/>
                  </a:lnTo>
                  <a:lnTo>
                    <a:pt x="17" y="16"/>
                  </a:lnTo>
                  <a:lnTo>
                    <a:pt x="19" y="12"/>
                  </a:lnTo>
                  <a:lnTo>
                    <a:pt x="20" y="9"/>
                  </a:lnTo>
                  <a:lnTo>
                    <a:pt x="21" y="5"/>
                  </a:lnTo>
                  <a:lnTo>
                    <a:pt x="2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09" name="Freeform 267">
              <a:extLst>
                <a:ext uri="{FF2B5EF4-FFF2-40B4-BE49-F238E27FC236}">
                  <a16:creationId xmlns:a16="http://schemas.microsoft.com/office/drawing/2014/main" id="{BD21D9E9-9FBB-3C33-9E57-F035AAA883C0}"/>
                </a:ext>
              </a:extLst>
            </p:cNvPr>
            <p:cNvSpPr>
              <a:spLocks/>
            </p:cNvSpPr>
            <p:nvPr/>
          </p:nvSpPr>
          <p:spPr bwMode="gray">
            <a:xfrm>
              <a:off x="5467613" y="3458709"/>
              <a:ext cx="204897" cy="275352"/>
            </a:xfrm>
            <a:custGeom>
              <a:avLst/>
              <a:gdLst>
                <a:gd name="T0" fmla="*/ 23813 w 111"/>
                <a:gd name="T1" fmla="*/ 215779 h 157"/>
                <a:gd name="T2" fmla="*/ 23813 w 111"/>
                <a:gd name="T3" fmla="*/ 208773 h 157"/>
                <a:gd name="T4" fmla="*/ 23813 w 111"/>
                <a:gd name="T5" fmla="*/ 201767 h 157"/>
                <a:gd name="T6" fmla="*/ 23813 w 111"/>
                <a:gd name="T7" fmla="*/ 194761 h 157"/>
                <a:gd name="T8" fmla="*/ 22225 w 111"/>
                <a:gd name="T9" fmla="*/ 179348 h 157"/>
                <a:gd name="T10" fmla="*/ 15875 w 111"/>
                <a:gd name="T11" fmla="*/ 155529 h 157"/>
                <a:gd name="T12" fmla="*/ 9525 w 111"/>
                <a:gd name="T13" fmla="*/ 142918 h 157"/>
                <a:gd name="T14" fmla="*/ 1588 w 111"/>
                <a:gd name="T15" fmla="*/ 126104 h 157"/>
                <a:gd name="T16" fmla="*/ 0 w 111"/>
                <a:gd name="T17" fmla="*/ 103686 h 157"/>
                <a:gd name="T18" fmla="*/ 12700 w 111"/>
                <a:gd name="T19" fmla="*/ 99482 h 157"/>
                <a:gd name="T20" fmla="*/ 15875 w 111"/>
                <a:gd name="T21" fmla="*/ 93878 h 157"/>
                <a:gd name="T22" fmla="*/ 19050 w 111"/>
                <a:gd name="T23" fmla="*/ 85471 h 157"/>
                <a:gd name="T24" fmla="*/ 15875 w 111"/>
                <a:gd name="T25" fmla="*/ 78465 h 157"/>
                <a:gd name="T26" fmla="*/ 15875 w 111"/>
                <a:gd name="T27" fmla="*/ 68657 h 157"/>
                <a:gd name="T28" fmla="*/ 14288 w 111"/>
                <a:gd name="T29" fmla="*/ 51843 h 157"/>
                <a:gd name="T30" fmla="*/ 12700 w 111"/>
                <a:gd name="T31" fmla="*/ 33628 h 157"/>
                <a:gd name="T32" fmla="*/ 14288 w 111"/>
                <a:gd name="T33" fmla="*/ 19616 h 157"/>
                <a:gd name="T34" fmla="*/ 55563 w 111"/>
                <a:gd name="T35" fmla="*/ 14012 h 157"/>
                <a:gd name="T36" fmla="*/ 57150 w 111"/>
                <a:gd name="T37" fmla="*/ 8407 h 157"/>
                <a:gd name="T38" fmla="*/ 60325 w 111"/>
                <a:gd name="T39" fmla="*/ 4203 h 157"/>
                <a:gd name="T40" fmla="*/ 63500 w 111"/>
                <a:gd name="T41" fmla="*/ 0 h 157"/>
                <a:gd name="T42" fmla="*/ 66675 w 111"/>
                <a:gd name="T43" fmla="*/ 2802 h 157"/>
                <a:gd name="T44" fmla="*/ 66675 w 111"/>
                <a:gd name="T45" fmla="*/ 5605 h 157"/>
                <a:gd name="T46" fmla="*/ 66675 w 111"/>
                <a:gd name="T47" fmla="*/ 12610 h 157"/>
                <a:gd name="T48" fmla="*/ 65088 w 111"/>
                <a:gd name="T49" fmla="*/ 18215 h 157"/>
                <a:gd name="T50" fmla="*/ 73025 w 111"/>
                <a:gd name="T51" fmla="*/ 18215 h 157"/>
                <a:gd name="T52" fmla="*/ 80963 w 111"/>
                <a:gd name="T53" fmla="*/ 18215 h 157"/>
                <a:gd name="T54" fmla="*/ 85725 w 111"/>
                <a:gd name="T55" fmla="*/ 18215 h 157"/>
                <a:gd name="T56" fmla="*/ 96838 w 111"/>
                <a:gd name="T57" fmla="*/ 18215 h 157"/>
                <a:gd name="T58" fmla="*/ 107950 w 111"/>
                <a:gd name="T59" fmla="*/ 22419 h 157"/>
                <a:gd name="T60" fmla="*/ 115888 w 111"/>
                <a:gd name="T61" fmla="*/ 25221 h 157"/>
                <a:gd name="T62" fmla="*/ 123825 w 111"/>
                <a:gd name="T63" fmla="*/ 29424 h 157"/>
                <a:gd name="T64" fmla="*/ 130175 w 111"/>
                <a:gd name="T65" fmla="*/ 29424 h 157"/>
                <a:gd name="T66" fmla="*/ 134938 w 111"/>
                <a:gd name="T67" fmla="*/ 28023 h 157"/>
                <a:gd name="T68" fmla="*/ 136525 w 111"/>
                <a:gd name="T69" fmla="*/ 23820 h 157"/>
                <a:gd name="T70" fmla="*/ 138113 w 111"/>
                <a:gd name="T71" fmla="*/ 19616 h 157"/>
                <a:gd name="T72" fmla="*/ 146050 w 111"/>
                <a:gd name="T73" fmla="*/ 22419 h 157"/>
                <a:gd name="T74" fmla="*/ 152400 w 111"/>
                <a:gd name="T75" fmla="*/ 25221 h 157"/>
                <a:gd name="T76" fmla="*/ 158750 w 111"/>
                <a:gd name="T77" fmla="*/ 29424 h 157"/>
                <a:gd name="T78" fmla="*/ 165100 w 111"/>
                <a:gd name="T79" fmla="*/ 32227 h 157"/>
                <a:gd name="T80" fmla="*/ 173038 w 111"/>
                <a:gd name="T81" fmla="*/ 89674 h 157"/>
                <a:gd name="T82" fmla="*/ 165100 w 111"/>
                <a:gd name="T83" fmla="*/ 100883 h 157"/>
                <a:gd name="T84" fmla="*/ 157163 w 111"/>
                <a:gd name="T85" fmla="*/ 113494 h 157"/>
                <a:gd name="T86" fmla="*/ 153988 w 111"/>
                <a:gd name="T87" fmla="*/ 128907 h 157"/>
                <a:gd name="T88" fmla="*/ 153988 w 111"/>
                <a:gd name="T89" fmla="*/ 142918 h 157"/>
                <a:gd name="T90" fmla="*/ 157163 w 111"/>
                <a:gd name="T91" fmla="*/ 152726 h 157"/>
                <a:gd name="T92" fmla="*/ 161925 w 111"/>
                <a:gd name="T93" fmla="*/ 162534 h 157"/>
                <a:gd name="T94" fmla="*/ 165100 w 111"/>
                <a:gd name="T95" fmla="*/ 170941 h 157"/>
                <a:gd name="T96" fmla="*/ 165100 w 111"/>
                <a:gd name="T97" fmla="*/ 176546 h 157"/>
                <a:gd name="T98" fmla="*/ 163513 w 111"/>
                <a:gd name="T99" fmla="*/ 183552 h 157"/>
                <a:gd name="T100" fmla="*/ 161925 w 111"/>
                <a:gd name="T101" fmla="*/ 189157 h 157"/>
                <a:gd name="T102" fmla="*/ 158750 w 111"/>
                <a:gd name="T103" fmla="*/ 196162 h 157"/>
                <a:gd name="T104" fmla="*/ 153988 w 111"/>
                <a:gd name="T105" fmla="*/ 198965 h 157"/>
                <a:gd name="T106" fmla="*/ 146050 w 111"/>
                <a:gd name="T107" fmla="*/ 194761 h 157"/>
                <a:gd name="T108" fmla="*/ 139700 w 111"/>
                <a:gd name="T109" fmla="*/ 189157 h 157"/>
                <a:gd name="T110" fmla="*/ 134938 w 111"/>
                <a:gd name="T111" fmla="*/ 184953 h 157"/>
                <a:gd name="T112" fmla="*/ 114300 w 111"/>
                <a:gd name="T113" fmla="*/ 184953 h 157"/>
                <a:gd name="T114" fmla="*/ 87313 w 111"/>
                <a:gd name="T115" fmla="*/ 190558 h 157"/>
                <a:gd name="T116" fmla="*/ 61913 w 111"/>
                <a:gd name="T117" fmla="*/ 198965 h 157"/>
                <a:gd name="T118" fmla="*/ 39688 w 111"/>
                <a:gd name="T119" fmla="*/ 208773 h 157"/>
                <a:gd name="T120" fmla="*/ 23813 w 111"/>
                <a:gd name="T121" fmla="*/ 219982 h 1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1"/>
                <a:gd name="T184" fmla="*/ 0 h 157"/>
                <a:gd name="T185" fmla="*/ 111 w 111"/>
                <a:gd name="T186" fmla="*/ 157 h 15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1" h="157">
                  <a:moveTo>
                    <a:pt x="15" y="157"/>
                  </a:moveTo>
                  <a:lnTo>
                    <a:pt x="15" y="154"/>
                  </a:lnTo>
                  <a:lnTo>
                    <a:pt x="15" y="151"/>
                  </a:lnTo>
                  <a:lnTo>
                    <a:pt x="15" y="149"/>
                  </a:lnTo>
                  <a:lnTo>
                    <a:pt x="15" y="147"/>
                  </a:lnTo>
                  <a:lnTo>
                    <a:pt x="15" y="144"/>
                  </a:lnTo>
                  <a:lnTo>
                    <a:pt x="15" y="142"/>
                  </a:lnTo>
                  <a:lnTo>
                    <a:pt x="15" y="139"/>
                  </a:lnTo>
                  <a:lnTo>
                    <a:pt x="15" y="137"/>
                  </a:lnTo>
                  <a:lnTo>
                    <a:pt x="14" y="128"/>
                  </a:lnTo>
                  <a:lnTo>
                    <a:pt x="13" y="119"/>
                  </a:lnTo>
                  <a:lnTo>
                    <a:pt x="10" y="111"/>
                  </a:lnTo>
                  <a:lnTo>
                    <a:pt x="8" y="106"/>
                  </a:lnTo>
                  <a:lnTo>
                    <a:pt x="6" y="102"/>
                  </a:lnTo>
                  <a:lnTo>
                    <a:pt x="3" y="96"/>
                  </a:lnTo>
                  <a:lnTo>
                    <a:pt x="1" y="90"/>
                  </a:lnTo>
                  <a:lnTo>
                    <a:pt x="0" y="86"/>
                  </a:lnTo>
                  <a:lnTo>
                    <a:pt x="0" y="74"/>
                  </a:lnTo>
                  <a:lnTo>
                    <a:pt x="7" y="74"/>
                  </a:lnTo>
                  <a:lnTo>
                    <a:pt x="8" y="71"/>
                  </a:lnTo>
                  <a:lnTo>
                    <a:pt x="10" y="70"/>
                  </a:lnTo>
                  <a:lnTo>
                    <a:pt x="10" y="67"/>
                  </a:lnTo>
                  <a:lnTo>
                    <a:pt x="10" y="64"/>
                  </a:lnTo>
                  <a:lnTo>
                    <a:pt x="12" y="61"/>
                  </a:lnTo>
                  <a:lnTo>
                    <a:pt x="10" y="58"/>
                  </a:lnTo>
                  <a:lnTo>
                    <a:pt x="10" y="56"/>
                  </a:lnTo>
                  <a:lnTo>
                    <a:pt x="10" y="53"/>
                  </a:lnTo>
                  <a:lnTo>
                    <a:pt x="10" y="49"/>
                  </a:lnTo>
                  <a:lnTo>
                    <a:pt x="10" y="43"/>
                  </a:lnTo>
                  <a:lnTo>
                    <a:pt x="9" y="37"/>
                  </a:lnTo>
                  <a:lnTo>
                    <a:pt x="8" y="30"/>
                  </a:lnTo>
                  <a:lnTo>
                    <a:pt x="8" y="24"/>
                  </a:lnTo>
                  <a:lnTo>
                    <a:pt x="8" y="18"/>
                  </a:lnTo>
                  <a:lnTo>
                    <a:pt x="9" y="14"/>
                  </a:lnTo>
                  <a:lnTo>
                    <a:pt x="10" y="10"/>
                  </a:lnTo>
                  <a:lnTo>
                    <a:pt x="35" y="10"/>
                  </a:lnTo>
                  <a:lnTo>
                    <a:pt x="35" y="7"/>
                  </a:lnTo>
                  <a:lnTo>
                    <a:pt x="36" y="6"/>
                  </a:lnTo>
                  <a:lnTo>
                    <a:pt x="36" y="4"/>
                  </a:lnTo>
                  <a:lnTo>
                    <a:pt x="38" y="3"/>
                  </a:lnTo>
                  <a:lnTo>
                    <a:pt x="39" y="2"/>
                  </a:lnTo>
                  <a:lnTo>
                    <a:pt x="40" y="0"/>
                  </a:lnTo>
                  <a:lnTo>
                    <a:pt x="41" y="0"/>
                  </a:lnTo>
                  <a:lnTo>
                    <a:pt x="42" y="2"/>
                  </a:lnTo>
                  <a:lnTo>
                    <a:pt x="42" y="3"/>
                  </a:lnTo>
                  <a:lnTo>
                    <a:pt x="42" y="4"/>
                  </a:lnTo>
                  <a:lnTo>
                    <a:pt x="42" y="7"/>
                  </a:lnTo>
                  <a:lnTo>
                    <a:pt x="42" y="9"/>
                  </a:lnTo>
                  <a:lnTo>
                    <a:pt x="42" y="10"/>
                  </a:lnTo>
                  <a:lnTo>
                    <a:pt x="41" y="13"/>
                  </a:lnTo>
                  <a:lnTo>
                    <a:pt x="43" y="13"/>
                  </a:lnTo>
                  <a:lnTo>
                    <a:pt x="46" y="13"/>
                  </a:lnTo>
                  <a:lnTo>
                    <a:pt x="48" y="13"/>
                  </a:lnTo>
                  <a:lnTo>
                    <a:pt x="51" y="13"/>
                  </a:lnTo>
                  <a:lnTo>
                    <a:pt x="53" y="13"/>
                  </a:lnTo>
                  <a:lnTo>
                    <a:pt x="54" y="13"/>
                  </a:lnTo>
                  <a:lnTo>
                    <a:pt x="57" y="13"/>
                  </a:lnTo>
                  <a:lnTo>
                    <a:pt x="61" y="13"/>
                  </a:lnTo>
                  <a:lnTo>
                    <a:pt x="66" y="14"/>
                  </a:lnTo>
                  <a:lnTo>
                    <a:pt x="68" y="16"/>
                  </a:lnTo>
                  <a:lnTo>
                    <a:pt x="72" y="17"/>
                  </a:lnTo>
                  <a:lnTo>
                    <a:pt x="73" y="18"/>
                  </a:lnTo>
                  <a:lnTo>
                    <a:pt x="76" y="21"/>
                  </a:lnTo>
                  <a:lnTo>
                    <a:pt x="78" y="21"/>
                  </a:lnTo>
                  <a:lnTo>
                    <a:pt x="80" y="23"/>
                  </a:lnTo>
                  <a:lnTo>
                    <a:pt x="82" y="21"/>
                  </a:lnTo>
                  <a:lnTo>
                    <a:pt x="84" y="21"/>
                  </a:lnTo>
                  <a:lnTo>
                    <a:pt x="85" y="20"/>
                  </a:lnTo>
                  <a:lnTo>
                    <a:pt x="86" y="18"/>
                  </a:lnTo>
                  <a:lnTo>
                    <a:pt x="86" y="17"/>
                  </a:lnTo>
                  <a:lnTo>
                    <a:pt x="87" y="16"/>
                  </a:lnTo>
                  <a:lnTo>
                    <a:pt x="87" y="14"/>
                  </a:lnTo>
                  <a:lnTo>
                    <a:pt x="90" y="16"/>
                  </a:lnTo>
                  <a:lnTo>
                    <a:pt x="92" y="16"/>
                  </a:lnTo>
                  <a:lnTo>
                    <a:pt x="94" y="17"/>
                  </a:lnTo>
                  <a:lnTo>
                    <a:pt x="96" y="18"/>
                  </a:lnTo>
                  <a:lnTo>
                    <a:pt x="98" y="20"/>
                  </a:lnTo>
                  <a:lnTo>
                    <a:pt x="100" y="21"/>
                  </a:lnTo>
                  <a:lnTo>
                    <a:pt x="102" y="23"/>
                  </a:lnTo>
                  <a:lnTo>
                    <a:pt x="104" y="23"/>
                  </a:lnTo>
                  <a:lnTo>
                    <a:pt x="111" y="58"/>
                  </a:lnTo>
                  <a:lnTo>
                    <a:pt x="109" y="64"/>
                  </a:lnTo>
                  <a:lnTo>
                    <a:pt x="106" y="68"/>
                  </a:lnTo>
                  <a:lnTo>
                    <a:pt x="104" y="72"/>
                  </a:lnTo>
                  <a:lnTo>
                    <a:pt x="102" y="77"/>
                  </a:lnTo>
                  <a:lnTo>
                    <a:pt x="99" y="81"/>
                  </a:lnTo>
                  <a:lnTo>
                    <a:pt x="98" y="86"/>
                  </a:lnTo>
                  <a:lnTo>
                    <a:pt x="97" y="92"/>
                  </a:lnTo>
                  <a:lnTo>
                    <a:pt x="96" y="99"/>
                  </a:lnTo>
                  <a:lnTo>
                    <a:pt x="97" y="102"/>
                  </a:lnTo>
                  <a:lnTo>
                    <a:pt x="97" y="104"/>
                  </a:lnTo>
                  <a:lnTo>
                    <a:pt x="99" y="109"/>
                  </a:lnTo>
                  <a:lnTo>
                    <a:pt x="100" y="111"/>
                  </a:lnTo>
                  <a:lnTo>
                    <a:pt x="102" y="116"/>
                  </a:lnTo>
                  <a:lnTo>
                    <a:pt x="103" y="119"/>
                  </a:lnTo>
                  <a:lnTo>
                    <a:pt x="104" y="122"/>
                  </a:lnTo>
                  <a:lnTo>
                    <a:pt x="104" y="125"/>
                  </a:lnTo>
                  <a:lnTo>
                    <a:pt x="104" y="126"/>
                  </a:lnTo>
                  <a:lnTo>
                    <a:pt x="104" y="129"/>
                  </a:lnTo>
                  <a:lnTo>
                    <a:pt x="103" y="131"/>
                  </a:lnTo>
                  <a:lnTo>
                    <a:pt x="103" y="133"/>
                  </a:lnTo>
                  <a:lnTo>
                    <a:pt x="102" y="135"/>
                  </a:lnTo>
                  <a:lnTo>
                    <a:pt x="100" y="137"/>
                  </a:lnTo>
                  <a:lnTo>
                    <a:pt x="100" y="140"/>
                  </a:lnTo>
                  <a:lnTo>
                    <a:pt x="100" y="142"/>
                  </a:lnTo>
                  <a:lnTo>
                    <a:pt x="97" y="142"/>
                  </a:lnTo>
                  <a:lnTo>
                    <a:pt x="94" y="140"/>
                  </a:lnTo>
                  <a:lnTo>
                    <a:pt x="92" y="139"/>
                  </a:lnTo>
                  <a:lnTo>
                    <a:pt x="91" y="137"/>
                  </a:lnTo>
                  <a:lnTo>
                    <a:pt x="88" y="135"/>
                  </a:lnTo>
                  <a:lnTo>
                    <a:pt x="87" y="133"/>
                  </a:lnTo>
                  <a:lnTo>
                    <a:pt x="85" y="132"/>
                  </a:lnTo>
                  <a:lnTo>
                    <a:pt x="80" y="132"/>
                  </a:lnTo>
                  <a:lnTo>
                    <a:pt x="72" y="132"/>
                  </a:lnTo>
                  <a:lnTo>
                    <a:pt x="64" y="133"/>
                  </a:lnTo>
                  <a:lnTo>
                    <a:pt x="55" y="136"/>
                  </a:lnTo>
                  <a:lnTo>
                    <a:pt x="47" y="139"/>
                  </a:lnTo>
                  <a:lnTo>
                    <a:pt x="39" y="142"/>
                  </a:lnTo>
                  <a:lnTo>
                    <a:pt x="32" y="146"/>
                  </a:lnTo>
                  <a:lnTo>
                    <a:pt x="25" y="149"/>
                  </a:lnTo>
                  <a:lnTo>
                    <a:pt x="19" y="151"/>
                  </a:lnTo>
                  <a:lnTo>
                    <a:pt x="15" y="15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0" name="Freeform 268">
              <a:extLst>
                <a:ext uri="{FF2B5EF4-FFF2-40B4-BE49-F238E27FC236}">
                  <a16:creationId xmlns:a16="http://schemas.microsoft.com/office/drawing/2014/main" id="{2C7C7AE7-B20B-26A5-D2E4-F8023C93D362}"/>
                </a:ext>
              </a:extLst>
            </p:cNvPr>
            <p:cNvSpPr>
              <a:spLocks/>
            </p:cNvSpPr>
            <p:nvPr/>
          </p:nvSpPr>
          <p:spPr bwMode="gray">
            <a:xfrm>
              <a:off x="5190399" y="3339855"/>
              <a:ext cx="110483" cy="29715"/>
            </a:xfrm>
            <a:custGeom>
              <a:avLst/>
              <a:gdLst>
                <a:gd name="T0" fmla="*/ 0 w 59"/>
                <a:gd name="T1" fmla="*/ 12611 h 17"/>
                <a:gd name="T2" fmla="*/ 7938 w 59"/>
                <a:gd name="T3" fmla="*/ 9808 h 17"/>
                <a:gd name="T4" fmla="*/ 14288 w 59"/>
                <a:gd name="T5" fmla="*/ 7006 h 17"/>
                <a:gd name="T6" fmla="*/ 22225 w 59"/>
                <a:gd name="T7" fmla="*/ 4204 h 17"/>
                <a:gd name="T8" fmla="*/ 31750 w 59"/>
                <a:gd name="T9" fmla="*/ 4204 h 17"/>
                <a:gd name="T10" fmla="*/ 39688 w 59"/>
                <a:gd name="T11" fmla="*/ 1401 h 17"/>
                <a:gd name="T12" fmla="*/ 44450 w 59"/>
                <a:gd name="T13" fmla="*/ 1401 h 17"/>
                <a:gd name="T14" fmla="*/ 52388 w 59"/>
                <a:gd name="T15" fmla="*/ 0 h 17"/>
                <a:gd name="T16" fmla="*/ 61913 w 59"/>
                <a:gd name="T17" fmla="*/ 0 h 17"/>
                <a:gd name="T18" fmla="*/ 66675 w 59"/>
                <a:gd name="T19" fmla="*/ 0 h 17"/>
                <a:gd name="T20" fmla="*/ 74613 w 59"/>
                <a:gd name="T21" fmla="*/ 0 h 17"/>
                <a:gd name="T22" fmla="*/ 80963 w 59"/>
                <a:gd name="T23" fmla="*/ 1401 h 17"/>
                <a:gd name="T24" fmla="*/ 84138 w 59"/>
                <a:gd name="T25" fmla="*/ 1401 h 17"/>
                <a:gd name="T26" fmla="*/ 87313 w 59"/>
                <a:gd name="T27" fmla="*/ 4204 h 17"/>
                <a:gd name="T28" fmla="*/ 92075 w 59"/>
                <a:gd name="T29" fmla="*/ 7006 h 17"/>
                <a:gd name="T30" fmla="*/ 93663 w 59"/>
                <a:gd name="T31" fmla="*/ 11209 h 17"/>
                <a:gd name="T32" fmla="*/ 93663 w 59"/>
                <a:gd name="T33" fmla="*/ 15413 h 17"/>
                <a:gd name="T34" fmla="*/ 90488 w 59"/>
                <a:gd name="T35" fmla="*/ 16814 h 17"/>
                <a:gd name="T36" fmla="*/ 85725 w 59"/>
                <a:gd name="T37" fmla="*/ 16814 h 17"/>
                <a:gd name="T38" fmla="*/ 82550 w 59"/>
                <a:gd name="T39" fmla="*/ 16814 h 17"/>
                <a:gd name="T40" fmla="*/ 77788 w 59"/>
                <a:gd name="T41" fmla="*/ 16814 h 17"/>
                <a:gd name="T42" fmla="*/ 74613 w 59"/>
                <a:gd name="T43" fmla="*/ 16814 h 17"/>
                <a:gd name="T44" fmla="*/ 66675 w 59"/>
                <a:gd name="T45" fmla="*/ 16814 h 17"/>
                <a:gd name="T46" fmla="*/ 63500 w 59"/>
                <a:gd name="T47" fmla="*/ 15413 h 17"/>
                <a:gd name="T48" fmla="*/ 58738 w 59"/>
                <a:gd name="T49" fmla="*/ 15413 h 17"/>
                <a:gd name="T50" fmla="*/ 50800 w 59"/>
                <a:gd name="T51" fmla="*/ 16814 h 17"/>
                <a:gd name="T52" fmla="*/ 42863 w 59"/>
                <a:gd name="T53" fmla="*/ 16814 h 17"/>
                <a:gd name="T54" fmla="*/ 34925 w 59"/>
                <a:gd name="T55" fmla="*/ 16814 h 17"/>
                <a:gd name="T56" fmla="*/ 30163 w 59"/>
                <a:gd name="T57" fmla="*/ 21018 h 17"/>
                <a:gd name="T58" fmla="*/ 22225 w 59"/>
                <a:gd name="T59" fmla="*/ 22419 h 17"/>
                <a:gd name="T60" fmla="*/ 14288 w 59"/>
                <a:gd name="T61" fmla="*/ 22419 h 17"/>
                <a:gd name="T62" fmla="*/ 7938 w 59"/>
                <a:gd name="T63" fmla="*/ 23820 h 17"/>
                <a:gd name="T64" fmla="*/ 0 w 59"/>
                <a:gd name="T65" fmla="*/ 23820 h 17"/>
                <a:gd name="T66" fmla="*/ 0 w 59"/>
                <a:gd name="T67" fmla="*/ 22419 h 17"/>
                <a:gd name="T68" fmla="*/ 0 w 59"/>
                <a:gd name="T69" fmla="*/ 21018 h 17"/>
                <a:gd name="T70" fmla="*/ 0 w 59"/>
                <a:gd name="T71" fmla="*/ 16814 h 17"/>
                <a:gd name="T72" fmla="*/ 0 w 59"/>
                <a:gd name="T73" fmla="*/ 15413 h 17"/>
                <a:gd name="T74" fmla="*/ 0 w 59"/>
                <a:gd name="T75" fmla="*/ 12611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9"/>
                <a:gd name="T115" fmla="*/ 0 h 17"/>
                <a:gd name="T116" fmla="*/ 59 w 59"/>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9" h="17">
                  <a:moveTo>
                    <a:pt x="0" y="9"/>
                  </a:moveTo>
                  <a:lnTo>
                    <a:pt x="5" y="7"/>
                  </a:lnTo>
                  <a:lnTo>
                    <a:pt x="9" y="5"/>
                  </a:lnTo>
                  <a:lnTo>
                    <a:pt x="14" y="3"/>
                  </a:lnTo>
                  <a:lnTo>
                    <a:pt x="20" y="3"/>
                  </a:lnTo>
                  <a:lnTo>
                    <a:pt x="25" y="1"/>
                  </a:lnTo>
                  <a:lnTo>
                    <a:pt x="28" y="1"/>
                  </a:lnTo>
                  <a:lnTo>
                    <a:pt x="33" y="0"/>
                  </a:lnTo>
                  <a:lnTo>
                    <a:pt x="39" y="0"/>
                  </a:lnTo>
                  <a:lnTo>
                    <a:pt x="42" y="0"/>
                  </a:lnTo>
                  <a:lnTo>
                    <a:pt x="47" y="0"/>
                  </a:lnTo>
                  <a:lnTo>
                    <a:pt x="51" y="1"/>
                  </a:lnTo>
                  <a:lnTo>
                    <a:pt x="53" y="1"/>
                  </a:lnTo>
                  <a:lnTo>
                    <a:pt x="55" y="3"/>
                  </a:lnTo>
                  <a:lnTo>
                    <a:pt x="58" y="5"/>
                  </a:lnTo>
                  <a:lnTo>
                    <a:pt x="59" y="8"/>
                  </a:lnTo>
                  <a:lnTo>
                    <a:pt x="59" y="11"/>
                  </a:lnTo>
                  <a:lnTo>
                    <a:pt x="57" y="12"/>
                  </a:lnTo>
                  <a:lnTo>
                    <a:pt x="54" y="12"/>
                  </a:lnTo>
                  <a:lnTo>
                    <a:pt x="52" y="12"/>
                  </a:lnTo>
                  <a:lnTo>
                    <a:pt x="49" y="12"/>
                  </a:lnTo>
                  <a:lnTo>
                    <a:pt x="47" y="12"/>
                  </a:lnTo>
                  <a:lnTo>
                    <a:pt x="42" y="12"/>
                  </a:lnTo>
                  <a:lnTo>
                    <a:pt x="40" y="11"/>
                  </a:lnTo>
                  <a:lnTo>
                    <a:pt x="37" y="11"/>
                  </a:lnTo>
                  <a:lnTo>
                    <a:pt x="32" y="12"/>
                  </a:lnTo>
                  <a:lnTo>
                    <a:pt x="27" y="12"/>
                  </a:lnTo>
                  <a:lnTo>
                    <a:pt x="22" y="12"/>
                  </a:lnTo>
                  <a:lnTo>
                    <a:pt x="19" y="15"/>
                  </a:lnTo>
                  <a:lnTo>
                    <a:pt x="14" y="16"/>
                  </a:lnTo>
                  <a:lnTo>
                    <a:pt x="9" y="16"/>
                  </a:lnTo>
                  <a:lnTo>
                    <a:pt x="5" y="17"/>
                  </a:lnTo>
                  <a:lnTo>
                    <a:pt x="0" y="17"/>
                  </a:lnTo>
                  <a:lnTo>
                    <a:pt x="0" y="16"/>
                  </a:lnTo>
                  <a:lnTo>
                    <a:pt x="0" y="15"/>
                  </a:lnTo>
                  <a:lnTo>
                    <a:pt x="0" y="12"/>
                  </a:lnTo>
                  <a:lnTo>
                    <a:pt x="0" y="11"/>
                  </a:lnTo>
                  <a:lnTo>
                    <a:pt x="0" y="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1" name="Freeform 269">
              <a:extLst>
                <a:ext uri="{FF2B5EF4-FFF2-40B4-BE49-F238E27FC236}">
                  <a16:creationId xmlns:a16="http://schemas.microsoft.com/office/drawing/2014/main" id="{3598DCEC-9C6A-4AA4-D585-0DA51AB90CF7}"/>
                </a:ext>
              </a:extLst>
            </p:cNvPr>
            <p:cNvSpPr>
              <a:spLocks/>
            </p:cNvSpPr>
            <p:nvPr/>
          </p:nvSpPr>
          <p:spPr bwMode="gray">
            <a:xfrm>
              <a:off x="6733154" y="4946407"/>
              <a:ext cx="32141" cy="55467"/>
            </a:xfrm>
            <a:custGeom>
              <a:avLst/>
              <a:gdLst>
                <a:gd name="T0" fmla="*/ 3175 w 17"/>
                <a:gd name="T1" fmla="*/ 0 h 32"/>
                <a:gd name="T2" fmla="*/ 3175 w 17"/>
                <a:gd name="T3" fmla="*/ 8407 h 32"/>
                <a:gd name="T4" fmla="*/ 1588 w 17"/>
                <a:gd name="T5" fmla="*/ 15413 h 32"/>
                <a:gd name="T6" fmla="*/ 1588 w 17"/>
                <a:gd name="T7" fmla="*/ 21017 h 32"/>
                <a:gd name="T8" fmla="*/ 0 w 17"/>
                <a:gd name="T9" fmla="*/ 25221 h 32"/>
                <a:gd name="T10" fmla="*/ 0 w 17"/>
                <a:gd name="T11" fmla="*/ 29424 h 32"/>
                <a:gd name="T12" fmla="*/ 1588 w 17"/>
                <a:gd name="T13" fmla="*/ 35029 h 32"/>
                <a:gd name="T14" fmla="*/ 1588 w 17"/>
                <a:gd name="T15" fmla="*/ 36430 h 32"/>
                <a:gd name="T16" fmla="*/ 3175 w 17"/>
                <a:gd name="T17" fmla="*/ 40634 h 32"/>
                <a:gd name="T18" fmla="*/ 26988 w 17"/>
                <a:gd name="T19" fmla="*/ 44837 h 32"/>
                <a:gd name="T20" fmla="*/ 26988 w 17"/>
                <a:gd name="T21" fmla="*/ 37831 h 32"/>
                <a:gd name="T22" fmla="*/ 26988 w 17"/>
                <a:gd name="T23" fmla="*/ 30825 h 32"/>
                <a:gd name="T24" fmla="*/ 26988 w 17"/>
                <a:gd name="T25" fmla="*/ 25221 h 32"/>
                <a:gd name="T26" fmla="*/ 26988 w 17"/>
                <a:gd name="T27" fmla="*/ 21017 h 32"/>
                <a:gd name="T28" fmla="*/ 26988 w 17"/>
                <a:gd name="T29" fmla="*/ 16814 h 32"/>
                <a:gd name="T30" fmla="*/ 26988 w 17"/>
                <a:gd name="T31" fmla="*/ 9808 h 32"/>
                <a:gd name="T32" fmla="*/ 26988 w 17"/>
                <a:gd name="T33" fmla="*/ 5605 h 32"/>
                <a:gd name="T34" fmla="*/ 26988 w 17"/>
                <a:gd name="T35" fmla="*/ 0 h 32"/>
                <a:gd name="T36" fmla="*/ 23813 w 17"/>
                <a:gd name="T37" fmla="*/ 0 h 32"/>
                <a:gd name="T38" fmla="*/ 19050 w 17"/>
                <a:gd name="T39" fmla="*/ 0 h 32"/>
                <a:gd name="T40" fmla="*/ 14288 w 17"/>
                <a:gd name="T41" fmla="*/ 0 h 32"/>
                <a:gd name="T42" fmla="*/ 12700 w 17"/>
                <a:gd name="T43" fmla="*/ 0 h 32"/>
                <a:gd name="T44" fmla="*/ 9525 w 17"/>
                <a:gd name="T45" fmla="*/ 0 h 32"/>
                <a:gd name="T46" fmla="*/ 4763 w 17"/>
                <a:gd name="T47" fmla="*/ 0 h 32"/>
                <a:gd name="T48" fmla="*/ 3175 w 17"/>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32"/>
                <a:gd name="T77" fmla="*/ 17 w 17"/>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32">
                  <a:moveTo>
                    <a:pt x="2" y="0"/>
                  </a:moveTo>
                  <a:lnTo>
                    <a:pt x="2" y="6"/>
                  </a:lnTo>
                  <a:lnTo>
                    <a:pt x="1" y="11"/>
                  </a:lnTo>
                  <a:lnTo>
                    <a:pt x="1" y="15"/>
                  </a:lnTo>
                  <a:lnTo>
                    <a:pt x="0" y="18"/>
                  </a:lnTo>
                  <a:lnTo>
                    <a:pt x="0" y="21"/>
                  </a:lnTo>
                  <a:lnTo>
                    <a:pt x="1" y="25"/>
                  </a:lnTo>
                  <a:lnTo>
                    <a:pt x="1" y="26"/>
                  </a:lnTo>
                  <a:lnTo>
                    <a:pt x="2" y="29"/>
                  </a:lnTo>
                  <a:lnTo>
                    <a:pt x="17" y="32"/>
                  </a:lnTo>
                  <a:lnTo>
                    <a:pt x="17" y="27"/>
                  </a:lnTo>
                  <a:lnTo>
                    <a:pt x="17" y="22"/>
                  </a:lnTo>
                  <a:lnTo>
                    <a:pt x="17" y="18"/>
                  </a:lnTo>
                  <a:lnTo>
                    <a:pt x="17" y="15"/>
                  </a:lnTo>
                  <a:lnTo>
                    <a:pt x="17" y="12"/>
                  </a:lnTo>
                  <a:lnTo>
                    <a:pt x="17" y="7"/>
                  </a:lnTo>
                  <a:lnTo>
                    <a:pt x="17" y="4"/>
                  </a:lnTo>
                  <a:lnTo>
                    <a:pt x="17" y="0"/>
                  </a:lnTo>
                  <a:lnTo>
                    <a:pt x="15" y="0"/>
                  </a:lnTo>
                  <a:lnTo>
                    <a:pt x="12" y="0"/>
                  </a:lnTo>
                  <a:lnTo>
                    <a:pt x="9" y="0"/>
                  </a:lnTo>
                  <a:lnTo>
                    <a:pt x="8" y="0"/>
                  </a:lnTo>
                  <a:lnTo>
                    <a:pt x="6" y="0"/>
                  </a:lnTo>
                  <a:lnTo>
                    <a:pt x="3" y="0"/>
                  </a:lnTo>
                  <a:lnTo>
                    <a:pt x="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2" name="Freeform 270">
              <a:extLst>
                <a:ext uri="{FF2B5EF4-FFF2-40B4-BE49-F238E27FC236}">
                  <a16:creationId xmlns:a16="http://schemas.microsoft.com/office/drawing/2014/main" id="{32F40955-5F8D-7646-79E5-DAF3BE5D4FC8}"/>
                </a:ext>
              </a:extLst>
            </p:cNvPr>
            <p:cNvSpPr>
              <a:spLocks/>
            </p:cNvSpPr>
            <p:nvPr/>
          </p:nvSpPr>
          <p:spPr bwMode="gray">
            <a:xfrm>
              <a:off x="6594548" y="5073187"/>
              <a:ext cx="82359" cy="73294"/>
            </a:xfrm>
            <a:custGeom>
              <a:avLst/>
              <a:gdLst>
                <a:gd name="T0" fmla="*/ 1588 w 44"/>
                <a:gd name="T1" fmla="*/ 32227 h 41"/>
                <a:gd name="T2" fmla="*/ 7938 w 44"/>
                <a:gd name="T3" fmla="*/ 30826 h 41"/>
                <a:gd name="T4" fmla="*/ 12700 w 44"/>
                <a:gd name="T5" fmla="*/ 26622 h 41"/>
                <a:gd name="T6" fmla="*/ 20637 w 44"/>
                <a:gd name="T7" fmla="*/ 22419 h 41"/>
                <a:gd name="T8" fmla="*/ 23812 w 44"/>
                <a:gd name="T9" fmla="*/ 16814 h 41"/>
                <a:gd name="T10" fmla="*/ 30163 w 44"/>
                <a:gd name="T11" fmla="*/ 9808 h 41"/>
                <a:gd name="T12" fmla="*/ 33338 w 44"/>
                <a:gd name="T13" fmla="*/ 4204 h 41"/>
                <a:gd name="T14" fmla="*/ 39687 w 44"/>
                <a:gd name="T15" fmla="*/ 0 h 41"/>
                <a:gd name="T16" fmla="*/ 46037 w 44"/>
                <a:gd name="T17" fmla="*/ 0 h 41"/>
                <a:gd name="T18" fmla="*/ 50800 w 44"/>
                <a:gd name="T19" fmla="*/ 0 h 41"/>
                <a:gd name="T20" fmla="*/ 55563 w 44"/>
                <a:gd name="T21" fmla="*/ 1401 h 41"/>
                <a:gd name="T22" fmla="*/ 60325 w 44"/>
                <a:gd name="T23" fmla="*/ 4204 h 41"/>
                <a:gd name="T24" fmla="*/ 61913 w 44"/>
                <a:gd name="T25" fmla="*/ 5605 h 41"/>
                <a:gd name="T26" fmla="*/ 65088 w 44"/>
                <a:gd name="T27" fmla="*/ 9808 h 41"/>
                <a:gd name="T28" fmla="*/ 66675 w 44"/>
                <a:gd name="T29" fmla="*/ 11209 h 41"/>
                <a:gd name="T30" fmla="*/ 69850 w 44"/>
                <a:gd name="T31" fmla="*/ 16814 h 41"/>
                <a:gd name="T32" fmla="*/ 69850 w 44"/>
                <a:gd name="T33" fmla="*/ 21018 h 41"/>
                <a:gd name="T34" fmla="*/ 66675 w 44"/>
                <a:gd name="T35" fmla="*/ 23820 h 41"/>
                <a:gd name="T36" fmla="*/ 63500 w 44"/>
                <a:gd name="T37" fmla="*/ 30826 h 41"/>
                <a:gd name="T38" fmla="*/ 57150 w 44"/>
                <a:gd name="T39" fmla="*/ 36430 h 41"/>
                <a:gd name="T40" fmla="*/ 50800 w 44"/>
                <a:gd name="T41" fmla="*/ 42035 h 41"/>
                <a:gd name="T42" fmla="*/ 42862 w 44"/>
                <a:gd name="T43" fmla="*/ 49041 h 41"/>
                <a:gd name="T44" fmla="*/ 36512 w 44"/>
                <a:gd name="T45" fmla="*/ 53244 h 41"/>
                <a:gd name="T46" fmla="*/ 31750 w 44"/>
                <a:gd name="T47" fmla="*/ 57448 h 41"/>
                <a:gd name="T48" fmla="*/ 25400 w 44"/>
                <a:gd name="T49" fmla="*/ 57448 h 41"/>
                <a:gd name="T50" fmla="*/ 23812 w 44"/>
                <a:gd name="T51" fmla="*/ 57448 h 41"/>
                <a:gd name="T52" fmla="*/ 20637 w 44"/>
                <a:gd name="T53" fmla="*/ 53244 h 41"/>
                <a:gd name="T54" fmla="*/ 14288 w 44"/>
                <a:gd name="T55" fmla="*/ 49041 h 41"/>
                <a:gd name="T56" fmla="*/ 9525 w 44"/>
                <a:gd name="T57" fmla="*/ 44837 h 41"/>
                <a:gd name="T58" fmla="*/ 4762 w 44"/>
                <a:gd name="T59" fmla="*/ 40634 h 41"/>
                <a:gd name="T60" fmla="*/ 1588 w 44"/>
                <a:gd name="T61" fmla="*/ 36430 h 41"/>
                <a:gd name="T62" fmla="*/ 0 w 44"/>
                <a:gd name="T63" fmla="*/ 32227 h 41"/>
                <a:gd name="T64" fmla="*/ 1588 w 44"/>
                <a:gd name="T65" fmla="*/ 32227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41"/>
                <a:gd name="T101" fmla="*/ 44 w 44"/>
                <a:gd name="T102" fmla="*/ 41 h 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41">
                  <a:moveTo>
                    <a:pt x="1" y="23"/>
                  </a:moveTo>
                  <a:lnTo>
                    <a:pt x="5" y="22"/>
                  </a:lnTo>
                  <a:lnTo>
                    <a:pt x="8" y="19"/>
                  </a:lnTo>
                  <a:lnTo>
                    <a:pt x="13" y="16"/>
                  </a:lnTo>
                  <a:lnTo>
                    <a:pt x="15" y="12"/>
                  </a:lnTo>
                  <a:lnTo>
                    <a:pt x="19" y="7"/>
                  </a:lnTo>
                  <a:lnTo>
                    <a:pt x="21" y="3"/>
                  </a:lnTo>
                  <a:lnTo>
                    <a:pt x="25" y="0"/>
                  </a:lnTo>
                  <a:lnTo>
                    <a:pt x="29" y="0"/>
                  </a:lnTo>
                  <a:lnTo>
                    <a:pt x="32" y="0"/>
                  </a:lnTo>
                  <a:lnTo>
                    <a:pt x="35" y="1"/>
                  </a:lnTo>
                  <a:lnTo>
                    <a:pt x="38" y="3"/>
                  </a:lnTo>
                  <a:lnTo>
                    <a:pt x="39" y="4"/>
                  </a:lnTo>
                  <a:lnTo>
                    <a:pt x="41" y="7"/>
                  </a:lnTo>
                  <a:lnTo>
                    <a:pt x="42" y="8"/>
                  </a:lnTo>
                  <a:lnTo>
                    <a:pt x="44" y="12"/>
                  </a:lnTo>
                  <a:lnTo>
                    <a:pt x="44" y="15"/>
                  </a:lnTo>
                  <a:lnTo>
                    <a:pt x="42" y="17"/>
                  </a:lnTo>
                  <a:lnTo>
                    <a:pt x="40" y="22"/>
                  </a:lnTo>
                  <a:lnTo>
                    <a:pt x="36" y="26"/>
                  </a:lnTo>
                  <a:lnTo>
                    <a:pt x="32" y="30"/>
                  </a:lnTo>
                  <a:lnTo>
                    <a:pt x="27" y="35"/>
                  </a:lnTo>
                  <a:lnTo>
                    <a:pt x="23" y="38"/>
                  </a:lnTo>
                  <a:lnTo>
                    <a:pt x="20" y="41"/>
                  </a:lnTo>
                  <a:lnTo>
                    <a:pt x="16" y="41"/>
                  </a:lnTo>
                  <a:lnTo>
                    <a:pt x="15" y="41"/>
                  </a:lnTo>
                  <a:lnTo>
                    <a:pt x="13" y="38"/>
                  </a:lnTo>
                  <a:lnTo>
                    <a:pt x="9" y="35"/>
                  </a:lnTo>
                  <a:lnTo>
                    <a:pt x="6" y="32"/>
                  </a:lnTo>
                  <a:lnTo>
                    <a:pt x="3" y="29"/>
                  </a:lnTo>
                  <a:lnTo>
                    <a:pt x="1" y="26"/>
                  </a:lnTo>
                  <a:lnTo>
                    <a:pt x="0" y="23"/>
                  </a:lnTo>
                  <a:lnTo>
                    <a:pt x="1" y="2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3" name="Freeform 271">
              <a:extLst>
                <a:ext uri="{FF2B5EF4-FFF2-40B4-BE49-F238E27FC236}">
                  <a16:creationId xmlns:a16="http://schemas.microsoft.com/office/drawing/2014/main" id="{3B5FD6D7-1789-856D-A346-9979A434D346}"/>
                </a:ext>
              </a:extLst>
            </p:cNvPr>
            <p:cNvSpPr>
              <a:spLocks/>
            </p:cNvSpPr>
            <p:nvPr/>
          </p:nvSpPr>
          <p:spPr bwMode="gray">
            <a:xfrm>
              <a:off x="7092726" y="3395321"/>
              <a:ext cx="319398" cy="560608"/>
            </a:xfrm>
            <a:custGeom>
              <a:avLst/>
              <a:gdLst>
                <a:gd name="T0" fmla="*/ 42862 w 172"/>
                <a:gd name="T1" fmla="*/ 36430 h 321"/>
                <a:gd name="T2" fmla="*/ 49212 w 172"/>
                <a:gd name="T3" fmla="*/ 32227 h 321"/>
                <a:gd name="T4" fmla="*/ 57150 w 172"/>
                <a:gd name="T5" fmla="*/ 30825 h 321"/>
                <a:gd name="T6" fmla="*/ 63500 w 172"/>
                <a:gd name="T7" fmla="*/ 42035 h 321"/>
                <a:gd name="T8" fmla="*/ 74612 w 172"/>
                <a:gd name="T9" fmla="*/ 50442 h 321"/>
                <a:gd name="T10" fmla="*/ 88900 w 172"/>
                <a:gd name="T11" fmla="*/ 50442 h 321"/>
                <a:gd name="T12" fmla="*/ 111125 w 172"/>
                <a:gd name="T13" fmla="*/ 49041 h 321"/>
                <a:gd name="T14" fmla="*/ 131763 w 172"/>
                <a:gd name="T15" fmla="*/ 44837 h 321"/>
                <a:gd name="T16" fmla="*/ 144462 w 172"/>
                <a:gd name="T17" fmla="*/ 42035 h 321"/>
                <a:gd name="T18" fmla="*/ 147637 w 172"/>
                <a:gd name="T19" fmla="*/ 36430 h 321"/>
                <a:gd name="T20" fmla="*/ 158750 w 172"/>
                <a:gd name="T21" fmla="*/ 32227 h 321"/>
                <a:gd name="T22" fmla="*/ 203200 w 172"/>
                <a:gd name="T23" fmla="*/ 25221 h 321"/>
                <a:gd name="T24" fmla="*/ 246063 w 172"/>
                <a:gd name="T25" fmla="*/ 7006 h 321"/>
                <a:gd name="T26" fmla="*/ 261938 w 172"/>
                <a:gd name="T27" fmla="*/ 9808 h 321"/>
                <a:gd name="T28" fmla="*/ 269875 w 172"/>
                <a:gd name="T29" fmla="*/ 21017 h 321"/>
                <a:gd name="T30" fmla="*/ 273050 w 172"/>
                <a:gd name="T31" fmla="*/ 35029 h 321"/>
                <a:gd name="T32" fmla="*/ 255588 w 172"/>
                <a:gd name="T33" fmla="*/ 105087 h 321"/>
                <a:gd name="T34" fmla="*/ 225425 w 172"/>
                <a:gd name="T35" fmla="*/ 169540 h 321"/>
                <a:gd name="T36" fmla="*/ 201612 w 172"/>
                <a:gd name="T37" fmla="*/ 221383 h 321"/>
                <a:gd name="T38" fmla="*/ 184150 w 172"/>
                <a:gd name="T39" fmla="*/ 262017 h 321"/>
                <a:gd name="T40" fmla="*/ 160337 w 172"/>
                <a:gd name="T41" fmla="*/ 294243 h 321"/>
                <a:gd name="T42" fmla="*/ 130175 w 172"/>
                <a:gd name="T43" fmla="*/ 320865 h 321"/>
                <a:gd name="T44" fmla="*/ 93662 w 172"/>
                <a:gd name="T45" fmla="*/ 350290 h 321"/>
                <a:gd name="T46" fmla="*/ 66675 w 172"/>
                <a:gd name="T47" fmla="*/ 379714 h 321"/>
                <a:gd name="T48" fmla="*/ 53975 w 172"/>
                <a:gd name="T49" fmla="*/ 395127 h 321"/>
                <a:gd name="T50" fmla="*/ 41275 w 172"/>
                <a:gd name="T51" fmla="*/ 402133 h 321"/>
                <a:gd name="T52" fmla="*/ 26988 w 172"/>
                <a:gd name="T53" fmla="*/ 414743 h 321"/>
                <a:gd name="T54" fmla="*/ 14288 w 172"/>
                <a:gd name="T55" fmla="*/ 430156 h 321"/>
                <a:gd name="T56" fmla="*/ 3175 w 172"/>
                <a:gd name="T57" fmla="*/ 445569 h 321"/>
                <a:gd name="T58" fmla="*/ 0 w 172"/>
                <a:gd name="T59" fmla="*/ 311057 h 321"/>
                <a:gd name="T60" fmla="*/ 4762 w 172"/>
                <a:gd name="T61" fmla="*/ 301249 h 321"/>
                <a:gd name="T62" fmla="*/ 17462 w 172"/>
                <a:gd name="T63" fmla="*/ 285836 h 321"/>
                <a:gd name="T64" fmla="*/ 26988 w 172"/>
                <a:gd name="T65" fmla="*/ 276028 h 321"/>
                <a:gd name="T66" fmla="*/ 38100 w 172"/>
                <a:gd name="T67" fmla="*/ 270424 h 321"/>
                <a:gd name="T68" fmla="*/ 52388 w 172"/>
                <a:gd name="T69" fmla="*/ 266220 h 321"/>
                <a:gd name="T70" fmla="*/ 58738 w 172"/>
                <a:gd name="T71" fmla="*/ 260616 h 321"/>
                <a:gd name="T72" fmla="*/ 61913 w 172"/>
                <a:gd name="T73" fmla="*/ 250807 h 321"/>
                <a:gd name="T74" fmla="*/ 74612 w 172"/>
                <a:gd name="T75" fmla="*/ 242400 h 321"/>
                <a:gd name="T76" fmla="*/ 85725 w 172"/>
                <a:gd name="T77" fmla="*/ 242400 h 321"/>
                <a:gd name="T78" fmla="*/ 98425 w 172"/>
                <a:gd name="T79" fmla="*/ 242400 h 321"/>
                <a:gd name="T80" fmla="*/ 111125 w 172"/>
                <a:gd name="T81" fmla="*/ 239598 h 321"/>
                <a:gd name="T82" fmla="*/ 120650 w 172"/>
                <a:gd name="T83" fmla="*/ 226988 h 321"/>
                <a:gd name="T84" fmla="*/ 123825 w 172"/>
                <a:gd name="T85" fmla="*/ 217180 h 321"/>
                <a:gd name="T86" fmla="*/ 142875 w 172"/>
                <a:gd name="T87" fmla="*/ 190558 h 321"/>
                <a:gd name="T88" fmla="*/ 173037 w 172"/>
                <a:gd name="T89" fmla="*/ 161133 h 321"/>
                <a:gd name="T90" fmla="*/ 171450 w 172"/>
                <a:gd name="T91" fmla="*/ 140116 h 321"/>
                <a:gd name="T92" fmla="*/ 134938 w 172"/>
                <a:gd name="T93" fmla="*/ 130308 h 321"/>
                <a:gd name="T94" fmla="*/ 103188 w 172"/>
                <a:gd name="T95" fmla="*/ 120500 h 321"/>
                <a:gd name="T96" fmla="*/ 80962 w 172"/>
                <a:gd name="T97" fmla="*/ 109290 h 321"/>
                <a:gd name="T98" fmla="*/ 52388 w 172"/>
                <a:gd name="T99" fmla="*/ 84070 h 321"/>
                <a:gd name="T100" fmla="*/ 34925 w 172"/>
                <a:gd name="T101" fmla="*/ 40634 h 321"/>
                <a:gd name="T102" fmla="*/ 31750 w 172"/>
                <a:gd name="T103" fmla="*/ 46238 h 321"/>
                <a:gd name="T104" fmla="*/ 38100 w 172"/>
                <a:gd name="T105" fmla="*/ 39232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2"/>
                <a:gd name="T160" fmla="*/ 0 h 321"/>
                <a:gd name="T161" fmla="*/ 172 w 172"/>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2" h="321">
                  <a:moveTo>
                    <a:pt x="25" y="26"/>
                  </a:moveTo>
                  <a:lnTo>
                    <a:pt x="26" y="26"/>
                  </a:lnTo>
                  <a:lnTo>
                    <a:pt x="27" y="26"/>
                  </a:lnTo>
                  <a:lnTo>
                    <a:pt x="28" y="25"/>
                  </a:lnTo>
                  <a:lnTo>
                    <a:pt x="30" y="25"/>
                  </a:lnTo>
                  <a:lnTo>
                    <a:pt x="31" y="23"/>
                  </a:lnTo>
                  <a:lnTo>
                    <a:pt x="32" y="22"/>
                  </a:lnTo>
                  <a:lnTo>
                    <a:pt x="33" y="22"/>
                  </a:lnTo>
                  <a:lnTo>
                    <a:pt x="36" y="22"/>
                  </a:lnTo>
                  <a:lnTo>
                    <a:pt x="37" y="25"/>
                  </a:lnTo>
                  <a:lnTo>
                    <a:pt x="39" y="28"/>
                  </a:lnTo>
                  <a:lnTo>
                    <a:pt x="40" y="30"/>
                  </a:lnTo>
                  <a:lnTo>
                    <a:pt x="44" y="32"/>
                  </a:lnTo>
                  <a:lnTo>
                    <a:pt x="46" y="35"/>
                  </a:lnTo>
                  <a:lnTo>
                    <a:pt x="47" y="36"/>
                  </a:lnTo>
                  <a:lnTo>
                    <a:pt x="50" y="36"/>
                  </a:lnTo>
                  <a:lnTo>
                    <a:pt x="51" y="37"/>
                  </a:lnTo>
                  <a:lnTo>
                    <a:pt x="56" y="36"/>
                  </a:lnTo>
                  <a:lnTo>
                    <a:pt x="60" y="36"/>
                  </a:lnTo>
                  <a:lnTo>
                    <a:pt x="65" y="35"/>
                  </a:lnTo>
                  <a:lnTo>
                    <a:pt x="70" y="35"/>
                  </a:lnTo>
                  <a:lnTo>
                    <a:pt x="75" y="33"/>
                  </a:lnTo>
                  <a:lnTo>
                    <a:pt x="79" y="33"/>
                  </a:lnTo>
                  <a:lnTo>
                    <a:pt x="83" y="32"/>
                  </a:lnTo>
                  <a:lnTo>
                    <a:pt x="88" y="32"/>
                  </a:lnTo>
                  <a:lnTo>
                    <a:pt x="90" y="32"/>
                  </a:lnTo>
                  <a:lnTo>
                    <a:pt x="91" y="30"/>
                  </a:lnTo>
                  <a:lnTo>
                    <a:pt x="93" y="29"/>
                  </a:lnTo>
                  <a:lnTo>
                    <a:pt x="93" y="28"/>
                  </a:lnTo>
                  <a:lnTo>
                    <a:pt x="93" y="26"/>
                  </a:lnTo>
                  <a:lnTo>
                    <a:pt x="93" y="25"/>
                  </a:lnTo>
                  <a:lnTo>
                    <a:pt x="91" y="25"/>
                  </a:lnTo>
                  <a:lnTo>
                    <a:pt x="100" y="23"/>
                  </a:lnTo>
                  <a:lnTo>
                    <a:pt x="109" y="23"/>
                  </a:lnTo>
                  <a:lnTo>
                    <a:pt x="119" y="21"/>
                  </a:lnTo>
                  <a:lnTo>
                    <a:pt x="128" y="18"/>
                  </a:lnTo>
                  <a:lnTo>
                    <a:pt x="139" y="15"/>
                  </a:lnTo>
                  <a:lnTo>
                    <a:pt x="147" y="11"/>
                  </a:lnTo>
                  <a:lnTo>
                    <a:pt x="155" y="5"/>
                  </a:lnTo>
                  <a:lnTo>
                    <a:pt x="161" y="0"/>
                  </a:lnTo>
                  <a:lnTo>
                    <a:pt x="164" y="2"/>
                  </a:lnTo>
                  <a:lnTo>
                    <a:pt x="165" y="7"/>
                  </a:lnTo>
                  <a:lnTo>
                    <a:pt x="167" y="9"/>
                  </a:lnTo>
                  <a:lnTo>
                    <a:pt x="168" y="12"/>
                  </a:lnTo>
                  <a:lnTo>
                    <a:pt x="170" y="15"/>
                  </a:lnTo>
                  <a:lnTo>
                    <a:pt x="171" y="18"/>
                  </a:lnTo>
                  <a:lnTo>
                    <a:pt x="171" y="21"/>
                  </a:lnTo>
                  <a:lnTo>
                    <a:pt x="172" y="25"/>
                  </a:lnTo>
                  <a:lnTo>
                    <a:pt x="171" y="43"/>
                  </a:lnTo>
                  <a:lnTo>
                    <a:pt x="167" y="60"/>
                  </a:lnTo>
                  <a:lnTo>
                    <a:pt x="161" y="75"/>
                  </a:lnTo>
                  <a:lnTo>
                    <a:pt x="155" y="91"/>
                  </a:lnTo>
                  <a:lnTo>
                    <a:pt x="148" y="105"/>
                  </a:lnTo>
                  <a:lnTo>
                    <a:pt x="142" y="121"/>
                  </a:lnTo>
                  <a:lnTo>
                    <a:pt x="136" y="134"/>
                  </a:lnTo>
                  <a:lnTo>
                    <a:pt x="132" y="148"/>
                  </a:lnTo>
                  <a:lnTo>
                    <a:pt x="127" y="158"/>
                  </a:lnTo>
                  <a:lnTo>
                    <a:pt x="125" y="169"/>
                  </a:lnTo>
                  <a:lnTo>
                    <a:pt x="120" y="179"/>
                  </a:lnTo>
                  <a:lnTo>
                    <a:pt x="116" y="187"/>
                  </a:lnTo>
                  <a:lnTo>
                    <a:pt x="112" y="196"/>
                  </a:lnTo>
                  <a:lnTo>
                    <a:pt x="107" y="203"/>
                  </a:lnTo>
                  <a:lnTo>
                    <a:pt x="101" y="210"/>
                  </a:lnTo>
                  <a:lnTo>
                    <a:pt x="96" y="215"/>
                  </a:lnTo>
                  <a:lnTo>
                    <a:pt x="89" y="222"/>
                  </a:lnTo>
                  <a:lnTo>
                    <a:pt x="82" y="229"/>
                  </a:lnTo>
                  <a:lnTo>
                    <a:pt x="73" y="236"/>
                  </a:lnTo>
                  <a:lnTo>
                    <a:pt x="66" y="243"/>
                  </a:lnTo>
                  <a:lnTo>
                    <a:pt x="59" y="250"/>
                  </a:lnTo>
                  <a:lnTo>
                    <a:pt x="52" y="257"/>
                  </a:lnTo>
                  <a:lnTo>
                    <a:pt x="46" y="264"/>
                  </a:lnTo>
                  <a:lnTo>
                    <a:pt x="42" y="271"/>
                  </a:lnTo>
                  <a:lnTo>
                    <a:pt x="39" y="276"/>
                  </a:lnTo>
                  <a:lnTo>
                    <a:pt x="37" y="279"/>
                  </a:lnTo>
                  <a:lnTo>
                    <a:pt x="34" y="282"/>
                  </a:lnTo>
                  <a:lnTo>
                    <a:pt x="32" y="285"/>
                  </a:lnTo>
                  <a:lnTo>
                    <a:pt x="28" y="286"/>
                  </a:lnTo>
                  <a:lnTo>
                    <a:pt x="26" y="287"/>
                  </a:lnTo>
                  <a:lnTo>
                    <a:pt x="22" y="290"/>
                  </a:lnTo>
                  <a:lnTo>
                    <a:pt x="20" y="292"/>
                  </a:lnTo>
                  <a:lnTo>
                    <a:pt x="17" y="296"/>
                  </a:lnTo>
                  <a:lnTo>
                    <a:pt x="14" y="298"/>
                  </a:lnTo>
                  <a:lnTo>
                    <a:pt x="12" y="303"/>
                  </a:lnTo>
                  <a:lnTo>
                    <a:pt x="9" y="307"/>
                  </a:lnTo>
                  <a:lnTo>
                    <a:pt x="7" y="310"/>
                  </a:lnTo>
                  <a:lnTo>
                    <a:pt x="5" y="314"/>
                  </a:lnTo>
                  <a:lnTo>
                    <a:pt x="2" y="318"/>
                  </a:lnTo>
                  <a:lnTo>
                    <a:pt x="1" y="321"/>
                  </a:lnTo>
                  <a:lnTo>
                    <a:pt x="1" y="225"/>
                  </a:lnTo>
                  <a:lnTo>
                    <a:pt x="0" y="222"/>
                  </a:lnTo>
                  <a:lnTo>
                    <a:pt x="0" y="219"/>
                  </a:lnTo>
                  <a:lnTo>
                    <a:pt x="1" y="218"/>
                  </a:lnTo>
                  <a:lnTo>
                    <a:pt x="3" y="215"/>
                  </a:lnTo>
                  <a:lnTo>
                    <a:pt x="7" y="211"/>
                  </a:lnTo>
                  <a:lnTo>
                    <a:pt x="9" y="208"/>
                  </a:lnTo>
                  <a:lnTo>
                    <a:pt x="11" y="204"/>
                  </a:lnTo>
                  <a:lnTo>
                    <a:pt x="12" y="200"/>
                  </a:lnTo>
                  <a:lnTo>
                    <a:pt x="14" y="199"/>
                  </a:lnTo>
                  <a:lnTo>
                    <a:pt x="17" y="197"/>
                  </a:lnTo>
                  <a:lnTo>
                    <a:pt x="19" y="196"/>
                  </a:lnTo>
                  <a:lnTo>
                    <a:pt x="21" y="194"/>
                  </a:lnTo>
                  <a:lnTo>
                    <a:pt x="24" y="193"/>
                  </a:lnTo>
                  <a:lnTo>
                    <a:pt x="27" y="192"/>
                  </a:lnTo>
                  <a:lnTo>
                    <a:pt x="30" y="192"/>
                  </a:lnTo>
                  <a:lnTo>
                    <a:pt x="33" y="190"/>
                  </a:lnTo>
                  <a:lnTo>
                    <a:pt x="34" y="190"/>
                  </a:lnTo>
                  <a:lnTo>
                    <a:pt x="36" y="189"/>
                  </a:lnTo>
                  <a:lnTo>
                    <a:pt x="37" y="186"/>
                  </a:lnTo>
                  <a:lnTo>
                    <a:pt x="37" y="183"/>
                  </a:lnTo>
                  <a:lnTo>
                    <a:pt x="38" y="180"/>
                  </a:lnTo>
                  <a:lnTo>
                    <a:pt x="39" y="179"/>
                  </a:lnTo>
                  <a:lnTo>
                    <a:pt x="40" y="176"/>
                  </a:lnTo>
                  <a:lnTo>
                    <a:pt x="42" y="175"/>
                  </a:lnTo>
                  <a:lnTo>
                    <a:pt x="47" y="173"/>
                  </a:lnTo>
                  <a:lnTo>
                    <a:pt x="51" y="173"/>
                  </a:lnTo>
                  <a:lnTo>
                    <a:pt x="52" y="173"/>
                  </a:lnTo>
                  <a:lnTo>
                    <a:pt x="54" y="173"/>
                  </a:lnTo>
                  <a:lnTo>
                    <a:pt x="56" y="173"/>
                  </a:lnTo>
                  <a:lnTo>
                    <a:pt x="58" y="173"/>
                  </a:lnTo>
                  <a:lnTo>
                    <a:pt x="62" y="173"/>
                  </a:lnTo>
                  <a:lnTo>
                    <a:pt x="66" y="173"/>
                  </a:lnTo>
                  <a:lnTo>
                    <a:pt x="69" y="172"/>
                  </a:lnTo>
                  <a:lnTo>
                    <a:pt x="70" y="171"/>
                  </a:lnTo>
                  <a:lnTo>
                    <a:pt x="72" y="168"/>
                  </a:lnTo>
                  <a:lnTo>
                    <a:pt x="73" y="167"/>
                  </a:lnTo>
                  <a:lnTo>
                    <a:pt x="76" y="162"/>
                  </a:lnTo>
                  <a:lnTo>
                    <a:pt x="77" y="160"/>
                  </a:lnTo>
                  <a:lnTo>
                    <a:pt x="78" y="158"/>
                  </a:lnTo>
                  <a:lnTo>
                    <a:pt x="78" y="155"/>
                  </a:lnTo>
                  <a:lnTo>
                    <a:pt x="82" y="150"/>
                  </a:lnTo>
                  <a:lnTo>
                    <a:pt x="85" y="143"/>
                  </a:lnTo>
                  <a:lnTo>
                    <a:pt x="90" y="136"/>
                  </a:lnTo>
                  <a:lnTo>
                    <a:pt x="97" y="129"/>
                  </a:lnTo>
                  <a:lnTo>
                    <a:pt x="103" y="122"/>
                  </a:lnTo>
                  <a:lnTo>
                    <a:pt x="109" y="115"/>
                  </a:lnTo>
                  <a:lnTo>
                    <a:pt x="115" y="109"/>
                  </a:lnTo>
                  <a:lnTo>
                    <a:pt x="120" y="102"/>
                  </a:lnTo>
                  <a:lnTo>
                    <a:pt x="108" y="100"/>
                  </a:lnTo>
                  <a:lnTo>
                    <a:pt x="100" y="98"/>
                  </a:lnTo>
                  <a:lnTo>
                    <a:pt x="91" y="95"/>
                  </a:lnTo>
                  <a:lnTo>
                    <a:pt x="85" y="93"/>
                  </a:lnTo>
                  <a:lnTo>
                    <a:pt x="79" y="90"/>
                  </a:lnTo>
                  <a:lnTo>
                    <a:pt x="72" y="88"/>
                  </a:lnTo>
                  <a:lnTo>
                    <a:pt x="65" y="86"/>
                  </a:lnTo>
                  <a:lnTo>
                    <a:pt x="58" y="83"/>
                  </a:lnTo>
                  <a:lnTo>
                    <a:pt x="54" y="82"/>
                  </a:lnTo>
                  <a:lnTo>
                    <a:pt x="51" y="78"/>
                  </a:lnTo>
                  <a:lnTo>
                    <a:pt x="45" y="72"/>
                  </a:lnTo>
                  <a:lnTo>
                    <a:pt x="39" y="67"/>
                  </a:lnTo>
                  <a:lnTo>
                    <a:pt x="33" y="60"/>
                  </a:lnTo>
                  <a:lnTo>
                    <a:pt x="28" y="51"/>
                  </a:lnTo>
                  <a:lnTo>
                    <a:pt x="24" y="40"/>
                  </a:lnTo>
                  <a:lnTo>
                    <a:pt x="22" y="29"/>
                  </a:lnTo>
                  <a:lnTo>
                    <a:pt x="20" y="33"/>
                  </a:lnTo>
                  <a:lnTo>
                    <a:pt x="19" y="35"/>
                  </a:lnTo>
                  <a:lnTo>
                    <a:pt x="20" y="33"/>
                  </a:lnTo>
                  <a:lnTo>
                    <a:pt x="21" y="30"/>
                  </a:lnTo>
                  <a:lnTo>
                    <a:pt x="22" y="29"/>
                  </a:lnTo>
                  <a:lnTo>
                    <a:pt x="24" y="28"/>
                  </a:lnTo>
                  <a:lnTo>
                    <a:pt x="25" y="2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4" name="Freeform 272">
              <a:extLst>
                <a:ext uri="{FF2B5EF4-FFF2-40B4-BE49-F238E27FC236}">
                  <a16:creationId xmlns:a16="http://schemas.microsoft.com/office/drawing/2014/main" id="{ABCF7B2B-F3F7-73E0-1678-5B3030168676}"/>
                </a:ext>
              </a:extLst>
            </p:cNvPr>
            <p:cNvSpPr>
              <a:spLocks/>
            </p:cNvSpPr>
            <p:nvPr/>
          </p:nvSpPr>
          <p:spPr bwMode="gray">
            <a:xfrm>
              <a:off x="7257449" y="4259015"/>
              <a:ext cx="16069" cy="15851"/>
            </a:xfrm>
            <a:custGeom>
              <a:avLst/>
              <a:gdLst>
                <a:gd name="T0" fmla="*/ 0 w 9"/>
                <a:gd name="T1" fmla="*/ 0 h 9"/>
                <a:gd name="T2" fmla="*/ 0 w 9"/>
                <a:gd name="T3" fmla="*/ 12610 h 9"/>
                <a:gd name="T4" fmla="*/ 14288 w 9"/>
                <a:gd name="T5" fmla="*/ 12610 h 9"/>
                <a:gd name="T6" fmla="*/ 12700 w 9"/>
                <a:gd name="T7" fmla="*/ 11209 h 9"/>
                <a:gd name="T8" fmla="*/ 12700 w 9"/>
                <a:gd name="T9" fmla="*/ 8407 h 9"/>
                <a:gd name="T10" fmla="*/ 9525 w 9"/>
                <a:gd name="T11" fmla="*/ 5604 h 9"/>
                <a:gd name="T12" fmla="*/ 0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0" y="0"/>
                  </a:moveTo>
                  <a:lnTo>
                    <a:pt x="0" y="9"/>
                  </a:lnTo>
                  <a:lnTo>
                    <a:pt x="9" y="9"/>
                  </a:lnTo>
                  <a:lnTo>
                    <a:pt x="8" y="8"/>
                  </a:lnTo>
                  <a:lnTo>
                    <a:pt x="8" y="6"/>
                  </a:lnTo>
                  <a:lnTo>
                    <a:pt x="6" y="4"/>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5" name="Freeform 273">
              <a:extLst>
                <a:ext uri="{FF2B5EF4-FFF2-40B4-BE49-F238E27FC236}">
                  <a16:creationId xmlns:a16="http://schemas.microsoft.com/office/drawing/2014/main" id="{8CB72817-2B86-D4D7-5F01-CB430A965ACB}"/>
                </a:ext>
              </a:extLst>
            </p:cNvPr>
            <p:cNvSpPr>
              <a:spLocks/>
            </p:cNvSpPr>
            <p:nvPr/>
          </p:nvSpPr>
          <p:spPr bwMode="gray">
            <a:xfrm>
              <a:off x="7339810" y="4268922"/>
              <a:ext cx="10044" cy="15851"/>
            </a:xfrm>
            <a:custGeom>
              <a:avLst/>
              <a:gdLst>
                <a:gd name="T0" fmla="*/ 0 w 5"/>
                <a:gd name="T1" fmla="*/ 1401 h 9"/>
                <a:gd name="T2" fmla="*/ 7938 w 5"/>
                <a:gd name="T3" fmla="*/ 12610 h 9"/>
                <a:gd name="T4" fmla="*/ 0 w 5"/>
                <a:gd name="T5" fmla="*/ 12610 h 9"/>
                <a:gd name="T6" fmla="*/ 0 w 5"/>
                <a:gd name="T7" fmla="*/ 0 h 9"/>
                <a:gd name="T8" fmla="*/ 7938 w 5"/>
                <a:gd name="T9" fmla="*/ 0 h 9"/>
                <a:gd name="T10" fmla="*/ 0 w 5"/>
                <a:gd name="T11" fmla="*/ 1401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1"/>
                  </a:moveTo>
                  <a:lnTo>
                    <a:pt x="5" y="9"/>
                  </a:lnTo>
                  <a:lnTo>
                    <a:pt x="0" y="9"/>
                  </a:lnTo>
                  <a:lnTo>
                    <a:pt x="0" y="0"/>
                  </a:lnTo>
                  <a:lnTo>
                    <a:pt x="5" y="0"/>
                  </a:lnTo>
                  <a:lnTo>
                    <a:pt x="0" y="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6" name="Freeform 274">
              <a:extLst>
                <a:ext uri="{FF2B5EF4-FFF2-40B4-BE49-F238E27FC236}">
                  <a16:creationId xmlns:a16="http://schemas.microsoft.com/office/drawing/2014/main" id="{5EDBADC2-6ABA-6BB6-CDDA-A5E4EFB7DEE5}"/>
                </a:ext>
              </a:extLst>
            </p:cNvPr>
            <p:cNvSpPr>
              <a:spLocks/>
            </p:cNvSpPr>
            <p:nvPr/>
          </p:nvSpPr>
          <p:spPr bwMode="gray">
            <a:xfrm>
              <a:off x="7440249" y="4199585"/>
              <a:ext cx="10044" cy="13868"/>
            </a:xfrm>
            <a:custGeom>
              <a:avLst/>
              <a:gdLst>
                <a:gd name="T0" fmla="*/ 9525 w 6"/>
                <a:gd name="T1" fmla="*/ 0 h 8"/>
                <a:gd name="T2" fmla="*/ 9525 w 6"/>
                <a:gd name="T3" fmla="*/ 1401 h 8"/>
                <a:gd name="T4" fmla="*/ 7938 w 6"/>
                <a:gd name="T5" fmla="*/ 1401 h 8"/>
                <a:gd name="T6" fmla="*/ 7938 w 6"/>
                <a:gd name="T7" fmla="*/ 4203 h 8"/>
                <a:gd name="T8" fmla="*/ 4763 w 6"/>
                <a:gd name="T9" fmla="*/ 7006 h 8"/>
                <a:gd name="T10" fmla="*/ 3175 w 6"/>
                <a:gd name="T11" fmla="*/ 9808 h 8"/>
                <a:gd name="T12" fmla="*/ 3175 w 6"/>
                <a:gd name="T13" fmla="*/ 11209 h 8"/>
                <a:gd name="T14" fmla="*/ 0 w 6"/>
                <a:gd name="T15" fmla="*/ 11209 h 8"/>
                <a:gd name="T16" fmla="*/ 0 w 6"/>
                <a:gd name="T17" fmla="*/ 9808 h 8"/>
                <a:gd name="T18" fmla="*/ 0 w 6"/>
                <a:gd name="T19" fmla="*/ 7006 h 8"/>
                <a:gd name="T20" fmla="*/ 0 w 6"/>
                <a:gd name="T21" fmla="*/ 4203 h 8"/>
                <a:gd name="T22" fmla="*/ 4763 w 6"/>
                <a:gd name="T23" fmla="*/ 4203 h 8"/>
                <a:gd name="T24" fmla="*/ 9525 w 6"/>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8"/>
                <a:gd name="T41" fmla="*/ 6 w 6"/>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8">
                  <a:moveTo>
                    <a:pt x="6" y="0"/>
                  </a:moveTo>
                  <a:lnTo>
                    <a:pt x="6" y="1"/>
                  </a:lnTo>
                  <a:lnTo>
                    <a:pt x="5" y="1"/>
                  </a:lnTo>
                  <a:lnTo>
                    <a:pt x="5" y="3"/>
                  </a:lnTo>
                  <a:lnTo>
                    <a:pt x="3" y="5"/>
                  </a:lnTo>
                  <a:lnTo>
                    <a:pt x="2" y="7"/>
                  </a:lnTo>
                  <a:lnTo>
                    <a:pt x="2" y="8"/>
                  </a:lnTo>
                  <a:lnTo>
                    <a:pt x="0" y="8"/>
                  </a:lnTo>
                  <a:lnTo>
                    <a:pt x="0" y="7"/>
                  </a:lnTo>
                  <a:lnTo>
                    <a:pt x="0" y="5"/>
                  </a:lnTo>
                  <a:lnTo>
                    <a:pt x="0" y="3"/>
                  </a:lnTo>
                  <a:lnTo>
                    <a:pt x="3" y="3"/>
                  </a:lnTo>
                  <a:lnTo>
                    <a:pt x="6"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7" name="Freeform 276">
              <a:extLst>
                <a:ext uri="{FF2B5EF4-FFF2-40B4-BE49-F238E27FC236}">
                  <a16:creationId xmlns:a16="http://schemas.microsoft.com/office/drawing/2014/main" id="{D34A5B74-DD19-8CE7-8132-DED99DAB2FAC}"/>
                </a:ext>
              </a:extLst>
            </p:cNvPr>
            <p:cNvSpPr>
              <a:spLocks/>
            </p:cNvSpPr>
            <p:nvPr/>
          </p:nvSpPr>
          <p:spPr bwMode="gray">
            <a:xfrm>
              <a:off x="5445516" y="1618410"/>
              <a:ext cx="128563" cy="190171"/>
            </a:xfrm>
            <a:custGeom>
              <a:avLst/>
              <a:gdLst>
                <a:gd name="T0" fmla="*/ 88900 w 70"/>
                <a:gd name="T1" fmla="*/ 36430 h 109"/>
                <a:gd name="T2" fmla="*/ 84137 w 70"/>
                <a:gd name="T3" fmla="*/ 44837 h 109"/>
                <a:gd name="T4" fmla="*/ 74612 w 70"/>
                <a:gd name="T5" fmla="*/ 47639 h 109"/>
                <a:gd name="T6" fmla="*/ 84137 w 70"/>
                <a:gd name="T7" fmla="*/ 57447 h 109"/>
                <a:gd name="T8" fmla="*/ 101600 w 70"/>
                <a:gd name="T9" fmla="*/ 61651 h 109"/>
                <a:gd name="T10" fmla="*/ 111125 w 70"/>
                <a:gd name="T11" fmla="*/ 65854 h 109"/>
                <a:gd name="T12" fmla="*/ 111125 w 70"/>
                <a:gd name="T13" fmla="*/ 77064 h 109"/>
                <a:gd name="T14" fmla="*/ 111125 w 70"/>
                <a:gd name="T15" fmla="*/ 91075 h 109"/>
                <a:gd name="T16" fmla="*/ 107950 w 70"/>
                <a:gd name="T17" fmla="*/ 100883 h 109"/>
                <a:gd name="T18" fmla="*/ 98425 w 70"/>
                <a:gd name="T19" fmla="*/ 110691 h 109"/>
                <a:gd name="T20" fmla="*/ 93662 w 70"/>
                <a:gd name="T21" fmla="*/ 121901 h 109"/>
                <a:gd name="T22" fmla="*/ 84137 w 70"/>
                <a:gd name="T23" fmla="*/ 123302 h 109"/>
                <a:gd name="T24" fmla="*/ 76200 w 70"/>
                <a:gd name="T25" fmla="*/ 127505 h 109"/>
                <a:gd name="T26" fmla="*/ 71437 w 70"/>
                <a:gd name="T27" fmla="*/ 131709 h 109"/>
                <a:gd name="T28" fmla="*/ 63500 w 70"/>
                <a:gd name="T29" fmla="*/ 135912 h 109"/>
                <a:gd name="T30" fmla="*/ 57150 w 70"/>
                <a:gd name="T31" fmla="*/ 138714 h 109"/>
                <a:gd name="T32" fmla="*/ 39687 w 70"/>
                <a:gd name="T33" fmla="*/ 141517 h 109"/>
                <a:gd name="T34" fmla="*/ 20637 w 70"/>
                <a:gd name="T35" fmla="*/ 147121 h 109"/>
                <a:gd name="T36" fmla="*/ 1588 w 70"/>
                <a:gd name="T37" fmla="*/ 152726 h 109"/>
                <a:gd name="T38" fmla="*/ 4762 w 70"/>
                <a:gd name="T39" fmla="*/ 142918 h 109"/>
                <a:gd name="T40" fmla="*/ 0 w 70"/>
                <a:gd name="T41" fmla="*/ 142918 h 109"/>
                <a:gd name="T42" fmla="*/ 3175 w 70"/>
                <a:gd name="T43" fmla="*/ 121901 h 109"/>
                <a:gd name="T44" fmla="*/ 9525 w 70"/>
                <a:gd name="T45" fmla="*/ 117697 h 109"/>
                <a:gd name="T46" fmla="*/ 14287 w 70"/>
                <a:gd name="T47" fmla="*/ 116296 h 109"/>
                <a:gd name="T48" fmla="*/ 23812 w 70"/>
                <a:gd name="T49" fmla="*/ 112092 h 109"/>
                <a:gd name="T50" fmla="*/ 33337 w 70"/>
                <a:gd name="T51" fmla="*/ 109290 h 109"/>
                <a:gd name="T52" fmla="*/ 25400 w 70"/>
                <a:gd name="T53" fmla="*/ 109290 h 109"/>
                <a:gd name="T54" fmla="*/ 19050 w 70"/>
                <a:gd name="T55" fmla="*/ 110691 h 109"/>
                <a:gd name="T56" fmla="*/ 15875 w 70"/>
                <a:gd name="T57" fmla="*/ 105087 h 109"/>
                <a:gd name="T58" fmla="*/ 19050 w 70"/>
                <a:gd name="T59" fmla="*/ 96680 h 109"/>
                <a:gd name="T60" fmla="*/ 22225 w 70"/>
                <a:gd name="T61" fmla="*/ 89674 h 109"/>
                <a:gd name="T62" fmla="*/ 9525 w 70"/>
                <a:gd name="T63" fmla="*/ 85471 h 109"/>
                <a:gd name="T64" fmla="*/ 1588 w 70"/>
                <a:gd name="T65" fmla="*/ 77064 h 109"/>
                <a:gd name="T66" fmla="*/ 3175 w 70"/>
                <a:gd name="T67" fmla="*/ 67255 h 109"/>
                <a:gd name="T68" fmla="*/ 12700 w 70"/>
                <a:gd name="T69" fmla="*/ 61651 h 109"/>
                <a:gd name="T70" fmla="*/ 14287 w 70"/>
                <a:gd name="T71" fmla="*/ 56046 h 109"/>
                <a:gd name="T72" fmla="*/ 23812 w 70"/>
                <a:gd name="T73" fmla="*/ 54645 h 109"/>
                <a:gd name="T74" fmla="*/ 33337 w 70"/>
                <a:gd name="T75" fmla="*/ 54645 h 109"/>
                <a:gd name="T76" fmla="*/ 41275 w 70"/>
                <a:gd name="T77" fmla="*/ 54645 h 109"/>
                <a:gd name="T78" fmla="*/ 50800 w 70"/>
                <a:gd name="T79" fmla="*/ 47639 h 109"/>
                <a:gd name="T80" fmla="*/ 52388 w 70"/>
                <a:gd name="T81" fmla="*/ 30825 h 109"/>
                <a:gd name="T82" fmla="*/ 57150 w 70"/>
                <a:gd name="T83" fmla="*/ 21017 h 109"/>
                <a:gd name="T84" fmla="*/ 63500 w 70"/>
                <a:gd name="T85" fmla="*/ 9808 h 109"/>
                <a:gd name="T86" fmla="*/ 76200 w 70"/>
                <a:gd name="T87" fmla="*/ 0 h 109"/>
                <a:gd name="T88" fmla="*/ 88900 w 70"/>
                <a:gd name="T89" fmla="*/ 9808 h 109"/>
                <a:gd name="T90" fmla="*/ 95250 w 70"/>
                <a:gd name="T91" fmla="*/ 23820 h 109"/>
                <a:gd name="T92" fmla="*/ 88900 w 70"/>
                <a:gd name="T93" fmla="*/ 30825 h 1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
                <a:gd name="T142" fmla="*/ 0 h 109"/>
                <a:gd name="T143" fmla="*/ 70 w 70"/>
                <a:gd name="T144" fmla="*/ 109 h 1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 h="109">
                  <a:moveTo>
                    <a:pt x="59" y="22"/>
                  </a:moveTo>
                  <a:lnTo>
                    <a:pt x="58" y="25"/>
                  </a:lnTo>
                  <a:lnTo>
                    <a:pt x="56" y="26"/>
                  </a:lnTo>
                  <a:lnTo>
                    <a:pt x="55" y="29"/>
                  </a:lnTo>
                  <a:lnTo>
                    <a:pt x="54" y="30"/>
                  </a:lnTo>
                  <a:lnTo>
                    <a:pt x="53" y="32"/>
                  </a:lnTo>
                  <a:lnTo>
                    <a:pt x="51" y="33"/>
                  </a:lnTo>
                  <a:lnTo>
                    <a:pt x="48" y="33"/>
                  </a:lnTo>
                  <a:lnTo>
                    <a:pt x="47" y="34"/>
                  </a:lnTo>
                  <a:lnTo>
                    <a:pt x="48" y="37"/>
                  </a:lnTo>
                  <a:lnTo>
                    <a:pt x="50" y="40"/>
                  </a:lnTo>
                  <a:lnTo>
                    <a:pt x="53" y="41"/>
                  </a:lnTo>
                  <a:lnTo>
                    <a:pt x="56" y="43"/>
                  </a:lnTo>
                  <a:lnTo>
                    <a:pt x="60" y="43"/>
                  </a:lnTo>
                  <a:lnTo>
                    <a:pt x="64" y="44"/>
                  </a:lnTo>
                  <a:lnTo>
                    <a:pt x="67" y="44"/>
                  </a:lnTo>
                  <a:lnTo>
                    <a:pt x="70" y="44"/>
                  </a:lnTo>
                  <a:lnTo>
                    <a:pt x="70" y="47"/>
                  </a:lnTo>
                  <a:lnTo>
                    <a:pt x="70" y="50"/>
                  </a:lnTo>
                  <a:lnTo>
                    <a:pt x="70" y="52"/>
                  </a:lnTo>
                  <a:lnTo>
                    <a:pt x="70" y="55"/>
                  </a:lnTo>
                  <a:lnTo>
                    <a:pt x="70" y="58"/>
                  </a:lnTo>
                  <a:lnTo>
                    <a:pt x="70" y="62"/>
                  </a:lnTo>
                  <a:lnTo>
                    <a:pt x="70" y="65"/>
                  </a:lnTo>
                  <a:lnTo>
                    <a:pt x="70" y="69"/>
                  </a:lnTo>
                  <a:lnTo>
                    <a:pt x="70" y="71"/>
                  </a:lnTo>
                  <a:lnTo>
                    <a:pt x="68" y="72"/>
                  </a:lnTo>
                  <a:lnTo>
                    <a:pt x="66" y="75"/>
                  </a:lnTo>
                  <a:lnTo>
                    <a:pt x="64" y="76"/>
                  </a:lnTo>
                  <a:lnTo>
                    <a:pt x="62" y="79"/>
                  </a:lnTo>
                  <a:lnTo>
                    <a:pt x="60" y="83"/>
                  </a:lnTo>
                  <a:lnTo>
                    <a:pt x="59" y="84"/>
                  </a:lnTo>
                  <a:lnTo>
                    <a:pt x="59" y="87"/>
                  </a:lnTo>
                  <a:lnTo>
                    <a:pt x="56" y="87"/>
                  </a:lnTo>
                  <a:lnTo>
                    <a:pt x="54" y="88"/>
                  </a:lnTo>
                  <a:lnTo>
                    <a:pt x="53" y="88"/>
                  </a:lnTo>
                  <a:lnTo>
                    <a:pt x="50" y="88"/>
                  </a:lnTo>
                  <a:lnTo>
                    <a:pt x="48" y="90"/>
                  </a:lnTo>
                  <a:lnTo>
                    <a:pt x="48" y="91"/>
                  </a:lnTo>
                  <a:lnTo>
                    <a:pt x="47" y="91"/>
                  </a:lnTo>
                  <a:lnTo>
                    <a:pt x="47" y="92"/>
                  </a:lnTo>
                  <a:lnTo>
                    <a:pt x="45" y="94"/>
                  </a:lnTo>
                  <a:lnTo>
                    <a:pt x="44" y="94"/>
                  </a:lnTo>
                  <a:lnTo>
                    <a:pt x="41" y="95"/>
                  </a:lnTo>
                  <a:lnTo>
                    <a:pt x="40" y="97"/>
                  </a:lnTo>
                  <a:lnTo>
                    <a:pt x="39" y="98"/>
                  </a:lnTo>
                  <a:lnTo>
                    <a:pt x="38" y="99"/>
                  </a:lnTo>
                  <a:lnTo>
                    <a:pt x="36" y="99"/>
                  </a:lnTo>
                  <a:lnTo>
                    <a:pt x="34" y="99"/>
                  </a:lnTo>
                  <a:lnTo>
                    <a:pt x="29" y="99"/>
                  </a:lnTo>
                  <a:lnTo>
                    <a:pt x="25" y="101"/>
                  </a:lnTo>
                  <a:lnTo>
                    <a:pt x="21" y="102"/>
                  </a:lnTo>
                  <a:lnTo>
                    <a:pt x="16" y="102"/>
                  </a:lnTo>
                  <a:lnTo>
                    <a:pt x="13" y="105"/>
                  </a:lnTo>
                  <a:lnTo>
                    <a:pt x="9" y="106"/>
                  </a:lnTo>
                  <a:lnTo>
                    <a:pt x="6" y="108"/>
                  </a:lnTo>
                  <a:lnTo>
                    <a:pt x="1" y="109"/>
                  </a:lnTo>
                  <a:lnTo>
                    <a:pt x="6" y="102"/>
                  </a:lnTo>
                  <a:lnTo>
                    <a:pt x="4" y="102"/>
                  </a:lnTo>
                  <a:lnTo>
                    <a:pt x="3" y="102"/>
                  </a:lnTo>
                  <a:lnTo>
                    <a:pt x="2" y="102"/>
                  </a:lnTo>
                  <a:lnTo>
                    <a:pt x="1" y="102"/>
                  </a:lnTo>
                  <a:lnTo>
                    <a:pt x="0" y="102"/>
                  </a:lnTo>
                  <a:lnTo>
                    <a:pt x="0" y="87"/>
                  </a:lnTo>
                  <a:lnTo>
                    <a:pt x="1" y="87"/>
                  </a:lnTo>
                  <a:lnTo>
                    <a:pt x="2" y="87"/>
                  </a:lnTo>
                  <a:lnTo>
                    <a:pt x="3" y="85"/>
                  </a:lnTo>
                  <a:lnTo>
                    <a:pt x="4" y="85"/>
                  </a:lnTo>
                  <a:lnTo>
                    <a:pt x="6" y="84"/>
                  </a:lnTo>
                  <a:lnTo>
                    <a:pt x="7" y="83"/>
                  </a:lnTo>
                  <a:lnTo>
                    <a:pt x="8" y="83"/>
                  </a:lnTo>
                  <a:lnTo>
                    <a:pt x="9" y="83"/>
                  </a:lnTo>
                  <a:lnTo>
                    <a:pt x="12" y="83"/>
                  </a:lnTo>
                  <a:lnTo>
                    <a:pt x="13" y="83"/>
                  </a:lnTo>
                  <a:lnTo>
                    <a:pt x="15" y="80"/>
                  </a:lnTo>
                  <a:lnTo>
                    <a:pt x="16" y="80"/>
                  </a:lnTo>
                  <a:lnTo>
                    <a:pt x="20" y="79"/>
                  </a:lnTo>
                  <a:lnTo>
                    <a:pt x="21" y="78"/>
                  </a:lnTo>
                  <a:lnTo>
                    <a:pt x="21" y="76"/>
                  </a:lnTo>
                  <a:lnTo>
                    <a:pt x="19" y="78"/>
                  </a:lnTo>
                  <a:lnTo>
                    <a:pt x="16" y="78"/>
                  </a:lnTo>
                  <a:lnTo>
                    <a:pt x="14" y="78"/>
                  </a:lnTo>
                  <a:lnTo>
                    <a:pt x="13" y="79"/>
                  </a:lnTo>
                  <a:lnTo>
                    <a:pt x="12" y="79"/>
                  </a:lnTo>
                  <a:lnTo>
                    <a:pt x="10" y="78"/>
                  </a:lnTo>
                  <a:lnTo>
                    <a:pt x="9" y="76"/>
                  </a:lnTo>
                  <a:lnTo>
                    <a:pt x="10" y="75"/>
                  </a:lnTo>
                  <a:lnTo>
                    <a:pt x="10" y="73"/>
                  </a:lnTo>
                  <a:lnTo>
                    <a:pt x="12" y="71"/>
                  </a:lnTo>
                  <a:lnTo>
                    <a:pt x="12" y="69"/>
                  </a:lnTo>
                  <a:lnTo>
                    <a:pt x="13" y="66"/>
                  </a:lnTo>
                  <a:lnTo>
                    <a:pt x="14" y="65"/>
                  </a:lnTo>
                  <a:lnTo>
                    <a:pt x="14" y="64"/>
                  </a:lnTo>
                  <a:lnTo>
                    <a:pt x="10" y="62"/>
                  </a:lnTo>
                  <a:lnTo>
                    <a:pt x="8" y="62"/>
                  </a:lnTo>
                  <a:lnTo>
                    <a:pt x="6" y="61"/>
                  </a:lnTo>
                  <a:lnTo>
                    <a:pt x="3" y="59"/>
                  </a:lnTo>
                  <a:lnTo>
                    <a:pt x="2" y="57"/>
                  </a:lnTo>
                  <a:lnTo>
                    <a:pt x="1" y="55"/>
                  </a:lnTo>
                  <a:lnTo>
                    <a:pt x="0" y="52"/>
                  </a:lnTo>
                  <a:lnTo>
                    <a:pt x="0" y="48"/>
                  </a:lnTo>
                  <a:lnTo>
                    <a:pt x="2" y="48"/>
                  </a:lnTo>
                  <a:lnTo>
                    <a:pt x="4" y="47"/>
                  </a:lnTo>
                  <a:lnTo>
                    <a:pt x="7" y="45"/>
                  </a:lnTo>
                  <a:lnTo>
                    <a:pt x="8" y="44"/>
                  </a:lnTo>
                  <a:lnTo>
                    <a:pt x="9" y="44"/>
                  </a:lnTo>
                  <a:lnTo>
                    <a:pt x="9" y="43"/>
                  </a:lnTo>
                  <a:lnTo>
                    <a:pt x="9" y="40"/>
                  </a:lnTo>
                  <a:lnTo>
                    <a:pt x="9" y="39"/>
                  </a:lnTo>
                  <a:lnTo>
                    <a:pt x="13" y="39"/>
                  </a:lnTo>
                  <a:lnTo>
                    <a:pt x="15" y="39"/>
                  </a:lnTo>
                  <a:lnTo>
                    <a:pt x="19" y="39"/>
                  </a:lnTo>
                  <a:lnTo>
                    <a:pt x="20" y="39"/>
                  </a:lnTo>
                  <a:lnTo>
                    <a:pt x="21" y="39"/>
                  </a:lnTo>
                  <a:lnTo>
                    <a:pt x="23" y="39"/>
                  </a:lnTo>
                  <a:lnTo>
                    <a:pt x="25" y="39"/>
                  </a:lnTo>
                  <a:lnTo>
                    <a:pt x="26" y="39"/>
                  </a:lnTo>
                  <a:lnTo>
                    <a:pt x="28" y="39"/>
                  </a:lnTo>
                  <a:lnTo>
                    <a:pt x="30" y="36"/>
                  </a:lnTo>
                  <a:lnTo>
                    <a:pt x="32" y="34"/>
                  </a:lnTo>
                  <a:lnTo>
                    <a:pt x="33" y="30"/>
                  </a:lnTo>
                  <a:lnTo>
                    <a:pt x="33" y="26"/>
                  </a:lnTo>
                  <a:lnTo>
                    <a:pt x="33" y="22"/>
                  </a:lnTo>
                  <a:lnTo>
                    <a:pt x="34" y="18"/>
                  </a:lnTo>
                  <a:lnTo>
                    <a:pt x="34" y="15"/>
                  </a:lnTo>
                  <a:lnTo>
                    <a:pt x="36" y="15"/>
                  </a:lnTo>
                  <a:lnTo>
                    <a:pt x="38" y="12"/>
                  </a:lnTo>
                  <a:lnTo>
                    <a:pt x="39" y="10"/>
                  </a:lnTo>
                  <a:lnTo>
                    <a:pt x="40" y="7"/>
                  </a:lnTo>
                  <a:lnTo>
                    <a:pt x="41" y="4"/>
                  </a:lnTo>
                  <a:lnTo>
                    <a:pt x="45" y="1"/>
                  </a:lnTo>
                  <a:lnTo>
                    <a:pt x="48" y="0"/>
                  </a:lnTo>
                  <a:lnTo>
                    <a:pt x="54" y="0"/>
                  </a:lnTo>
                  <a:lnTo>
                    <a:pt x="55" y="4"/>
                  </a:lnTo>
                  <a:lnTo>
                    <a:pt x="56" y="7"/>
                  </a:lnTo>
                  <a:lnTo>
                    <a:pt x="59" y="11"/>
                  </a:lnTo>
                  <a:lnTo>
                    <a:pt x="60" y="14"/>
                  </a:lnTo>
                  <a:lnTo>
                    <a:pt x="60" y="17"/>
                  </a:lnTo>
                  <a:lnTo>
                    <a:pt x="60" y="18"/>
                  </a:lnTo>
                  <a:lnTo>
                    <a:pt x="59" y="21"/>
                  </a:lnTo>
                  <a:lnTo>
                    <a:pt x="56" y="22"/>
                  </a:lnTo>
                  <a:lnTo>
                    <a:pt x="59" y="2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8" name="Freeform 277">
              <a:extLst>
                <a:ext uri="{FF2B5EF4-FFF2-40B4-BE49-F238E27FC236}">
                  <a16:creationId xmlns:a16="http://schemas.microsoft.com/office/drawing/2014/main" id="{8466692B-5C45-6D08-5A17-8F9C7B4C7204}"/>
                </a:ext>
              </a:extLst>
            </p:cNvPr>
            <p:cNvSpPr>
              <a:spLocks/>
            </p:cNvSpPr>
            <p:nvPr/>
          </p:nvSpPr>
          <p:spPr bwMode="gray">
            <a:xfrm>
              <a:off x="5445516" y="2186940"/>
              <a:ext cx="112492" cy="198095"/>
            </a:xfrm>
            <a:custGeom>
              <a:avLst/>
              <a:gdLst>
                <a:gd name="T0" fmla="*/ 41275 w 61"/>
                <a:gd name="T1" fmla="*/ 0 h 113"/>
                <a:gd name="T2" fmla="*/ 55563 w 61"/>
                <a:gd name="T3" fmla="*/ 0 h 113"/>
                <a:gd name="T4" fmla="*/ 69850 w 61"/>
                <a:gd name="T5" fmla="*/ 1401 h 113"/>
                <a:gd name="T6" fmla="*/ 87313 w 61"/>
                <a:gd name="T7" fmla="*/ 1401 h 113"/>
                <a:gd name="T8" fmla="*/ 96838 w 61"/>
                <a:gd name="T9" fmla="*/ 4203 h 113"/>
                <a:gd name="T10" fmla="*/ 96838 w 61"/>
                <a:gd name="T11" fmla="*/ 8407 h 113"/>
                <a:gd name="T12" fmla="*/ 96838 w 61"/>
                <a:gd name="T13" fmla="*/ 11209 h 113"/>
                <a:gd name="T14" fmla="*/ 95250 w 61"/>
                <a:gd name="T15" fmla="*/ 16814 h 113"/>
                <a:gd name="T16" fmla="*/ 87313 w 61"/>
                <a:gd name="T17" fmla="*/ 35029 h 113"/>
                <a:gd name="T18" fmla="*/ 80963 w 61"/>
                <a:gd name="T19" fmla="*/ 60250 h 113"/>
                <a:gd name="T20" fmla="*/ 74613 w 61"/>
                <a:gd name="T21" fmla="*/ 79866 h 113"/>
                <a:gd name="T22" fmla="*/ 71438 w 61"/>
                <a:gd name="T23" fmla="*/ 92477 h 113"/>
                <a:gd name="T24" fmla="*/ 74613 w 61"/>
                <a:gd name="T25" fmla="*/ 109290 h 113"/>
                <a:gd name="T26" fmla="*/ 74613 w 61"/>
                <a:gd name="T27" fmla="*/ 123302 h 113"/>
                <a:gd name="T28" fmla="*/ 69850 w 61"/>
                <a:gd name="T29" fmla="*/ 138715 h 113"/>
                <a:gd name="T30" fmla="*/ 53975 w 61"/>
                <a:gd name="T31" fmla="*/ 151325 h 113"/>
                <a:gd name="T32" fmla="*/ 42863 w 61"/>
                <a:gd name="T33" fmla="*/ 156930 h 113"/>
                <a:gd name="T34" fmla="*/ 36513 w 61"/>
                <a:gd name="T35" fmla="*/ 158331 h 113"/>
                <a:gd name="T36" fmla="*/ 30163 w 61"/>
                <a:gd name="T37" fmla="*/ 156930 h 113"/>
                <a:gd name="T38" fmla="*/ 19050 w 61"/>
                <a:gd name="T39" fmla="*/ 147122 h 113"/>
                <a:gd name="T40" fmla="*/ 12700 w 61"/>
                <a:gd name="T41" fmla="*/ 131709 h 113"/>
                <a:gd name="T42" fmla="*/ 4763 w 61"/>
                <a:gd name="T43" fmla="*/ 116296 h 113"/>
                <a:gd name="T44" fmla="*/ 0 w 61"/>
                <a:gd name="T45" fmla="*/ 100883 h 113"/>
                <a:gd name="T46" fmla="*/ 0 w 61"/>
                <a:gd name="T47" fmla="*/ 82668 h 113"/>
                <a:gd name="T48" fmla="*/ 4763 w 61"/>
                <a:gd name="T49" fmla="*/ 67256 h 113"/>
                <a:gd name="T50" fmla="*/ 12700 w 61"/>
                <a:gd name="T51" fmla="*/ 54645 h 113"/>
                <a:gd name="T52" fmla="*/ 20638 w 61"/>
                <a:gd name="T53" fmla="*/ 44837 h 113"/>
                <a:gd name="T54" fmla="*/ 22225 w 61"/>
                <a:gd name="T55" fmla="*/ 35029 h 113"/>
                <a:gd name="T56" fmla="*/ 25400 w 61"/>
                <a:gd name="T57" fmla="*/ 29424 h 113"/>
                <a:gd name="T58" fmla="*/ 25400 w 61"/>
                <a:gd name="T59" fmla="*/ 25221 h 113"/>
                <a:gd name="T60" fmla="*/ 26988 w 61"/>
                <a:gd name="T61" fmla="*/ 19616 h 113"/>
                <a:gd name="T62" fmla="*/ 26988 w 61"/>
                <a:gd name="T63" fmla="*/ 11209 h 113"/>
                <a:gd name="T64" fmla="*/ 26988 w 61"/>
                <a:gd name="T65" fmla="*/ 5605 h 113"/>
                <a:gd name="T66" fmla="*/ 30163 w 61"/>
                <a:gd name="T67" fmla="*/ 4203 h 113"/>
                <a:gd name="T68" fmla="*/ 31750 w 61"/>
                <a:gd name="T69" fmla="*/ 0 h 1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113"/>
                <a:gd name="T107" fmla="*/ 61 w 61"/>
                <a:gd name="T108" fmla="*/ 113 h 1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113">
                  <a:moveTo>
                    <a:pt x="20" y="0"/>
                  </a:moveTo>
                  <a:lnTo>
                    <a:pt x="26" y="0"/>
                  </a:lnTo>
                  <a:lnTo>
                    <a:pt x="30" y="0"/>
                  </a:lnTo>
                  <a:lnTo>
                    <a:pt x="35" y="0"/>
                  </a:lnTo>
                  <a:lnTo>
                    <a:pt x="40" y="0"/>
                  </a:lnTo>
                  <a:lnTo>
                    <a:pt x="44" y="1"/>
                  </a:lnTo>
                  <a:lnTo>
                    <a:pt x="49" y="1"/>
                  </a:lnTo>
                  <a:lnTo>
                    <a:pt x="55" y="1"/>
                  </a:lnTo>
                  <a:lnTo>
                    <a:pt x="61" y="1"/>
                  </a:lnTo>
                  <a:lnTo>
                    <a:pt x="61" y="3"/>
                  </a:lnTo>
                  <a:lnTo>
                    <a:pt x="61" y="4"/>
                  </a:lnTo>
                  <a:lnTo>
                    <a:pt x="61" y="6"/>
                  </a:lnTo>
                  <a:lnTo>
                    <a:pt x="61" y="7"/>
                  </a:lnTo>
                  <a:lnTo>
                    <a:pt x="61" y="8"/>
                  </a:lnTo>
                  <a:lnTo>
                    <a:pt x="61" y="10"/>
                  </a:lnTo>
                  <a:lnTo>
                    <a:pt x="60" y="12"/>
                  </a:lnTo>
                  <a:lnTo>
                    <a:pt x="58" y="18"/>
                  </a:lnTo>
                  <a:lnTo>
                    <a:pt x="55" y="25"/>
                  </a:lnTo>
                  <a:lnTo>
                    <a:pt x="53" y="34"/>
                  </a:lnTo>
                  <a:lnTo>
                    <a:pt x="51" y="43"/>
                  </a:lnTo>
                  <a:lnTo>
                    <a:pt x="48" y="51"/>
                  </a:lnTo>
                  <a:lnTo>
                    <a:pt x="47" y="57"/>
                  </a:lnTo>
                  <a:lnTo>
                    <a:pt x="45" y="61"/>
                  </a:lnTo>
                  <a:lnTo>
                    <a:pt x="45" y="66"/>
                  </a:lnTo>
                  <a:lnTo>
                    <a:pt x="47" y="72"/>
                  </a:lnTo>
                  <a:lnTo>
                    <a:pt x="47" y="78"/>
                  </a:lnTo>
                  <a:lnTo>
                    <a:pt x="47" y="83"/>
                  </a:lnTo>
                  <a:lnTo>
                    <a:pt x="47" y="88"/>
                  </a:lnTo>
                  <a:lnTo>
                    <a:pt x="45" y="94"/>
                  </a:lnTo>
                  <a:lnTo>
                    <a:pt x="44" y="99"/>
                  </a:lnTo>
                  <a:lnTo>
                    <a:pt x="41" y="106"/>
                  </a:lnTo>
                  <a:lnTo>
                    <a:pt x="34" y="108"/>
                  </a:lnTo>
                  <a:lnTo>
                    <a:pt x="29" y="109"/>
                  </a:lnTo>
                  <a:lnTo>
                    <a:pt x="27" y="112"/>
                  </a:lnTo>
                  <a:lnTo>
                    <a:pt x="26" y="112"/>
                  </a:lnTo>
                  <a:lnTo>
                    <a:pt x="23" y="113"/>
                  </a:lnTo>
                  <a:lnTo>
                    <a:pt x="21" y="113"/>
                  </a:lnTo>
                  <a:lnTo>
                    <a:pt x="19" y="112"/>
                  </a:lnTo>
                  <a:lnTo>
                    <a:pt x="12" y="111"/>
                  </a:lnTo>
                  <a:lnTo>
                    <a:pt x="12" y="105"/>
                  </a:lnTo>
                  <a:lnTo>
                    <a:pt x="10" y="99"/>
                  </a:lnTo>
                  <a:lnTo>
                    <a:pt x="8" y="94"/>
                  </a:lnTo>
                  <a:lnTo>
                    <a:pt x="6" y="88"/>
                  </a:lnTo>
                  <a:lnTo>
                    <a:pt x="3" y="83"/>
                  </a:lnTo>
                  <a:lnTo>
                    <a:pt x="1" y="78"/>
                  </a:lnTo>
                  <a:lnTo>
                    <a:pt x="0" y="72"/>
                  </a:lnTo>
                  <a:lnTo>
                    <a:pt x="0" y="65"/>
                  </a:lnTo>
                  <a:lnTo>
                    <a:pt x="0" y="59"/>
                  </a:lnTo>
                  <a:lnTo>
                    <a:pt x="1" y="54"/>
                  </a:lnTo>
                  <a:lnTo>
                    <a:pt x="3" y="48"/>
                  </a:lnTo>
                  <a:lnTo>
                    <a:pt x="4" y="44"/>
                  </a:lnTo>
                  <a:lnTo>
                    <a:pt x="8" y="39"/>
                  </a:lnTo>
                  <a:lnTo>
                    <a:pt x="10" y="34"/>
                  </a:lnTo>
                  <a:lnTo>
                    <a:pt x="13" y="32"/>
                  </a:lnTo>
                  <a:lnTo>
                    <a:pt x="14" y="26"/>
                  </a:lnTo>
                  <a:lnTo>
                    <a:pt x="14" y="25"/>
                  </a:lnTo>
                  <a:lnTo>
                    <a:pt x="14" y="24"/>
                  </a:lnTo>
                  <a:lnTo>
                    <a:pt x="16" y="21"/>
                  </a:lnTo>
                  <a:lnTo>
                    <a:pt x="16" y="19"/>
                  </a:lnTo>
                  <a:lnTo>
                    <a:pt x="16" y="18"/>
                  </a:lnTo>
                  <a:lnTo>
                    <a:pt x="17" y="15"/>
                  </a:lnTo>
                  <a:lnTo>
                    <a:pt x="17" y="14"/>
                  </a:lnTo>
                  <a:lnTo>
                    <a:pt x="17" y="11"/>
                  </a:lnTo>
                  <a:lnTo>
                    <a:pt x="17" y="8"/>
                  </a:lnTo>
                  <a:lnTo>
                    <a:pt x="17" y="6"/>
                  </a:lnTo>
                  <a:lnTo>
                    <a:pt x="17" y="4"/>
                  </a:lnTo>
                  <a:lnTo>
                    <a:pt x="19" y="4"/>
                  </a:lnTo>
                  <a:lnTo>
                    <a:pt x="19" y="3"/>
                  </a:lnTo>
                  <a:lnTo>
                    <a:pt x="20" y="1"/>
                  </a:lnTo>
                  <a:lnTo>
                    <a:pt x="2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19" name="Freeform 280">
              <a:extLst>
                <a:ext uri="{FF2B5EF4-FFF2-40B4-BE49-F238E27FC236}">
                  <a16:creationId xmlns:a16="http://schemas.microsoft.com/office/drawing/2014/main" id="{3AB4FB41-F742-F5EE-6211-2BD51A1888E9}"/>
                </a:ext>
              </a:extLst>
            </p:cNvPr>
            <p:cNvSpPr>
              <a:spLocks/>
            </p:cNvSpPr>
            <p:nvPr/>
          </p:nvSpPr>
          <p:spPr bwMode="gray">
            <a:xfrm>
              <a:off x="6034092" y="1626332"/>
              <a:ext cx="40174" cy="49522"/>
            </a:xfrm>
            <a:custGeom>
              <a:avLst/>
              <a:gdLst>
                <a:gd name="T0" fmla="*/ 0 w 21"/>
                <a:gd name="T1" fmla="*/ 0 h 28"/>
                <a:gd name="T2" fmla="*/ 0 w 21"/>
                <a:gd name="T3" fmla="*/ 2802 h 28"/>
                <a:gd name="T4" fmla="*/ 0 w 21"/>
                <a:gd name="T5" fmla="*/ 4204 h 28"/>
                <a:gd name="T6" fmla="*/ 0 w 21"/>
                <a:gd name="T7" fmla="*/ 7006 h 28"/>
                <a:gd name="T8" fmla="*/ 0 w 21"/>
                <a:gd name="T9" fmla="*/ 8407 h 28"/>
                <a:gd name="T10" fmla="*/ 0 w 21"/>
                <a:gd name="T11" fmla="*/ 11209 h 28"/>
                <a:gd name="T12" fmla="*/ 0 w 21"/>
                <a:gd name="T13" fmla="*/ 15413 h 28"/>
                <a:gd name="T14" fmla="*/ 1588 w 21"/>
                <a:gd name="T15" fmla="*/ 18215 h 28"/>
                <a:gd name="T16" fmla="*/ 1588 w 21"/>
                <a:gd name="T17" fmla="*/ 21018 h 28"/>
                <a:gd name="T18" fmla="*/ 3175 w 21"/>
                <a:gd name="T19" fmla="*/ 25221 h 28"/>
                <a:gd name="T20" fmla="*/ 4763 w 21"/>
                <a:gd name="T21" fmla="*/ 28024 h 28"/>
                <a:gd name="T22" fmla="*/ 6350 w 21"/>
                <a:gd name="T23" fmla="*/ 32227 h 28"/>
                <a:gd name="T24" fmla="*/ 9525 w 21"/>
                <a:gd name="T25" fmla="*/ 35029 h 28"/>
                <a:gd name="T26" fmla="*/ 9525 w 21"/>
                <a:gd name="T27" fmla="*/ 39233 h 28"/>
                <a:gd name="T28" fmla="*/ 14288 w 21"/>
                <a:gd name="T29" fmla="*/ 36431 h 28"/>
                <a:gd name="T30" fmla="*/ 17463 w 21"/>
                <a:gd name="T31" fmla="*/ 35029 h 28"/>
                <a:gd name="T32" fmla="*/ 22225 w 21"/>
                <a:gd name="T33" fmla="*/ 32227 h 28"/>
                <a:gd name="T34" fmla="*/ 26988 w 21"/>
                <a:gd name="T35" fmla="*/ 30826 h 28"/>
                <a:gd name="T36" fmla="*/ 28575 w 21"/>
                <a:gd name="T37" fmla="*/ 25221 h 28"/>
                <a:gd name="T38" fmla="*/ 30163 w 21"/>
                <a:gd name="T39" fmla="*/ 23820 h 28"/>
                <a:gd name="T40" fmla="*/ 33338 w 21"/>
                <a:gd name="T41" fmla="*/ 19617 h 28"/>
                <a:gd name="T42" fmla="*/ 33338 w 21"/>
                <a:gd name="T43" fmla="*/ 15413 h 28"/>
                <a:gd name="T44" fmla="*/ 33338 w 21"/>
                <a:gd name="T45" fmla="*/ 14012 h 28"/>
                <a:gd name="T46" fmla="*/ 33338 w 21"/>
                <a:gd name="T47" fmla="*/ 11209 h 28"/>
                <a:gd name="T48" fmla="*/ 30163 w 21"/>
                <a:gd name="T49" fmla="*/ 8407 h 28"/>
                <a:gd name="T50" fmla="*/ 28575 w 21"/>
                <a:gd name="T51" fmla="*/ 7006 h 28"/>
                <a:gd name="T52" fmla="*/ 28575 w 21"/>
                <a:gd name="T53" fmla="*/ 4204 h 28"/>
                <a:gd name="T54" fmla="*/ 26988 w 21"/>
                <a:gd name="T55" fmla="*/ 2802 h 28"/>
                <a:gd name="T56" fmla="*/ 23813 w 21"/>
                <a:gd name="T57" fmla="*/ 0 h 28"/>
                <a:gd name="T58" fmla="*/ 22225 w 21"/>
                <a:gd name="T59" fmla="*/ 0 h 28"/>
                <a:gd name="T60" fmla="*/ 17463 w 21"/>
                <a:gd name="T61" fmla="*/ 0 h 28"/>
                <a:gd name="T62" fmla="*/ 15875 w 21"/>
                <a:gd name="T63" fmla="*/ 0 h 28"/>
                <a:gd name="T64" fmla="*/ 12700 w 21"/>
                <a:gd name="T65" fmla="*/ 2802 h 28"/>
                <a:gd name="T66" fmla="*/ 9525 w 21"/>
                <a:gd name="T67" fmla="*/ 2802 h 28"/>
                <a:gd name="T68" fmla="*/ 4763 w 21"/>
                <a:gd name="T69" fmla="*/ 2802 h 28"/>
                <a:gd name="T70" fmla="*/ 3175 w 21"/>
                <a:gd name="T71" fmla="*/ 0 h 28"/>
                <a:gd name="T72" fmla="*/ 0 w 21"/>
                <a:gd name="T73" fmla="*/ 0 h 2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
                <a:gd name="T112" fmla="*/ 0 h 28"/>
                <a:gd name="T113" fmla="*/ 21 w 21"/>
                <a:gd name="T114" fmla="*/ 28 h 2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 h="28">
                  <a:moveTo>
                    <a:pt x="0" y="0"/>
                  </a:moveTo>
                  <a:lnTo>
                    <a:pt x="0" y="2"/>
                  </a:lnTo>
                  <a:lnTo>
                    <a:pt x="0" y="3"/>
                  </a:lnTo>
                  <a:lnTo>
                    <a:pt x="0" y="5"/>
                  </a:lnTo>
                  <a:lnTo>
                    <a:pt x="0" y="6"/>
                  </a:lnTo>
                  <a:lnTo>
                    <a:pt x="0" y="8"/>
                  </a:lnTo>
                  <a:lnTo>
                    <a:pt x="0" y="11"/>
                  </a:lnTo>
                  <a:lnTo>
                    <a:pt x="1" y="13"/>
                  </a:lnTo>
                  <a:lnTo>
                    <a:pt x="1" y="15"/>
                  </a:lnTo>
                  <a:lnTo>
                    <a:pt x="2" y="18"/>
                  </a:lnTo>
                  <a:lnTo>
                    <a:pt x="3" y="20"/>
                  </a:lnTo>
                  <a:lnTo>
                    <a:pt x="4" y="23"/>
                  </a:lnTo>
                  <a:lnTo>
                    <a:pt x="6" y="25"/>
                  </a:lnTo>
                  <a:lnTo>
                    <a:pt x="6" y="28"/>
                  </a:lnTo>
                  <a:lnTo>
                    <a:pt x="9" y="26"/>
                  </a:lnTo>
                  <a:lnTo>
                    <a:pt x="11" y="25"/>
                  </a:lnTo>
                  <a:lnTo>
                    <a:pt x="14" y="23"/>
                  </a:lnTo>
                  <a:lnTo>
                    <a:pt x="17" y="22"/>
                  </a:lnTo>
                  <a:lnTo>
                    <a:pt x="18" y="18"/>
                  </a:lnTo>
                  <a:lnTo>
                    <a:pt x="19" y="17"/>
                  </a:lnTo>
                  <a:lnTo>
                    <a:pt x="21" y="14"/>
                  </a:lnTo>
                  <a:lnTo>
                    <a:pt x="21" y="11"/>
                  </a:lnTo>
                  <a:lnTo>
                    <a:pt x="21" y="10"/>
                  </a:lnTo>
                  <a:lnTo>
                    <a:pt x="21" y="8"/>
                  </a:lnTo>
                  <a:lnTo>
                    <a:pt x="19" y="6"/>
                  </a:lnTo>
                  <a:lnTo>
                    <a:pt x="18" y="5"/>
                  </a:lnTo>
                  <a:lnTo>
                    <a:pt x="18" y="3"/>
                  </a:lnTo>
                  <a:lnTo>
                    <a:pt x="17" y="2"/>
                  </a:lnTo>
                  <a:lnTo>
                    <a:pt x="15" y="0"/>
                  </a:lnTo>
                  <a:lnTo>
                    <a:pt x="14" y="0"/>
                  </a:lnTo>
                  <a:lnTo>
                    <a:pt x="11" y="0"/>
                  </a:lnTo>
                  <a:lnTo>
                    <a:pt x="10" y="0"/>
                  </a:lnTo>
                  <a:lnTo>
                    <a:pt x="8" y="2"/>
                  </a:lnTo>
                  <a:lnTo>
                    <a:pt x="6" y="2"/>
                  </a:lnTo>
                  <a:lnTo>
                    <a:pt x="3" y="2"/>
                  </a:lnTo>
                  <a:lnTo>
                    <a:pt x="2" y="0"/>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0" name="Freeform 281">
              <a:extLst>
                <a:ext uri="{FF2B5EF4-FFF2-40B4-BE49-F238E27FC236}">
                  <a16:creationId xmlns:a16="http://schemas.microsoft.com/office/drawing/2014/main" id="{986637CA-A3DA-3AC3-EA75-E976F615DE4D}"/>
                </a:ext>
              </a:extLst>
            </p:cNvPr>
            <p:cNvSpPr>
              <a:spLocks/>
            </p:cNvSpPr>
            <p:nvPr/>
          </p:nvSpPr>
          <p:spPr bwMode="gray">
            <a:xfrm>
              <a:off x="5945705" y="1560961"/>
              <a:ext cx="82361" cy="104990"/>
            </a:xfrm>
            <a:custGeom>
              <a:avLst/>
              <a:gdLst>
                <a:gd name="T0" fmla="*/ 39687 w 44"/>
                <a:gd name="T1" fmla="*/ 77063 h 59"/>
                <a:gd name="T2" fmla="*/ 38100 w 44"/>
                <a:gd name="T3" fmla="*/ 77063 h 59"/>
                <a:gd name="T4" fmla="*/ 34925 w 44"/>
                <a:gd name="T5" fmla="*/ 77063 h 59"/>
                <a:gd name="T6" fmla="*/ 33338 w 44"/>
                <a:gd name="T7" fmla="*/ 77063 h 59"/>
                <a:gd name="T8" fmla="*/ 31750 w 44"/>
                <a:gd name="T9" fmla="*/ 77063 h 59"/>
                <a:gd name="T10" fmla="*/ 30163 w 44"/>
                <a:gd name="T11" fmla="*/ 77063 h 59"/>
                <a:gd name="T12" fmla="*/ 28575 w 44"/>
                <a:gd name="T13" fmla="*/ 77063 h 59"/>
                <a:gd name="T14" fmla="*/ 25400 w 44"/>
                <a:gd name="T15" fmla="*/ 77063 h 59"/>
                <a:gd name="T16" fmla="*/ 22225 w 44"/>
                <a:gd name="T17" fmla="*/ 74261 h 59"/>
                <a:gd name="T18" fmla="*/ 20637 w 44"/>
                <a:gd name="T19" fmla="*/ 72860 h 59"/>
                <a:gd name="T20" fmla="*/ 12700 w 44"/>
                <a:gd name="T21" fmla="*/ 71459 h 59"/>
                <a:gd name="T22" fmla="*/ 9525 w 44"/>
                <a:gd name="T23" fmla="*/ 67255 h 59"/>
                <a:gd name="T24" fmla="*/ 4762 w 44"/>
                <a:gd name="T25" fmla="*/ 63052 h 59"/>
                <a:gd name="T26" fmla="*/ 3175 w 44"/>
                <a:gd name="T27" fmla="*/ 57447 h 59"/>
                <a:gd name="T28" fmla="*/ 1588 w 44"/>
                <a:gd name="T29" fmla="*/ 53244 h 59"/>
                <a:gd name="T30" fmla="*/ 0 w 44"/>
                <a:gd name="T31" fmla="*/ 50441 h 59"/>
                <a:gd name="T32" fmla="*/ 1588 w 44"/>
                <a:gd name="T33" fmla="*/ 46238 h 59"/>
                <a:gd name="T34" fmla="*/ 1588 w 44"/>
                <a:gd name="T35" fmla="*/ 42035 h 59"/>
                <a:gd name="T36" fmla="*/ 3175 w 44"/>
                <a:gd name="T37" fmla="*/ 37831 h 59"/>
                <a:gd name="T38" fmla="*/ 3175 w 44"/>
                <a:gd name="T39" fmla="*/ 32227 h 59"/>
                <a:gd name="T40" fmla="*/ 4762 w 44"/>
                <a:gd name="T41" fmla="*/ 26622 h 59"/>
                <a:gd name="T42" fmla="*/ 7938 w 44"/>
                <a:gd name="T43" fmla="*/ 19616 h 59"/>
                <a:gd name="T44" fmla="*/ 9525 w 44"/>
                <a:gd name="T45" fmla="*/ 15413 h 59"/>
                <a:gd name="T46" fmla="*/ 11112 w 44"/>
                <a:gd name="T47" fmla="*/ 9808 h 59"/>
                <a:gd name="T48" fmla="*/ 19050 w 44"/>
                <a:gd name="T49" fmla="*/ 9808 h 59"/>
                <a:gd name="T50" fmla="*/ 23812 w 44"/>
                <a:gd name="T51" fmla="*/ 9808 h 59"/>
                <a:gd name="T52" fmla="*/ 28575 w 44"/>
                <a:gd name="T53" fmla="*/ 7006 h 59"/>
                <a:gd name="T54" fmla="*/ 31750 w 44"/>
                <a:gd name="T55" fmla="*/ 5605 h 59"/>
                <a:gd name="T56" fmla="*/ 34925 w 44"/>
                <a:gd name="T57" fmla="*/ 4203 h 59"/>
                <a:gd name="T58" fmla="*/ 39687 w 44"/>
                <a:gd name="T59" fmla="*/ 4203 h 59"/>
                <a:gd name="T60" fmla="*/ 42862 w 44"/>
                <a:gd name="T61" fmla="*/ 1401 h 59"/>
                <a:gd name="T62" fmla="*/ 46037 w 44"/>
                <a:gd name="T63" fmla="*/ 0 h 59"/>
                <a:gd name="T64" fmla="*/ 49212 w 44"/>
                <a:gd name="T65" fmla="*/ 1401 h 59"/>
                <a:gd name="T66" fmla="*/ 50800 w 44"/>
                <a:gd name="T67" fmla="*/ 1401 h 59"/>
                <a:gd name="T68" fmla="*/ 53975 w 44"/>
                <a:gd name="T69" fmla="*/ 4203 h 59"/>
                <a:gd name="T70" fmla="*/ 57150 w 44"/>
                <a:gd name="T71" fmla="*/ 5605 h 59"/>
                <a:gd name="T72" fmla="*/ 60325 w 44"/>
                <a:gd name="T73" fmla="*/ 7006 h 59"/>
                <a:gd name="T74" fmla="*/ 61913 w 44"/>
                <a:gd name="T75" fmla="*/ 9808 h 59"/>
                <a:gd name="T76" fmla="*/ 61913 w 44"/>
                <a:gd name="T77" fmla="*/ 11209 h 59"/>
                <a:gd name="T78" fmla="*/ 60325 w 44"/>
                <a:gd name="T79" fmla="*/ 14012 h 59"/>
                <a:gd name="T80" fmla="*/ 57150 w 44"/>
                <a:gd name="T81" fmla="*/ 15413 h 59"/>
                <a:gd name="T82" fmla="*/ 55563 w 44"/>
                <a:gd name="T83" fmla="*/ 16814 h 59"/>
                <a:gd name="T84" fmla="*/ 55563 w 44"/>
                <a:gd name="T85" fmla="*/ 19616 h 59"/>
                <a:gd name="T86" fmla="*/ 53975 w 44"/>
                <a:gd name="T87" fmla="*/ 22418 h 59"/>
                <a:gd name="T88" fmla="*/ 55563 w 44"/>
                <a:gd name="T89" fmla="*/ 25221 h 59"/>
                <a:gd name="T90" fmla="*/ 55563 w 44"/>
                <a:gd name="T91" fmla="*/ 28023 h 59"/>
                <a:gd name="T92" fmla="*/ 60325 w 44"/>
                <a:gd name="T93" fmla="*/ 32227 h 59"/>
                <a:gd name="T94" fmla="*/ 61913 w 44"/>
                <a:gd name="T95" fmla="*/ 35029 h 59"/>
                <a:gd name="T96" fmla="*/ 63500 w 44"/>
                <a:gd name="T97" fmla="*/ 37831 h 59"/>
                <a:gd name="T98" fmla="*/ 65088 w 44"/>
                <a:gd name="T99" fmla="*/ 40633 h 59"/>
                <a:gd name="T100" fmla="*/ 66675 w 44"/>
                <a:gd name="T101" fmla="*/ 42035 h 59"/>
                <a:gd name="T102" fmla="*/ 69850 w 44"/>
                <a:gd name="T103" fmla="*/ 42035 h 59"/>
                <a:gd name="T104" fmla="*/ 61913 w 44"/>
                <a:gd name="T105" fmla="*/ 46238 h 59"/>
                <a:gd name="T106" fmla="*/ 55563 w 44"/>
                <a:gd name="T107" fmla="*/ 50441 h 59"/>
                <a:gd name="T108" fmla="*/ 49212 w 44"/>
                <a:gd name="T109" fmla="*/ 53244 h 59"/>
                <a:gd name="T110" fmla="*/ 44450 w 44"/>
                <a:gd name="T111" fmla="*/ 60250 h 59"/>
                <a:gd name="T112" fmla="*/ 42862 w 44"/>
                <a:gd name="T113" fmla="*/ 67255 h 59"/>
                <a:gd name="T114" fmla="*/ 42862 w 44"/>
                <a:gd name="T115" fmla="*/ 72860 h 59"/>
                <a:gd name="T116" fmla="*/ 42862 w 44"/>
                <a:gd name="T117" fmla="*/ 78465 h 59"/>
                <a:gd name="T118" fmla="*/ 46037 w 44"/>
                <a:gd name="T119" fmla="*/ 82668 h 59"/>
                <a:gd name="T120" fmla="*/ 39687 w 44"/>
                <a:gd name="T121" fmla="*/ 77063 h 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
                <a:gd name="T184" fmla="*/ 0 h 59"/>
                <a:gd name="T185" fmla="*/ 44 w 44"/>
                <a:gd name="T186" fmla="*/ 59 h 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 h="59">
                  <a:moveTo>
                    <a:pt x="25" y="55"/>
                  </a:moveTo>
                  <a:lnTo>
                    <a:pt x="24" y="55"/>
                  </a:lnTo>
                  <a:lnTo>
                    <a:pt x="22" y="55"/>
                  </a:lnTo>
                  <a:lnTo>
                    <a:pt x="21" y="55"/>
                  </a:lnTo>
                  <a:lnTo>
                    <a:pt x="20" y="55"/>
                  </a:lnTo>
                  <a:lnTo>
                    <a:pt x="19" y="55"/>
                  </a:lnTo>
                  <a:lnTo>
                    <a:pt x="18" y="55"/>
                  </a:lnTo>
                  <a:lnTo>
                    <a:pt x="16" y="55"/>
                  </a:lnTo>
                  <a:lnTo>
                    <a:pt x="14" y="53"/>
                  </a:lnTo>
                  <a:lnTo>
                    <a:pt x="13" y="52"/>
                  </a:lnTo>
                  <a:lnTo>
                    <a:pt x="8" y="51"/>
                  </a:lnTo>
                  <a:lnTo>
                    <a:pt x="6" y="48"/>
                  </a:lnTo>
                  <a:lnTo>
                    <a:pt x="3" y="45"/>
                  </a:lnTo>
                  <a:lnTo>
                    <a:pt x="2" y="41"/>
                  </a:lnTo>
                  <a:lnTo>
                    <a:pt x="1" y="38"/>
                  </a:lnTo>
                  <a:lnTo>
                    <a:pt x="0" y="36"/>
                  </a:lnTo>
                  <a:lnTo>
                    <a:pt x="1" y="33"/>
                  </a:lnTo>
                  <a:lnTo>
                    <a:pt x="1" y="30"/>
                  </a:lnTo>
                  <a:lnTo>
                    <a:pt x="2" y="27"/>
                  </a:lnTo>
                  <a:lnTo>
                    <a:pt x="2" y="23"/>
                  </a:lnTo>
                  <a:lnTo>
                    <a:pt x="3" y="19"/>
                  </a:lnTo>
                  <a:lnTo>
                    <a:pt x="5" y="14"/>
                  </a:lnTo>
                  <a:lnTo>
                    <a:pt x="6" y="11"/>
                  </a:lnTo>
                  <a:lnTo>
                    <a:pt x="7" y="7"/>
                  </a:lnTo>
                  <a:lnTo>
                    <a:pt x="12" y="7"/>
                  </a:lnTo>
                  <a:lnTo>
                    <a:pt x="15" y="7"/>
                  </a:lnTo>
                  <a:lnTo>
                    <a:pt x="18" y="5"/>
                  </a:lnTo>
                  <a:lnTo>
                    <a:pt x="20" y="4"/>
                  </a:lnTo>
                  <a:lnTo>
                    <a:pt x="22" y="3"/>
                  </a:lnTo>
                  <a:lnTo>
                    <a:pt x="25" y="3"/>
                  </a:lnTo>
                  <a:lnTo>
                    <a:pt x="27" y="1"/>
                  </a:lnTo>
                  <a:lnTo>
                    <a:pt x="29" y="0"/>
                  </a:lnTo>
                  <a:lnTo>
                    <a:pt x="31" y="1"/>
                  </a:lnTo>
                  <a:lnTo>
                    <a:pt x="32" y="1"/>
                  </a:lnTo>
                  <a:lnTo>
                    <a:pt x="34" y="3"/>
                  </a:lnTo>
                  <a:lnTo>
                    <a:pt x="36" y="4"/>
                  </a:lnTo>
                  <a:lnTo>
                    <a:pt x="38" y="5"/>
                  </a:lnTo>
                  <a:lnTo>
                    <a:pt x="39" y="7"/>
                  </a:lnTo>
                  <a:lnTo>
                    <a:pt x="39" y="8"/>
                  </a:lnTo>
                  <a:lnTo>
                    <a:pt x="38" y="10"/>
                  </a:lnTo>
                  <a:lnTo>
                    <a:pt x="36" y="11"/>
                  </a:lnTo>
                  <a:lnTo>
                    <a:pt x="35" y="12"/>
                  </a:lnTo>
                  <a:lnTo>
                    <a:pt x="35" y="14"/>
                  </a:lnTo>
                  <a:lnTo>
                    <a:pt x="34" y="16"/>
                  </a:lnTo>
                  <a:lnTo>
                    <a:pt x="35" y="18"/>
                  </a:lnTo>
                  <a:lnTo>
                    <a:pt x="35" y="20"/>
                  </a:lnTo>
                  <a:lnTo>
                    <a:pt x="38" y="23"/>
                  </a:lnTo>
                  <a:lnTo>
                    <a:pt x="39" y="25"/>
                  </a:lnTo>
                  <a:lnTo>
                    <a:pt x="40" y="27"/>
                  </a:lnTo>
                  <a:lnTo>
                    <a:pt x="41" y="29"/>
                  </a:lnTo>
                  <a:lnTo>
                    <a:pt x="42" y="30"/>
                  </a:lnTo>
                  <a:lnTo>
                    <a:pt x="44" y="30"/>
                  </a:lnTo>
                  <a:lnTo>
                    <a:pt x="39" y="33"/>
                  </a:lnTo>
                  <a:lnTo>
                    <a:pt x="35" y="36"/>
                  </a:lnTo>
                  <a:lnTo>
                    <a:pt x="31" y="38"/>
                  </a:lnTo>
                  <a:lnTo>
                    <a:pt x="28" y="43"/>
                  </a:lnTo>
                  <a:lnTo>
                    <a:pt x="27" y="48"/>
                  </a:lnTo>
                  <a:lnTo>
                    <a:pt x="27" y="52"/>
                  </a:lnTo>
                  <a:lnTo>
                    <a:pt x="27" y="56"/>
                  </a:lnTo>
                  <a:lnTo>
                    <a:pt x="29" y="59"/>
                  </a:lnTo>
                  <a:lnTo>
                    <a:pt x="25" y="5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1" name="Freeform 282">
              <a:extLst>
                <a:ext uri="{FF2B5EF4-FFF2-40B4-BE49-F238E27FC236}">
                  <a16:creationId xmlns:a16="http://schemas.microsoft.com/office/drawing/2014/main" id="{02F0A876-3AA7-7601-6F1F-E48E6CDF7944}"/>
                </a:ext>
              </a:extLst>
            </p:cNvPr>
            <p:cNvSpPr>
              <a:spLocks/>
            </p:cNvSpPr>
            <p:nvPr/>
          </p:nvSpPr>
          <p:spPr bwMode="gray">
            <a:xfrm>
              <a:off x="5132142" y="1230145"/>
              <a:ext cx="257125" cy="124800"/>
            </a:xfrm>
            <a:custGeom>
              <a:avLst/>
              <a:gdLst>
                <a:gd name="T0" fmla="*/ 12700 w 139"/>
                <a:gd name="T1" fmla="*/ 26622 h 72"/>
                <a:gd name="T2" fmla="*/ 15875 w 139"/>
                <a:gd name="T3" fmla="*/ 33628 h 72"/>
                <a:gd name="T4" fmla="*/ 19050 w 139"/>
                <a:gd name="T5" fmla="*/ 26622 h 72"/>
                <a:gd name="T6" fmla="*/ 20638 w 139"/>
                <a:gd name="T7" fmla="*/ 19616 h 72"/>
                <a:gd name="T8" fmla="*/ 30163 w 139"/>
                <a:gd name="T9" fmla="*/ 19616 h 72"/>
                <a:gd name="T10" fmla="*/ 36513 w 139"/>
                <a:gd name="T11" fmla="*/ 19616 h 72"/>
                <a:gd name="T12" fmla="*/ 36513 w 139"/>
                <a:gd name="T13" fmla="*/ 8407 h 72"/>
                <a:gd name="T14" fmla="*/ 31750 w 139"/>
                <a:gd name="T15" fmla="*/ 4203 h 72"/>
                <a:gd name="T16" fmla="*/ 36513 w 139"/>
                <a:gd name="T17" fmla="*/ 2802 h 72"/>
                <a:gd name="T18" fmla="*/ 50800 w 139"/>
                <a:gd name="T19" fmla="*/ 22419 h 72"/>
                <a:gd name="T20" fmla="*/ 63500 w 139"/>
                <a:gd name="T21" fmla="*/ 39233 h 72"/>
                <a:gd name="T22" fmla="*/ 80963 w 139"/>
                <a:gd name="T23" fmla="*/ 35029 h 72"/>
                <a:gd name="T24" fmla="*/ 93663 w 139"/>
                <a:gd name="T25" fmla="*/ 19616 h 72"/>
                <a:gd name="T26" fmla="*/ 104775 w 139"/>
                <a:gd name="T27" fmla="*/ 9808 h 72"/>
                <a:gd name="T28" fmla="*/ 109538 w 139"/>
                <a:gd name="T29" fmla="*/ 14012 h 72"/>
                <a:gd name="T30" fmla="*/ 142875 w 139"/>
                <a:gd name="T31" fmla="*/ 18215 h 72"/>
                <a:gd name="T32" fmla="*/ 176213 w 139"/>
                <a:gd name="T33" fmla="*/ 7006 h 72"/>
                <a:gd name="T34" fmla="*/ 182563 w 139"/>
                <a:gd name="T35" fmla="*/ 12611 h 72"/>
                <a:gd name="T36" fmla="*/ 187325 w 139"/>
                <a:gd name="T37" fmla="*/ 14012 h 72"/>
                <a:gd name="T38" fmla="*/ 193675 w 139"/>
                <a:gd name="T39" fmla="*/ 12611 h 72"/>
                <a:gd name="T40" fmla="*/ 198438 w 139"/>
                <a:gd name="T41" fmla="*/ 9808 h 72"/>
                <a:gd name="T42" fmla="*/ 203200 w 139"/>
                <a:gd name="T43" fmla="*/ 12611 h 72"/>
                <a:gd name="T44" fmla="*/ 203200 w 139"/>
                <a:gd name="T45" fmla="*/ 18215 h 72"/>
                <a:gd name="T46" fmla="*/ 204788 w 139"/>
                <a:gd name="T47" fmla="*/ 26622 h 72"/>
                <a:gd name="T48" fmla="*/ 214313 w 139"/>
                <a:gd name="T49" fmla="*/ 33628 h 72"/>
                <a:gd name="T50" fmla="*/ 220663 w 139"/>
                <a:gd name="T51" fmla="*/ 43436 h 72"/>
                <a:gd name="T52" fmla="*/ 215900 w 139"/>
                <a:gd name="T53" fmla="*/ 53244 h 72"/>
                <a:gd name="T54" fmla="*/ 207963 w 139"/>
                <a:gd name="T55" fmla="*/ 58849 h 72"/>
                <a:gd name="T56" fmla="*/ 203200 w 139"/>
                <a:gd name="T57" fmla="*/ 63052 h 72"/>
                <a:gd name="T58" fmla="*/ 193675 w 139"/>
                <a:gd name="T59" fmla="*/ 65855 h 72"/>
                <a:gd name="T60" fmla="*/ 184150 w 139"/>
                <a:gd name="T61" fmla="*/ 65855 h 72"/>
                <a:gd name="T62" fmla="*/ 157163 w 139"/>
                <a:gd name="T63" fmla="*/ 77064 h 72"/>
                <a:gd name="T64" fmla="*/ 127000 w 139"/>
                <a:gd name="T65" fmla="*/ 92477 h 72"/>
                <a:gd name="T66" fmla="*/ 92075 w 139"/>
                <a:gd name="T67" fmla="*/ 100884 h 72"/>
                <a:gd name="T68" fmla="*/ 87313 w 139"/>
                <a:gd name="T69" fmla="*/ 96681 h 72"/>
                <a:gd name="T70" fmla="*/ 85725 w 139"/>
                <a:gd name="T71" fmla="*/ 91076 h 72"/>
                <a:gd name="T72" fmla="*/ 82550 w 139"/>
                <a:gd name="T73" fmla="*/ 89675 h 72"/>
                <a:gd name="T74" fmla="*/ 74613 w 139"/>
                <a:gd name="T75" fmla="*/ 89675 h 72"/>
                <a:gd name="T76" fmla="*/ 61913 w 139"/>
                <a:gd name="T77" fmla="*/ 86872 h 72"/>
                <a:gd name="T78" fmla="*/ 42863 w 139"/>
                <a:gd name="T79" fmla="*/ 79866 h 72"/>
                <a:gd name="T80" fmla="*/ 36513 w 139"/>
                <a:gd name="T81" fmla="*/ 65855 h 72"/>
                <a:gd name="T82" fmla="*/ 30163 w 139"/>
                <a:gd name="T83" fmla="*/ 58849 h 72"/>
                <a:gd name="T84" fmla="*/ 12700 w 139"/>
                <a:gd name="T85" fmla="*/ 56047 h 72"/>
                <a:gd name="T86" fmla="*/ 0 w 139"/>
                <a:gd name="T87" fmla="*/ 60250 h 72"/>
                <a:gd name="T88" fmla="*/ 14288 w 139"/>
                <a:gd name="T89" fmla="*/ 46239 h 72"/>
                <a:gd name="T90" fmla="*/ 28575 w 139"/>
                <a:gd name="T91" fmla="*/ 46239 h 72"/>
                <a:gd name="T92" fmla="*/ 39688 w 139"/>
                <a:gd name="T93" fmla="*/ 43436 h 72"/>
                <a:gd name="T94" fmla="*/ 25400 w 139"/>
                <a:gd name="T95" fmla="*/ 39233 h 72"/>
                <a:gd name="T96" fmla="*/ 11113 w 139"/>
                <a:gd name="T97" fmla="*/ 36430 h 72"/>
                <a:gd name="T98" fmla="*/ 1588 w 139"/>
                <a:gd name="T99" fmla="*/ 35029 h 72"/>
                <a:gd name="T100" fmla="*/ 6350 w 139"/>
                <a:gd name="T101" fmla="*/ 33628 h 72"/>
                <a:gd name="T102" fmla="*/ 11113 w 139"/>
                <a:gd name="T103" fmla="*/ 26622 h 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9"/>
                <a:gd name="T157" fmla="*/ 0 h 72"/>
                <a:gd name="T158" fmla="*/ 139 w 139"/>
                <a:gd name="T159" fmla="*/ 72 h 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9" h="72">
                  <a:moveTo>
                    <a:pt x="8" y="17"/>
                  </a:moveTo>
                  <a:lnTo>
                    <a:pt x="8" y="17"/>
                  </a:lnTo>
                  <a:lnTo>
                    <a:pt x="8" y="19"/>
                  </a:lnTo>
                  <a:lnTo>
                    <a:pt x="9" y="21"/>
                  </a:lnTo>
                  <a:lnTo>
                    <a:pt x="9" y="22"/>
                  </a:lnTo>
                  <a:lnTo>
                    <a:pt x="10" y="24"/>
                  </a:lnTo>
                  <a:lnTo>
                    <a:pt x="10" y="22"/>
                  </a:lnTo>
                  <a:lnTo>
                    <a:pt x="12" y="21"/>
                  </a:lnTo>
                  <a:lnTo>
                    <a:pt x="12" y="19"/>
                  </a:lnTo>
                  <a:lnTo>
                    <a:pt x="12" y="17"/>
                  </a:lnTo>
                  <a:lnTo>
                    <a:pt x="13" y="16"/>
                  </a:lnTo>
                  <a:lnTo>
                    <a:pt x="13" y="14"/>
                  </a:lnTo>
                  <a:lnTo>
                    <a:pt x="14" y="14"/>
                  </a:lnTo>
                  <a:lnTo>
                    <a:pt x="16" y="14"/>
                  </a:lnTo>
                  <a:lnTo>
                    <a:pt x="19" y="14"/>
                  </a:lnTo>
                  <a:lnTo>
                    <a:pt x="20" y="14"/>
                  </a:lnTo>
                  <a:lnTo>
                    <a:pt x="22" y="14"/>
                  </a:lnTo>
                  <a:lnTo>
                    <a:pt x="23" y="14"/>
                  </a:lnTo>
                  <a:lnTo>
                    <a:pt x="25" y="14"/>
                  </a:lnTo>
                  <a:lnTo>
                    <a:pt x="25" y="7"/>
                  </a:lnTo>
                  <a:lnTo>
                    <a:pt x="23" y="6"/>
                  </a:lnTo>
                  <a:lnTo>
                    <a:pt x="22" y="6"/>
                  </a:lnTo>
                  <a:lnTo>
                    <a:pt x="21" y="5"/>
                  </a:lnTo>
                  <a:lnTo>
                    <a:pt x="20" y="3"/>
                  </a:lnTo>
                  <a:lnTo>
                    <a:pt x="19" y="2"/>
                  </a:lnTo>
                  <a:lnTo>
                    <a:pt x="19" y="0"/>
                  </a:lnTo>
                  <a:lnTo>
                    <a:pt x="23" y="2"/>
                  </a:lnTo>
                  <a:lnTo>
                    <a:pt x="27" y="6"/>
                  </a:lnTo>
                  <a:lnTo>
                    <a:pt x="29" y="10"/>
                  </a:lnTo>
                  <a:lnTo>
                    <a:pt x="32" y="16"/>
                  </a:lnTo>
                  <a:lnTo>
                    <a:pt x="34" y="21"/>
                  </a:lnTo>
                  <a:lnTo>
                    <a:pt x="38" y="25"/>
                  </a:lnTo>
                  <a:lnTo>
                    <a:pt x="40" y="28"/>
                  </a:lnTo>
                  <a:lnTo>
                    <a:pt x="44" y="28"/>
                  </a:lnTo>
                  <a:lnTo>
                    <a:pt x="47" y="28"/>
                  </a:lnTo>
                  <a:lnTo>
                    <a:pt x="51" y="25"/>
                  </a:lnTo>
                  <a:lnTo>
                    <a:pt x="53" y="22"/>
                  </a:lnTo>
                  <a:lnTo>
                    <a:pt x="57" y="19"/>
                  </a:lnTo>
                  <a:lnTo>
                    <a:pt x="59" y="14"/>
                  </a:lnTo>
                  <a:lnTo>
                    <a:pt x="61" y="11"/>
                  </a:lnTo>
                  <a:lnTo>
                    <a:pt x="64" y="9"/>
                  </a:lnTo>
                  <a:lnTo>
                    <a:pt x="66" y="7"/>
                  </a:lnTo>
                  <a:lnTo>
                    <a:pt x="67" y="9"/>
                  </a:lnTo>
                  <a:lnTo>
                    <a:pt x="67" y="10"/>
                  </a:lnTo>
                  <a:lnTo>
                    <a:pt x="69" y="10"/>
                  </a:lnTo>
                  <a:lnTo>
                    <a:pt x="69" y="11"/>
                  </a:lnTo>
                  <a:lnTo>
                    <a:pt x="69" y="13"/>
                  </a:lnTo>
                  <a:lnTo>
                    <a:pt x="90" y="13"/>
                  </a:lnTo>
                  <a:lnTo>
                    <a:pt x="108" y="2"/>
                  </a:lnTo>
                  <a:lnTo>
                    <a:pt x="110" y="3"/>
                  </a:lnTo>
                  <a:lnTo>
                    <a:pt x="111" y="5"/>
                  </a:lnTo>
                  <a:lnTo>
                    <a:pt x="112" y="6"/>
                  </a:lnTo>
                  <a:lnTo>
                    <a:pt x="114" y="7"/>
                  </a:lnTo>
                  <a:lnTo>
                    <a:pt x="115" y="9"/>
                  </a:lnTo>
                  <a:lnTo>
                    <a:pt x="116" y="9"/>
                  </a:lnTo>
                  <a:lnTo>
                    <a:pt x="117" y="10"/>
                  </a:lnTo>
                  <a:lnTo>
                    <a:pt x="118" y="10"/>
                  </a:lnTo>
                  <a:lnTo>
                    <a:pt x="120" y="10"/>
                  </a:lnTo>
                  <a:lnTo>
                    <a:pt x="121" y="9"/>
                  </a:lnTo>
                  <a:lnTo>
                    <a:pt x="122" y="9"/>
                  </a:lnTo>
                  <a:lnTo>
                    <a:pt x="123" y="9"/>
                  </a:lnTo>
                  <a:lnTo>
                    <a:pt x="124" y="9"/>
                  </a:lnTo>
                  <a:lnTo>
                    <a:pt x="125" y="7"/>
                  </a:lnTo>
                  <a:lnTo>
                    <a:pt x="127" y="7"/>
                  </a:lnTo>
                  <a:lnTo>
                    <a:pt x="128" y="7"/>
                  </a:lnTo>
                  <a:lnTo>
                    <a:pt x="128" y="9"/>
                  </a:lnTo>
                  <a:lnTo>
                    <a:pt x="128" y="10"/>
                  </a:lnTo>
                  <a:lnTo>
                    <a:pt x="128" y="11"/>
                  </a:lnTo>
                  <a:lnTo>
                    <a:pt x="128" y="13"/>
                  </a:lnTo>
                  <a:lnTo>
                    <a:pt x="128" y="14"/>
                  </a:lnTo>
                  <a:lnTo>
                    <a:pt x="128" y="17"/>
                  </a:lnTo>
                  <a:lnTo>
                    <a:pt x="129" y="19"/>
                  </a:lnTo>
                  <a:lnTo>
                    <a:pt x="130" y="21"/>
                  </a:lnTo>
                  <a:lnTo>
                    <a:pt x="133" y="22"/>
                  </a:lnTo>
                  <a:lnTo>
                    <a:pt x="135" y="24"/>
                  </a:lnTo>
                  <a:lnTo>
                    <a:pt x="136" y="26"/>
                  </a:lnTo>
                  <a:lnTo>
                    <a:pt x="137" y="28"/>
                  </a:lnTo>
                  <a:lnTo>
                    <a:pt x="139" y="31"/>
                  </a:lnTo>
                  <a:lnTo>
                    <a:pt x="137" y="33"/>
                  </a:lnTo>
                  <a:lnTo>
                    <a:pt x="137" y="36"/>
                  </a:lnTo>
                  <a:lnTo>
                    <a:pt x="136" y="38"/>
                  </a:lnTo>
                  <a:lnTo>
                    <a:pt x="135" y="39"/>
                  </a:lnTo>
                  <a:lnTo>
                    <a:pt x="133" y="40"/>
                  </a:lnTo>
                  <a:lnTo>
                    <a:pt x="131" y="42"/>
                  </a:lnTo>
                  <a:lnTo>
                    <a:pt x="130" y="42"/>
                  </a:lnTo>
                  <a:lnTo>
                    <a:pt x="129" y="43"/>
                  </a:lnTo>
                  <a:lnTo>
                    <a:pt x="128" y="45"/>
                  </a:lnTo>
                  <a:lnTo>
                    <a:pt x="125" y="46"/>
                  </a:lnTo>
                  <a:lnTo>
                    <a:pt x="124" y="46"/>
                  </a:lnTo>
                  <a:lnTo>
                    <a:pt x="122" y="47"/>
                  </a:lnTo>
                  <a:lnTo>
                    <a:pt x="120" y="47"/>
                  </a:lnTo>
                  <a:lnTo>
                    <a:pt x="118" y="47"/>
                  </a:lnTo>
                  <a:lnTo>
                    <a:pt x="116" y="47"/>
                  </a:lnTo>
                  <a:lnTo>
                    <a:pt x="115" y="49"/>
                  </a:lnTo>
                  <a:lnTo>
                    <a:pt x="108" y="50"/>
                  </a:lnTo>
                  <a:lnTo>
                    <a:pt x="99" y="55"/>
                  </a:lnTo>
                  <a:lnTo>
                    <a:pt x="94" y="58"/>
                  </a:lnTo>
                  <a:lnTo>
                    <a:pt x="86" y="62"/>
                  </a:lnTo>
                  <a:lnTo>
                    <a:pt x="80" y="66"/>
                  </a:lnTo>
                  <a:lnTo>
                    <a:pt x="73" y="69"/>
                  </a:lnTo>
                  <a:lnTo>
                    <a:pt x="66" y="71"/>
                  </a:lnTo>
                  <a:lnTo>
                    <a:pt x="58" y="72"/>
                  </a:lnTo>
                  <a:lnTo>
                    <a:pt x="57" y="71"/>
                  </a:lnTo>
                  <a:lnTo>
                    <a:pt x="55" y="71"/>
                  </a:lnTo>
                  <a:lnTo>
                    <a:pt x="55" y="69"/>
                  </a:lnTo>
                  <a:lnTo>
                    <a:pt x="54" y="68"/>
                  </a:lnTo>
                  <a:lnTo>
                    <a:pt x="54" y="66"/>
                  </a:lnTo>
                  <a:lnTo>
                    <a:pt x="54" y="65"/>
                  </a:lnTo>
                  <a:lnTo>
                    <a:pt x="54" y="64"/>
                  </a:lnTo>
                  <a:lnTo>
                    <a:pt x="53" y="64"/>
                  </a:lnTo>
                  <a:lnTo>
                    <a:pt x="52" y="64"/>
                  </a:lnTo>
                  <a:lnTo>
                    <a:pt x="49" y="64"/>
                  </a:lnTo>
                  <a:lnTo>
                    <a:pt x="48" y="64"/>
                  </a:lnTo>
                  <a:lnTo>
                    <a:pt x="47" y="64"/>
                  </a:lnTo>
                  <a:lnTo>
                    <a:pt x="45" y="64"/>
                  </a:lnTo>
                  <a:lnTo>
                    <a:pt x="44" y="64"/>
                  </a:lnTo>
                  <a:lnTo>
                    <a:pt x="39" y="62"/>
                  </a:lnTo>
                  <a:lnTo>
                    <a:pt x="33" y="61"/>
                  </a:lnTo>
                  <a:lnTo>
                    <a:pt x="29" y="59"/>
                  </a:lnTo>
                  <a:lnTo>
                    <a:pt x="27" y="57"/>
                  </a:lnTo>
                  <a:lnTo>
                    <a:pt x="25" y="55"/>
                  </a:lnTo>
                  <a:lnTo>
                    <a:pt x="25" y="52"/>
                  </a:lnTo>
                  <a:lnTo>
                    <a:pt x="23" y="47"/>
                  </a:lnTo>
                  <a:lnTo>
                    <a:pt x="25" y="43"/>
                  </a:lnTo>
                  <a:lnTo>
                    <a:pt x="22" y="43"/>
                  </a:lnTo>
                  <a:lnTo>
                    <a:pt x="19" y="42"/>
                  </a:lnTo>
                  <a:lnTo>
                    <a:pt x="15" y="42"/>
                  </a:lnTo>
                  <a:lnTo>
                    <a:pt x="12" y="40"/>
                  </a:lnTo>
                  <a:lnTo>
                    <a:pt x="8" y="40"/>
                  </a:lnTo>
                  <a:lnTo>
                    <a:pt x="4" y="40"/>
                  </a:lnTo>
                  <a:lnTo>
                    <a:pt x="2" y="42"/>
                  </a:lnTo>
                  <a:lnTo>
                    <a:pt x="0" y="43"/>
                  </a:lnTo>
                  <a:lnTo>
                    <a:pt x="0" y="33"/>
                  </a:lnTo>
                  <a:lnTo>
                    <a:pt x="4" y="33"/>
                  </a:lnTo>
                  <a:lnTo>
                    <a:pt x="9" y="33"/>
                  </a:lnTo>
                  <a:lnTo>
                    <a:pt x="13" y="33"/>
                  </a:lnTo>
                  <a:lnTo>
                    <a:pt x="15" y="33"/>
                  </a:lnTo>
                  <a:lnTo>
                    <a:pt x="18" y="33"/>
                  </a:lnTo>
                  <a:lnTo>
                    <a:pt x="20" y="33"/>
                  </a:lnTo>
                  <a:lnTo>
                    <a:pt x="22" y="32"/>
                  </a:lnTo>
                  <a:lnTo>
                    <a:pt x="25" y="31"/>
                  </a:lnTo>
                  <a:lnTo>
                    <a:pt x="22" y="29"/>
                  </a:lnTo>
                  <a:lnTo>
                    <a:pt x="19" y="29"/>
                  </a:lnTo>
                  <a:lnTo>
                    <a:pt x="16" y="28"/>
                  </a:lnTo>
                  <a:lnTo>
                    <a:pt x="13" y="28"/>
                  </a:lnTo>
                  <a:lnTo>
                    <a:pt x="10" y="26"/>
                  </a:lnTo>
                  <a:lnTo>
                    <a:pt x="7" y="26"/>
                  </a:lnTo>
                  <a:lnTo>
                    <a:pt x="3" y="26"/>
                  </a:lnTo>
                  <a:lnTo>
                    <a:pt x="0" y="26"/>
                  </a:lnTo>
                  <a:lnTo>
                    <a:pt x="1" y="25"/>
                  </a:lnTo>
                  <a:lnTo>
                    <a:pt x="2" y="25"/>
                  </a:lnTo>
                  <a:lnTo>
                    <a:pt x="3" y="24"/>
                  </a:lnTo>
                  <a:lnTo>
                    <a:pt x="4" y="24"/>
                  </a:lnTo>
                  <a:lnTo>
                    <a:pt x="6" y="22"/>
                  </a:lnTo>
                  <a:lnTo>
                    <a:pt x="7" y="21"/>
                  </a:lnTo>
                  <a:lnTo>
                    <a:pt x="7" y="19"/>
                  </a:lnTo>
                  <a:lnTo>
                    <a:pt x="8" y="1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2" name="Freeform 284">
              <a:extLst>
                <a:ext uri="{FF2B5EF4-FFF2-40B4-BE49-F238E27FC236}">
                  <a16:creationId xmlns:a16="http://schemas.microsoft.com/office/drawing/2014/main" id="{E1B8259C-2826-5A45-E86A-1EBD5B0DF146}"/>
                </a:ext>
              </a:extLst>
            </p:cNvPr>
            <p:cNvSpPr>
              <a:spLocks/>
            </p:cNvSpPr>
            <p:nvPr/>
          </p:nvSpPr>
          <p:spPr bwMode="gray">
            <a:xfrm>
              <a:off x="5541938" y="1378713"/>
              <a:ext cx="24105" cy="25752"/>
            </a:xfrm>
            <a:custGeom>
              <a:avLst/>
              <a:gdLst>
                <a:gd name="T0" fmla="*/ 0 w 13"/>
                <a:gd name="T1" fmla="*/ 8407 h 15"/>
                <a:gd name="T2" fmla="*/ 12700 w 13"/>
                <a:gd name="T3" fmla="*/ 0 h 15"/>
                <a:gd name="T4" fmla="*/ 14288 w 13"/>
                <a:gd name="T5" fmla="*/ 2802 h 15"/>
                <a:gd name="T6" fmla="*/ 19050 w 13"/>
                <a:gd name="T7" fmla="*/ 4203 h 15"/>
                <a:gd name="T8" fmla="*/ 19050 w 13"/>
                <a:gd name="T9" fmla="*/ 8407 h 15"/>
                <a:gd name="T10" fmla="*/ 20638 w 13"/>
                <a:gd name="T11" fmla="*/ 11209 h 15"/>
                <a:gd name="T12" fmla="*/ 20638 w 13"/>
                <a:gd name="T13" fmla="*/ 14011 h 15"/>
                <a:gd name="T14" fmla="*/ 20638 w 13"/>
                <a:gd name="T15" fmla="*/ 16814 h 15"/>
                <a:gd name="T16" fmla="*/ 20638 w 13"/>
                <a:gd name="T17" fmla="*/ 21017 h 15"/>
                <a:gd name="T18" fmla="*/ 19050 w 13"/>
                <a:gd name="T19" fmla="*/ 18215 h 15"/>
                <a:gd name="T20" fmla="*/ 12700 w 13"/>
                <a:gd name="T21" fmla="*/ 18215 h 15"/>
                <a:gd name="T22" fmla="*/ 11113 w 13"/>
                <a:gd name="T23" fmla="*/ 16814 h 15"/>
                <a:gd name="T24" fmla="*/ 9525 w 13"/>
                <a:gd name="T25" fmla="*/ 14011 h 15"/>
                <a:gd name="T26" fmla="*/ 3175 w 13"/>
                <a:gd name="T27" fmla="*/ 11209 h 15"/>
                <a:gd name="T28" fmla="*/ 1588 w 13"/>
                <a:gd name="T29" fmla="*/ 9808 h 15"/>
                <a:gd name="T30" fmla="*/ 1588 w 13"/>
                <a:gd name="T31" fmla="*/ 8407 h 15"/>
                <a:gd name="T32" fmla="*/ 0 w 13"/>
                <a:gd name="T33" fmla="*/ 840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5"/>
                <a:gd name="T53" fmla="*/ 13 w 13"/>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5">
                  <a:moveTo>
                    <a:pt x="0" y="6"/>
                  </a:moveTo>
                  <a:lnTo>
                    <a:pt x="8" y="0"/>
                  </a:lnTo>
                  <a:lnTo>
                    <a:pt x="9" y="2"/>
                  </a:lnTo>
                  <a:lnTo>
                    <a:pt x="12" y="3"/>
                  </a:lnTo>
                  <a:lnTo>
                    <a:pt x="12" y="6"/>
                  </a:lnTo>
                  <a:lnTo>
                    <a:pt x="13" y="8"/>
                  </a:lnTo>
                  <a:lnTo>
                    <a:pt x="13" y="10"/>
                  </a:lnTo>
                  <a:lnTo>
                    <a:pt x="13" y="12"/>
                  </a:lnTo>
                  <a:lnTo>
                    <a:pt x="13" y="15"/>
                  </a:lnTo>
                  <a:lnTo>
                    <a:pt x="12" y="13"/>
                  </a:lnTo>
                  <a:lnTo>
                    <a:pt x="8" y="13"/>
                  </a:lnTo>
                  <a:lnTo>
                    <a:pt x="7" y="12"/>
                  </a:lnTo>
                  <a:lnTo>
                    <a:pt x="6" y="10"/>
                  </a:lnTo>
                  <a:lnTo>
                    <a:pt x="2" y="8"/>
                  </a:lnTo>
                  <a:lnTo>
                    <a:pt x="1" y="7"/>
                  </a:lnTo>
                  <a:lnTo>
                    <a:pt x="1" y="6"/>
                  </a:lnTo>
                  <a:lnTo>
                    <a:pt x="0" y="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3" name="Freeform 286">
              <a:extLst>
                <a:ext uri="{FF2B5EF4-FFF2-40B4-BE49-F238E27FC236}">
                  <a16:creationId xmlns:a16="http://schemas.microsoft.com/office/drawing/2014/main" id="{F2595690-6D4B-E9AF-3E08-083698916260}"/>
                </a:ext>
              </a:extLst>
            </p:cNvPr>
            <p:cNvSpPr>
              <a:spLocks/>
            </p:cNvSpPr>
            <p:nvPr/>
          </p:nvSpPr>
          <p:spPr bwMode="gray">
            <a:xfrm>
              <a:off x="5809108" y="2262215"/>
              <a:ext cx="24105" cy="33678"/>
            </a:xfrm>
            <a:custGeom>
              <a:avLst/>
              <a:gdLst>
                <a:gd name="T0" fmla="*/ 20638 w 13"/>
                <a:gd name="T1" fmla="*/ 28023 h 20"/>
                <a:gd name="T2" fmla="*/ 20638 w 13"/>
                <a:gd name="T3" fmla="*/ 25221 h 20"/>
                <a:gd name="T4" fmla="*/ 20638 w 13"/>
                <a:gd name="T5" fmla="*/ 23820 h 20"/>
                <a:gd name="T6" fmla="*/ 20638 w 13"/>
                <a:gd name="T7" fmla="*/ 22418 h 20"/>
                <a:gd name="T8" fmla="*/ 20638 w 13"/>
                <a:gd name="T9" fmla="*/ 18215 h 20"/>
                <a:gd name="T10" fmla="*/ 20638 w 13"/>
                <a:gd name="T11" fmla="*/ 16814 h 20"/>
                <a:gd name="T12" fmla="*/ 20638 w 13"/>
                <a:gd name="T13" fmla="*/ 15413 h 20"/>
                <a:gd name="T14" fmla="*/ 20638 w 13"/>
                <a:gd name="T15" fmla="*/ 11209 h 20"/>
                <a:gd name="T16" fmla="*/ 19050 w 13"/>
                <a:gd name="T17" fmla="*/ 8407 h 20"/>
                <a:gd name="T18" fmla="*/ 19050 w 13"/>
                <a:gd name="T19" fmla="*/ 5605 h 20"/>
                <a:gd name="T20" fmla="*/ 14288 w 13"/>
                <a:gd name="T21" fmla="*/ 5605 h 20"/>
                <a:gd name="T22" fmla="*/ 14288 w 13"/>
                <a:gd name="T23" fmla="*/ 4203 h 20"/>
                <a:gd name="T24" fmla="*/ 12700 w 13"/>
                <a:gd name="T25" fmla="*/ 1401 h 20"/>
                <a:gd name="T26" fmla="*/ 11113 w 13"/>
                <a:gd name="T27" fmla="*/ 0 h 20"/>
                <a:gd name="T28" fmla="*/ 9525 w 13"/>
                <a:gd name="T29" fmla="*/ 0 h 20"/>
                <a:gd name="T30" fmla="*/ 7938 w 13"/>
                <a:gd name="T31" fmla="*/ 0 h 20"/>
                <a:gd name="T32" fmla="*/ 3175 w 13"/>
                <a:gd name="T33" fmla="*/ 0 h 20"/>
                <a:gd name="T34" fmla="*/ 1588 w 13"/>
                <a:gd name="T35" fmla="*/ 0 h 20"/>
                <a:gd name="T36" fmla="*/ 0 w 13"/>
                <a:gd name="T37" fmla="*/ 0 h 20"/>
                <a:gd name="T38" fmla="*/ 0 w 13"/>
                <a:gd name="T39" fmla="*/ 5605 h 20"/>
                <a:gd name="T40" fmla="*/ 1588 w 13"/>
                <a:gd name="T41" fmla="*/ 12610 h 20"/>
                <a:gd name="T42" fmla="*/ 3175 w 13"/>
                <a:gd name="T43" fmla="*/ 15413 h 20"/>
                <a:gd name="T44" fmla="*/ 7938 w 13"/>
                <a:gd name="T45" fmla="*/ 18215 h 20"/>
                <a:gd name="T46" fmla="*/ 11113 w 13"/>
                <a:gd name="T47" fmla="*/ 22418 h 20"/>
                <a:gd name="T48" fmla="*/ 12700 w 13"/>
                <a:gd name="T49" fmla="*/ 23820 h 20"/>
                <a:gd name="T50" fmla="*/ 14288 w 13"/>
                <a:gd name="T51" fmla="*/ 25221 h 20"/>
                <a:gd name="T52" fmla="*/ 20638 w 13"/>
                <a:gd name="T53" fmla="*/ 28023 h 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
                <a:gd name="T82" fmla="*/ 0 h 20"/>
                <a:gd name="T83" fmla="*/ 13 w 13"/>
                <a:gd name="T84" fmla="*/ 20 h 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 h="20">
                  <a:moveTo>
                    <a:pt x="13" y="20"/>
                  </a:moveTo>
                  <a:lnTo>
                    <a:pt x="13" y="18"/>
                  </a:lnTo>
                  <a:lnTo>
                    <a:pt x="13" y="17"/>
                  </a:lnTo>
                  <a:lnTo>
                    <a:pt x="13" y="16"/>
                  </a:lnTo>
                  <a:lnTo>
                    <a:pt x="13" y="13"/>
                  </a:lnTo>
                  <a:lnTo>
                    <a:pt x="13" y="12"/>
                  </a:lnTo>
                  <a:lnTo>
                    <a:pt x="13" y="11"/>
                  </a:lnTo>
                  <a:lnTo>
                    <a:pt x="13" y="8"/>
                  </a:lnTo>
                  <a:lnTo>
                    <a:pt x="12" y="6"/>
                  </a:lnTo>
                  <a:lnTo>
                    <a:pt x="12" y="4"/>
                  </a:lnTo>
                  <a:lnTo>
                    <a:pt x="9" y="4"/>
                  </a:lnTo>
                  <a:lnTo>
                    <a:pt x="9" y="3"/>
                  </a:lnTo>
                  <a:lnTo>
                    <a:pt x="8" y="1"/>
                  </a:lnTo>
                  <a:lnTo>
                    <a:pt x="7" y="0"/>
                  </a:lnTo>
                  <a:lnTo>
                    <a:pt x="6" y="0"/>
                  </a:lnTo>
                  <a:lnTo>
                    <a:pt x="5" y="0"/>
                  </a:lnTo>
                  <a:lnTo>
                    <a:pt x="2" y="0"/>
                  </a:lnTo>
                  <a:lnTo>
                    <a:pt x="1" y="0"/>
                  </a:lnTo>
                  <a:lnTo>
                    <a:pt x="0" y="0"/>
                  </a:lnTo>
                  <a:lnTo>
                    <a:pt x="0" y="4"/>
                  </a:lnTo>
                  <a:lnTo>
                    <a:pt x="1" y="9"/>
                  </a:lnTo>
                  <a:lnTo>
                    <a:pt x="2" y="11"/>
                  </a:lnTo>
                  <a:lnTo>
                    <a:pt x="5" y="13"/>
                  </a:lnTo>
                  <a:lnTo>
                    <a:pt x="7" y="16"/>
                  </a:lnTo>
                  <a:lnTo>
                    <a:pt x="8" y="17"/>
                  </a:lnTo>
                  <a:lnTo>
                    <a:pt x="9" y="18"/>
                  </a:lnTo>
                  <a:lnTo>
                    <a:pt x="13" y="2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4" name="Freeform 287">
              <a:extLst>
                <a:ext uri="{FF2B5EF4-FFF2-40B4-BE49-F238E27FC236}">
                  <a16:creationId xmlns:a16="http://schemas.microsoft.com/office/drawing/2014/main" id="{B6D0FC43-8A2B-5177-CB73-B5E9C6C89079}"/>
                </a:ext>
              </a:extLst>
            </p:cNvPr>
            <p:cNvSpPr>
              <a:spLocks/>
            </p:cNvSpPr>
            <p:nvPr/>
          </p:nvSpPr>
          <p:spPr bwMode="gray">
            <a:xfrm>
              <a:off x="5455558" y="2101759"/>
              <a:ext cx="371626" cy="324874"/>
            </a:xfrm>
            <a:custGeom>
              <a:avLst/>
              <a:gdLst>
                <a:gd name="T0" fmla="*/ 209550 w 200"/>
                <a:gd name="T1" fmla="*/ 23820 h 185"/>
                <a:gd name="T2" fmla="*/ 234950 w 200"/>
                <a:gd name="T3" fmla="*/ 39233 h 185"/>
                <a:gd name="T4" fmla="*/ 263525 w 200"/>
                <a:gd name="T5" fmla="*/ 47640 h 185"/>
                <a:gd name="T6" fmla="*/ 268288 w 200"/>
                <a:gd name="T7" fmla="*/ 43436 h 185"/>
                <a:gd name="T8" fmla="*/ 274638 w 200"/>
                <a:gd name="T9" fmla="*/ 37831 h 185"/>
                <a:gd name="T10" fmla="*/ 280988 w 200"/>
                <a:gd name="T11" fmla="*/ 40634 h 185"/>
                <a:gd name="T12" fmla="*/ 293688 w 200"/>
                <a:gd name="T13" fmla="*/ 47640 h 185"/>
                <a:gd name="T14" fmla="*/ 307975 w 200"/>
                <a:gd name="T15" fmla="*/ 47640 h 185"/>
                <a:gd name="T16" fmla="*/ 315913 w 200"/>
                <a:gd name="T17" fmla="*/ 50442 h 185"/>
                <a:gd name="T18" fmla="*/ 317500 w 200"/>
                <a:gd name="T19" fmla="*/ 63052 h 185"/>
                <a:gd name="T20" fmla="*/ 317500 w 200"/>
                <a:gd name="T21" fmla="*/ 70058 h 185"/>
                <a:gd name="T22" fmla="*/ 285750 w 200"/>
                <a:gd name="T23" fmla="*/ 85471 h 185"/>
                <a:gd name="T24" fmla="*/ 263525 w 200"/>
                <a:gd name="T25" fmla="*/ 106488 h 185"/>
                <a:gd name="T26" fmla="*/ 244475 w 200"/>
                <a:gd name="T27" fmla="*/ 123302 h 185"/>
                <a:gd name="T28" fmla="*/ 231775 w 200"/>
                <a:gd name="T29" fmla="*/ 135913 h 185"/>
                <a:gd name="T30" fmla="*/ 231775 w 200"/>
                <a:gd name="T31" fmla="*/ 168139 h 185"/>
                <a:gd name="T32" fmla="*/ 225425 w 200"/>
                <a:gd name="T33" fmla="*/ 189157 h 185"/>
                <a:gd name="T34" fmla="*/ 201612 w 200"/>
                <a:gd name="T35" fmla="*/ 214378 h 185"/>
                <a:gd name="T36" fmla="*/ 184150 w 200"/>
                <a:gd name="T37" fmla="*/ 235395 h 185"/>
                <a:gd name="T38" fmla="*/ 176212 w 200"/>
                <a:gd name="T39" fmla="*/ 239599 h 185"/>
                <a:gd name="T40" fmla="*/ 122238 w 200"/>
                <a:gd name="T41" fmla="*/ 241000 h 185"/>
                <a:gd name="T42" fmla="*/ 100012 w 200"/>
                <a:gd name="T43" fmla="*/ 256413 h 185"/>
                <a:gd name="T44" fmla="*/ 85725 w 200"/>
                <a:gd name="T45" fmla="*/ 256413 h 185"/>
                <a:gd name="T46" fmla="*/ 74613 w 200"/>
                <a:gd name="T47" fmla="*/ 239599 h 185"/>
                <a:gd name="T48" fmla="*/ 60325 w 200"/>
                <a:gd name="T49" fmla="*/ 219982 h 185"/>
                <a:gd name="T50" fmla="*/ 60325 w 200"/>
                <a:gd name="T51" fmla="*/ 200366 h 185"/>
                <a:gd name="T52" fmla="*/ 61913 w 200"/>
                <a:gd name="T53" fmla="*/ 177948 h 185"/>
                <a:gd name="T54" fmla="*/ 60325 w 200"/>
                <a:gd name="T55" fmla="*/ 154128 h 185"/>
                <a:gd name="T56" fmla="*/ 68263 w 200"/>
                <a:gd name="T57" fmla="*/ 128907 h 185"/>
                <a:gd name="T58" fmla="*/ 80962 w 200"/>
                <a:gd name="T59" fmla="*/ 95279 h 185"/>
                <a:gd name="T60" fmla="*/ 85725 w 200"/>
                <a:gd name="T61" fmla="*/ 81267 h 185"/>
                <a:gd name="T62" fmla="*/ 85725 w 200"/>
                <a:gd name="T63" fmla="*/ 75663 h 185"/>
                <a:gd name="T64" fmla="*/ 74613 w 200"/>
                <a:gd name="T65" fmla="*/ 71459 h 185"/>
                <a:gd name="T66" fmla="*/ 46037 w 200"/>
                <a:gd name="T67" fmla="*/ 68657 h 185"/>
                <a:gd name="T68" fmla="*/ 20637 w 200"/>
                <a:gd name="T69" fmla="*/ 60250 h 185"/>
                <a:gd name="T70" fmla="*/ 6350 w 200"/>
                <a:gd name="T71" fmla="*/ 53244 h 185"/>
                <a:gd name="T72" fmla="*/ 3175 w 200"/>
                <a:gd name="T73" fmla="*/ 33628 h 185"/>
                <a:gd name="T74" fmla="*/ 0 w 200"/>
                <a:gd name="T75" fmla="*/ 22419 h 185"/>
                <a:gd name="T76" fmla="*/ 20637 w 200"/>
                <a:gd name="T77" fmla="*/ 15413 h 185"/>
                <a:gd name="T78" fmla="*/ 33338 w 200"/>
                <a:gd name="T79" fmla="*/ 4203 h 185"/>
                <a:gd name="T80" fmla="*/ 50800 w 200"/>
                <a:gd name="T81" fmla="*/ 2802 h 185"/>
                <a:gd name="T82" fmla="*/ 71438 w 200"/>
                <a:gd name="T83" fmla="*/ 5605 h 185"/>
                <a:gd name="T84" fmla="*/ 92075 w 200"/>
                <a:gd name="T85" fmla="*/ 12610 h 185"/>
                <a:gd name="T86" fmla="*/ 109538 w 200"/>
                <a:gd name="T87" fmla="*/ 14012 h 185"/>
                <a:gd name="T88" fmla="*/ 122238 w 200"/>
                <a:gd name="T89" fmla="*/ 18215 h 185"/>
                <a:gd name="T90" fmla="*/ 133350 w 200"/>
                <a:gd name="T91" fmla="*/ 22419 h 185"/>
                <a:gd name="T92" fmla="*/ 185737 w 200"/>
                <a:gd name="T93" fmla="*/ 19616 h 185"/>
                <a:gd name="T94" fmla="*/ 192087 w 200"/>
                <a:gd name="T95" fmla="*/ 14012 h 185"/>
                <a:gd name="T96" fmla="*/ 196850 w 200"/>
                <a:gd name="T97" fmla="*/ 8407 h 1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0"/>
                <a:gd name="T148" fmla="*/ 0 h 185"/>
                <a:gd name="T149" fmla="*/ 200 w 200"/>
                <a:gd name="T150" fmla="*/ 185 h 1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0" h="185">
                  <a:moveTo>
                    <a:pt x="124" y="6"/>
                  </a:moveTo>
                  <a:lnTo>
                    <a:pt x="127" y="11"/>
                  </a:lnTo>
                  <a:lnTo>
                    <a:pt x="132" y="17"/>
                  </a:lnTo>
                  <a:lnTo>
                    <a:pt x="136" y="21"/>
                  </a:lnTo>
                  <a:lnTo>
                    <a:pt x="142" y="25"/>
                  </a:lnTo>
                  <a:lnTo>
                    <a:pt x="148" y="28"/>
                  </a:lnTo>
                  <a:lnTo>
                    <a:pt x="155" y="31"/>
                  </a:lnTo>
                  <a:lnTo>
                    <a:pt x="161" y="32"/>
                  </a:lnTo>
                  <a:lnTo>
                    <a:pt x="166" y="34"/>
                  </a:lnTo>
                  <a:lnTo>
                    <a:pt x="167" y="34"/>
                  </a:lnTo>
                  <a:lnTo>
                    <a:pt x="168" y="32"/>
                  </a:lnTo>
                  <a:lnTo>
                    <a:pt x="169" y="31"/>
                  </a:lnTo>
                  <a:lnTo>
                    <a:pt x="171" y="29"/>
                  </a:lnTo>
                  <a:lnTo>
                    <a:pt x="172" y="28"/>
                  </a:lnTo>
                  <a:lnTo>
                    <a:pt x="173" y="27"/>
                  </a:lnTo>
                  <a:lnTo>
                    <a:pt x="174" y="27"/>
                  </a:lnTo>
                  <a:lnTo>
                    <a:pt x="174" y="25"/>
                  </a:lnTo>
                  <a:lnTo>
                    <a:pt x="177" y="29"/>
                  </a:lnTo>
                  <a:lnTo>
                    <a:pt x="179" y="31"/>
                  </a:lnTo>
                  <a:lnTo>
                    <a:pt x="181" y="32"/>
                  </a:lnTo>
                  <a:lnTo>
                    <a:pt x="185" y="34"/>
                  </a:lnTo>
                  <a:lnTo>
                    <a:pt x="189" y="34"/>
                  </a:lnTo>
                  <a:lnTo>
                    <a:pt x="191" y="34"/>
                  </a:lnTo>
                  <a:lnTo>
                    <a:pt x="194" y="34"/>
                  </a:lnTo>
                  <a:lnTo>
                    <a:pt x="198" y="34"/>
                  </a:lnTo>
                  <a:lnTo>
                    <a:pt x="198" y="35"/>
                  </a:lnTo>
                  <a:lnTo>
                    <a:pt x="199" y="36"/>
                  </a:lnTo>
                  <a:lnTo>
                    <a:pt x="199" y="39"/>
                  </a:lnTo>
                  <a:lnTo>
                    <a:pt x="200" y="42"/>
                  </a:lnTo>
                  <a:lnTo>
                    <a:pt x="200" y="45"/>
                  </a:lnTo>
                  <a:lnTo>
                    <a:pt x="200" y="47"/>
                  </a:lnTo>
                  <a:lnTo>
                    <a:pt x="200" y="49"/>
                  </a:lnTo>
                  <a:lnTo>
                    <a:pt x="200" y="50"/>
                  </a:lnTo>
                  <a:lnTo>
                    <a:pt x="192" y="51"/>
                  </a:lnTo>
                  <a:lnTo>
                    <a:pt x="186" y="56"/>
                  </a:lnTo>
                  <a:lnTo>
                    <a:pt x="180" y="61"/>
                  </a:lnTo>
                  <a:lnTo>
                    <a:pt x="174" y="65"/>
                  </a:lnTo>
                  <a:lnTo>
                    <a:pt x="169" y="71"/>
                  </a:lnTo>
                  <a:lnTo>
                    <a:pt x="166" y="76"/>
                  </a:lnTo>
                  <a:lnTo>
                    <a:pt x="161" y="81"/>
                  </a:lnTo>
                  <a:lnTo>
                    <a:pt x="158" y="85"/>
                  </a:lnTo>
                  <a:lnTo>
                    <a:pt x="154" y="88"/>
                  </a:lnTo>
                  <a:lnTo>
                    <a:pt x="149" y="90"/>
                  </a:lnTo>
                  <a:lnTo>
                    <a:pt x="147" y="95"/>
                  </a:lnTo>
                  <a:lnTo>
                    <a:pt x="146" y="97"/>
                  </a:lnTo>
                  <a:lnTo>
                    <a:pt x="145" y="104"/>
                  </a:lnTo>
                  <a:lnTo>
                    <a:pt x="145" y="113"/>
                  </a:lnTo>
                  <a:lnTo>
                    <a:pt x="146" y="120"/>
                  </a:lnTo>
                  <a:lnTo>
                    <a:pt x="145" y="127"/>
                  </a:lnTo>
                  <a:lnTo>
                    <a:pt x="145" y="131"/>
                  </a:lnTo>
                  <a:lnTo>
                    <a:pt x="142" y="135"/>
                  </a:lnTo>
                  <a:lnTo>
                    <a:pt x="140" y="138"/>
                  </a:lnTo>
                  <a:lnTo>
                    <a:pt x="138" y="143"/>
                  </a:lnTo>
                  <a:lnTo>
                    <a:pt x="127" y="153"/>
                  </a:lnTo>
                  <a:lnTo>
                    <a:pt x="121" y="160"/>
                  </a:lnTo>
                  <a:lnTo>
                    <a:pt x="117" y="165"/>
                  </a:lnTo>
                  <a:lnTo>
                    <a:pt x="116" y="168"/>
                  </a:lnTo>
                  <a:lnTo>
                    <a:pt x="115" y="169"/>
                  </a:lnTo>
                  <a:lnTo>
                    <a:pt x="115" y="171"/>
                  </a:lnTo>
                  <a:lnTo>
                    <a:pt x="111" y="171"/>
                  </a:lnTo>
                  <a:lnTo>
                    <a:pt x="97" y="169"/>
                  </a:lnTo>
                  <a:lnTo>
                    <a:pt x="85" y="169"/>
                  </a:lnTo>
                  <a:lnTo>
                    <a:pt x="77" y="172"/>
                  </a:lnTo>
                  <a:lnTo>
                    <a:pt x="70" y="176"/>
                  </a:lnTo>
                  <a:lnTo>
                    <a:pt x="66" y="179"/>
                  </a:lnTo>
                  <a:lnTo>
                    <a:pt x="63" y="183"/>
                  </a:lnTo>
                  <a:lnTo>
                    <a:pt x="59" y="185"/>
                  </a:lnTo>
                  <a:lnTo>
                    <a:pt x="57" y="185"/>
                  </a:lnTo>
                  <a:lnTo>
                    <a:pt x="54" y="183"/>
                  </a:lnTo>
                  <a:lnTo>
                    <a:pt x="52" y="181"/>
                  </a:lnTo>
                  <a:lnTo>
                    <a:pt x="48" y="175"/>
                  </a:lnTo>
                  <a:lnTo>
                    <a:pt x="47" y="171"/>
                  </a:lnTo>
                  <a:lnTo>
                    <a:pt x="45" y="165"/>
                  </a:lnTo>
                  <a:lnTo>
                    <a:pt x="41" y="161"/>
                  </a:lnTo>
                  <a:lnTo>
                    <a:pt x="38" y="157"/>
                  </a:lnTo>
                  <a:lnTo>
                    <a:pt x="34" y="155"/>
                  </a:lnTo>
                  <a:lnTo>
                    <a:pt x="37" y="148"/>
                  </a:lnTo>
                  <a:lnTo>
                    <a:pt x="38" y="143"/>
                  </a:lnTo>
                  <a:lnTo>
                    <a:pt x="39" y="136"/>
                  </a:lnTo>
                  <a:lnTo>
                    <a:pt x="39" y="132"/>
                  </a:lnTo>
                  <a:lnTo>
                    <a:pt x="39" y="127"/>
                  </a:lnTo>
                  <a:lnTo>
                    <a:pt x="39" y="121"/>
                  </a:lnTo>
                  <a:lnTo>
                    <a:pt x="38" y="115"/>
                  </a:lnTo>
                  <a:lnTo>
                    <a:pt x="38" y="110"/>
                  </a:lnTo>
                  <a:lnTo>
                    <a:pt x="39" y="106"/>
                  </a:lnTo>
                  <a:lnTo>
                    <a:pt x="40" y="100"/>
                  </a:lnTo>
                  <a:lnTo>
                    <a:pt x="43" y="92"/>
                  </a:lnTo>
                  <a:lnTo>
                    <a:pt x="45" y="83"/>
                  </a:lnTo>
                  <a:lnTo>
                    <a:pt x="47" y="75"/>
                  </a:lnTo>
                  <a:lnTo>
                    <a:pt x="51" y="68"/>
                  </a:lnTo>
                  <a:lnTo>
                    <a:pt x="53" y="62"/>
                  </a:lnTo>
                  <a:lnTo>
                    <a:pt x="54" y="60"/>
                  </a:lnTo>
                  <a:lnTo>
                    <a:pt x="54" y="58"/>
                  </a:lnTo>
                  <a:lnTo>
                    <a:pt x="54" y="57"/>
                  </a:lnTo>
                  <a:lnTo>
                    <a:pt x="54" y="56"/>
                  </a:lnTo>
                  <a:lnTo>
                    <a:pt x="54" y="54"/>
                  </a:lnTo>
                  <a:lnTo>
                    <a:pt x="54" y="53"/>
                  </a:lnTo>
                  <a:lnTo>
                    <a:pt x="54" y="51"/>
                  </a:lnTo>
                  <a:lnTo>
                    <a:pt x="47" y="51"/>
                  </a:lnTo>
                  <a:lnTo>
                    <a:pt x="41" y="50"/>
                  </a:lnTo>
                  <a:lnTo>
                    <a:pt x="35" y="50"/>
                  </a:lnTo>
                  <a:lnTo>
                    <a:pt x="29" y="49"/>
                  </a:lnTo>
                  <a:lnTo>
                    <a:pt x="23" y="47"/>
                  </a:lnTo>
                  <a:lnTo>
                    <a:pt x="18" y="45"/>
                  </a:lnTo>
                  <a:lnTo>
                    <a:pt x="13" y="43"/>
                  </a:lnTo>
                  <a:lnTo>
                    <a:pt x="6" y="43"/>
                  </a:lnTo>
                  <a:lnTo>
                    <a:pt x="6" y="41"/>
                  </a:lnTo>
                  <a:lnTo>
                    <a:pt x="4" y="38"/>
                  </a:lnTo>
                  <a:lnTo>
                    <a:pt x="4" y="34"/>
                  </a:lnTo>
                  <a:lnTo>
                    <a:pt x="3" y="28"/>
                  </a:lnTo>
                  <a:lnTo>
                    <a:pt x="2" y="24"/>
                  </a:lnTo>
                  <a:lnTo>
                    <a:pt x="1" y="21"/>
                  </a:lnTo>
                  <a:lnTo>
                    <a:pt x="0" y="17"/>
                  </a:lnTo>
                  <a:lnTo>
                    <a:pt x="0" y="16"/>
                  </a:lnTo>
                  <a:lnTo>
                    <a:pt x="4" y="16"/>
                  </a:lnTo>
                  <a:lnTo>
                    <a:pt x="9" y="14"/>
                  </a:lnTo>
                  <a:lnTo>
                    <a:pt x="13" y="11"/>
                  </a:lnTo>
                  <a:lnTo>
                    <a:pt x="16" y="9"/>
                  </a:lnTo>
                  <a:lnTo>
                    <a:pt x="19" y="6"/>
                  </a:lnTo>
                  <a:lnTo>
                    <a:pt x="21" y="3"/>
                  </a:lnTo>
                  <a:lnTo>
                    <a:pt x="25" y="2"/>
                  </a:lnTo>
                  <a:lnTo>
                    <a:pt x="27" y="0"/>
                  </a:lnTo>
                  <a:lnTo>
                    <a:pt x="32" y="2"/>
                  </a:lnTo>
                  <a:lnTo>
                    <a:pt x="37" y="2"/>
                  </a:lnTo>
                  <a:lnTo>
                    <a:pt x="40" y="3"/>
                  </a:lnTo>
                  <a:lnTo>
                    <a:pt x="45" y="4"/>
                  </a:lnTo>
                  <a:lnTo>
                    <a:pt x="48" y="6"/>
                  </a:lnTo>
                  <a:lnTo>
                    <a:pt x="53" y="7"/>
                  </a:lnTo>
                  <a:lnTo>
                    <a:pt x="58" y="9"/>
                  </a:lnTo>
                  <a:lnTo>
                    <a:pt x="63" y="9"/>
                  </a:lnTo>
                  <a:lnTo>
                    <a:pt x="66" y="9"/>
                  </a:lnTo>
                  <a:lnTo>
                    <a:pt x="69" y="10"/>
                  </a:lnTo>
                  <a:lnTo>
                    <a:pt x="71" y="11"/>
                  </a:lnTo>
                  <a:lnTo>
                    <a:pt x="74" y="13"/>
                  </a:lnTo>
                  <a:lnTo>
                    <a:pt x="77" y="13"/>
                  </a:lnTo>
                  <a:lnTo>
                    <a:pt x="79" y="14"/>
                  </a:lnTo>
                  <a:lnTo>
                    <a:pt x="82" y="16"/>
                  </a:lnTo>
                  <a:lnTo>
                    <a:pt x="84" y="16"/>
                  </a:lnTo>
                  <a:lnTo>
                    <a:pt x="116" y="16"/>
                  </a:lnTo>
                  <a:lnTo>
                    <a:pt x="116" y="14"/>
                  </a:lnTo>
                  <a:lnTo>
                    <a:pt x="117" y="14"/>
                  </a:lnTo>
                  <a:lnTo>
                    <a:pt x="118" y="13"/>
                  </a:lnTo>
                  <a:lnTo>
                    <a:pt x="120" y="11"/>
                  </a:lnTo>
                  <a:lnTo>
                    <a:pt x="121" y="10"/>
                  </a:lnTo>
                  <a:lnTo>
                    <a:pt x="122" y="9"/>
                  </a:lnTo>
                  <a:lnTo>
                    <a:pt x="123" y="7"/>
                  </a:lnTo>
                  <a:lnTo>
                    <a:pt x="124" y="6"/>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5" name="Freeform 289">
              <a:extLst>
                <a:ext uri="{FF2B5EF4-FFF2-40B4-BE49-F238E27FC236}">
                  <a16:creationId xmlns:a16="http://schemas.microsoft.com/office/drawing/2014/main" id="{735A502C-65ED-10D6-D4A5-F112A3AB7BD5}"/>
                </a:ext>
              </a:extLst>
            </p:cNvPr>
            <p:cNvSpPr>
              <a:spLocks/>
            </p:cNvSpPr>
            <p:nvPr/>
          </p:nvSpPr>
          <p:spPr bwMode="gray">
            <a:xfrm>
              <a:off x="5529885" y="1656046"/>
              <a:ext cx="44195" cy="39617"/>
            </a:xfrm>
            <a:custGeom>
              <a:avLst/>
              <a:gdLst>
                <a:gd name="T0" fmla="*/ 30163 w 24"/>
                <a:gd name="T1" fmla="*/ 28023 h 22"/>
                <a:gd name="T2" fmla="*/ 26988 w 24"/>
                <a:gd name="T3" fmla="*/ 28023 h 22"/>
                <a:gd name="T4" fmla="*/ 22225 w 24"/>
                <a:gd name="T5" fmla="*/ 28023 h 22"/>
                <a:gd name="T6" fmla="*/ 17463 w 24"/>
                <a:gd name="T7" fmla="*/ 30825 h 22"/>
                <a:gd name="T8" fmla="*/ 12700 w 24"/>
                <a:gd name="T9" fmla="*/ 30825 h 22"/>
                <a:gd name="T10" fmla="*/ 7938 w 24"/>
                <a:gd name="T11" fmla="*/ 30825 h 22"/>
                <a:gd name="T12" fmla="*/ 4763 w 24"/>
                <a:gd name="T13" fmla="*/ 28023 h 22"/>
                <a:gd name="T14" fmla="*/ 0 w 24"/>
                <a:gd name="T15" fmla="*/ 26622 h 22"/>
                <a:gd name="T16" fmla="*/ 0 w 24"/>
                <a:gd name="T17" fmla="*/ 19616 h 22"/>
                <a:gd name="T18" fmla="*/ 1588 w 24"/>
                <a:gd name="T19" fmla="*/ 19616 h 22"/>
                <a:gd name="T20" fmla="*/ 6350 w 24"/>
                <a:gd name="T21" fmla="*/ 19616 h 22"/>
                <a:gd name="T22" fmla="*/ 7938 w 24"/>
                <a:gd name="T23" fmla="*/ 16814 h 22"/>
                <a:gd name="T24" fmla="*/ 11112 w 24"/>
                <a:gd name="T25" fmla="*/ 14011 h 22"/>
                <a:gd name="T26" fmla="*/ 12700 w 24"/>
                <a:gd name="T27" fmla="*/ 11209 h 22"/>
                <a:gd name="T28" fmla="*/ 14288 w 24"/>
                <a:gd name="T29" fmla="*/ 5605 h 22"/>
                <a:gd name="T30" fmla="*/ 17463 w 24"/>
                <a:gd name="T31" fmla="*/ 4203 h 22"/>
                <a:gd name="T32" fmla="*/ 19050 w 24"/>
                <a:gd name="T33" fmla="*/ 0 h 22"/>
                <a:gd name="T34" fmla="*/ 22225 w 24"/>
                <a:gd name="T35" fmla="*/ 2802 h 22"/>
                <a:gd name="T36" fmla="*/ 26988 w 24"/>
                <a:gd name="T37" fmla="*/ 2802 h 22"/>
                <a:gd name="T38" fmla="*/ 30163 w 24"/>
                <a:gd name="T39" fmla="*/ 2802 h 22"/>
                <a:gd name="T40" fmla="*/ 31750 w 24"/>
                <a:gd name="T41" fmla="*/ 2802 h 22"/>
                <a:gd name="T42" fmla="*/ 33338 w 24"/>
                <a:gd name="T43" fmla="*/ 2802 h 22"/>
                <a:gd name="T44" fmla="*/ 38100 w 24"/>
                <a:gd name="T45" fmla="*/ 0 h 22"/>
                <a:gd name="T46" fmla="*/ 38100 w 24"/>
                <a:gd name="T47" fmla="*/ 4203 h 22"/>
                <a:gd name="T48" fmla="*/ 34925 w 24"/>
                <a:gd name="T49" fmla="*/ 9808 h 22"/>
                <a:gd name="T50" fmla="*/ 34925 w 24"/>
                <a:gd name="T51" fmla="*/ 14011 h 22"/>
                <a:gd name="T52" fmla="*/ 33338 w 24"/>
                <a:gd name="T53" fmla="*/ 15413 h 22"/>
                <a:gd name="T54" fmla="*/ 31750 w 24"/>
                <a:gd name="T55" fmla="*/ 19616 h 22"/>
                <a:gd name="T56" fmla="*/ 31750 w 24"/>
                <a:gd name="T57" fmla="*/ 21017 h 22"/>
                <a:gd name="T58" fmla="*/ 31750 w 24"/>
                <a:gd name="T59" fmla="*/ 26622 h 22"/>
                <a:gd name="T60" fmla="*/ 30163 w 24"/>
                <a:gd name="T61" fmla="*/ 28023 h 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
                <a:gd name="T94" fmla="*/ 0 h 22"/>
                <a:gd name="T95" fmla="*/ 24 w 24"/>
                <a:gd name="T96" fmla="*/ 22 h 2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 h="22">
                  <a:moveTo>
                    <a:pt x="19" y="20"/>
                  </a:moveTo>
                  <a:lnTo>
                    <a:pt x="17" y="20"/>
                  </a:lnTo>
                  <a:lnTo>
                    <a:pt x="14" y="20"/>
                  </a:lnTo>
                  <a:lnTo>
                    <a:pt x="11" y="22"/>
                  </a:lnTo>
                  <a:lnTo>
                    <a:pt x="8" y="22"/>
                  </a:lnTo>
                  <a:lnTo>
                    <a:pt x="5" y="22"/>
                  </a:lnTo>
                  <a:lnTo>
                    <a:pt x="3" y="20"/>
                  </a:lnTo>
                  <a:lnTo>
                    <a:pt x="0" y="19"/>
                  </a:lnTo>
                  <a:lnTo>
                    <a:pt x="0" y="14"/>
                  </a:lnTo>
                  <a:lnTo>
                    <a:pt x="1" y="14"/>
                  </a:lnTo>
                  <a:lnTo>
                    <a:pt x="4" y="14"/>
                  </a:lnTo>
                  <a:lnTo>
                    <a:pt x="5" y="12"/>
                  </a:lnTo>
                  <a:lnTo>
                    <a:pt x="7" y="10"/>
                  </a:lnTo>
                  <a:lnTo>
                    <a:pt x="8" y="8"/>
                  </a:lnTo>
                  <a:lnTo>
                    <a:pt x="9" y="4"/>
                  </a:lnTo>
                  <a:lnTo>
                    <a:pt x="11" y="3"/>
                  </a:lnTo>
                  <a:lnTo>
                    <a:pt x="12" y="0"/>
                  </a:lnTo>
                  <a:lnTo>
                    <a:pt x="14" y="2"/>
                  </a:lnTo>
                  <a:lnTo>
                    <a:pt x="17" y="2"/>
                  </a:lnTo>
                  <a:lnTo>
                    <a:pt x="19" y="2"/>
                  </a:lnTo>
                  <a:lnTo>
                    <a:pt x="20" y="2"/>
                  </a:lnTo>
                  <a:lnTo>
                    <a:pt x="21" y="2"/>
                  </a:lnTo>
                  <a:lnTo>
                    <a:pt x="24" y="0"/>
                  </a:lnTo>
                  <a:lnTo>
                    <a:pt x="24" y="3"/>
                  </a:lnTo>
                  <a:lnTo>
                    <a:pt x="22" y="7"/>
                  </a:lnTo>
                  <a:lnTo>
                    <a:pt x="22" y="10"/>
                  </a:lnTo>
                  <a:lnTo>
                    <a:pt x="21" y="11"/>
                  </a:lnTo>
                  <a:lnTo>
                    <a:pt x="20" y="14"/>
                  </a:lnTo>
                  <a:lnTo>
                    <a:pt x="20" y="15"/>
                  </a:lnTo>
                  <a:lnTo>
                    <a:pt x="20" y="19"/>
                  </a:lnTo>
                  <a:lnTo>
                    <a:pt x="19" y="2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6" name="Freeform 290">
              <a:extLst>
                <a:ext uri="{FF2B5EF4-FFF2-40B4-BE49-F238E27FC236}">
                  <a16:creationId xmlns:a16="http://schemas.microsoft.com/office/drawing/2014/main" id="{02534FCD-9967-5FC3-E5D7-26A970DB0011}"/>
                </a:ext>
              </a:extLst>
            </p:cNvPr>
            <p:cNvSpPr>
              <a:spLocks/>
            </p:cNvSpPr>
            <p:nvPr/>
          </p:nvSpPr>
          <p:spPr bwMode="gray">
            <a:xfrm>
              <a:off x="5549973" y="1507474"/>
              <a:ext cx="235028" cy="354588"/>
            </a:xfrm>
            <a:custGeom>
              <a:avLst/>
              <a:gdLst>
                <a:gd name="T0" fmla="*/ 12700 w 126"/>
                <a:gd name="T1" fmla="*/ 2802 h 203"/>
                <a:gd name="T2" fmla="*/ 47625 w 126"/>
                <a:gd name="T3" fmla="*/ 8407 h 203"/>
                <a:gd name="T4" fmla="*/ 52388 w 126"/>
                <a:gd name="T5" fmla="*/ 18215 h 203"/>
                <a:gd name="T6" fmla="*/ 31750 w 126"/>
                <a:gd name="T7" fmla="*/ 33628 h 203"/>
                <a:gd name="T8" fmla="*/ 66675 w 126"/>
                <a:gd name="T9" fmla="*/ 40634 h 203"/>
                <a:gd name="T10" fmla="*/ 106363 w 126"/>
                <a:gd name="T11" fmla="*/ 49041 h 203"/>
                <a:gd name="T12" fmla="*/ 106363 w 126"/>
                <a:gd name="T13" fmla="*/ 57447 h 203"/>
                <a:gd name="T14" fmla="*/ 90488 w 126"/>
                <a:gd name="T15" fmla="*/ 64453 h 203"/>
                <a:gd name="T16" fmla="*/ 69850 w 126"/>
                <a:gd name="T17" fmla="*/ 70058 h 203"/>
                <a:gd name="T18" fmla="*/ 84138 w 126"/>
                <a:gd name="T19" fmla="*/ 78465 h 203"/>
                <a:gd name="T20" fmla="*/ 100013 w 126"/>
                <a:gd name="T21" fmla="*/ 79866 h 203"/>
                <a:gd name="T22" fmla="*/ 114300 w 126"/>
                <a:gd name="T23" fmla="*/ 99482 h 203"/>
                <a:gd name="T24" fmla="*/ 130175 w 126"/>
                <a:gd name="T25" fmla="*/ 119098 h 203"/>
                <a:gd name="T26" fmla="*/ 130175 w 126"/>
                <a:gd name="T27" fmla="*/ 128907 h 203"/>
                <a:gd name="T28" fmla="*/ 133350 w 126"/>
                <a:gd name="T29" fmla="*/ 135912 h 203"/>
                <a:gd name="T30" fmla="*/ 141288 w 126"/>
                <a:gd name="T31" fmla="*/ 149924 h 203"/>
                <a:gd name="T32" fmla="*/ 152400 w 126"/>
                <a:gd name="T33" fmla="*/ 159732 h 203"/>
                <a:gd name="T34" fmla="*/ 160338 w 126"/>
                <a:gd name="T35" fmla="*/ 173744 h 203"/>
                <a:gd name="T36" fmla="*/ 169863 w 126"/>
                <a:gd name="T37" fmla="*/ 177947 h 203"/>
                <a:gd name="T38" fmla="*/ 169863 w 126"/>
                <a:gd name="T39" fmla="*/ 184953 h 203"/>
                <a:gd name="T40" fmla="*/ 179388 w 126"/>
                <a:gd name="T41" fmla="*/ 187755 h 203"/>
                <a:gd name="T42" fmla="*/ 193675 w 126"/>
                <a:gd name="T43" fmla="*/ 189156 h 203"/>
                <a:gd name="T44" fmla="*/ 196850 w 126"/>
                <a:gd name="T45" fmla="*/ 198964 h 203"/>
                <a:gd name="T46" fmla="*/ 193675 w 126"/>
                <a:gd name="T47" fmla="*/ 208773 h 203"/>
                <a:gd name="T48" fmla="*/ 190500 w 126"/>
                <a:gd name="T49" fmla="*/ 219982 h 203"/>
                <a:gd name="T50" fmla="*/ 180975 w 126"/>
                <a:gd name="T51" fmla="*/ 225586 h 203"/>
                <a:gd name="T52" fmla="*/ 180975 w 126"/>
                <a:gd name="T53" fmla="*/ 231191 h 203"/>
                <a:gd name="T54" fmla="*/ 185738 w 126"/>
                <a:gd name="T55" fmla="*/ 236796 h 203"/>
                <a:gd name="T56" fmla="*/ 184150 w 126"/>
                <a:gd name="T57" fmla="*/ 243801 h 203"/>
                <a:gd name="T58" fmla="*/ 179388 w 126"/>
                <a:gd name="T59" fmla="*/ 255011 h 203"/>
                <a:gd name="T60" fmla="*/ 73025 w 126"/>
                <a:gd name="T61" fmla="*/ 264819 h 203"/>
                <a:gd name="T62" fmla="*/ 73025 w 126"/>
                <a:gd name="T63" fmla="*/ 271825 h 203"/>
                <a:gd name="T64" fmla="*/ 52388 w 126"/>
                <a:gd name="T65" fmla="*/ 274627 h 203"/>
                <a:gd name="T66" fmla="*/ 26988 w 126"/>
                <a:gd name="T67" fmla="*/ 280232 h 203"/>
                <a:gd name="T68" fmla="*/ 30163 w 126"/>
                <a:gd name="T69" fmla="*/ 266220 h 203"/>
                <a:gd name="T70" fmla="*/ 66675 w 126"/>
                <a:gd name="T71" fmla="*/ 249406 h 203"/>
                <a:gd name="T72" fmla="*/ 88900 w 126"/>
                <a:gd name="T73" fmla="*/ 235394 h 203"/>
                <a:gd name="T74" fmla="*/ 85725 w 126"/>
                <a:gd name="T75" fmla="*/ 236796 h 203"/>
                <a:gd name="T76" fmla="*/ 79375 w 126"/>
                <a:gd name="T77" fmla="*/ 240999 h 203"/>
                <a:gd name="T78" fmla="*/ 61913 w 126"/>
                <a:gd name="T79" fmla="*/ 239598 h 203"/>
                <a:gd name="T80" fmla="*/ 34925 w 126"/>
                <a:gd name="T81" fmla="*/ 231191 h 203"/>
                <a:gd name="T82" fmla="*/ 38100 w 126"/>
                <a:gd name="T83" fmla="*/ 217179 h 203"/>
                <a:gd name="T84" fmla="*/ 50800 w 126"/>
                <a:gd name="T85" fmla="*/ 214377 h 203"/>
                <a:gd name="T86" fmla="*/ 44450 w 126"/>
                <a:gd name="T87" fmla="*/ 183552 h 203"/>
                <a:gd name="T88" fmla="*/ 71438 w 126"/>
                <a:gd name="T89" fmla="*/ 173744 h 203"/>
                <a:gd name="T90" fmla="*/ 82550 w 126"/>
                <a:gd name="T91" fmla="*/ 158331 h 203"/>
                <a:gd name="T92" fmla="*/ 71438 w 126"/>
                <a:gd name="T93" fmla="*/ 145720 h 203"/>
                <a:gd name="T94" fmla="*/ 63500 w 126"/>
                <a:gd name="T95" fmla="*/ 134511 h 203"/>
                <a:gd name="T96" fmla="*/ 41275 w 126"/>
                <a:gd name="T97" fmla="*/ 128907 h 203"/>
                <a:gd name="T98" fmla="*/ 38100 w 126"/>
                <a:gd name="T99" fmla="*/ 114895 h 203"/>
                <a:gd name="T100" fmla="*/ 47625 w 126"/>
                <a:gd name="T101" fmla="*/ 100883 h 203"/>
                <a:gd name="T102" fmla="*/ 44450 w 126"/>
                <a:gd name="T103" fmla="*/ 93878 h 203"/>
                <a:gd name="T104" fmla="*/ 33338 w 126"/>
                <a:gd name="T105" fmla="*/ 106488 h 203"/>
                <a:gd name="T106" fmla="*/ 20638 w 126"/>
                <a:gd name="T107" fmla="*/ 106488 h 203"/>
                <a:gd name="T108" fmla="*/ 9525 w 126"/>
                <a:gd name="T109" fmla="*/ 86872 h 203"/>
                <a:gd name="T110" fmla="*/ 7938 w 126"/>
                <a:gd name="T111" fmla="*/ 78465 h 203"/>
                <a:gd name="T112" fmla="*/ 7938 w 126"/>
                <a:gd name="T113" fmla="*/ 53244 h 203"/>
                <a:gd name="T114" fmla="*/ 11113 w 126"/>
                <a:gd name="T115" fmla="*/ 30825 h 203"/>
                <a:gd name="T116" fmla="*/ 4763 w 126"/>
                <a:gd name="T117" fmla="*/ 22419 h 203"/>
                <a:gd name="T118" fmla="*/ 4763 w 126"/>
                <a:gd name="T119" fmla="*/ 18215 h 203"/>
                <a:gd name="T120" fmla="*/ 7938 w 126"/>
                <a:gd name="T121" fmla="*/ 12610 h 203"/>
                <a:gd name="T122" fmla="*/ 4763 w 126"/>
                <a:gd name="T123" fmla="*/ 5605 h 203"/>
                <a:gd name="T124" fmla="*/ 0 w 126"/>
                <a:gd name="T125" fmla="*/ 0 h 20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6"/>
                <a:gd name="T190" fmla="*/ 0 h 203"/>
                <a:gd name="T191" fmla="*/ 126 w 126"/>
                <a:gd name="T192" fmla="*/ 203 h 20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6" h="203">
                  <a:moveTo>
                    <a:pt x="0" y="0"/>
                  </a:moveTo>
                  <a:lnTo>
                    <a:pt x="2" y="0"/>
                  </a:lnTo>
                  <a:lnTo>
                    <a:pt x="5" y="0"/>
                  </a:lnTo>
                  <a:lnTo>
                    <a:pt x="8" y="2"/>
                  </a:lnTo>
                  <a:lnTo>
                    <a:pt x="13" y="3"/>
                  </a:lnTo>
                  <a:lnTo>
                    <a:pt x="18" y="3"/>
                  </a:lnTo>
                  <a:lnTo>
                    <a:pt x="22" y="4"/>
                  </a:lnTo>
                  <a:lnTo>
                    <a:pt x="30" y="6"/>
                  </a:lnTo>
                  <a:lnTo>
                    <a:pt x="37" y="6"/>
                  </a:lnTo>
                  <a:lnTo>
                    <a:pt x="37" y="9"/>
                  </a:lnTo>
                  <a:lnTo>
                    <a:pt x="35" y="11"/>
                  </a:lnTo>
                  <a:lnTo>
                    <a:pt x="33" y="13"/>
                  </a:lnTo>
                  <a:lnTo>
                    <a:pt x="30" y="16"/>
                  </a:lnTo>
                  <a:lnTo>
                    <a:pt x="25" y="18"/>
                  </a:lnTo>
                  <a:lnTo>
                    <a:pt x="20" y="22"/>
                  </a:lnTo>
                  <a:lnTo>
                    <a:pt x="20" y="24"/>
                  </a:lnTo>
                  <a:lnTo>
                    <a:pt x="20" y="25"/>
                  </a:lnTo>
                  <a:lnTo>
                    <a:pt x="22" y="25"/>
                  </a:lnTo>
                  <a:lnTo>
                    <a:pt x="26" y="27"/>
                  </a:lnTo>
                  <a:lnTo>
                    <a:pt x="42" y="29"/>
                  </a:lnTo>
                  <a:lnTo>
                    <a:pt x="67" y="31"/>
                  </a:lnTo>
                  <a:lnTo>
                    <a:pt x="67" y="32"/>
                  </a:lnTo>
                  <a:lnTo>
                    <a:pt x="67" y="34"/>
                  </a:lnTo>
                  <a:lnTo>
                    <a:pt x="67" y="35"/>
                  </a:lnTo>
                  <a:lnTo>
                    <a:pt x="67" y="36"/>
                  </a:lnTo>
                  <a:lnTo>
                    <a:pt x="67" y="38"/>
                  </a:lnTo>
                  <a:lnTo>
                    <a:pt x="67" y="39"/>
                  </a:lnTo>
                  <a:lnTo>
                    <a:pt x="67" y="41"/>
                  </a:lnTo>
                  <a:lnTo>
                    <a:pt x="66" y="42"/>
                  </a:lnTo>
                  <a:lnTo>
                    <a:pt x="64" y="43"/>
                  </a:lnTo>
                  <a:lnTo>
                    <a:pt x="60" y="45"/>
                  </a:lnTo>
                  <a:lnTo>
                    <a:pt x="57" y="46"/>
                  </a:lnTo>
                  <a:lnTo>
                    <a:pt x="53" y="49"/>
                  </a:lnTo>
                  <a:lnTo>
                    <a:pt x="48" y="49"/>
                  </a:lnTo>
                  <a:lnTo>
                    <a:pt x="46" y="50"/>
                  </a:lnTo>
                  <a:lnTo>
                    <a:pt x="44" y="50"/>
                  </a:lnTo>
                  <a:lnTo>
                    <a:pt x="45" y="53"/>
                  </a:lnTo>
                  <a:lnTo>
                    <a:pt x="47" y="54"/>
                  </a:lnTo>
                  <a:lnTo>
                    <a:pt x="50" y="56"/>
                  </a:lnTo>
                  <a:lnTo>
                    <a:pt x="53" y="56"/>
                  </a:lnTo>
                  <a:lnTo>
                    <a:pt x="57" y="57"/>
                  </a:lnTo>
                  <a:lnTo>
                    <a:pt x="59" y="57"/>
                  </a:lnTo>
                  <a:lnTo>
                    <a:pt x="62" y="57"/>
                  </a:lnTo>
                  <a:lnTo>
                    <a:pt x="63" y="57"/>
                  </a:lnTo>
                  <a:lnTo>
                    <a:pt x="64" y="61"/>
                  </a:lnTo>
                  <a:lnTo>
                    <a:pt x="66" y="64"/>
                  </a:lnTo>
                  <a:lnTo>
                    <a:pt x="69" y="68"/>
                  </a:lnTo>
                  <a:lnTo>
                    <a:pt x="72" y="71"/>
                  </a:lnTo>
                  <a:lnTo>
                    <a:pt x="76" y="75"/>
                  </a:lnTo>
                  <a:lnTo>
                    <a:pt x="79" y="78"/>
                  </a:lnTo>
                  <a:lnTo>
                    <a:pt x="81" y="82"/>
                  </a:lnTo>
                  <a:lnTo>
                    <a:pt x="82" y="85"/>
                  </a:lnTo>
                  <a:lnTo>
                    <a:pt x="82" y="86"/>
                  </a:lnTo>
                  <a:lnTo>
                    <a:pt x="82" y="88"/>
                  </a:lnTo>
                  <a:lnTo>
                    <a:pt x="82" y="90"/>
                  </a:lnTo>
                  <a:lnTo>
                    <a:pt x="82" y="92"/>
                  </a:lnTo>
                  <a:lnTo>
                    <a:pt x="82" y="93"/>
                  </a:lnTo>
                  <a:lnTo>
                    <a:pt x="82" y="95"/>
                  </a:lnTo>
                  <a:lnTo>
                    <a:pt x="83" y="96"/>
                  </a:lnTo>
                  <a:lnTo>
                    <a:pt x="84" y="97"/>
                  </a:lnTo>
                  <a:lnTo>
                    <a:pt x="85" y="100"/>
                  </a:lnTo>
                  <a:lnTo>
                    <a:pt x="87" y="103"/>
                  </a:lnTo>
                  <a:lnTo>
                    <a:pt x="88" y="104"/>
                  </a:lnTo>
                  <a:lnTo>
                    <a:pt x="89" y="107"/>
                  </a:lnTo>
                  <a:lnTo>
                    <a:pt x="90" y="110"/>
                  </a:lnTo>
                  <a:lnTo>
                    <a:pt x="91" y="111"/>
                  </a:lnTo>
                  <a:lnTo>
                    <a:pt x="92" y="113"/>
                  </a:lnTo>
                  <a:lnTo>
                    <a:pt x="96" y="114"/>
                  </a:lnTo>
                  <a:lnTo>
                    <a:pt x="96" y="117"/>
                  </a:lnTo>
                  <a:lnTo>
                    <a:pt x="97" y="120"/>
                  </a:lnTo>
                  <a:lnTo>
                    <a:pt x="98" y="121"/>
                  </a:lnTo>
                  <a:lnTo>
                    <a:pt x="101" y="124"/>
                  </a:lnTo>
                  <a:lnTo>
                    <a:pt x="102" y="125"/>
                  </a:lnTo>
                  <a:lnTo>
                    <a:pt x="104" y="125"/>
                  </a:lnTo>
                  <a:lnTo>
                    <a:pt x="105" y="127"/>
                  </a:lnTo>
                  <a:lnTo>
                    <a:pt x="107" y="127"/>
                  </a:lnTo>
                  <a:lnTo>
                    <a:pt x="107" y="128"/>
                  </a:lnTo>
                  <a:lnTo>
                    <a:pt x="107" y="129"/>
                  </a:lnTo>
                  <a:lnTo>
                    <a:pt x="107" y="131"/>
                  </a:lnTo>
                  <a:lnTo>
                    <a:pt x="107" y="132"/>
                  </a:lnTo>
                  <a:lnTo>
                    <a:pt x="107" y="134"/>
                  </a:lnTo>
                  <a:lnTo>
                    <a:pt x="107" y="135"/>
                  </a:lnTo>
                  <a:lnTo>
                    <a:pt x="110" y="134"/>
                  </a:lnTo>
                  <a:lnTo>
                    <a:pt x="113" y="134"/>
                  </a:lnTo>
                  <a:lnTo>
                    <a:pt x="116" y="134"/>
                  </a:lnTo>
                  <a:lnTo>
                    <a:pt x="117" y="134"/>
                  </a:lnTo>
                  <a:lnTo>
                    <a:pt x="120" y="134"/>
                  </a:lnTo>
                  <a:lnTo>
                    <a:pt x="122" y="135"/>
                  </a:lnTo>
                  <a:lnTo>
                    <a:pt x="123" y="136"/>
                  </a:lnTo>
                  <a:lnTo>
                    <a:pt x="126" y="136"/>
                  </a:lnTo>
                  <a:lnTo>
                    <a:pt x="124" y="139"/>
                  </a:lnTo>
                  <a:lnTo>
                    <a:pt x="124" y="142"/>
                  </a:lnTo>
                  <a:lnTo>
                    <a:pt x="123" y="143"/>
                  </a:lnTo>
                  <a:lnTo>
                    <a:pt x="122" y="146"/>
                  </a:lnTo>
                  <a:lnTo>
                    <a:pt x="122" y="147"/>
                  </a:lnTo>
                  <a:lnTo>
                    <a:pt x="122" y="149"/>
                  </a:lnTo>
                  <a:lnTo>
                    <a:pt x="122" y="153"/>
                  </a:lnTo>
                  <a:lnTo>
                    <a:pt x="123" y="155"/>
                  </a:lnTo>
                  <a:lnTo>
                    <a:pt x="122" y="157"/>
                  </a:lnTo>
                  <a:lnTo>
                    <a:pt x="120" y="157"/>
                  </a:lnTo>
                  <a:lnTo>
                    <a:pt x="118" y="158"/>
                  </a:lnTo>
                  <a:lnTo>
                    <a:pt x="116" y="160"/>
                  </a:lnTo>
                  <a:lnTo>
                    <a:pt x="115" y="160"/>
                  </a:lnTo>
                  <a:lnTo>
                    <a:pt x="114" y="161"/>
                  </a:lnTo>
                  <a:lnTo>
                    <a:pt x="114" y="162"/>
                  </a:lnTo>
                  <a:lnTo>
                    <a:pt x="113" y="162"/>
                  </a:lnTo>
                  <a:lnTo>
                    <a:pt x="113" y="164"/>
                  </a:lnTo>
                  <a:lnTo>
                    <a:pt x="114" y="165"/>
                  </a:lnTo>
                  <a:lnTo>
                    <a:pt x="115" y="167"/>
                  </a:lnTo>
                  <a:lnTo>
                    <a:pt x="115" y="168"/>
                  </a:lnTo>
                  <a:lnTo>
                    <a:pt x="116" y="168"/>
                  </a:lnTo>
                  <a:lnTo>
                    <a:pt x="117" y="169"/>
                  </a:lnTo>
                  <a:lnTo>
                    <a:pt x="118" y="169"/>
                  </a:lnTo>
                  <a:lnTo>
                    <a:pt x="120" y="171"/>
                  </a:lnTo>
                  <a:lnTo>
                    <a:pt x="117" y="172"/>
                  </a:lnTo>
                  <a:lnTo>
                    <a:pt x="116" y="174"/>
                  </a:lnTo>
                  <a:lnTo>
                    <a:pt x="115" y="176"/>
                  </a:lnTo>
                  <a:lnTo>
                    <a:pt x="114" y="178"/>
                  </a:lnTo>
                  <a:lnTo>
                    <a:pt x="114" y="181"/>
                  </a:lnTo>
                  <a:lnTo>
                    <a:pt x="113" y="182"/>
                  </a:lnTo>
                  <a:lnTo>
                    <a:pt x="113" y="185"/>
                  </a:lnTo>
                  <a:lnTo>
                    <a:pt x="111" y="188"/>
                  </a:lnTo>
                  <a:lnTo>
                    <a:pt x="46" y="188"/>
                  </a:lnTo>
                  <a:lnTo>
                    <a:pt x="46" y="189"/>
                  </a:lnTo>
                  <a:lnTo>
                    <a:pt x="46" y="190"/>
                  </a:lnTo>
                  <a:lnTo>
                    <a:pt x="46" y="192"/>
                  </a:lnTo>
                  <a:lnTo>
                    <a:pt x="46" y="193"/>
                  </a:lnTo>
                  <a:lnTo>
                    <a:pt x="46" y="194"/>
                  </a:lnTo>
                  <a:lnTo>
                    <a:pt x="46" y="196"/>
                  </a:lnTo>
                  <a:lnTo>
                    <a:pt x="41" y="196"/>
                  </a:lnTo>
                  <a:lnTo>
                    <a:pt x="37" y="196"/>
                  </a:lnTo>
                  <a:lnTo>
                    <a:pt x="33" y="196"/>
                  </a:lnTo>
                  <a:lnTo>
                    <a:pt x="27" y="196"/>
                  </a:lnTo>
                  <a:lnTo>
                    <a:pt x="24" y="197"/>
                  </a:lnTo>
                  <a:lnTo>
                    <a:pt x="20" y="199"/>
                  </a:lnTo>
                  <a:lnTo>
                    <a:pt x="17" y="200"/>
                  </a:lnTo>
                  <a:lnTo>
                    <a:pt x="15" y="203"/>
                  </a:lnTo>
                  <a:lnTo>
                    <a:pt x="15" y="197"/>
                  </a:lnTo>
                  <a:lnTo>
                    <a:pt x="17" y="193"/>
                  </a:lnTo>
                  <a:lnTo>
                    <a:pt x="19" y="190"/>
                  </a:lnTo>
                  <a:lnTo>
                    <a:pt x="21" y="188"/>
                  </a:lnTo>
                  <a:lnTo>
                    <a:pt x="27" y="183"/>
                  </a:lnTo>
                  <a:lnTo>
                    <a:pt x="35" y="181"/>
                  </a:lnTo>
                  <a:lnTo>
                    <a:pt x="42" y="178"/>
                  </a:lnTo>
                  <a:lnTo>
                    <a:pt x="50" y="175"/>
                  </a:lnTo>
                  <a:lnTo>
                    <a:pt x="52" y="174"/>
                  </a:lnTo>
                  <a:lnTo>
                    <a:pt x="54" y="171"/>
                  </a:lnTo>
                  <a:lnTo>
                    <a:pt x="56" y="168"/>
                  </a:lnTo>
                  <a:lnTo>
                    <a:pt x="57" y="165"/>
                  </a:lnTo>
                  <a:lnTo>
                    <a:pt x="56" y="167"/>
                  </a:lnTo>
                  <a:lnTo>
                    <a:pt x="56" y="168"/>
                  </a:lnTo>
                  <a:lnTo>
                    <a:pt x="54" y="169"/>
                  </a:lnTo>
                  <a:lnTo>
                    <a:pt x="53" y="171"/>
                  </a:lnTo>
                  <a:lnTo>
                    <a:pt x="52" y="172"/>
                  </a:lnTo>
                  <a:lnTo>
                    <a:pt x="51" y="172"/>
                  </a:lnTo>
                  <a:lnTo>
                    <a:pt x="50" y="172"/>
                  </a:lnTo>
                  <a:lnTo>
                    <a:pt x="47" y="172"/>
                  </a:lnTo>
                  <a:lnTo>
                    <a:pt x="46" y="172"/>
                  </a:lnTo>
                  <a:lnTo>
                    <a:pt x="42" y="172"/>
                  </a:lnTo>
                  <a:lnTo>
                    <a:pt x="39" y="171"/>
                  </a:lnTo>
                  <a:lnTo>
                    <a:pt x="34" y="169"/>
                  </a:lnTo>
                  <a:lnTo>
                    <a:pt x="28" y="168"/>
                  </a:lnTo>
                  <a:lnTo>
                    <a:pt x="25" y="167"/>
                  </a:lnTo>
                  <a:lnTo>
                    <a:pt x="22" y="165"/>
                  </a:lnTo>
                  <a:lnTo>
                    <a:pt x="21" y="162"/>
                  </a:lnTo>
                  <a:lnTo>
                    <a:pt x="21" y="160"/>
                  </a:lnTo>
                  <a:lnTo>
                    <a:pt x="22" y="157"/>
                  </a:lnTo>
                  <a:lnTo>
                    <a:pt x="24" y="155"/>
                  </a:lnTo>
                  <a:lnTo>
                    <a:pt x="26" y="154"/>
                  </a:lnTo>
                  <a:lnTo>
                    <a:pt x="27" y="153"/>
                  </a:lnTo>
                  <a:lnTo>
                    <a:pt x="30" y="153"/>
                  </a:lnTo>
                  <a:lnTo>
                    <a:pt x="32" y="153"/>
                  </a:lnTo>
                  <a:lnTo>
                    <a:pt x="33" y="153"/>
                  </a:lnTo>
                  <a:lnTo>
                    <a:pt x="33" y="136"/>
                  </a:lnTo>
                  <a:lnTo>
                    <a:pt x="26" y="136"/>
                  </a:lnTo>
                  <a:lnTo>
                    <a:pt x="28" y="131"/>
                  </a:lnTo>
                  <a:lnTo>
                    <a:pt x="33" y="128"/>
                  </a:lnTo>
                  <a:lnTo>
                    <a:pt x="38" y="127"/>
                  </a:lnTo>
                  <a:lnTo>
                    <a:pt x="41" y="125"/>
                  </a:lnTo>
                  <a:lnTo>
                    <a:pt x="45" y="124"/>
                  </a:lnTo>
                  <a:lnTo>
                    <a:pt x="48" y="121"/>
                  </a:lnTo>
                  <a:lnTo>
                    <a:pt x="52" y="118"/>
                  </a:lnTo>
                  <a:lnTo>
                    <a:pt x="54" y="114"/>
                  </a:lnTo>
                  <a:lnTo>
                    <a:pt x="52" y="113"/>
                  </a:lnTo>
                  <a:lnTo>
                    <a:pt x="50" y="110"/>
                  </a:lnTo>
                  <a:lnTo>
                    <a:pt x="48" y="108"/>
                  </a:lnTo>
                  <a:lnTo>
                    <a:pt x="46" y="107"/>
                  </a:lnTo>
                  <a:lnTo>
                    <a:pt x="45" y="104"/>
                  </a:lnTo>
                  <a:lnTo>
                    <a:pt x="45" y="102"/>
                  </a:lnTo>
                  <a:lnTo>
                    <a:pt x="44" y="100"/>
                  </a:lnTo>
                  <a:lnTo>
                    <a:pt x="44" y="97"/>
                  </a:lnTo>
                  <a:lnTo>
                    <a:pt x="40" y="96"/>
                  </a:lnTo>
                  <a:lnTo>
                    <a:pt x="37" y="96"/>
                  </a:lnTo>
                  <a:lnTo>
                    <a:pt x="33" y="95"/>
                  </a:lnTo>
                  <a:lnTo>
                    <a:pt x="28" y="93"/>
                  </a:lnTo>
                  <a:lnTo>
                    <a:pt x="26" y="92"/>
                  </a:lnTo>
                  <a:lnTo>
                    <a:pt x="25" y="89"/>
                  </a:lnTo>
                  <a:lnTo>
                    <a:pt x="24" y="88"/>
                  </a:lnTo>
                  <a:lnTo>
                    <a:pt x="24" y="85"/>
                  </a:lnTo>
                  <a:lnTo>
                    <a:pt x="24" y="82"/>
                  </a:lnTo>
                  <a:lnTo>
                    <a:pt x="25" y="79"/>
                  </a:lnTo>
                  <a:lnTo>
                    <a:pt x="26" y="76"/>
                  </a:lnTo>
                  <a:lnTo>
                    <a:pt x="27" y="74"/>
                  </a:lnTo>
                  <a:lnTo>
                    <a:pt x="30" y="72"/>
                  </a:lnTo>
                  <a:lnTo>
                    <a:pt x="32" y="69"/>
                  </a:lnTo>
                  <a:lnTo>
                    <a:pt x="33" y="67"/>
                  </a:lnTo>
                  <a:lnTo>
                    <a:pt x="33" y="64"/>
                  </a:lnTo>
                  <a:lnTo>
                    <a:pt x="28" y="67"/>
                  </a:lnTo>
                  <a:lnTo>
                    <a:pt x="26" y="69"/>
                  </a:lnTo>
                  <a:lnTo>
                    <a:pt x="25" y="71"/>
                  </a:lnTo>
                  <a:lnTo>
                    <a:pt x="22" y="74"/>
                  </a:lnTo>
                  <a:lnTo>
                    <a:pt x="21" y="76"/>
                  </a:lnTo>
                  <a:lnTo>
                    <a:pt x="20" y="79"/>
                  </a:lnTo>
                  <a:lnTo>
                    <a:pt x="19" y="82"/>
                  </a:lnTo>
                  <a:lnTo>
                    <a:pt x="17" y="85"/>
                  </a:lnTo>
                  <a:lnTo>
                    <a:pt x="13" y="76"/>
                  </a:lnTo>
                  <a:lnTo>
                    <a:pt x="9" y="71"/>
                  </a:lnTo>
                  <a:lnTo>
                    <a:pt x="8" y="68"/>
                  </a:lnTo>
                  <a:lnTo>
                    <a:pt x="7" y="65"/>
                  </a:lnTo>
                  <a:lnTo>
                    <a:pt x="6" y="62"/>
                  </a:lnTo>
                  <a:lnTo>
                    <a:pt x="6" y="61"/>
                  </a:lnTo>
                  <a:lnTo>
                    <a:pt x="6" y="60"/>
                  </a:lnTo>
                  <a:lnTo>
                    <a:pt x="6" y="57"/>
                  </a:lnTo>
                  <a:lnTo>
                    <a:pt x="5" y="56"/>
                  </a:lnTo>
                  <a:lnTo>
                    <a:pt x="5" y="53"/>
                  </a:lnTo>
                  <a:lnTo>
                    <a:pt x="5" y="48"/>
                  </a:lnTo>
                  <a:lnTo>
                    <a:pt x="5" y="42"/>
                  </a:lnTo>
                  <a:lnTo>
                    <a:pt x="5" y="38"/>
                  </a:lnTo>
                  <a:lnTo>
                    <a:pt x="6" y="34"/>
                  </a:lnTo>
                  <a:lnTo>
                    <a:pt x="6" y="29"/>
                  </a:lnTo>
                  <a:lnTo>
                    <a:pt x="6" y="25"/>
                  </a:lnTo>
                  <a:lnTo>
                    <a:pt x="7" y="22"/>
                  </a:lnTo>
                  <a:lnTo>
                    <a:pt x="6" y="20"/>
                  </a:lnTo>
                  <a:lnTo>
                    <a:pt x="6" y="18"/>
                  </a:lnTo>
                  <a:lnTo>
                    <a:pt x="5" y="17"/>
                  </a:lnTo>
                  <a:lnTo>
                    <a:pt x="3" y="16"/>
                  </a:lnTo>
                  <a:lnTo>
                    <a:pt x="2" y="16"/>
                  </a:lnTo>
                  <a:lnTo>
                    <a:pt x="1" y="14"/>
                  </a:lnTo>
                  <a:lnTo>
                    <a:pt x="2" y="13"/>
                  </a:lnTo>
                  <a:lnTo>
                    <a:pt x="3" y="13"/>
                  </a:lnTo>
                  <a:lnTo>
                    <a:pt x="3" y="11"/>
                  </a:lnTo>
                  <a:lnTo>
                    <a:pt x="5" y="11"/>
                  </a:lnTo>
                  <a:lnTo>
                    <a:pt x="5" y="10"/>
                  </a:lnTo>
                  <a:lnTo>
                    <a:pt x="5" y="9"/>
                  </a:lnTo>
                  <a:lnTo>
                    <a:pt x="6" y="9"/>
                  </a:lnTo>
                  <a:lnTo>
                    <a:pt x="6" y="6"/>
                  </a:lnTo>
                  <a:lnTo>
                    <a:pt x="5" y="4"/>
                  </a:lnTo>
                  <a:lnTo>
                    <a:pt x="3" y="4"/>
                  </a:lnTo>
                  <a:lnTo>
                    <a:pt x="2" y="4"/>
                  </a:lnTo>
                  <a:lnTo>
                    <a:pt x="1" y="3"/>
                  </a:lnTo>
                  <a:lnTo>
                    <a:pt x="0" y="2"/>
                  </a:lnTo>
                  <a:lnTo>
                    <a:pt x="0" y="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7" name="Freeform 292">
              <a:extLst>
                <a:ext uri="{FF2B5EF4-FFF2-40B4-BE49-F238E27FC236}">
                  <a16:creationId xmlns:a16="http://schemas.microsoft.com/office/drawing/2014/main" id="{D514C12B-EC50-CE91-3332-0C4241B85910}"/>
                </a:ext>
              </a:extLst>
            </p:cNvPr>
            <p:cNvSpPr>
              <a:spLocks/>
            </p:cNvSpPr>
            <p:nvPr/>
          </p:nvSpPr>
          <p:spPr bwMode="gray">
            <a:xfrm>
              <a:off x="6932023" y="3161569"/>
              <a:ext cx="204897" cy="225828"/>
            </a:xfrm>
            <a:custGeom>
              <a:avLst/>
              <a:gdLst>
                <a:gd name="T0" fmla="*/ 163513 w 111"/>
                <a:gd name="T1" fmla="*/ 175145 h 129"/>
                <a:gd name="T2" fmla="*/ 169863 w 111"/>
                <a:gd name="T3" fmla="*/ 175145 h 129"/>
                <a:gd name="T4" fmla="*/ 174625 w 111"/>
                <a:gd name="T5" fmla="*/ 179349 h 129"/>
                <a:gd name="T6" fmla="*/ 155575 w 111"/>
                <a:gd name="T7" fmla="*/ 151326 h 129"/>
                <a:gd name="T8" fmla="*/ 139700 w 111"/>
                <a:gd name="T9" fmla="*/ 126105 h 129"/>
                <a:gd name="T10" fmla="*/ 119063 w 111"/>
                <a:gd name="T11" fmla="*/ 105087 h 129"/>
                <a:gd name="T12" fmla="*/ 107950 w 111"/>
                <a:gd name="T13" fmla="*/ 99483 h 129"/>
                <a:gd name="T14" fmla="*/ 100013 w 111"/>
                <a:gd name="T15" fmla="*/ 98081 h 129"/>
                <a:gd name="T16" fmla="*/ 98425 w 111"/>
                <a:gd name="T17" fmla="*/ 91076 h 129"/>
                <a:gd name="T18" fmla="*/ 90488 w 111"/>
                <a:gd name="T19" fmla="*/ 93878 h 129"/>
                <a:gd name="T20" fmla="*/ 82550 w 111"/>
                <a:gd name="T21" fmla="*/ 93878 h 129"/>
                <a:gd name="T22" fmla="*/ 77788 w 111"/>
                <a:gd name="T23" fmla="*/ 78465 h 129"/>
                <a:gd name="T24" fmla="*/ 69850 w 111"/>
                <a:gd name="T25" fmla="*/ 65855 h 129"/>
                <a:gd name="T26" fmla="*/ 63500 w 111"/>
                <a:gd name="T27" fmla="*/ 56047 h 129"/>
                <a:gd name="T28" fmla="*/ 60325 w 111"/>
                <a:gd name="T29" fmla="*/ 35029 h 129"/>
                <a:gd name="T30" fmla="*/ 58738 w 111"/>
                <a:gd name="T31" fmla="*/ 12610 h 129"/>
                <a:gd name="T32" fmla="*/ 47625 w 111"/>
                <a:gd name="T33" fmla="*/ 0 h 129"/>
                <a:gd name="T34" fmla="*/ 30163 w 111"/>
                <a:gd name="T35" fmla="*/ 15413 h 129"/>
                <a:gd name="T36" fmla="*/ 22225 w 111"/>
                <a:gd name="T37" fmla="*/ 22419 h 129"/>
                <a:gd name="T38" fmla="*/ 12700 w 111"/>
                <a:gd name="T39" fmla="*/ 29424 h 129"/>
                <a:gd name="T40" fmla="*/ 9525 w 111"/>
                <a:gd name="T41" fmla="*/ 37831 h 129"/>
                <a:gd name="T42" fmla="*/ 9525 w 111"/>
                <a:gd name="T43" fmla="*/ 46238 h 129"/>
                <a:gd name="T44" fmla="*/ 11113 w 111"/>
                <a:gd name="T45" fmla="*/ 54645 h 129"/>
                <a:gd name="T46" fmla="*/ 9525 w 111"/>
                <a:gd name="T47" fmla="*/ 64453 h 129"/>
                <a:gd name="T48" fmla="*/ 3175 w 111"/>
                <a:gd name="T49" fmla="*/ 74262 h 129"/>
                <a:gd name="T50" fmla="*/ 0 w 111"/>
                <a:gd name="T51" fmla="*/ 81267 h 129"/>
                <a:gd name="T52" fmla="*/ 0 w 111"/>
                <a:gd name="T53" fmla="*/ 89674 h 129"/>
                <a:gd name="T54" fmla="*/ 1588 w 111"/>
                <a:gd name="T55" fmla="*/ 98081 h 129"/>
                <a:gd name="T56" fmla="*/ 3175 w 111"/>
                <a:gd name="T57" fmla="*/ 100884 h 129"/>
                <a:gd name="T58" fmla="*/ 11113 w 111"/>
                <a:gd name="T59" fmla="*/ 99483 h 129"/>
                <a:gd name="T60" fmla="*/ 17463 w 111"/>
                <a:gd name="T61" fmla="*/ 93878 h 129"/>
                <a:gd name="T62" fmla="*/ 26988 w 111"/>
                <a:gd name="T63" fmla="*/ 89674 h 129"/>
                <a:gd name="T64" fmla="*/ 36513 w 111"/>
                <a:gd name="T65" fmla="*/ 79866 h 129"/>
                <a:gd name="T66" fmla="*/ 41275 w 111"/>
                <a:gd name="T67" fmla="*/ 84070 h 129"/>
                <a:gd name="T68" fmla="*/ 50800 w 111"/>
                <a:gd name="T69" fmla="*/ 89674 h 129"/>
                <a:gd name="T70" fmla="*/ 63500 w 111"/>
                <a:gd name="T71" fmla="*/ 93878 h 129"/>
                <a:gd name="T72" fmla="*/ 74613 w 111"/>
                <a:gd name="T73" fmla="*/ 99483 h 129"/>
                <a:gd name="T74" fmla="*/ 80963 w 111"/>
                <a:gd name="T75" fmla="*/ 103686 h 129"/>
                <a:gd name="T76" fmla="*/ 92075 w 111"/>
                <a:gd name="T77" fmla="*/ 110692 h 129"/>
                <a:gd name="T78" fmla="*/ 100013 w 111"/>
                <a:gd name="T79" fmla="*/ 117698 h 129"/>
                <a:gd name="T80" fmla="*/ 104775 w 111"/>
                <a:gd name="T81" fmla="*/ 120500 h 129"/>
                <a:gd name="T82" fmla="*/ 112713 w 111"/>
                <a:gd name="T83" fmla="*/ 124703 h 129"/>
                <a:gd name="T84" fmla="*/ 114300 w 111"/>
                <a:gd name="T85" fmla="*/ 128907 h 129"/>
                <a:gd name="T86" fmla="*/ 120650 w 111"/>
                <a:gd name="T87" fmla="*/ 133110 h 129"/>
                <a:gd name="T88" fmla="*/ 123825 w 111"/>
                <a:gd name="T89" fmla="*/ 137314 h 129"/>
                <a:gd name="T90" fmla="*/ 128588 w 111"/>
                <a:gd name="T91" fmla="*/ 140116 h 129"/>
                <a:gd name="T92" fmla="*/ 130175 w 111"/>
                <a:gd name="T93" fmla="*/ 145721 h 129"/>
                <a:gd name="T94" fmla="*/ 133350 w 111"/>
                <a:gd name="T95" fmla="*/ 154128 h 129"/>
                <a:gd name="T96" fmla="*/ 134938 w 111"/>
                <a:gd name="T97" fmla="*/ 159733 h 129"/>
                <a:gd name="T98" fmla="*/ 146050 w 111"/>
                <a:gd name="T99" fmla="*/ 165337 h 129"/>
                <a:gd name="T100" fmla="*/ 160338 w 111"/>
                <a:gd name="T101" fmla="*/ 175145 h 12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
                <a:gd name="T154" fmla="*/ 0 h 129"/>
                <a:gd name="T155" fmla="*/ 111 w 111"/>
                <a:gd name="T156" fmla="*/ 129 h 12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 h="129">
                  <a:moveTo>
                    <a:pt x="103" y="126"/>
                  </a:moveTo>
                  <a:lnTo>
                    <a:pt x="103" y="126"/>
                  </a:lnTo>
                  <a:lnTo>
                    <a:pt x="103" y="125"/>
                  </a:lnTo>
                  <a:lnTo>
                    <a:pt x="104" y="124"/>
                  </a:lnTo>
                  <a:lnTo>
                    <a:pt x="106" y="124"/>
                  </a:lnTo>
                  <a:lnTo>
                    <a:pt x="107" y="125"/>
                  </a:lnTo>
                  <a:lnTo>
                    <a:pt x="109" y="126"/>
                  </a:lnTo>
                  <a:lnTo>
                    <a:pt x="109" y="128"/>
                  </a:lnTo>
                  <a:lnTo>
                    <a:pt x="110" y="128"/>
                  </a:lnTo>
                  <a:lnTo>
                    <a:pt x="111" y="129"/>
                  </a:lnTo>
                  <a:lnTo>
                    <a:pt x="101" y="112"/>
                  </a:lnTo>
                  <a:lnTo>
                    <a:pt x="98" y="108"/>
                  </a:lnTo>
                  <a:lnTo>
                    <a:pt x="95" y="104"/>
                  </a:lnTo>
                  <a:lnTo>
                    <a:pt x="91" y="98"/>
                  </a:lnTo>
                  <a:lnTo>
                    <a:pt x="88" y="90"/>
                  </a:lnTo>
                  <a:lnTo>
                    <a:pt x="82" y="85"/>
                  </a:lnTo>
                  <a:lnTo>
                    <a:pt x="78" y="79"/>
                  </a:lnTo>
                  <a:lnTo>
                    <a:pt x="75" y="75"/>
                  </a:lnTo>
                  <a:lnTo>
                    <a:pt x="72" y="74"/>
                  </a:lnTo>
                  <a:lnTo>
                    <a:pt x="70" y="72"/>
                  </a:lnTo>
                  <a:lnTo>
                    <a:pt x="68" y="71"/>
                  </a:lnTo>
                  <a:lnTo>
                    <a:pt x="65" y="70"/>
                  </a:lnTo>
                  <a:lnTo>
                    <a:pt x="64" y="70"/>
                  </a:lnTo>
                  <a:lnTo>
                    <a:pt x="63" y="70"/>
                  </a:lnTo>
                  <a:lnTo>
                    <a:pt x="62" y="68"/>
                  </a:lnTo>
                  <a:lnTo>
                    <a:pt x="62" y="67"/>
                  </a:lnTo>
                  <a:lnTo>
                    <a:pt x="62" y="65"/>
                  </a:lnTo>
                  <a:lnTo>
                    <a:pt x="60" y="65"/>
                  </a:lnTo>
                  <a:lnTo>
                    <a:pt x="59" y="67"/>
                  </a:lnTo>
                  <a:lnTo>
                    <a:pt x="57" y="67"/>
                  </a:lnTo>
                  <a:lnTo>
                    <a:pt x="56" y="68"/>
                  </a:lnTo>
                  <a:lnTo>
                    <a:pt x="53" y="68"/>
                  </a:lnTo>
                  <a:lnTo>
                    <a:pt x="52" y="67"/>
                  </a:lnTo>
                  <a:lnTo>
                    <a:pt x="51" y="63"/>
                  </a:lnTo>
                  <a:lnTo>
                    <a:pt x="50" y="60"/>
                  </a:lnTo>
                  <a:lnTo>
                    <a:pt x="49" y="56"/>
                  </a:lnTo>
                  <a:lnTo>
                    <a:pt x="46" y="53"/>
                  </a:lnTo>
                  <a:lnTo>
                    <a:pt x="45" y="50"/>
                  </a:lnTo>
                  <a:lnTo>
                    <a:pt x="44" y="47"/>
                  </a:lnTo>
                  <a:lnTo>
                    <a:pt x="43" y="45"/>
                  </a:lnTo>
                  <a:lnTo>
                    <a:pt x="40" y="43"/>
                  </a:lnTo>
                  <a:lnTo>
                    <a:pt x="40" y="40"/>
                  </a:lnTo>
                  <a:lnTo>
                    <a:pt x="39" y="38"/>
                  </a:lnTo>
                  <a:lnTo>
                    <a:pt x="39" y="31"/>
                  </a:lnTo>
                  <a:lnTo>
                    <a:pt x="38" y="25"/>
                  </a:lnTo>
                  <a:lnTo>
                    <a:pt x="38" y="20"/>
                  </a:lnTo>
                  <a:lnTo>
                    <a:pt x="37" y="14"/>
                  </a:lnTo>
                  <a:lnTo>
                    <a:pt x="37" y="9"/>
                  </a:lnTo>
                  <a:lnTo>
                    <a:pt x="37" y="3"/>
                  </a:lnTo>
                  <a:lnTo>
                    <a:pt x="35" y="0"/>
                  </a:lnTo>
                  <a:lnTo>
                    <a:pt x="30" y="0"/>
                  </a:lnTo>
                  <a:lnTo>
                    <a:pt x="21" y="10"/>
                  </a:lnTo>
                  <a:lnTo>
                    <a:pt x="20" y="10"/>
                  </a:lnTo>
                  <a:lnTo>
                    <a:pt x="19" y="11"/>
                  </a:lnTo>
                  <a:lnTo>
                    <a:pt x="18" y="11"/>
                  </a:lnTo>
                  <a:lnTo>
                    <a:pt x="17" y="13"/>
                  </a:lnTo>
                  <a:lnTo>
                    <a:pt x="14" y="16"/>
                  </a:lnTo>
                  <a:lnTo>
                    <a:pt x="13" y="17"/>
                  </a:lnTo>
                  <a:lnTo>
                    <a:pt x="11" y="20"/>
                  </a:lnTo>
                  <a:lnTo>
                    <a:pt x="8" y="21"/>
                  </a:lnTo>
                  <a:lnTo>
                    <a:pt x="7" y="24"/>
                  </a:lnTo>
                  <a:lnTo>
                    <a:pt x="6" y="25"/>
                  </a:lnTo>
                  <a:lnTo>
                    <a:pt x="6" y="27"/>
                  </a:lnTo>
                  <a:lnTo>
                    <a:pt x="6" y="30"/>
                  </a:lnTo>
                  <a:lnTo>
                    <a:pt x="6" y="31"/>
                  </a:lnTo>
                  <a:lnTo>
                    <a:pt x="6" y="33"/>
                  </a:lnTo>
                  <a:lnTo>
                    <a:pt x="7" y="36"/>
                  </a:lnTo>
                  <a:lnTo>
                    <a:pt x="7" y="38"/>
                  </a:lnTo>
                  <a:lnTo>
                    <a:pt x="7" y="39"/>
                  </a:lnTo>
                  <a:lnTo>
                    <a:pt x="6" y="42"/>
                  </a:lnTo>
                  <a:lnTo>
                    <a:pt x="6" y="43"/>
                  </a:lnTo>
                  <a:lnTo>
                    <a:pt x="6" y="46"/>
                  </a:lnTo>
                  <a:lnTo>
                    <a:pt x="5" y="49"/>
                  </a:lnTo>
                  <a:lnTo>
                    <a:pt x="4" y="50"/>
                  </a:lnTo>
                  <a:lnTo>
                    <a:pt x="2" y="53"/>
                  </a:lnTo>
                  <a:lnTo>
                    <a:pt x="1" y="56"/>
                  </a:lnTo>
                  <a:lnTo>
                    <a:pt x="1" y="57"/>
                  </a:lnTo>
                  <a:lnTo>
                    <a:pt x="0" y="58"/>
                  </a:lnTo>
                  <a:lnTo>
                    <a:pt x="0" y="61"/>
                  </a:lnTo>
                  <a:lnTo>
                    <a:pt x="0" y="63"/>
                  </a:lnTo>
                  <a:lnTo>
                    <a:pt x="0" y="64"/>
                  </a:lnTo>
                  <a:lnTo>
                    <a:pt x="0" y="67"/>
                  </a:lnTo>
                  <a:lnTo>
                    <a:pt x="0" y="68"/>
                  </a:lnTo>
                  <a:lnTo>
                    <a:pt x="1" y="70"/>
                  </a:lnTo>
                  <a:lnTo>
                    <a:pt x="1" y="71"/>
                  </a:lnTo>
                  <a:lnTo>
                    <a:pt x="2" y="71"/>
                  </a:lnTo>
                  <a:lnTo>
                    <a:pt x="2" y="72"/>
                  </a:lnTo>
                  <a:lnTo>
                    <a:pt x="4" y="72"/>
                  </a:lnTo>
                  <a:lnTo>
                    <a:pt x="5" y="72"/>
                  </a:lnTo>
                  <a:lnTo>
                    <a:pt x="7" y="71"/>
                  </a:lnTo>
                  <a:lnTo>
                    <a:pt x="8" y="70"/>
                  </a:lnTo>
                  <a:lnTo>
                    <a:pt x="9" y="68"/>
                  </a:lnTo>
                  <a:lnTo>
                    <a:pt x="11" y="67"/>
                  </a:lnTo>
                  <a:lnTo>
                    <a:pt x="13" y="65"/>
                  </a:lnTo>
                  <a:lnTo>
                    <a:pt x="14" y="65"/>
                  </a:lnTo>
                  <a:lnTo>
                    <a:pt x="17" y="64"/>
                  </a:lnTo>
                  <a:lnTo>
                    <a:pt x="18" y="63"/>
                  </a:lnTo>
                  <a:lnTo>
                    <a:pt x="21" y="56"/>
                  </a:lnTo>
                  <a:lnTo>
                    <a:pt x="23" y="57"/>
                  </a:lnTo>
                  <a:lnTo>
                    <a:pt x="24" y="57"/>
                  </a:lnTo>
                  <a:lnTo>
                    <a:pt x="25" y="58"/>
                  </a:lnTo>
                  <a:lnTo>
                    <a:pt x="26" y="60"/>
                  </a:lnTo>
                  <a:lnTo>
                    <a:pt x="30" y="61"/>
                  </a:lnTo>
                  <a:lnTo>
                    <a:pt x="31" y="63"/>
                  </a:lnTo>
                  <a:lnTo>
                    <a:pt x="32" y="64"/>
                  </a:lnTo>
                  <a:lnTo>
                    <a:pt x="34" y="64"/>
                  </a:lnTo>
                  <a:lnTo>
                    <a:pt x="37" y="65"/>
                  </a:lnTo>
                  <a:lnTo>
                    <a:pt x="40" y="67"/>
                  </a:lnTo>
                  <a:lnTo>
                    <a:pt x="43" y="68"/>
                  </a:lnTo>
                  <a:lnTo>
                    <a:pt x="45" y="70"/>
                  </a:lnTo>
                  <a:lnTo>
                    <a:pt x="47" y="71"/>
                  </a:lnTo>
                  <a:lnTo>
                    <a:pt x="49" y="71"/>
                  </a:lnTo>
                  <a:lnTo>
                    <a:pt x="50" y="72"/>
                  </a:lnTo>
                  <a:lnTo>
                    <a:pt x="51" y="74"/>
                  </a:lnTo>
                  <a:lnTo>
                    <a:pt x="53" y="75"/>
                  </a:lnTo>
                  <a:lnTo>
                    <a:pt x="56" y="78"/>
                  </a:lnTo>
                  <a:lnTo>
                    <a:pt x="58" y="79"/>
                  </a:lnTo>
                  <a:lnTo>
                    <a:pt x="60" y="82"/>
                  </a:lnTo>
                  <a:lnTo>
                    <a:pt x="62" y="84"/>
                  </a:lnTo>
                  <a:lnTo>
                    <a:pt x="63" y="84"/>
                  </a:lnTo>
                  <a:lnTo>
                    <a:pt x="64" y="84"/>
                  </a:lnTo>
                  <a:lnTo>
                    <a:pt x="65" y="85"/>
                  </a:lnTo>
                  <a:lnTo>
                    <a:pt x="66" y="86"/>
                  </a:lnTo>
                  <a:lnTo>
                    <a:pt x="69" y="88"/>
                  </a:lnTo>
                  <a:lnTo>
                    <a:pt x="70" y="89"/>
                  </a:lnTo>
                  <a:lnTo>
                    <a:pt x="71" y="89"/>
                  </a:lnTo>
                  <a:lnTo>
                    <a:pt x="71" y="90"/>
                  </a:lnTo>
                  <a:lnTo>
                    <a:pt x="72" y="90"/>
                  </a:lnTo>
                  <a:lnTo>
                    <a:pt x="72" y="92"/>
                  </a:lnTo>
                  <a:lnTo>
                    <a:pt x="74" y="93"/>
                  </a:lnTo>
                  <a:lnTo>
                    <a:pt x="75" y="93"/>
                  </a:lnTo>
                  <a:lnTo>
                    <a:pt x="76" y="95"/>
                  </a:lnTo>
                  <a:lnTo>
                    <a:pt x="77" y="95"/>
                  </a:lnTo>
                  <a:lnTo>
                    <a:pt x="78" y="96"/>
                  </a:lnTo>
                  <a:lnTo>
                    <a:pt x="78" y="98"/>
                  </a:lnTo>
                  <a:lnTo>
                    <a:pt x="80" y="98"/>
                  </a:lnTo>
                  <a:lnTo>
                    <a:pt x="80" y="100"/>
                  </a:lnTo>
                  <a:lnTo>
                    <a:pt x="81" y="100"/>
                  </a:lnTo>
                  <a:lnTo>
                    <a:pt x="81" y="101"/>
                  </a:lnTo>
                  <a:lnTo>
                    <a:pt x="82" y="103"/>
                  </a:lnTo>
                  <a:lnTo>
                    <a:pt x="82" y="104"/>
                  </a:lnTo>
                  <a:lnTo>
                    <a:pt x="84" y="105"/>
                  </a:lnTo>
                  <a:lnTo>
                    <a:pt x="84" y="108"/>
                  </a:lnTo>
                  <a:lnTo>
                    <a:pt x="84" y="110"/>
                  </a:lnTo>
                  <a:lnTo>
                    <a:pt x="84" y="111"/>
                  </a:lnTo>
                  <a:lnTo>
                    <a:pt x="84" y="112"/>
                  </a:lnTo>
                  <a:lnTo>
                    <a:pt x="85" y="114"/>
                  </a:lnTo>
                  <a:lnTo>
                    <a:pt x="86" y="115"/>
                  </a:lnTo>
                  <a:lnTo>
                    <a:pt x="89" y="117"/>
                  </a:lnTo>
                  <a:lnTo>
                    <a:pt x="92" y="118"/>
                  </a:lnTo>
                  <a:lnTo>
                    <a:pt x="95" y="121"/>
                  </a:lnTo>
                  <a:lnTo>
                    <a:pt x="98" y="122"/>
                  </a:lnTo>
                  <a:lnTo>
                    <a:pt x="101" y="125"/>
                  </a:lnTo>
                  <a:lnTo>
                    <a:pt x="102" y="126"/>
                  </a:lnTo>
                  <a:lnTo>
                    <a:pt x="103" y="12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8" name="Freeform 293">
              <a:extLst>
                <a:ext uri="{FF2B5EF4-FFF2-40B4-BE49-F238E27FC236}">
                  <a16:creationId xmlns:a16="http://schemas.microsoft.com/office/drawing/2014/main" id="{446D1BC9-0378-49DC-E60D-659F8507700A}"/>
                </a:ext>
              </a:extLst>
            </p:cNvPr>
            <p:cNvSpPr>
              <a:spLocks/>
            </p:cNvSpPr>
            <p:nvPr/>
          </p:nvSpPr>
          <p:spPr bwMode="gray">
            <a:xfrm>
              <a:off x="6080296" y="1810560"/>
              <a:ext cx="216951" cy="103011"/>
            </a:xfrm>
            <a:custGeom>
              <a:avLst/>
              <a:gdLst>
                <a:gd name="T0" fmla="*/ 185738 w 117"/>
                <a:gd name="T1" fmla="*/ 54645 h 59"/>
                <a:gd name="T2" fmla="*/ 182563 w 117"/>
                <a:gd name="T3" fmla="*/ 56046 h 59"/>
                <a:gd name="T4" fmla="*/ 176213 w 117"/>
                <a:gd name="T5" fmla="*/ 60250 h 59"/>
                <a:gd name="T6" fmla="*/ 169863 w 117"/>
                <a:gd name="T7" fmla="*/ 65854 h 59"/>
                <a:gd name="T8" fmla="*/ 168275 w 117"/>
                <a:gd name="T9" fmla="*/ 68656 h 59"/>
                <a:gd name="T10" fmla="*/ 163513 w 117"/>
                <a:gd name="T11" fmla="*/ 72860 h 59"/>
                <a:gd name="T12" fmla="*/ 155575 w 117"/>
                <a:gd name="T13" fmla="*/ 75662 h 59"/>
                <a:gd name="T14" fmla="*/ 147638 w 117"/>
                <a:gd name="T15" fmla="*/ 72860 h 59"/>
                <a:gd name="T16" fmla="*/ 136525 w 117"/>
                <a:gd name="T17" fmla="*/ 67255 h 59"/>
                <a:gd name="T18" fmla="*/ 131763 w 117"/>
                <a:gd name="T19" fmla="*/ 68656 h 59"/>
                <a:gd name="T20" fmla="*/ 128588 w 117"/>
                <a:gd name="T21" fmla="*/ 77063 h 59"/>
                <a:gd name="T22" fmla="*/ 131763 w 117"/>
                <a:gd name="T23" fmla="*/ 82668 h 59"/>
                <a:gd name="T24" fmla="*/ 122238 w 117"/>
                <a:gd name="T25" fmla="*/ 82668 h 59"/>
                <a:gd name="T26" fmla="*/ 115888 w 117"/>
                <a:gd name="T27" fmla="*/ 78465 h 59"/>
                <a:gd name="T28" fmla="*/ 112713 w 117"/>
                <a:gd name="T29" fmla="*/ 77063 h 59"/>
                <a:gd name="T30" fmla="*/ 103188 w 117"/>
                <a:gd name="T31" fmla="*/ 72860 h 59"/>
                <a:gd name="T32" fmla="*/ 39688 w 117"/>
                <a:gd name="T33" fmla="*/ 71459 h 59"/>
                <a:gd name="T34" fmla="*/ 22225 w 117"/>
                <a:gd name="T35" fmla="*/ 54645 h 59"/>
                <a:gd name="T36" fmla="*/ 15875 w 117"/>
                <a:gd name="T37" fmla="*/ 42035 h 59"/>
                <a:gd name="T38" fmla="*/ 7938 w 117"/>
                <a:gd name="T39" fmla="*/ 28023 h 59"/>
                <a:gd name="T40" fmla="*/ 14288 w 117"/>
                <a:gd name="T41" fmla="*/ 25221 h 59"/>
                <a:gd name="T42" fmla="*/ 34925 w 117"/>
                <a:gd name="T43" fmla="*/ 19616 h 59"/>
                <a:gd name="T44" fmla="*/ 52388 w 117"/>
                <a:gd name="T45" fmla="*/ 9808 h 59"/>
                <a:gd name="T46" fmla="*/ 68263 w 117"/>
                <a:gd name="T47" fmla="*/ 1401 h 59"/>
                <a:gd name="T48" fmla="*/ 88900 w 117"/>
                <a:gd name="T49" fmla="*/ 8407 h 59"/>
                <a:gd name="T50" fmla="*/ 111125 w 117"/>
                <a:gd name="T51" fmla="*/ 19616 h 59"/>
                <a:gd name="T52" fmla="*/ 128588 w 117"/>
                <a:gd name="T53" fmla="*/ 32227 h 59"/>
                <a:gd name="T54" fmla="*/ 144463 w 117"/>
                <a:gd name="T55" fmla="*/ 37831 h 59"/>
                <a:gd name="T56" fmla="*/ 152400 w 117"/>
                <a:gd name="T57" fmla="*/ 42035 h 59"/>
                <a:gd name="T58" fmla="*/ 160338 w 117"/>
                <a:gd name="T59" fmla="*/ 46238 h 59"/>
                <a:gd name="T60" fmla="*/ 168275 w 117"/>
                <a:gd name="T61" fmla="*/ 50441 h 59"/>
                <a:gd name="T62" fmla="*/ 179388 w 117"/>
                <a:gd name="T63" fmla="*/ 51843 h 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7"/>
                <a:gd name="T97" fmla="*/ 0 h 59"/>
                <a:gd name="T98" fmla="*/ 117 w 117"/>
                <a:gd name="T99" fmla="*/ 59 h 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7" h="59">
                  <a:moveTo>
                    <a:pt x="117" y="39"/>
                  </a:moveTo>
                  <a:lnTo>
                    <a:pt x="117" y="39"/>
                  </a:lnTo>
                  <a:lnTo>
                    <a:pt x="116" y="40"/>
                  </a:lnTo>
                  <a:lnTo>
                    <a:pt x="115" y="40"/>
                  </a:lnTo>
                  <a:lnTo>
                    <a:pt x="113" y="41"/>
                  </a:lnTo>
                  <a:lnTo>
                    <a:pt x="111" y="43"/>
                  </a:lnTo>
                  <a:lnTo>
                    <a:pt x="110" y="45"/>
                  </a:lnTo>
                  <a:lnTo>
                    <a:pt x="107" y="47"/>
                  </a:lnTo>
                  <a:lnTo>
                    <a:pt x="106" y="48"/>
                  </a:lnTo>
                  <a:lnTo>
                    <a:pt x="106" y="49"/>
                  </a:lnTo>
                  <a:lnTo>
                    <a:pt x="104" y="51"/>
                  </a:lnTo>
                  <a:lnTo>
                    <a:pt x="103" y="52"/>
                  </a:lnTo>
                  <a:lnTo>
                    <a:pt x="100" y="54"/>
                  </a:lnTo>
                  <a:lnTo>
                    <a:pt x="98" y="54"/>
                  </a:lnTo>
                  <a:lnTo>
                    <a:pt x="96" y="54"/>
                  </a:lnTo>
                  <a:lnTo>
                    <a:pt x="93" y="52"/>
                  </a:lnTo>
                  <a:lnTo>
                    <a:pt x="90" y="49"/>
                  </a:lnTo>
                  <a:lnTo>
                    <a:pt x="86" y="48"/>
                  </a:lnTo>
                  <a:lnTo>
                    <a:pt x="84" y="48"/>
                  </a:lnTo>
                  <a:lnTo>
                    <a:pt x="83" y="49"/>
                  </a:lnTo>
                  <a:lnTo>
                    <a:pt x="83" y="52"/>
                  </a:lnTo>
                  <a:lnTo>
                    <a:pt x="81" y="55"/>
                  </a:lnTo>
                  <a:lnTo>
                    <a:pt x="81" y="58"/>
                  </a:lnTo>
                  <a:lnTo>
                    <a:pt x="83" y="59"/>
                  </a:lnTo>
                  <a:lnTo>
                    <a:pt x="79" y="59"/>
                  </a:lnTo>
                  <a:lnTo>
                    <a:pt x="77" y="59"/>
                  </a:lnTo>
                  <a:lnTo>
                    <a:pt x="75" y="58"/>
                  </a:lnTo>
                  <a:lnTo>
                    <a:pt x="73" y="56"/>
                  </a:lnTo>
                  <a:lnTo>
                    <a:pt x="72" y="56"/>
                  </a:lnTo>
                  <a:lnTo>
                    <a:pt x="71" y="55"/>
                  </a:lnTo>
                  <a:lnTo>
                    <a:pt x="68" y="54"/>
                  </a:lnTo>
                  <a:lnTo>
                    <a:pt x="65" y="52"/>
                  </a:lnTo>
                  <a:lnTo>
                    <a:pt x="35" y="58"/>
                  </a:lnTo>
                  <a:lnTo>
                    <a:pt x="25" y="51"/>
                  </a:lnTo>
                  <a:lnTo>
                    <a:pt x="17" y="45"/>
                  </a:lnTo>
                  <a:lnTo>
                    <a:pt x="14" y="39"/>
                  </a:lnTo>
                  <a:lnTo>
                    <a:pt x="11" y="34"/>
                  </a:lnTo>
                  <a:lnTo>
                    <a:pt x="10" y="30"/>
                  </a:lnTo>
                  <a:lnTo>
                    <a:pt x="8" y="25"/>
                  </a:lnTo>
                  <a:lnTo>
                    <a:pt x="5" y="20"/>
                  </a:lnTo>
                  <a:lnTo>
                    <a:pt x="0" y="16"/>
                  </a:lnTo>
                  <a:lnTo>
                    <a:pt x="9" y="18"/>
                  </a:lnTo>
                  <a:lnTo>
                    <a:pt x="16" y="18"/>
                  </a:lnTo>
                  <a:lnTo>
                    <a:pt x="22" y="14"/>
                  </a:lnTo>
                  <a:lnTo>
                    <a:pt x="27" y="11"/>
                  </a:lnTo>
                  <a:lnTo>
                    <a:pt x="33" y="7"/>
                  </a:lnTo>
                  <a:lnTo>
                    <a:pt x="37" y="4"/>
                  </a:lnTo>
                  <a:lnTo>
                    <a:pt x="43" y="1"/>
                  </a:lnTo>
                  <a:lnTo>
                    <a:pt x="51" y="0"/>
                  </a:lnTo>
                  <a:lnTo>
                    <a:pt x="56" y="6"/>
                  </a:lnTo>
                  <a:lnTo>
                    <a:pt x="62" y="10"/>
                  </a:lnTo>
                  <a:lnTo>
                    <a:pt x="70" y="14"/>
                  </a:lnTo>
                  <a:lnTo>
                    <a:pt x="75" y="19"/>
                  </a:lnTo>
                  <a:lnTo>
                    <a:pt x="81" y="23"/>
                  </a:lnTo>
                  <a:lnTo>
                    <a:pt x="86" y="26"/>
                  </a:lnTo>
                  <a:lnTo>
                    <a:pt x="91" y="27"/>
                  </a:lnTo>
                  <a:lnTo>
                    <a:pt x="92" y="29"/>
                  </a:lnTo>
                  <a:lnTo>
                    <a:pt x="96" y="30"/>
                  </a:lnTo>
                  <a:lnTo>
                    <a:pt x="98" y="32"/>
                  </a:lnTo>
                  <a:lnTo>
                    <a:pt x="101" y="33"/>
                  </a:lnTo>
                  <a:lnTo>
                    <a:pt x="104" y="34"/>
                  </a:lnTo>
                  <a:lnTo>
                    <a:pt x="106" y="36"/>
                  </a:lnTo>
                  <a:lnTo>
                    <a:pt x="110" y="37"/>
                  </a:lnTo>
                  <a:lnTo>
                    <a:pt x="113" y="37"/>
                  </a:lnTo>
                  <a:lnTo>
                    <a:pt x="117" y="3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29" name="Freeform 294">
              <a:extLst>
                <a:ext uri="{FF2B5EF4-FFF2-40B4-BE49-F238E27FC236}">
                  <a16:creationId xmlns:a16="http://schemas.microsoft.com/office/drawing/2014/main" id="{9B1E31F2-E1AC-AF0B-2658-B3951933755D}"/>
                </a:ext>
              </a:extLst>
            </p:cNvPr>
            <p:cNvSpPr>
              <a:spLocks/>
            </p:cNvSpPr>
            <p:nvPr/>
          </p:nvSpPr>
          <p:spPr bwMode="gray">
            <a:xfrm>
              <a:off x="6228947" y="1879894"/>
              <a:ext cx="168738" cy="69332"/>
            </a:xfrm>
            <a:custGeom>
              <a:avLst/>
              <a:gdLst>
                <a:gd name="T0" fmla="*/ 60325 w 91"/>
                <a:gd name="T1" fmla="*/ 0 h 40"/>
                <a:gd name="T2" fmla="*/ 65088 w 91"/>
                <a:gd name="T3" fmla="*/ 0 h 40"/>
                <a:gd name="T4" fmla="*/ 69850 w 91"/>
                <a:gd name="T5" fmla="*/ 0 h 40"/>
                <a:gd name="T6" fmla="*/ 79375 w 91"/>
                <a:gd name="T7" fmla="*/ 0 h 40"/>
                <a:gd name="T8" fmla="*/ 90488 w 91"/>
                <a:gd name="T9" fmla="*/ 0 h 40"/>
                <a:gd name="T10" fmla="*/ 104775 w 91"/>
                <a:gd name="T11" fmla="*/ 0 h 40"/>
                <a:gd name="T12" fmla="*/ 119063 w 91"/>
                <a:gd name="T13" fmla="*/ 2802 h 40"/>
                <a:gd name="T14" fmla="*/ 130175 w 91"/>
                <a:gd name="T15" fmla="*/ 4203 h 40"/>
                <a:gd name="T16" fmla="*/ 144463 w 91"/>
                <a:gd name="T17" fmla="*/ 4203 h 40"/>
                <a:gd name="T18" fmla="*/ 144463 w 91"/>
                <a:gd name="T19" fmla="*/ 12610 h 40"/>
                <a:gd name="T20" fmla="*/ 141288 w 91"/>
                <a:gd name="T21" fmla="*/ 21017 h 40"/>
                <a:gd name="T22" fmla="*/ 139700 w 91"/>
                <a:gd name="T23" fmla="*/ 26622 h 40"/>
                <a:gd name="T24" fmla="*/ 138113 w 91"/>
                <a:gd name="T25" fmla="*/ 33628 h 40"/>
                <a:gd name="T26" fmla="*/ 69850 w 91"/>
                <a:gd name="T27" fmla="*/ 35029 h 40"/>
                <a:gd name="T28" fmla="*/ 60325 w 91"/>
                <a:gd name="T29" fmla="*/ 40633 h 40"/>
                <a:gd name="T30" fmla="*/ 49213 w 91"/>
                <a:gd name="T31" fmla="*/ 50441 h 40"/>
                <a:gd name="T32" fmla="*/ 39688 w 91"/>
                <a:gd name="T33" fmla="*/ 54645 h 40"/>
                <a:gd name="T34" fmla="*/ 28575 w 91"/>
                <a:gd name="T35" fmla="*/ 56046 h 40"/>
                <a:gd name="T36" fmla="*/ 25400 w 91"/>
                <a:gd name="T37" fmla="*/ 54645 h 40"/>
                <a:gd name="T38" fmla="*/ 22225 w 91"/>
                <a:gd name="T39" fmla="*/ 51843 h 40"/>
                <a:gd name="T40" fmla="*/ 17463 w 91"/>
                <a:gd name="T41" fmla="*/ 50441 h 40"/>
                <a:gd name="T42" fmla="*/ 14288 w 91"/>
                <a:gd name="T43" fmla="*/ 47639 h 40"/>
                <a:gd name="T44" fmla="*/ 9525 w 91"/>
                <a:gd name="T45" fmla="*/ 44837 h 40"/>
                <a:gd name="T46" fmla="*/ 4763 w 91"/>
                <a:gd name="T47" fmla="*/ 39232 h 40"/>
                <a:gd name="T48" fmla="*/ 3175 w 91"/>
                <a:gd name="T49" fmla="*/ 30825 h 40"/>
                <a:gd name="T50" fmla="*/ 0 w 91"/>
                <a:gd name="T51" fmla="*/ 23820 h 40"/>
                <a:gd name="T52" fmla="*/ 3175 w 91"/>
                <a:gd name="T53" fmla="*/ 15413 h 40"/>
                <a:gd name="T54" fmla="*/ 4763 w 91"/>
                <a:gd name="T55" fmla="*/ 8407 h 40"/>
                <a:gd name="T56" fmla="*/ 12700 w 91"/>
                <a:gd name="T57" fmla="*/ 9808 h 40"/>
                <a:gd name="T58" fmla="*/ 22225 w 91"/>
                <a:gd name="T59" fmla="*/ 18215 h 40"/>
                <a:gd name="T60" fmla="*/ 28575 w 91"/>
                <a:gd name="T61" fmla="*/ 18215 h 40"/>
                <a:gd name="T62" fmla="*/ 34925 w 91"/>
                <a:gd name="T63" fmla="*/ 12610 h 40"/>
                <a:gd name="T64" fmla="*/ 39688 w 91"/>
                <a:gd name="T65" fmla="*/ 8407 h 40"/>
                <a:gd name="T66" fmla="*/ 46038 w 91"/>
                <a:gd name="T67" fmla="*/ 4203 h 40"/>
                <a:gd name="T68" fmla="*/ 50800 w 91"/>
                <a:gd name="T69" fmla="*/ 2802 h 40"/>
                <a:gd name="T70" fmla="*/ 55563 w 91"/>
                <a:gd name="T71" fmla="*/ 0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
                <a:gd name="T109" fmla="*/ 0 h 40"/>
                <a:gd name="T110" fmla="*/ 91 w 91"/>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 h="40">
                  <a:moveTo>
                    <a:pt x="36" y="0"/>
                  </a:moveTo>
                  <a:lnTo>
                    <a:pt x="38" y="0"/>
                  </a:lnTo>
                  <a:lnTo>
                    <a:pt x="40" y="0"/>
                  </a:lnTo>
                  <a:lnTo>
                    <a:pt x="41" y="0"/>
                  </a:lnTo>
                  <a:lnTo>
                    <a:pt x="43" y="0"/>
                  </a:lnTo>
                  <a:lnTo>
                    <a:pt x="44" y="0"/>
                  </a:lnTo>
                  <a:lnTo>
                    <a:pt x="47" y="0"/>
                  </a:lnTo>
                  <a:lnTo>
                    <a:pt x="50" y="0"/>
                  </a:lnTo>
                  <a:lnTo>
                    <a:pt x="54" y="0"/>
                  </a:lnTo>
                  <a:lnTo>
                    <a:pt x="57" y="0"/>
                  </a:lnTo>
                  <a:lnTo>
                    <a:pt x="61" y="0"/>
                  </a:lnTo>
                  <a:lnTo>
                    <a:pt x="66" y="0"/>
                  </a:lnTo>
                  <a:lnTo>
                    <a:pt x="70" y="2"/>
                  </a:lnTo>
                  <a:lnTo>
                    <a:pt x="75" y="2"/>
                  </a:lnTo>
                  <a:lnTo>
                    <a:pt x="79" y="2"/>
                  </a:lnTo>
                  <a:lnTo>
                    <a:pt x="82" y="3"/>
                  </a:lnTo>
                  <a:lnTo>
                    <a:pt x="87" y="3"/>
                  </a:lnTo>
                  <a:lnTo>
                    <a:pt x="91" y="3"/>
                  </a:lnTo>
                  <a:lnTo>
                    <a:pt x="91" y="6"/>
                  </a:lnTo>
                  <a:lnTo>
                    <a:pt x="91" y="9"/>
                  </a:lnTo>
                  <a:lnTo>
                    <a:pt x="91" y="13"/>
                  </a:lnTo>
                  <a:lnTo>
                    <a:pt x="89" y="15"/>
                  </a:lnTo>
                  <a:lnTo>
                    <a:pt x="89" y="17"/>
                  </a:lnTo>
                  <a:lnTo>
                    <a:pt x="88" y="19"/>
                  </a:lnTo>
                  <a:lnTo>
                    <a:pt x="87" y="22"/>
                  </a:lnTo>
                  <a:lnTo>
                    <a:pt x="87" y="24"/>
                  </a:lnTo>
                  <a:lnTo>
                    <a:pt x="47" y="24"/>
                  </a:lnTo>
                  <a:lnTo>
                    <a:pt x="44" y="25"/>
                  </a:lnTo>
                  <a:lnTo>
                    <a:pt x="42" y="28"/>
                  </a:lnTo>
                  <a:lnTo>
                    <a:pt x="38" y="29"/>
                  </a:lnTo>
                  <a:lnTo>
                    <a:pt x="35" y="33"/>
                  </a:lnTo>
                  <a:lnTo>
                    <a:pt x="31" y="36"/>
                  </a:lnTo>
                  <a:lnTo>
                    <a:pt x="28" y="37"/>
                  </a:lnTo>
                  <a:lnTo>
                    <a:pt x="25" y="39"/>
                  </a:lnTo>
                  <a:lnTo>
                    <a:pt x="21" y="40"/>
                  </a:lnTo>
                  <a:lnTo>
                    <a:pt x="18" y="40"/>
                  </a:lnTo>
                  <a:lnTo>
                    <a:pt x="17" y="40"/>
                  </a:lnTo>
                  <a:lnTo>
                    <a:pt x="16" y="39"/>
                  </a:lnTo>
                  <a:lnTo>
                    <a:pt x="15" y="39"/>
                  </a:lnTo>
                  <a:lnTo>
                    <a:pt x="14" y="37"/>
                  </a:lnTo>
                  <a:lnTo>
                    <a:pt x="11" y="37"/>
                  </a:lnTo>
                  <a:lnTo>
                    <a:pt x="11" y="36"/>
                  </a:lnTo>
                  <a:lnTo>
                    <a:pt x="10" y="34"/>
                  </a:lnTo>
                  <a:lnTo>
                    <a:pt x="9" y="34"/>
                  </a:lnTo>
                  <a:lnTo>
                    <a:pt x="8" y="33"/>
                  </a:lnTo>
                  <a:lnTo>
                    <a:pt x="6" y="32"/>
                  </a:lnTo>
                  <a:lnTo>
                    <a:pt x="5" y="29"/>
                  </a:lnTo>
                  <a:lnTo>
                    <a:pt x="3" y="28"/>
                  </a:lnTo>
                  <a:lnTo>
                    <a:pt x="3" y="25"/>
                  </a:lnTo>
                  <a:lnTo>
                    <a:pt x="2" y="22"/>
                  </a:lnTo>
                  <a:lnTo>
                    <a:pt x="2" y="18"/>
                  </a:lnTo>
                  <a:lnTo>
                    <a:pt x="0" y="17"/>
                  </a:lnTo>
                  <a:lnTo>
                    <a:pt x="0" y="14"/>
                  </a:lnTo>
                  <a:lnTo>
                    <a:pt x="2" y="11"/>
                  </a:lnTo>
                  <a:lnTo>
                    <a:pt x="2" y="7"/>
                  </a:lnTo>
                  <a:lnTo>
                    <a:pt x="3" y="6"/>
                  </a:lnTo>
                  <a:lnTo>
                    <a:pt x="5" y="6"/>
                  </a:lnTo>
                  <a:lnTo>
                    <a:pt x="8" y="7"/>
                  </a:lnTo>
                  <a:lnTo>
                    <a:pt x="11" y="11"/>
                  </a:lnTo>
                  <a:lnTo>
                    <a:pt x="14" y="13"/>
                  </a:lnTo>
                  <a:lnTo>
                    <a:pt x="16" y="13"/>
                  </a:lnTo>
                  <a:lnTo>
                    <a:pt x="18" y="13"/>
                  </a:lnTo>
                  <a:lnTo>
                    <a:pt x="21" y="11"/>
                  </a:lnTo>
                  <a:lnTo>
                    <a:pt x="22" y="9"/>
                  </a:lnTo>
                  <a:lnTo>
                    <a:pt x="25" y="7"/>
                  </a:lnTo>
                  <a:lnTo>
                    <a:pt x="25" y="6"/>
                  </a:lnTo>
                  <a:lnTo>
                    <a:pt x="26" y="5"/>
                  </a:lnTo>
                  <a:lnTo>
                    <a:pt x="29" y="3"/>
                  </a:lnTo>
                  <a:lnTo>
                    <a:pt x="30" y="3"/>
                  </a:lnTo>
                  <a:lnTo>
                    <a:pt x="32" y="2"/>
                  </a:lnTo>
                  <a:lnTo>
                    <a:pt x="34" y="2"/>
                  </a:lnTo>
                  <a:lnTo>
                    <a:pt x="35" y="0"/>
                  </a:lnTo>
                  <a:lnTo>
                    <a:pt x="36"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0" name="Freeform 295">
              <a:extLst>
                <a:ext uri="{FF2B5EF4-FFF2-40B4-BE49-F238E27FC236}">
                  <a16:creationId xmlns:a16="http://schemas.microsoft.com/office/drawing/2014/main" id="{9821D7E5-BAEF-42C4-540B-39A0445D25F5}"/>
                </a:ext>
              </a:extLst>
            </p:cNvPr>
            <p:cNvSpPr>
              <a:spLocks/>
            </p:cNvSpPr>
            <p:nvPr/>
          </p:nvSpPr>
          <p:spPr bwMode="gray">
            <a:xfrm>
              <a:off x="7359895" y="2801035"/>
              <a:ext cx="28123" cy="71313"/>
            </a:xfrm>
            <a:custGeom>
              <a:avLst/>
              <a:gdLst>
                <a:gd name="T0" fmla="*/ 23813 w 15"/>
                <a:gd name="T1" fmla="*/ 56046 h 40"/>
                <a:gd name="T2" fmla="*/ 20638 w 15"/>
                <a:gd name="T3" fmla="*/ 56046 h 40"/>
                <a:gd name="T4" fmla="*/ 14288 w 15"/>
                <a:gd name="T5" fmla="*/ 53244 h 40"/>
                <a:gd name="T6" fmla="*/ 12700 w 15"/>
                <a:gd name="T7" fmla="*/ 53244 h 40"/>
                <a:gd name="T8" fmla="*/ 9525 w 15"/>
                <a:gd name="T9" fmla="*/ 51843 h 40"/>
                <a:gd name="T10" fmla="*/ 4763 w 15"/>
                <a:gd name="T11" fmla="*/ 50441 h 40"/>
                <a:gd name="T12" fmla="*/ 4763 w 15"/>
                <a:gd name="T13" fmla="*/ 46238 h 40"/>
                <a:gd name="T14" fmla="*/ 3175 w 15"/>
                <a:gd name="T15" fmla="*/ 40633 h 40"/>
                <a:gd name="T16" fmla="*/ 3175 w 15"/>
                <a:gd name="T17" fmla="*/ 35029 h 40"/>
                <a:gd name="T18" fmla="*/ 3175 w 15"/>
                <a:gd name="T19" fmla="*/ 30825 h 40"/>
                <a:gd name="T20" fmla="*/ 1588 w 15"/>
                <a:gd name="T21" fmla="*/ 29424 h 40"/>
                <a:gd name="T22" fmla="*/ 1588 w 15"/>
                <a:gd name="T23" fmla="*/ 26622 h 40"/>
                <a:gd name="T24" fmla="*/ 1588 w 15"/>
                <a:gd name="T25" fmla="*/ 25221 h 40"/>
                <a:gd name="T26" fmla="*/ 0 w 15"/>
                <a:gd name="T27" fmla="*/ 22418 h 40"/>
                <a:gd name="T28" fmla="*/ 1588 w 15"/>
                <a:gd name="T29" fmla="*/ 19616 h 40"/>
                <a:gd name="T30" fmla="*/ 3175 w 15"/>
                <a:gd name="T31" fmla="*/ 16814 h 40"/>
                <a:gd name="T32" fmla="*/ 3175 w 15"/>
                <a:gd name="T33" fmla="*/ 19616 h 40"/>
                <a:gd name="T34" fmla="*/ 4763 w 15"/>
                <a:gd name="T35" fmla="*/ 16814 h 40"/>
                <a:gd name="T36" fmla="*/ 4763 w 15"/>
                <a:gd name="T37" fmla="*/ 11209 h 40"/>
                <a:gd name="T38" fmla="*/ 9525 w 15"/>
                <a:gd name="T39" fmla="*/ 8407 h 40"/>
                <a:gd name="T40" fmla="*/ 11113 w 15"/>
                <a:gd name="T41" fmla="*/ 4203 h 40"/>
                <a:gd name="T42" fmla="*/ 12700 w 15"/>
                <a:gd name="T43" fmla="*/ 1401 h 40"/>
                <a:gd name="T44" fmla="*/ 14288 w 15"/>
                <a:gd name="T45" fmla="*/ 0 h 40"/>
                <a:gd name="T46" fmla="*/ 15875 w 15"/>
                <a:gd name="T47" fmla="*/ 8407 h 40"/>
                <a:gd name="T48" fmla="*/ 20638 w 15"/>
                <a:gd name="T49" fmla="*/ 11209 h 40"/>
                <a:gd name="T50" fmla="*/ 20638 w 15"/>
                <a:gd name="T51" fmla="*/ 15413 h 40"/>
                <a:gd name="T52" fmla="*/ 20638 w 15"/>
                <a:gd name="T53" fmla="*/ 16814 h 40"/>
                <a:gd name="T54" fmla="*/ 20638 w 15"/>
                <a:gd name="T55" fmla="*/ 19616 h 40"/>
                <a:gd name="T56" fmla="*/ 20638 w 15"/>
                <a:gd name="T57" fmla="*/ 21017 h 40"/>
                <a:gd name="T58" fmla="*/ 22225 w 15"/>
                <a:gd name="T59" fmla="*/ 22418 h 40"/>
                <a:gd name="T60" fmla="*/ 23813 w 15"/>
                <a:gd name="T61" fmla="*/ 26622 h 40"/>
                <a:gd name="T62" fmla="*/ 22225 w 15"/>
                <a:gd name="T63" fmla="*/ 29424 h 40"/>
                <a:gd name="T64" fmla="*/ 22225 w 15"/>
                <a:gd name="T65" fmla="*/ 32226 h 40"/>
                <a:gd name="T66" fmla="*/ 22225 w 15"/>
                <a:gd name="T67" fmla="*/ 36430 h 40"/>
                <a:gd name="T68" fmla="*/ 22225 w 15"/>
                <a:gd name="T69" fmla="*/ 43436 h 40"/>
                <a:gd name="T70" fmla="*/ 23813 w 15"/>
                <a:gd name="T71" fmla="*/ 47639 h 40"/>
                <a:gd name="T72" fmla="*/ 23813 w 15"/>
                <a:gd name="T73" fmla="*/ 51843 h 40"/>
                <a:gd name="T74" fmla="*/ 23813 w 15"/>
                <a:gd name="T75" fmla="*/ 56046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
                <a:gd name="T115" fmla="*/ 0 h 40"/>
                <a:gd name="T116" fmla="*/ 15 w 15"/>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 h="40">
                  <a:moveTo>
                    <a:pt x="15" y="40"/>
                  </a:moveTo>
                  <a:lnTo>
                    <a:pt x="13" y="40"/>
                  </a:lnTo>
                  <a:lnTo>
                    <a:pt x="9" y="38"/>
                  </a:lnTo>
                  <a:lnTo>
                    <a:pt x="8" y="38"/>
                  </a:lnTo>
                  <a:lnTo>
                    <a:pt x="6" y="37"/>
                  </a:lnTo>
                  <a:lnTo>
                    <a:pt x="3" y="36"/>
                  </a:lnTo>
                  <a:lnTo>
                    <a:pt x="3" y="33"/>
                  </a:lnTo>
                  <a:lnTo>
                    <a:pt x="2" y="29"/>
                  </a:lnTo>
                  <a:lnTo>
                    <a:pt x="2" y="25"/>
                  </a:lnTo>
                  <a:lnTo>
                    <a:pt x="2" y="22"/>
                  </a:lnTo>
                  <a:lnTo>
                    <a:pt x="1" y="21"/>
                  </a:lnTo>
                  <a:lnTo>
                    <a:pt x="1" y="19"/>
                  </a:lnTo>
                  <a:lnTo>
                    <a:pt x="1" y="18"/>
                  </a:lnTo>
                  <a:lnTo>
                    <a:pt x="0" y="16"/>
                  </a:lnTo>
                  <a:lnTo>
                    <a:pt x="1" y="14"/>
                  </a:lnTo>
                  <a:lnTo>
                    <a:pt x="2" y="12"/>
                  </a:lnTo>
                  <a:lnTo>
                    <a:pt x="2" y="14"/>
                  </a:lnTo>
                  <a:lnTo>
                    <a:pt x="3" y="12"/>
                  </a:lnTo>
                  <a:lnTo>
                    <a:pt x="3" y="8"/>
                  </a:lnTo>
                  <a:lnTo>
                    <a:pt x="6" y="6"/>
                  </a:lnTo>
                  <a:lnTo>
                    <a:pt x="7" y="3"/>
                  </a:lnTo>
                  <a:lnTo>
                    <a:pt x="8" y="1"/>
                  </a:lnTo>
                  <a:lnTo>
                    <a:pt x="9" y="0"/>
                  </a:lnTo>
                  <a:lnTo>
                    <a:pt x="10" y="6"/>
                  </a:lnTo>
                  <a:lnTo>
                    <a:pt x="13" y="8"/>
                  </a:lnTo>
                  <a:lnTo>
                    <a:pt x="13" y="11"/>
                  </a:lnTo>
                  <a:lnTo>
                    <a:pt x="13" y="12"/>
                  </a:lnTo>
                  <a:lnTo>
                    <a:pt x="13" y="14"/>
                  </a:lnTo>
                  <a:lnTo>
                    <a:pt x="13" y="15"/>
                  </a:lnTo>
                  <a:lnTo>
                    <a:pt x="14" y="16"/>
                  </a:lnTo>
                  <a:lnTo>
                    <a:pt x="15" y="19"/>
                  </a:lnTo>
                  <a:lnTo>
                    <a:pt x="14" y="21"/>
                  </a:lnTo>
                  <a:lnTo>
                    <a:pt x="14" y="23"/>
                  </a:lnTo>
                  <a:lnTo>
                    <a:pt x="14" y="26"/>
                  </a:lnTo>
                  <a:lnTo>
                    <a:pt x="14" y="31"/>
                  </a:lnTo>
                  <a:lnTo>
                    <a:pt x="15" y="34"/>
                  </a:lnTo>
                  <a:lnTo>
                    <a:pt x="15" y="37"/>
                  </a:lnTo>
                  <a:lnTo>
                    <a:pt x="15" y="4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1" name="Freeform 296">
              <a:extLst>
                <a:ext uri="{FF2B5EF4-FFF2-40B4-BE49-F238E27FC236}">
                  <a16:creationId xmlns:a16="http://schemas.microsoft.com/office/drawing/2014/main" id="{CEC6EF8C-2341-13B3-B414-BF4C9F74AA0F}"/>
                </a:ext>
              </a:extLst>
            </p:cNvPr>
            <p:cNvSpPr>
              <a:spLocks/>
            </p:cNvSpPr>
            <p:nvPr/>
          </p:nvSpPr>
          <p:spPr bwMode="gray">
            <a:xfrm>
              <a:off x="7514573" y="2812923"/>
              <a:ext cx="28123" cy="41602"/>
            </a:xfrm>
            <a:custGeom>
              <a:avLst/>
              <a:gdLst>
                <a:gd name="T0" fmla="*/ 23813 w 15"/>
                <a:gd name="T1" fmla="*/ 33628 h 24"/>
                <a:gd name="T2" fmla="*/ 22225 w 15"/>
                <a:gd name="T3" fmla="*/ 29425 h 24"/>
                <a:gd name="T4" fmla="*/ 20638 w 15"/>
                <a:gd name="T5" fmla="*/ 23820 h 24"/>
                <a:gd name="T6" fmla="*/ 15875 w 15"/>
                <a:gd name="T7" fmla="*/ 22419 h 24"/>
                <a:gd name="T8" fmla="*/ 11113 w 15"/>
                <a:gd name="T9" fmla="*/ 18215 h 24"/>
                <a:gd name="T10" fmla="*/ 9525 w 15"/>
                <a:gd name="T11" fmla="*/ 16814 h 24"/>
                <a:gd name="T12" fmla="*/ 4763 w 15"/>
                <a:gd name="T13" fmla="*/ 14012 h 24"/>
                <a:gd name="T14" fmla="*/ 1588 w 15"/>
                <a:gd name="T15" fmla="*/ 11209 h 24"/>
                <a:gd name="T16" fmla="*/ 0 w 15"/>
                <a:gd name="T17" fmla="*/ 7006 h 24"/>
                <a:gd name="T18" fmla="*/ 0 w 15"/>
                <a:gd name="T19" fmla="*/ 5605 h 24"/>
                <a:gd name="T20" fmla="*/ 1588 w 15"/>
                <a:gd name="T21" fmla="*/ 5605 h 24"/>
                <a:gd name="T22" fmla="*/ 1588 w 15"/>
                <a:gd name="T23" fmla="*/ 2802 h 24"/>
                <a:gd name="T24" fmla="*/ 4763 w 15"/>
                <a:gd name="T25" fmla="*/ 2802 h 24"/>
                <a:gd name="T26" fmla="*/ 7938 w 15"/>
                <a:gd name="T27" fmla="*/ 2802 h 24"/>
                <a:gd name="T28" fmla="*/ 9525 w 15"/>
                <a:gd name="T29" fmla="*/ 1401 h 24"/>
                <a:gd name="T30" fmla="*/ 11113 w 15"/>
                <a:gd name="T31" fmla="*/ 1401 h 24"/>
                <a:gd name="T32" fmla="*/ 11113 w 15"/>
                <a:gd name="T33" fmla="*/ 0 h 24"/>
                <a:gd name="T34" fmla="*/ 12700 w 15"/>
                <a:gd name="T35" fmla="*/ 2802 h 24"/>
                <a:gd name="T36" fmla="*/ 15875 w 15"/>
                <a:gd name="T37" fmla="*/ 7006 h 24"/>
                <a:gd name="T38" fmla="*/ 19050 w 15"/>
                <a:gd name="T39" fmla="*/ 11209 h 24"/>
                <a:gd name="T40" fmla="*/ 20638 w 15"/>
                <a:gd name="T41" fmla="*/ 12611 h 24"/>
                <a:gd name="T42" fmla="*/ 22225 w 15"/>
                <a:gd name="T43" fmla="*/ 16814 h 24"/>
                <a:gd name="T44" fmla="*/ 22225 w 15"/>
                <a:gd name="T45" fmla="*/ 18215 h 24"/>
                <a:gd name="T46" fmla="*/ 23813 w 15"/>
                <a:gd name="T47" fmla="*/ 22419 h 24"/>
                <a:gd name="T48" fmla="*/ 23813 w 15"/>
                <a:gd name="T49" fmla="*/ 28023 h 24"/>
                <a:gd name="T50" fmla="*/ 23813 w 15"/>
                <a:gd name="T51" fmla="*/ 29425 h 24"/>
                <a:gd name="T52" fmla="*/ 23813 w 15"/>
                <a:gd name="T53" fmla="*/ 32227 h 24"/>
                <a:gd name="T54" fmla="*/ 23813 w 15"/>
                <a:gd name="T55" fmla="*/ 33628 h 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
                <a:gd name="T85" fmla="*/ 0 h 24"/>
                <a:gd name="T86" fmla="*/ 15 w 15"/>
                <a:gd name="T87" fmla="*/ 24 h 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 h="24">
                  <a:moveTo>
                    <a:pt x="15" y="24"/>
                  </a:moveTo>
                  <a:lnTo>
                    <a:pt x="14" y="21"/>
                  </a:lnTo>
                  <a:lnTo>
                    <a:pt x="13" y="17"/>
                  </a:lnTo>
                  <a:lnTo>
                    <a:pt x="10" y="16"/>
                  </a:lnTo>
                  <a:lnTo>
                    <a:pt x="7" y="13"/>
                  </a:lnTo>
                  <a:lnTo>
                    <a:pt x="6" y="12"/>
                  </a:lnTo>
                  <a:lnTo>
                    <a:pt x="3" y="10"/>
                  </a:lnTo>
                  <a:lnTo>
                    <a:pt x="1" y="8"/>
                  </a:lnTo>
                  <a:lnTo>
                    <a:pt x="0" y="5"/>
                  </a:lnTo>
                  <a:lnTo>
                    <a:pt x="0" y="4"/>
                  </a:lnTo>
                  <a:lnTo>
                    <a:pt x="1" y="4"/>
                  </a:lnTo>
                  <a:lnTo>
                    <a:pt x="1" y="2"/>
                  </a:lnTo>
                  <a:lnTo>
                    <a:pt x="3" y="2"/>
                  </a:lnTo>
                  <a:lnTo>
                    <a:pt x="5" y="2"/>
                  </a:lnTo>
                  <a:lnTo>
                    <a:pt x="6" y="1"/>
                  </a:lnTo>
                  <a:lnTo>
                    <a:pt x="7" y="1"/>
                  </a:lnTo>
                  <a:lnTo>
                    <a:pt x="7" y="0"/>
                  </a:lnTo>
                  <a:lnTo>
                    <a:pt x="8" y="2"/>
                  </a:lnTo>
                  <a:lnTo>
                    <a:pt x="10" y="5"/>
                  </a:lnTo>
                  <a:lnTo>
                    <a:pt x="12" y="8"/>
                  </a:lnTo>
                  <a:lnTo>
                    <a:pt x="13" y="9"/>
                  </a:lnTo>
                  <a:lnTo>
                    <a:pt x="14" y="12"/>
                  </a:lnTo>
                  <a:lnTo>
                    <a:pt x="14" y="13"/>
                  </a:lnTo>
                  <a:lnTo>
                    <a:pt x="15" y="16"/>
                  </a:lnTo>
                  <a:lnTo>
                    <a:pt x="15" y="20"/>
                  </a:lnTo>
                  <a:lnTo>
                    <a:pt x="15" y="21"/>
                  </a:lnTo>
                  <a:lnTo>
                    <a:pt x="15" y="23"/>
                  </a:lnTo>
                  <a:lnTo>
                    <a:pt x="15" y="2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2" name="Freeform 297">
              <a:extLst>
                <a:ext uri="{FF2B5EF4-FFF2-40B4-BE49-F238E27FC236}">
                  <a16:creationId xmlns:a16="http://schemas.microsoft.com/office/drawing/2014/main" id="{11591462-11EE-903E-C123-4483A38A8194}"/>
                </a:ext>
              </a:extLst>
            </p:cNvPr>
            <p:cNvSpPr>
              <a:spLocks/>
            </p:cNvSpPr>
            <p:nvPr/>
          </p:nvSpPr>
          <p:spPr bwMode="gray">
            <a:xfrm>
              <a:off x="7225309" y="2658408"/>
              <a:ext cx="38166" cy="61409"/>
            </a:xfrm>
            <a:custGeom>
              <a:avLst/>
              <a:gdLst>
                <a:gd name="T0" fmla="*/ 15875 w 21"/>
                <a:gd name="T1" fmla="*/ 4204 h 35"/>
                <a:gd name="T2" fmla="*/ 17463 w 21"/>
                <a:gd name="T3" fmla="*/ 5605 h 35"/>
                <a:gd name="T4" fmla="*/ 19050 w 21"/>
                <a:gd name="T5" fmla="*/ 5605 h 35"/>
                <a:gd name="T6" fmla="*/ 20638 w 21"/>
                <a:gd name="T7" fmla="*/ 5605 h 35"/>
                <a:gd name="T8" fmla="*/ 22225 w 21"/>
                <a:gd name="T9" fmla="*/ 5605 h 35"/>
                <a:gd name="T10" fmla="*/ 26988 w 21"/>
                <a:gd name="T11" fmla="*/ 4204 h 35"/>
                <a:gd name="T12" fmla="*/ 28575 w 21"/>
                <a:gd name="T13" fmla="*/ 4204 h 35"/>
                <a:gd name="T14" fmla="*/ 28575 w 21"/>
                <a:gd name="T15" fmla="*/ 9808 h 35"/>
                <a:gd name="T16" fmla="*/ 28575 w 21"/>
                <a:gd name="T17" fmla="*/ 16814 h 35"/>
                <a:gd name="T18" fmla="*/ 28575 w 21"/>
                <a:gd name="T19" fmla="*/ 22419 h 35"/>
                <a:gd name="T20" fmla="*/ 30163 w 21"/>
                <a:gd name="T21" fmla="*/ 28023 h 35"/>
                <a:gd name="T22" fmla="*/ 30163 w 21"/>
                <a:gd name="T23" fmla="*/ 35029 h 35"/>
                <a:gd name="T24" fmla="*/ 31750 w 21"/>
                <a:gd name="T25" fmla="*/ 39233 h 35"/>
                <a:gd name="T26" fmla="*/ 33338 w 21"/>
                <a:gd name="T27" fmla="*/ 46239 h 35"/>
                <a:gd name="T28" fmla="*/ 33338 w 21"/>
                <a:gd name="T29" fmla="*/ 49041 h 35"/>
                <a:gd name="T30" fmla="*/ 11113 w 21"/>
                <a:gd name="T31" fmla="*/ 49041 h 35"/>
                <a:gd name="T32" fmla="*/ 11113 w 21"/>
                <a:gd name="T33" fmla="*/ 47640 h 35"/>
                <a:gd name="T34" fmla="*/ 9525 w 21"/>
                <a:gd name="T35" fmla="*/ 47640 h 35"/>
                <a:gd name="T36" fmla="*/ 6350 w 21"/>
                <a:gd name="T37" fmla="*/ 46239 h 35"/>
                <a:gd name="T38" fmla="*/ 4763 w 21"/>
                <a:gd name="T39" fmla="*/ 46239 h 35"/>
                <a:gd name="T40" fmla="*/ 1588 w 21"/>
                <a:gd name="T41" fmla="*/ 43436 h 35"/>
                <a:gd name="T42" fmla="*/ 0 w 21"/>
                <a:gd name="T43" fmla="*/ 43436 h 35"/>
                <a:gd name="T44" fmla="*/ 0 w 21"/>
                <a:gd name="T45" fmla="*/ 42035 h 35"/>
                <a:gd name="T46" fmla="*/ 4763 w 21"/>
                <a:gd name="T47" fmla="*/ 7006 h 35"/>
                <a:gd name="T48" fmla="*/ 6350 w 21"/>
                <a:gd name="T49" fmla="*/ 7006 h 35"/>
                <a:gd name="T50" fmla="*/ 9525 w 21"/>
                <a:gd name="T51" fmla="*/ 7006 h 35"/>
                <a:gd name="T52" fmla="*/ 9525 w 21"/>
                <a:gd name="T53" fmla="*/ 5605 h 35"/>
                <a:gd name="T54" fmla="*/ 11113 w 21"/>
                <a:gd name="T55" fmla="*/ 5605 h 35"/>
                <a:gd name="T56" fmla="*/ 12700 w 21"/>
                <a:gd name="T57" fmla="*/ 4204 h 35"/>
                <a:gd name="T58" fmla="*/ 15875 w 21"/>
                <a:gd name="T59" fmla="*/ 4204 h 35"/>
                <a:gd name="T60" fmla="*/ 17463 w 21"/>
                <a:gd name="T61" fmla="*/ 1401 h 35"/>
                <a:gd name="T62" fmla="*/ 19050 w 21"/>
                <a:gd name="T63" fmla="*/ 0 h 35"/>
                <a:gd name="T64" fmla="*/ 15875 w 21"/>
                <a:gd name="T65" fmla="*/ 4204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
                <a:gd name="T100" fmla="*/ 0 h 35"/>
                <a:gd name="T101" fmla="*/ 21 w 21"/>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 h="35">
                  <a:moveTo>
                    <a:pt x="10" y="3"/>
                  </a:moveTo>
                  <a:lnTo>
                    <a:pt x="11" y="4"/>
                  </a:lnTo>
                  <a:lnTo>
                    <a:pt x="12" y="4"/>
                  </a:lnTo>
                  <a:lnTo>
                    <a:pt x="13" y="4"/>
                  </a:lnTo>
                  <a:lnTo>
                    <a:pt x="14" y="4"/>
                  </a:lnTo>
                  <a:lnTo>
                    <a:pt x="17" y="3"/>
                  </a:lnTo>
                  <a:lnTo>
                    <a:pt x="18" y="3"/>
                  </a:lnTo>
                  <a:lnTo>
                    <a:pt x="18" y="7"/>
                  </a:lnTo>
                  <a:lnTo>
                    <a:pt x="18" y="12"/>
                  </a:lnTo>
                  <a:lnTo>
                    <a:pt x="18" y="16"/>
                  </a:lnTo>
                  <a:lnTo>
                    <a:pt x="19" y="20"/>
                  </a:lnTo>
                  <a:lnTo>
                    <a:pt x="19" y="25"/>
                  </a:lnTo>
                  <a:lnTo>
                    <a:pt x="20" y="28"/>
                  </a:lnTo>
                  <a:lnTo>
                    <a:pt x="21" y="33"/>
                  </a:lnTo>
                  <a:lnTo>
                    <a:pt x="21" y="35"/>
                  </a:lnTo>
                  <a:lnTo>
                    <a:pt x="7" y="35"/>
                  </a:lnTo>
                  <a:lnTo>
                    <a:pt x="7" y="34"/>
                  </a:lnTo>
                  <a:lnTo>
                    <a:pt x="6" y="34"/>
                  </a:lnTo>
                  <a:lnTo>
                    <a:pt x="4" y="33"/>
                  </a:lnTo>
                  <a:lnTo>
                    <a:pt x="3" y="33"/>
                  </a:lnTo>
                  <a:lnTo>
                    <a:pt x="1" y="31"/>
                  </a:lnTo>
                  <a:lnTo>
                    <a:pt x="0" y="31"/>
                  </a:lnTo>
                  <a:lnTo>
                    <a:pt x="0" y="30"/>
                  </a:lnTo>
                  <a:lnTo>
                    <a:pt x="3" y="5"/>
                  </a:lnTo>
                  <a:lnTo>
                    <a:pt x="4" y="5"/>
                  </a:lnTo>
                  <a:lnTo>
                    <a:pt x="6" y="5"/>
                  </a:lnTo>
                  <a:lnTo>
                    <a:pt x="6" y="4"/>
                  </a:lnTo>
                  <a:lnTo>
                    <a:pt x="7" y="4"/>
                  </a:lnTo>
                  <a:lnTo>
                    <a:pt x="8" y="3"/>
                  </a:lnTo>
                  <a:lnTo>
                    <a:pt x="10" y="3"/>
                  </a:lnTo>
                  <a:lnTo>
                    <a:pt x="11" y="1"/>
                  </a:lnTo>
                  <a:lnTo>
                    <a:pt x="12" y="0"/>
                  </a:lnTo>
                  <a:lnTo>
                    <a:pt x="10" y="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3" name="Freeform 298">
              <a:extLst>
                <a:ext uri="{FF2B5EF4-FFF2-40B4-BE49-F238E27FC236}">
                  <a16:creationId xmlns:a16="http://schemas.microsoft.com/office/drawing/2014/main" id="{DBBED20E-AB3F-AA1C-13A0-58CE58D2A844}"/>
                </a:ext>
              </a:extLst>
            </p:cNvPr>
            <p:cNvSpPr>
              <a:spLocks/>
            </p:cNvSpPr>
            <p:nvPr/>
          </p:nvSpPr>
          <p:spPr bwMode="gray">
            <a:xfrm>
              <a:off x="6488079" y="2256274"/>
              <a:ext cx="12053" cy="1980"/>
            </a:xfrm>
            <a:custGeom>
              <a:avLst/>
              <a:gdLst>
                <a:gd name="T0" fmla="*/ 9525 w 6"/>
                <a:gd name="T1" fmla="*/ 0 h 1401"/>
                <a:gd name="T2" fmla="*/ 9525 w 6"/>
                <a:gd name="T3" fmla="*/ 0 h 1401"/>
                <a:gd name="T4" fmla="*/ 7938 w 6"/>
                <a:gd name="T5" fmla="*/ 0 h 1401"/>
                <a:gd name="T6" fmla="*/ 4763 w 6"/>
                <a:gd name="T7" fmla="*/ 0 h 1401"/>
                <a:gd name="T8" fmla="*/ 3175 w 6"/>
                <a:gd name="T9" fmla="*/ 0 h 1401"/>
                <a:gd name="T10" fmla="*/ 0 w 6"/>
                <a:gd name="T11" fmla="*/ 0 h 1401"/>
                <a:gd name="T12" fmla="*/ 3175 w 6"/>
                <a:gd name="T13" fmla="*/ 0 h 1401"/>
                <a:gd name="T14" fmla="*/ 4763 w 6"/>
                <a:gd name="T15" fmla="*/ 0 h 1401"/>
                <a:gd name="T16" fmla="*/ 7938 w 6"/>
                <a:gd name="T17" fmla="*/ 0 h 1401"/>
                <a:gd name="T18" fmla="*/ 9525 w 6"/>
                <a:gd name="T19" fmla="*/ 0 h 1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401"/>
                <a:gd name="T32" fmla="*/ 6 w 6"/>
                <a:gd name="T33" fmla="*/ 1401 h 1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401">
                  <a:moveTo>
                    <a:pt x="6" y="0"/>
                  </a:moveTo>
                  <a:lnTo>
                    <a:pt x="6" y="0"/>
                  </a:lnTo>
                  <a:lnTo>
                    <a:pt x="5" y="0"/>
                  </a:lnTo>
                  <a:lnTo>
                    <a:pt x="3" y="0"/>
                  </a:lnTo>
                  <a:lnTo>
                    <a:pt x="2" y="0"/>
                  </a:lnTo>
                  <a:lnTo>
                    <a:pt x="0" y="0"/>
                  </a:lnTo>
                  <a:lnTo>
                    <a:pt x="2" y="0"/>
                  </a:lnTo>
                  <a:lnTo>
                    <a:pt x="3" y="0"/>
                  </a:lnTo>
                  <a:lnTo>
                    <a:pt x="5" y="0"/>
                  </a:lnTo>
                  <a:lnTo>
                    <a:pt x="6"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4" name="Freeform 299">
              <a:extLst>
                <a:ext uri="{FF2B5EF4-FFF2-40B4-BE49-F238E27FC236}">
                  <a16:creationId xmlns:a16="http://schemas.microsoft.com/office/drawing/2014/main" id="{F9BAA976-19D6-7867-6FF9-46199F5F1BC6}"/>
                </a:ext>
              </a:extLst>
            </p:cNvPr>
            <p:cNvSpPr>
              <a:spLocks/>
            </p:cNvSpPr>
            <p:nvPr/>
          </p:nvSpPr>
          <p:spPr bwMode="gray">
            <a:xfrm>
              <a:off x="10142078" y="1810560"/>
              <a:ext cx="18078" cy="25752"/>
            </a:xfrm>
            <a:custGeom>
              <a:avLst/>
              <a:gdLst>
                <a:gd name="T0" fmla="*/ 0 w 10"/>
                <a:gd name="T1" fmla="*/ 21017 h 15"/>
                <a:gd name="T2" fmla="*/ 0 w 10"/>
                <a:gd name="T3" fmla="*/ 21017 h 15"/>
                <a:gd name="T4" fmla="*/ 1588 w 10"/>
                <a:gd name="T5" fmla="*/ 18215 h 15"/>
                <a:gd name="T6" fmla="*/ 4762 w 10"/>
                <a:gd name="T7" fmla="*/ 12610 h 15"/>
                <a:gd name="T8" fmla="*/ 6350 w 10"/>
                <a:gd name="T9" fmla="*/ 11209 h 15"/>
                <a:gd name="T10" fmla="*/ 7938 w 10"/>
                <a:gd name="T11" fmla="*/ 7006 h 15"/>
                <a:gd name="T12" fmla="*/ 12700 w 10"/>
                <a:gd name="T13" fmla="*/ 4203 h 15"/>
                <a:gd name="T14" fmla="*/ 14288 w 10"/>
                <a:gd name="T15" fmla="*/ 1401 h 15"/>
                <a:gd name="T16" fmla="*/ 15875 w 10"/>
                <a:gd name="T17" fmla="*/ 0 h 15"/>
                <a:gd name="T18" fmla="*/ 15875 w 10"/>
                <a:gd name="T19" fmla="*/ 1401 h 15"/>
                <a:gd name="T20" fmla="*/ 15875 w 10"/>
                <a:gd name="T21" fmla="*/ 4203 h 15"/>
                <a:gd name="T22" fmla="*/ 15875 w 10"/>
                <a:gd name="T23" fmla="*/ 7006 h 15"/>
                <a:gd name="T24" fmla="*/ 15875 w 10"/>
                <a:gd name="T25" fmla="*/ 9808 h 15"/>
                <a:gd name="T26" fmla="*/ 15875 w 10"/>
                <a:gd name="T27" fmla="*/ 11209 h 15"/>
                <a:gd name="T28" fmla="*/ 15875 w 10"/>
                <a:gd name="T29" fmla="*/ 12610 h 15"/>
                <a:gd name="T30" fmla="*/ 14288 w 10"/>
                <a:gd name="T31" fmla="*/ 16814 h 15"/>
                <a:gd name="T32" fmla="*/ 14288 w 10"/>
                <a:gd name="T33" fmla="*/ 18215 h 15"/>
                <a:gd name="T34" fmla="*/ 12700 w 10"/>
                <a:gd name="T35" fmla="*/ 18215 h 15"/>
                <a:gd name="T36" fmla="*/ 7938 w 10"/>
                <a:gd name="T37" fmla="*/ 21017 h 15"/>
                <a:gd name="T38" fmla="*/ 6350 w 10"/>
                <a:gd name="T39" fmla="*/ 21017 h 15"/>
                <a:gd name="T40" fmla="*/ 1588 w 10"/>
                <a:gd name="T41" fmla="*/ 21017 h 15"/>
                <a:gd name="T42" fmla="*/ 0 w 10"/>
                <a:gd name="T43" fmla="*/ 21017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15"/>
                <a:gd name="T68" fmla="*/ 10 w 10"/>
                <a:gd name="T69" fmla="*/ 15 h 1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15">
                  <a:moveTo>
                    <a:pt x="0" y="15"/>
                  </a:moveTo>
                  <a:lnTo>
                    <a:pt x="0" y="15"/>
                  </a:lnTo>
                  <a:lnTo>
                    <a:pt x="1" y="13"/>
                  </a:lnTo>
                  <a:lnTo>
                    <a:pt x="3" y="9"/>
                  </a:lnTo>
                  <a:lnTo>
                    <a:pt x="4" y="8"/>
                  </a:lnTo>
                  <a:lnTo>
                    <a:pt x="5" y="5"/>
                  </a:lnTo>
                  <a:lnTo>
                    <a:pt x="8" y="3"/>
                  </a:lnTo>
                  <a:lnTo>
                    <a:pt x="9" y="1"/>
                  </a:lnTo>
                  <a:lnTo>
                    <a:pt x="10" y="0"/>
                  </a:lnTo>
                  <a:lnTo>
                    <a:pt x="10" y="1"/>
                  </a:lnTo>
                  <a:lnTo>
                    <a:pt x="10" y="3"/>
                  </a:lnTo>
                  <a:lnTo>
                    <a:pt x="10" y="5"/>
                  </a:lnTo>
                  <a:lnTo>
                    <a:pt x="10" y="7"/>
                  </a:lnTo>
                  <a:lnTo>
                    <a:pt x="10" y="8"/>
                  </a:lnTo>
                  <a:lnTo>
                    <a:pt x="10" y="9"/>
                  </a:lnTo>
                  <a:lnTo>
                    <a:pt x="9" y="12"/>
                  </a:lnTo>
                  <a:lnTo>
                    <a:pt x="9" y="13"/>
                  </a:lnTo>
                  <a:lnTo>
                    <a:pt x="8" y="13"/>
                  </a:lnTo>
                  <a:lnTo>
                    <a:pt x="5" y="15"/>
                  </a:lnTo>
                  <a:lnTo>
                    <a:pt x="4" y="15"/>
                  </a:lnTo>
                  <a:lnTo>
                    <a:pt x="1" y="15"/>
                  </a:lnTo>
                  <a:lnTo>
                    <a:pt x="0" y="1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5" name="Freeform 300">
              <a:extLst>
                <a:ext uri="{FF2B5EF4-FFF2-40B4-BE49-F238E27FC236}">
                  <a16:creationId xmlns:a16="http://schemas.microsoft.com/office/drawing/2014/main" id="{9F0E89AC-332E-508B-7C41-AFA8ADF90A7C}"/>
                </a:ext>
              </a:extLst>
            </p:cNvPr>
            <p:cNvSpPr>
              <a:spLocks/>
            </p:cNvSpPr>
            <p:nvPr/>
          </p:nvSpPr>
          <p:spPr bwMode="gray">
            <a:xfrm>
              <a:off x="10152121" y="1846218"/>
              <a:ext cx="8035" cy="27733"/>
            </a:xfrm>
            <a:custGeom>
              <a:avLst/>
              <a:gdLst>
                <a:gd name="T0" fmla="*/ 0 w 4"/>
                <a:gd name="T1" fmla="*/ 22419 h 16"/>
                <a:gd name="T2" fmla="*/ 0 w 4"/>
                <a:gd name="T3" fmla="*/ 0 h 16"/>
                <a:gd name="T4" fmla="*/ 6350 w 4"/>
                <a:gd name="T5" fmla="*/ 0 h 16"/>
                <a:gd name="T6" fmla="*/ 6350 w 4"/>
                <a:gd name="T7" fmla="*/ 19617 h 16"/>
                <a:gd name="T8" fmla="*/ 0 w 4"/>
                <a:gd name="T9" fmla="*/ 22419 h 16"/>
                <a:gd name="T10" fmla="*/ 0 60000 65536"/>
                <a:gd name="T11" fmla="*/ 0 60000 65536"/>
                <a:gd name="T12" fmla="*/ 0 60000 65536"/>
                <a:gd name="T13" fmla="*/ 0 60000 65536"/>
                <a:gd name="T14" fmla="*/ 0 60000 65536"/>
                <a:gd name="T15" fmla="*/ 0 w 4"/>
                <a:gd name="T16" fmla="*/ 0 h 16"/>
                <a:gd name="T17" fmla="*/ 4 w 4"/>
                <a:gd name="T18" fmla="*/ 16 h 16"/>
              </a:gdLst>
              <a:ahLst/>
              <a:cxnLst>
                <a:cxn ang="T10">
                  <a:pos x="T0" y="T1"/>
                </a:cxn>
                <a:cxn ang="T11">
                  <a:pos x="T2" y="T3"/>
                </a:cxn>
                <a:cxn ang="T12">
                  <a:pos x="T4" y="T5"/>
                </a:cxn>
                <a:cxn ang="T13">
                  <a:pos x="T6" y="T7"/>
                </a:cxn>
                <a:cxn ang="T14">
                  <a:pos x="T8" y="T9"/>
                </a:cxn>
              </a:cxnLst>
              <a:rect l="T15" t="T16" r="T17" b="T18"/>
              <a:pathLst>
                <a:path w="4" h="16">
                  <a:moveTo>
                    <a:pt x="0" y="16"/>
                  </a:moveTo>
                  <a:lnTo>
                    <a:pt x="0" y="0"/>
                  </a:lnTo>
                  <a:lnTo>
                    <a:pt x="4" y="0"/>
                  </a:lnTo>
                  <a:lnTo>
                    <a:pt x="4" y="14"/>
                  </a:lnTo>
                  <a:lnTo>
                    <a:pt x="0" y="1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6" name="Freeform 301">
              <a:extLst>
                <a:ext uri="{FF2B5EF4-FFF2-40B4-BE49-F238E27FC236}">
                  <a16:creationId xmlns:a16="http://schemas.microsoft.com/office/drawing/2014/main" id="{D171834F-2F3F-9E08-9375-E2BE2C4146CE}"/>
                </a:ext>
              </a:extLst>
            </p:cNvPr>
            <p:cNvSpPr>
              <a:spLocks/>
            </p:cNvSpPr>
            <p:nvPr/>
          </p:nvSpPr>
          <p:spPr bwMode="gray">
            <a:xfrm>
              <a:off x="9672019" y="2503893"/>
              <a:ext cx="10043" cy="17830"/>
            </a:xfrm>
            <a:custGeom>
              <a:avLst/>
              <a:gdLst>
                <a:gd name="T0" fmla="*/ 0 w 5"/>
                <a:gd name="T1" fmla="*/ 14012 h 10"/>
                <a:gd name="T2" fmla="*/ 0 w 5"/>
                <a:gd name="T3" fmla="*/ 0 h 10"/>
                <a:gd name="T4" fmla="*/ 7938 w 5"/>
                <a:gd name="T5" fmla="*/ 11210 h 10"/>
                <a:gd name="T6" fmla="*/ 0 w 5"/>
                <a:gd name="T7" fmla="*/ 14012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0" y="10"/>
                  </a:moveTo>
                  <a:lnTo>
                    <a:pt x="0" y="0"/>
                  </a:lnTo>
                  <a:lnTo>
                    <a:pt x="5" y="8"/>
                  </a:lnTo>
                  <a:lnTo>
                    <a:pt x="0" y="1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7" name="Freeform 302">
              <a:extLst>
                <a:ext uri="{FF2B5EF4-FFF2-40B4-BE49-F238E27FC236}">
                  <a16:creationId xmlns:a16="http://schemas.microsoft.com/office/drawing/2014/main" id="{23F2D4EE-A6AB-6F5A-A47B-979CDBAA4515}"/>
                </a:ext>
              </a:extLst>
            </p:cNvPr>
            <p:cNvSpPr>
              <a:spLocks/>
            </p:cNvSpPr>
            <p:nvPr/>
          </p:nvSpPr>
          <p:spPr bwMode="gray">
            <a:xfrm>
              <a:off x="5997935" y="1634256"/>
              <a:ext cx="40174" cy="41599"/>
            </a:xfrm>
            <a:custGeom>
              <a:avLst/>
              <a:gdLst>
                <a:gd name="T0" fmla="*/ 0 w 22"/>
                <a:gd name="T1" fmla="*/ 2802 h 23"/>
                <a:gd name="T2" fmla="*/ 0 w 22"/>
                <a:gd name="T3" fmla="*/ 16814 h 23"/>
                <a:gd name="T4" fmla="*/ 3175 w 22"/>
                <a:gd name="T5" fmla="*/ 18215 h 23"/>
                <a:gd name="T6" fmla="*/ 4762 w 22"/>
                <a:gd name="T7" fmla="*/ 22419 h 23"/>
                <a:gd name="T8" fmla="*/ 9525 w 22"/>
                <a:gd name="T9" fmla="*/ 25221 h 23"/>
                <a:gd name="T10" fmla="*/ 11112 w 22"/>
                <a:gd name="T11" fmla="*/ 28023 h 23"/>
                <a:gd name="T12" fmla="*/ 14288 w 22"/>
                <a:gd name="T13" fmla="*/ 29425 h 23"/>
                <a:gd name="T14" fmla="*/ 17463 w 22"/>
                <a:gd name="T15" fmla="*/ 29425 h 23"/>
                <a:gd name="T16" fmla="*/ 19050 w 22"/>
                <a:gd name="T17" fmla="*/ 32227 h 23"/>
                <a:gd name="T18" fmla="*/ 23812 w 22"/>
                <a:gd name="T19" fmla="*/ 32227 h 23"/>
                <a:gd name="T20" fmla="*/ 26988 w 22"/>
                <a:gd name="T21" fmla="*/ 32227 h 23"/>
                <a:gd name="T22" fmla="*/ 28575 w 22"/>
                <a:gd name="T23" fmla="*/ 29425 h 23"/>
                <a:gd name="T24" fmla="*/ 30163 w 22"/>
                <a:gd name="T25" fmla="*/ 29425 h 23"/>
                <a:gd name="T26" fmla="*/ 31750 w 22"/>
                <a:gd name="T27" fmla="*/ 28023 h 23"/>
                <a:gd name="T28" fmla="*/ 34925 w 22"/>
                <a:gd name="T29" fmla="*/ 28023 h 23"/>
                <a:gd name="T30" fmla="*/ 31750 w 22"/>
                <a:gd name="T31" fmla="*/ 22419 h 23"/>
                <a:gd name="T32" fmla="*/ 28575 w 22"/>
                <a:gd name="T33" fmla="*/ 21018 h 23"/>
                <a:gd name="T34" fmla="*/ 26988 w 22"/>
                <a:gd name="T35" fmla="*/ 16814 h 23"/>
                <a:gd name="T36" fmla="*/ 23812 w 22"/>
                <a:gd name="T37" fmla="*/ 14012 h 23"/>
                <a:gd name="T38" fmla="*/ 20637 w 22"/>
                <a:gd name="T39" fmla="*/ 11209 h 23"/>
                <a:gd name="T40" fmla="*/ 19050 w 22"/>
                <a:gd name="T41" fmla="*/ 7006 h 23"/>
                <a:gd name="T42" fmla="*/ 19050 w 22"/>
                <a:gd name="T43" fmla="*/ 2802 h 23"/>
                <a:gd name="T44" fmla="*/ 19050 w 22"/>
                <a:gd name="T45" fmla="*/ 0 h 23"/>
                <a:gd name="T46" fmla="*/ 15875 w 22"/>
                <a:gd name="T47" fmla="*/ 1401 h 23"/>
                <a:gd name="T48" fmla="*/ 14288 w 22"/>
                <a:gd name="T49" fmla="*/ 1401 h 23"/>
                <a:gd name="T50" fmla="*/ 11112 w 22"/>
                <a:gd name="T51" fmla="*/ 1401 h 23"/>
                <a:gd name="T52" fmla="*/ 9525 w 22"/>
                <a:gd name="T53" fmla="*/ 1401 h 23"/>
                <a:gd name="T54" fmla="*/ 4762 w 22"/>
                <a:gd name="T55" fmla="*/ 2802 h 23"/>
                <a:gd name="T56" fmla="*/ 3175 w 22"/>
                <a:gd name="T57" fmla="*/ 2802 h 23"/>
                <a:gd name="T58" fmla="*/ 0 w 22"/>
                <a:gd name="T59" fmla="*/ 2802 h 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
                <a:gd name="T91" fmla="*/ 0 h 23"/>
                <a:gd name="T92" fmla="*/ 22 w 22"/>
                <a:gd name="T93" fmla="*/ 23 h 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 h="23">
                  <a:moveTo>
                    <a:pt x="0" y="2"/>
                  </a:moveTo>
                  <a:lnTo>
                    <a:pt x="0" y="12"/>
                  </a:lnTo>
                  <a:lnTo>
                    <a:pt x="2" y="13"/>
                  </a:lnTo>
                  <a:lnTo>
                    <a:pt x="3" y="16"/>
                  </a:lnTo>
                  <a:lnTo>
                    <a:pt x="6" y="18"/>
                  </a:lnTo>
                  <a:lnTo>
                    <a:pt x="7" y="20"/>
                  </a:lnTo>
                  <a:lnTo>
                    <a:pt x="9" y="21"/>
                  </a:lnTo>
                  <a:lnTo>
                    <a:pt x="11" y="21"/>
                  </a:lnTo>
                  <a:lnTo>
                    <a:pt x="12" y="23"/>
                  </a:lnTo>
                  <a:lnTo>
                    <a:pt x="15" y="23"/>
                  </a:lnTo>
                  <a:lnTo>
                    <a:pt x="17" y="23"/>
                  </a:lnTo>
                  <a:lnTo>
                    <a:pt x="18" y="21"/>
                  </a:lnTo>
                  <a:lnTo>
                    <a:pt x="19" y="21"/>
                  </a:lnTo>
                  <a:lnTo>
                    <a:pt x="20" y="20"/>
                  </a:lnTo>
                  <a:lnTo>
                    <a:pt x="22" y="20"/>
                  </a:lnTo>
                  <a:lnTo>
                    <a:pt x="20" y="16"/>
                  </a:lnTo>
                  <a:lnTo>
                    <a:pt x="18" y="15"/>
                  </a:lnTo>
                  <a:lnTo>
                    <a:pt x="17" y="12"/>
                  </a:lnTo>
                  <a:lnTo>
                    <a:pt x="15" y="10"/>
                  </a:lnTo>
                  <a:lnTo>
                    <a:pt x="13" y="8"/>
                  </a:lnTo>
                  <a:lnTo>
                    <a:pt x="12" y="5"/>
                  </a:lnTo>
                  <a:lnTo>
                    <a:pt x="12" y="2"/>
                  </a:lnTo>
                  <a:lnTo>
                    <a:pt x="12" y="0"/>
                  </a:lnTo>
                  <a:lnTo>
                    <a:pt x="10" y="1"/>
                  </a:lnTo>
                  <a:lnTo>
                    <a:pt x="9" y="1"/>
                  </a:lnTo>
                  <a:lnTo>
                    <a:pt x="7" y="1"/>
                  </a:lnTo>
                  <a:lnTo>
                    <a:pt x="6" y="1"/>
                  </a:lnTo>
                  <a:lnTo>
                    <a:pt x="3" y="2"/>
                  </a:lnTo>
                  <a:lnTo>
                    <a:pt x="2" y="2"/>
                  </a:lnTo>
                  <a:lnTo>
                    <a:pt x="0" y="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8" name="Freeform 303">
              <a:extLst>
                <a:ext uri="{FF2B5EF4-FFF2-40B4-BE49-F238E27FC236}">
                  <a16:creationId xmlns:a16="http://schemas.microsoft.com/office/drawing/2014/main" id="{877B3ADD-17EF-D056-6DA7-AA9041427382}"/>
                </a:ext>
              </a:extLst>
            </p:cNvPr>
            <p:cNvSpPr>
              <a:spLocks/>
            </p:cNvSpPr>
            <p:nvPr/>
          </p:nvSpPr>
          <p:spPr bwMode="gray">
            <a:xfrm>
              <a:off x="8123237" y="3676615"/>
              <a:ext cx="0" cy="21791"/>
            </a:xfrm>
            <a:custGeom>
              <a:avLst/>
              <a:gdLst>
                <a:gd name="T0" fmla="*/ 0 w 1588"/>
                <a:gd name="T1" fmla="*/ 18215 h 13"/>
                <a:gd name="T2" fmla="*/ 0 w 1588"/>
                <a:gd name="T3" fmla="*/ 5605 h 13"/>
                <a:gd name="T4" fmla="*/ 0 w 1588"/>
                <a:gd name="T5" fmla="*/ 0 h 13"/>
                <a:gd name="T6" fmla="*/ 0 w 1588"/>
                <a:gd name="T7" fmla="*/ 18215 h 13"/>
                <a:gd name="T8" fmla="*/ 0 60000 65536"/>
                <a:gd name="T9" fmla="*/ 0 60000 65536"/>
                <a:gd name="T10" fmla="*/ 0 60000 65536"/>
                <a:gd name="T11" fmla="*/ 0 60000 65536"/>
                <a:gd name="T12" fmla="*/ 0 w 1588"/>
                <a:gd name="T13" fmla="*/ 0 h 13"/>
                <a:gd name="T14" fmla="*/ 1588 w 1588"/>
                <a:gd name="T15" fmla="*/ 13 h 13"/>
              </a:gdLst>
              <a:ahLst/>
              <a:cxnLst>
                <a:cxn ang="T8">
                  <a:pos x="T0" y="T1"/>
                </a:cxn>
                <a:cxn ang="T9">
                  <a:pos x="T2" y="T3"/>
                </a:cxn>
                <a:cxn ang="T10">
                  <a:pos x="T4" y="T5"/>
                </a:cxn>
                <a:cxn ang="T11">
                  <a:pos x="T6" y="T7"/>
                </a:cxn>
              </a:cxnLst>
              <a:rect l="T12" t="T13" r="T14" b="T15"/>
              <a:pathLst>
                <a:path w="1588" h="13">
                  <a:moveTo>
                    <a:pt x="0" y="13"/>
                  </a:moveTo>
                  <a:lnTo>
                    <a:pt x="0" y="4"/>
                  </a:lnTo>
                  <a:lnTo>
                    <a:pt x="0" y="0"/>
                  </a:lnTo>
                  <a:lnTo>
                    <a:pt x="0" y="1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39" name="Freeform 304">
              <a:extLst>
                <a:ext uri="{FF2B5EF4-FFF2-40B4-BE49-F238E27FC236}">
                  <a16:creationId xmlns:a16="http://schemas.microsoft.com/office/drawing/2014/main" id="{96D857D9-8BEB-8C61-3CF4-93BAB0208AF1}"/>
                </a:ext>
              </a:extLst>
            </p:cNvPr>
            <p:cNvSpPr>
              <a:spLocks/>
            </p:cNvSpPr>
            <p:nvPr/>
          </p:nvSpPr>
          <p:spPr bwMode="gray">
            <a:xfrm>
              <a:off x="7080674" y="3197226"/>
              <a:ext cx="30130" cy="47544"/>
            </a:xfrm>
            <a:custGeom>
              <a:avLst/>
              <a:gdLst>
                <a:gd name="T0" fmla="*/ 4762 w 16"/>
                <a:gd name="T1" fmla="*/ 0 h 27"/>
                <a:gd name="T2" fmla="*/ 4762 w 16"/>
                <a:gd name="T3" fmla="*/ 1401 h 27"/>
                <a:gd name="T4" fmla="*/ 3175 w 16"/>
                <a:gd name="T5" fmla="*/ 4203 h 27"/>
                <a:gd name="T6" fmla="*/ 1588 w 16"/>
                <a:gd name="T7" fmla="*/ 5605 h 27"/>
                <a:gd name="T8" fmla="*/ 1588 w 16"/>
                <a:gd name="T9" fmla="*/ 7006 h 27"/>
                <a:gd name="T10" fmla="*/ 0 w 16"/>
                <a:gd name="T11" fmla="*/ 11209 h 27"/>
                <a:gd name="T12" fmla="*/ 0 w 16"/>
                <a:gd name="T13" fmla="*/ 12610 h 27"/>
                <a:gd name="T14" fmla="*/ 0 w 16"/>
                <a:gd name="T15" fmla="*/ 16814 h 27"/>
                <a:gd name="T16" fmla="*/ 0 w 16"/>
                <a:gd name="T17" fmla="*/ 18215 h 27"/>
                <a:gd name="T18" fmla="*/ 0 w 16"/>
                <a:gd name="T19" fmla="*/ 25221 h 27"/>
                <a:gd name="T20" fmla="*/ 1588 w 16"/>
                <a:gd name="T21" fmla="*/ 29424 h 27"/>
                <a:gd name="T22" fmla="*/ 3175 w 16"/>
                <a:gd name="T23" fmla="*/ 33628 h 27"/>
                <a:gd name="T24" fmla="*/ 7937 w 16"/>
                <a:gd name="T25" fmla="*/ 36430 h 27"/>
                <a:gd name="T26" fmla="*/ 12700 w 16"/>
                <a:gd name="T27" fmla="*/ 36430 h 27"/>
                <a:gd name="T28" fmla="*/ 15875 w 16"/>
                <a:gd name="T29" fmla="*/ 37831 h 27"/>
                <a:gd name="T30" fmla="*/ 22225 w 16"/>
                <a:gd name="T31" fmla="*/ 37831 h 27"/>
                <a:gd name="T32" fmla="*/ 25400 w 16"/>
                <a:gd name="T33" fmla="*/ 37831 h 27"/>
                <a:gd name="T34" fmla="*/ 25400 w 16"/>
                <a:gd name="T35" fmla="*/ 36430 h 27"/>
                <a:gd name="T36" fmla="*/ 23812 w 16"/>
                <a:gd name="T37" fmla="*/ 32226 h 27"/>
                <a:gd name="T38" fmla="*/ 22225 w 16"/>
                <a:gd name="T39" fmla="*/ 29424 h 27"/>
                <a:gd name="T40" fmla="*/ 22225 w 16"/>
                <a:gd name="T41" fmla="*/ 26622 h 27"/>
                <a:gd name="T42" fmla="*/ 17462 w 16"/>
                <a:gd name="T43" fmla="*/ 22418 h 27"/>
                <a:gd name="T44" fmla="*/ 17462 w 16"/>
                <a:gd name="T45" fmla="*/ 21017 h 27"/>
                <a:gd name="T46" fmla="*/ 17462 w 16"/>
                <a:gd name="T47" fmla="*/ 16814 h 27"/>
                <a:gd name="T48" fmla="*/ 17462 w 16"/>
                <a:gd name="T49" fmla="*/ 15413 h 27"/>
                <a:gd name="T50" fmla="*/ 15875 w 16"/>
                <a:gd name="T51" fmla="*/ 15413 h 27"/>
                <a:gd name="T52" fmla="*/ 14287 w 16"/>
                <a:gd name="T53" fmla="*/ 12610 h 27"/>
                <a:gd name="T54" fmla="*/ 14287 w 16"/>
                <a:gd name="T55" fmla="*/ 7006 h 27"/>
                <a:gd name="T56" fmla="*/ 12700 w 16"/>
                <a:gd name="T57" fmla="*/ 5605 h 27"/>
                <a:gd name="T58" fmla="*/ 11112 w 16"/>
                <a:gd name="T59" fmla="*/ 1401 h 27"/>
                <a:gd name="T60" fmla="*/ 11112 w 16"/>
                <a:gd name="T61" fmla="*/ 0 h 27"/>
                <a:gd name="T62" fmla="*/ 7937 w 16"/>
                <a:gd name="T63" fmla="*/ 0 h 27"/>
                <a:gd name="T64" fmla="*/ 4762 w 16"/>
                <a:gd name="T65" fmla="*/ 0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
                <a:gd name="T100" fmla="*/ 0 h 27"/>
                <a:gd name="T101" fmla="*/ 16 w 16"/>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 h="27">
                  <a:moveTo>
                    <a:pt x="3" y="0"/>
                  </a:moveTo>
                  <a:lnTo>
                    <a:pt x="3" y="1"/>
                  </a:lnTo>
                  <a:lnTo>
                    <a:pt x="2" y="3"/>
                  </a:lnTo>
                  <a:lnTo>
                    <a:pt x="1" y="4"/>
                  </a:lnTo>
                  <a:lnTo>
                    <a:pt x="1" y="5"/>
                  </a:lnTo>
                  <a:lnTo>
                    <a:pt x="0" y="8"/>
                  </a:lnTo>
                  <a:lnTo>
                    <a:pt x="0" y="9"/>
                  </a:lnTo>
                  <a:lnTo>
                    <a:pt x="0" y="12"/>
                  </a:lnTo>
                  <a:lnTo>
                    <a:pt x="0" y="13"/>
                  </a:lnTo>
                  <a:lnTo>
                    <a:pt x="0" y="18"/>
                  </a:lnTo>
                  <a:lnTo>
                    <a:pt x="1" y="21"/>
                  </a:lnTo>
                  <a:lnTo>
                    <a:pt x="2" y="24"/>
                  </a:lnTo>
                  <a:lnTo>
                    <a:pt x="5" y="26"/>
                  </a:lnTo>
                  <a:lnTo>
                    <a:pt x="8" y="26"/>
                  </a:lnTo>
                  <a:lnTo>
                    <a:pt x="10" y="27"/>
                  </a:lnTo>
                  <a:lnTo>
                    <a:pt x="14" y="27"/>
                  </a:lnTo>
                  <a:lnTo>
                    <a:pt x="16" y="27"/>
                  </a:lnTo>
                  <a:lnTo>
                    <a:pt x="16" y="26"/>
                  </a:lnTo>
                  <a:lnTo>
                    <a:pt x="15" y="23"/>
                  </a:lnTo>
                  <a:lnTo>
                    <a:pt x="14" y="21"/>
                  </a:lnTo>
                  <a:lnTo>
                    <a:pt x="14" y="19"/>
                  </a:lnTo>
                  <a:lnTo>
                    <a:pt x="11" y="16"/>
                  </a:lnTo>
                  <a:lnTo>
                    <a:pt x="11" y="15"/>
                  </a:lnTo>
                  <a:lnTo>
                    <a:pt x="11" y="12"/>
                  </a:lnTo>
                  <a:lnTo>
                    <a:pt x="11" y="11"/>
                  </a:lnTo>
                  <a:lnTo>
                    <a:pt x="10" y="11"/>
                  </a:lnTo>
                  <a:lnTo>
                    <a:pt x="9" y="9"/>
                  </a:lnTo>
                  <a:lnTo>
                    <a:pt x="9" y="5"/>
                  </a:lnTo>
                  <a:lnTo>
                    <a:pt x="8" y="4"/>
                  </a:lnTo>
                  <a:lnTo>
                    <a:pt x="7" y="1"/>
                  </a:lnTo>
                  <a:lnTo>
                    <a:pt x="7" y="0"/>
                  </a:lnTo>
                  <a:lnTo>
                    <a:pt x="5" y="0"/>
                  </a:lnTo>
                  <a:lnTo>
                    <a:pt x="3"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0" name="Freeform 305">
              <a:extLst>
                <a:ext uri="{FF2B5EF4-FFF2-40B4-BE49-F238E27FC236}">
                  <a16:creationId xmlns:a16="http://schemas.microsoft.com/office/drawing/2014/main" id="{F6AB0169-B539-FE36-946D-8B2F1F8914A8}"/>
                </a:ext>
              </a:extLst>
            </p:cNvPr>
            <p:cNvSpPr>
              <a:spLocks/>
            </p:cNvSpPr>
            <p:nvPr/>
          </p:nvSpPr>
          <p:spPr bwMode="gray">
            <a:xfrm>
              <a:off x="8123237" y="3676615"/>
              <a:ext cx="0" cy="21791"/>
            </a:xfrm>
            <a:custGeom>
              <a:avLst/>
              <a:gdLst>
                <a:gd name="T0" fmla="*/ 0 w 1588"/>
                <a:gd name="T1" fmla="*/ 18215 h 13"/>
                <a:gd name="T2" fmla="*/ 0 w 1588"/>
                <a:gd name="T3" fmla="*/ 5605 h 13"/>
                <a:gd name="T4" fmla="*/ 0 w 1588"/>
                <a:gd name="T5" fmla="*/ 0 h 13"/>
                <a:gd name="T6" fmla="*/ 0 w 1588"/>
                <a:gd name="T7" fmla="*/ 18215 h 13"/>
                <a:gd name="T8" fmla="*/ 0 60000 65536"/>
                <a:gd name="T9" fmla="*/ 0 60000 65536"/>
                <a:gd name="T10" fmla="*/ 0 60000 65536"/>
                <a:gd name="T11" fmla="*/ 0 60000 65536"/>
                <a:gd name="T12" fmla="*/ 0 w 1588"/>
                <a:gd name="T13" fmla="*/ 0 h 13"/>
                <a:gd name="T14" fmla="*/ 1588 w 1588"/>
                <a:gd name="T15" fmla="*/ 13 h 13"/>
              </a:gdLst>
              <a:ahLst/>
              <a:cxnLst>
                <a:cxn ang="T8">
                  <a:pos x="T0" y="T1"/>
                </a:cxn>
                <a:cxn ang="T9">
                  <a:pos x="T2" y="T3"/>
                </a:cxn>
                <a:cxn ang="T10">
                  <a:pos x="T4" y="T5"/>
                </a:cxn>
                <a:cxn ang="T11">
                  <a:pos x="T6" y="T7"/>
                </a:cxn>
              </a:cxnLst>
              <a:rect l="T12" t="T13" r="T14" b="T15"/>
              <a:pathLst>
                <a:path w="1588" h="13">
                  <a:moveTo>
                    <a:pt x="0" y="13"/>
                  </a:moveTo>
                  <a:lnTo>
                    <a:pt x="0" y="4"/>
                  </a:lnTo>
                  <a:lnTo>
                    <a:pt x="0" y="0"/>
                  </a:lnTo>
                  <a:lnTo>
                    <a:pt x="0" y="1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1" name="Freeform 306">
              <a:extLst>
                <a:ext uri="{FF2B5EF4-FFF2-40B4-BE49-F238E27FC236}">
                  <a16:creationId xmlns:a16="http://schemas.microsoft.com/office/drawing/2014/main" id="{A29327D8-FE8A-E5D0-82BB-1702F87E1993}"/>
                </a:ext>
              </a:extLst>
            </p:cNvPr>
            <p:cNvSpPr>
              <a:spLocks/>
            </p:cNvSpPr>
            <p:nvPr/>
          </p:nvSpPr>
          <p:spPr bwMode="gray">
            <a:xfrm>
              <a:off x="8085072" y="3438902"/>
              <a:ext cx="14061" cy="9906"/>
            </a:xfrm>
            <a:custGeom>
              <a:avLst/>
              <a:gdLst>
                <a:gd name="T0" fmla="*/ 7937 w 8"/>
                <a:gd name="T1" fmla="*/ 8407 h 6"/>
                <a:gd name="T2" fmla="*/ 12700 w 8"/>
                <a:gd name="T3" fmla="*/ 0 h 6"/>
                <a:gd name="T4" fmla="*/ 0 w 8"/>
                <a:gd name="T5" fmla="*/ 0 h 6"/>
                <a:gd name="T6" fmla="*/ 7937 w 8"/>
                <a:gd name="T7" fmla="*/ 8407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5" y="6"/>
                  </a:moveTo>
                  <a:lnTo>
                    <a:pt x="8" y="0"/>
                  </a:lnTo>
                  <a:lnTo>
                    <a:pt x="0" y="0"/>
                  </a:lnTo>
                  <a:lnTo>
                    <a:pt x="5" y="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2" name="Freeform 307">
              <a:extLst>
                <a:ext uri="{FF2B5EF4-FFF2-40B4-BE49-F238E27FC236}">
                  <a16:creationId xmlns:a16="http://schemas.microsoft.com/office/drawing/2014/main" id="{73975A59-3C9B-0685-5D4A-52F3D2395907}"/>
                </a:ext>
              </a:extLst>
            </p:cNvPr>
            <p:cNvSpPr>
              <a:spLocks/>
            </p:cNvSpPr>
            <p:nvPr/>
          </p:nvSpPr>
          <p:spPr bwMode="gray">
            <a:xfrm>
              <a:off x="6269121" y="1111284"/>
              <a:ext cx="283239" cy="358550"/>
            </a:xfrm>
            <a:custGeom>
              <a:avLst/>
              <a:gdLst>
                <a:gd name="T0" fmla="*/ 171450 w 153"/>
                <a:gd name="T1" fmla="*/ 271825 h 205"/>
                <a:gd name="T2" fmla="*/ 165100 w 153"/>
                <a:gd name="T3" fmla="*/ 271825 h 205"/>
                <a:gd name="T4" fmla="*/ 122238 w 153"/>
                <a:gd name="T5" fmla="*/ 278831 h 205"/>
                <a:gd name="T6" fmla="*/ 96838 w 153"/>
                <a:gd name="T7" fmla="*/ 285837 h 205"/>
                <a:gd name="T8" fmla="*/ 73025 w 153"/>
                <a:gd name="T9" fmla="*/ 287238 h 205"/>
                <a:gd name="T10" fmla="*/ 55563 w 153"/>
                <a:gd name="T11" fmla="*/ 285837 h 205"/>
                <a:gd name="T12" fmla="*/ 46038 w 153"/>
                <a:gd name="T13" fmla="*/ 285837 h 205"/>
                <a:gd name="T14" fmla="*/ 39688 w 153"/>
                <a:gd name="T15" fmla="*/ 280232 h 205"/>
                <a:gd name="T16" fmla="*/ 23813 w 153"/>
                <a:gd name="T17" fmla="*/ 278831 h 205"/>
                <a:gd name="T18" fmla="*/ 9525 w 153"/>
                <a:gd name="T19" fmla="*/ 270424 h 205"/>
                <a:gd name="T20" fmla="*/ 6350 w 153"/>
                <a:gd name="T21" fmla="*/ 262017 h 205"/>
                <a:gd name="T22" fmla="*/ 9525 w 153"/>
                <a:gd name="T23" fmla="*/ 256412 h 205"/>
                <a:gd name="T24" fmla="*/ 12700 w 153"/>
                <a:gd name="T25" fmla="*/ 250808 h 205"/>
                <a:gd name="T26" fmla="*/ 11113 w 153"/>
                <a:gd name="T27" fmla="*/ 236796 h 205"/>
                <a:gd name="T28" fmla="*/ 3175 w 153"/>
                <a:gd name="T29" fmla="*/ 229790 h 205"/>
                <a:gd name="T30" fmla="*/ 0 w 153"/>
                <a:gd name="T31" fmla="*/ 219982 h 205"/>
                <a:gd name="T32" fmla="*/ 14288 w 153"/>
                <a:gd name="T33" fmla="*/ 184953 h 205"/>
                <a:gd name="T34" fmla="*/ 49213 w 153"/>
                <a:gd name="T35" fmla="*/ 155529 h 205"/>
                <a:gd name="T36" fmla="*/ 71438 w 153"/>
                <a:gd name="T37" fmla="*/ 138715 h 205"/>
                <a:gd name="T38" fmla="*/ 61913 w 153"/>
                <a:gd name="T39" fmla="*/ 135913 h 205"/>
                <a:gd name="T40" fmla="*/ 55563 w 153"/>
                <a:gd name="T41" fmla="*/ 130308 h 205"/>
                <a:gd name="T42" fmla="*/ 55563 w 153"/>
                <a:gd name="T43" fmla="*/ 109291 h 205"/>
                <a:gd name="T44" fmla="*/ 44450 w 153"/>
                <a:gd name="T45" fmla="*/ 74262 h 205"/>
                <a:gd name="T46" fmla="*/ 28575 w 153"/>
                <a:gd name="T47" fmla="*/ 47639 h 205"/>
                <a:gd name="T48" fmla="*/ 31750 w 153"/>
                <a:gd name="T49" fmla="*/ 37831 h 205"/>
                <a:gd name="T50" fmla="*/ 41275 w 153"/>
                <a:gd name="T51" fmla="*/ 33628 h 205"/>
                <a:gd name="T52" fmla="*/ 50800 w 153"/>
                <a:gd name="T53" fmla="*/ 30826 h 205"/>
                <a:gd name="T54" fmla="*/ 61913 w 153"/>
                <a:gd name="T55" fmla="*/ 33628 h 205"/>
                <a:gd name="T56" fmla="*/ 66675 w 153"/>
                <a:gd name="T57" fmla="*/ 35029 h 205"/>
                <a:gd name="T58" fmla="*/ 73025 w 153"/>
                <a:gd name="T59" fmla="*/ 28023 h 205"/>
                <a:gd name="T60" fmla="*/ 76200 w 153"/>
                <a:gd name="T61" fmla="*/ 15413 h 205"/>
                <a:gd name="T62" fmla="*/ 80963 w 153"/>
                <a:gd name="T63" fmla="*/ 4203 h 205"/>
                <a:gd name="T64" fmla="*/ 90488 w 153"/>
                <a:gd name="T65" fmla="*/ 0 h 205"/>
                <a:gd name="T66" fmla="*/ 96838 w 153"/>
                <a:gd name="T67" fmla="*/ 0 h 205"/>
                <a:gd name="T68" fmla="*/ 104775 w 153"/>
                <a:gd name="T69" fmla="*/ 0 h 205"/>
                <a:gd name="T70" fmla="*/ 120650 w 153"/>
                <a:gd name="T71" fmla="*/ 4203 h 205"/>
                <a:gd name="T72" fmla="*/ 133350 w 153"/>
                <a:gd name="T73" fmla="*/ 11209 h 205"/>
                <a:gd name="T74" fmla="*/ 133350 w 153"/>
                <a:gd name="T75" fmla="*/ 35029 h 205"/>
                <a:gd name="T76" fmla="*/ 149225 w 153"/>
                <a:gd name="T77" fmla="*/ 50442 h 205"/>
                <a:gd name="T78" fmla="*/ 163513 w 153"/>
                <a:gd name="T79" fmla="*/ 56046 h 205"/>
                <a:gd name="T80" fmla="*/ 173038 w 153"/>
                <a:gd name="T81" fmla="*/ 64453 h 205"/>
                <a:gd name="T82" fmla="*/ 165100 w 153"/>
                <a:gd name="T83" fmla="*/ 77064 h 205"/>
                <a:gd name="T84" fmla="*/ 160338 w 153"/>
                <a:gd name="T85" fmla="*/ 85471 h 205"/>
                <a:gd name="T86" fmla="*/ 163513 w 153"/>
                <a:gd name="T87" fmla="*/ 99482 h 205"/>
                <a:gd name="T88" fmla="*/ 173038 w 153"/>
                <a:gd name="T89" fmla="*/ 110692 h 205"/>
                <a:gd name="T90" fmla="*/ 180975 w 153"/>
                <a:gd name="T91" fmla="*/ 116296 h 205"/>
                <a:gd name="T92" fmla="*/ 195263 w 153"/>
                <a:gd name="T93" fmla="*/ 159732 h 205"/>
                <a:gd name="T94" fmla="*/ 223838 w 153"/>
                <a:gd name="T95" fmla="*/ 180750 h 205"/>
                <a:gd name="T96" fmla="*/ 234950 w 153"/>
                <a:gd name="T97" fmla="*/ 204570 h 205"/>
                <a:gd name="T98" fmla="*/ 207963 w 153"/>
                <a:gd name="T99" fmla="*/ 232593 h 205"/>
                <a:gd name="T100" fmla="*/ 180975 w 153"/>
                <a:gd name="T101" fmla="*/ 262017 h 2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3"/>
                <a:gd name="T154" fmla="*/ 0 h 205"/>
                <a:gd name="T155" fmla="*/ 153 w 153"/>
                <a:gd name="T156" fmla="*/ 205 h 2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3" h="205">
                  <a:moveTo>
                    <a:pt x="109" y="194"/>
                  </a:moveTo>
                  <a:lnTo>
                    <a:pt x="109" y="194"/>
                  </a:lnTo>
                  <a:lnTo>
                    <a:pt x="108" y="194"/>
                  </a:lnTo>
                  <a:lnTo>
                    <a:pt x="107" y="194"/>
                  </a:lnTo>
                  <a:lnTo>
                    <a:pt x="105" y="194"/>
                  </a:lnTo>
                  <a:lnTo>
                    <a:pt x="104" y="194"/>
                  </a:lnTo>
                  <a:lnTo>
                    <a:pt x="105" y="194"/>
                  </a:lnTo>
                  <a:lnTo>
                    <a:pt x="79" y="194"/>
                  </a:lnTo>
                  <a:lnTo>
                    <a:pt x="77" y="199"/>
                  </a:lnTo>
                  <a:lnTo>
                    <a:pt x="72" y="201"/>
                  </a:lnTo>
                  <a:lnTo>
                    <a:pt x="67" y="204"/>
                  </a:lnTo>
                  <a:lnTo>
                    <a:pt x="61" y="204"/>
                  </a:lnTo>
                  <a:lnTo>
                    <a:pt x="57" y="205"/>
                  </a:lnTo>
                  <a:lnTo>
                    <a:pt x="51" y="205"/>
                  </a:lnTo>
                  <a:lnTo>
                    <a:pt x="46" y="205"/>
                  </a:lnTo>
                  <a:lnTo>
                    <a:pt x="41" y="204"/>
                  </a:lnTo>
                  <a:lnTo>
                    <a:pt x="39" y="204"/>
                  </a:lnTo>
                  <a:lnTo>
                    <a:pt x="35" y="204"/>
                  </a:lnTo>
                  <a:lnTo>
                    <a:pt x="33" y="204"/>
                  </a:lnTo>
                  <a:lnTo>
                    <a:pt x="31" y="204"/>
                  </a:lnTo>
                  <a:lnTo>
                    <a:pt x="29" y="204"/>
                  </a:lnTo>
                  <a:lnTo>
                    <a:pt x="27" y="203"/>
                  </a:lnTo>
                  <a:lnTo>
                    <a:pt x="26" y="201"/>
                  </a:lnTo>
                  <a:lnTo>
                    <a:pt x="25" y="200"/>
                  </a:lnTo>
                  <a:lnTo>
                    <a:pt x="22" y="200"/>
                  </a:lnTo>
                  <a:lnTo>
                    <a:pt x="19" y="199"/>
                  </a:lnTo>
                  <a:lnTo>
                    <a:pt x="15" y="199"/>
                  </a:lnTo>
                  <a:lnTo>
                    <a:pt x="12" y="197"/>
                  </a:lnTo>
                  <a:lnTo>
                    <a:pt x="8" y="196"/>
                  </a:lnTo>
                  <a:lnTo>
                    <a:pt x="6" y="193"/>
                  </a:lnTo>
                  <a:lnTo>
                    <a:pt x="4" y="192"/>
                  </a:lnTo>
                  <a:lnTo>
                    <a:pt x="3" y="190"/>
                  </a:lnTo>
                  <a:lnTo>
                    <a:pt x="4" y="187"/>
                  </a:lnTo>
                  <a:lnTo>
                    <a:pt x="4" y="186"/>
                  </a:lnTo>
                  <a:lnTo>
                    <a:pt x="6" y="185"/>
                  </a:lnTo>
                  <a:lnTo>
                    <a:pt x="6" y="183"/>
                  </a:lnTo>
                  <a:lnTo>
                    <a:pt x="7" y="180"/>
                  </a:lnTo>
                  <a:lnTo>
                    <a:pt x="7" y="179"/>
                  </a:lnTo>
                  <a:lnTo>
                    <a:pt x="8" y="179"/>
                  </a:lnTo>
                  <a:lnTo>
                    <a:pt x="8" y="178"/>
                  </a:lnTo>
                  <a:lnTo>
                    <a:pt x="8" y="173"/>
                  </a:lnTo>
                  <a:lnTo>
                    <a:pt x="7" y="169"/>
                  </a:lnTo>
                  <a:lnTo>
                    <a:pt x="6" y="168"/>
                  </a:lnTo>
                  <a:lnTo>
                    <a:pt x="3" y="165"/>
                  </a:lnTo>
                  <a:lnTo>
                    <a:pt x="2" y="164"/>
                  </a:lnTo>
                  <a:lnTo>
                    <a:pt x="1" y="162"/>
                  </a:lnTo>
                  <a:lnTo>
                    <a:pt x="0" y="160"/>
                  </a:lnTo>
                  <a:lnTo>
                    <a:pt x="0" y="157"/>
                  </a:lnTo>
                  <a:lnTo>
                    <a:pt x="1" y="149"/>
                  </a:lnTo>
                  <a:lnTo>
                    <a:pt x="4" y="140"/>
                  </a:lnTo>
                  <a:lnTo>
                    <a:pt x="9" y="132"/>
                  </a:lnTo>
                  <a:lnTo>
                    <a:pt x="16" y="124"/>
                  </a:lnTo>
                  <a:lnTo>
                    <a:pt x="23" y="117"/>
                  </a:lnTo>
                  <a:lnTo>
                    <a:pt x="31" y="111"/>
                  </a:lnTo>
                  <a:lnTo>
                    <a:pt x="39" y="107"/>
                  </a:lnTo>
                  <a:lnTo>
                    <a:pt x="45" y="107"/>
                  </a:lnTo>
                  <a:lnTo>
                    <a:pt x="45" y="99"/>
                  </a:lnTo>
                  <a:lnTo>
                    <a:pt x="42" y="99"/>
                  </a:lnTo>
                  <a:lnTo>
                    <a:pt x="40" y="99"/>
                  </a:lnTo>
                  <a:lnTo>
                    <a:pt x="39" y="97"/>
                  </a:lnTo>
                  <a:lnTo>
                    <a:pt x="37" y="96"/>
                  </a:lnTo>
                  <a:lnTo>
                    <a:pt x="37" y="94"/>
                  </a:lnTo>
                  <a:lnTo>
                    <a:pt x="35" y="93"/>
                  </a:lnTo>
                  <a:lnTo>
                    <a:pt x="35" y="90"/>
                  </a:lnTo>
                  <a:lnTo>
                    <a:pt x="35" y="89"/>
                  </a:lnTo>
                  <a:lnTo>
                    <a:pt x="35" y="78"/>
                  </a:lnTo>
                  <a:lnTo>
                    <a:pt x="34" y="68"/>
                  </a:lnTo>
                  <a:lnTo>
                    <a:pt x="32" y="60"/>
                  </a:lnTo>
                  <a:lnTo>
                    <a:pt x="28" y="53"/>
                  </a:lnTo>
                  <a:lnTo>
                    <a:pt x="25" y="46"/>
                  </a:lnTo>
                  <a:lnTo>
                    <a:pt x="21" y="40"/>
                  </a:lnTo>
                  <a:lnTo>
                    <a:pt x="18" y="34"/>
                  </a:lnTo>
                  <a:lnTo>
                    <a:pt x="14" y="28"/>
                  </a:lnTo>
                  <a:lnTo>
                    <a:pt x="18" y="27"/>
                  </a:lnTo>
                  <a:lnTo>
                    <a:pt x="20" y="27"/>
                  </a:lnTo>
                  <a:lnTo>
                    <a:pt x="22" y="25"/>
                  </a:lnTo>
                  <a:lnTo>
                    <a:pt x="23" y="24"/>
                  </a:lnTo>
                  <a:lnTo>
                    <a:pt x="26" y="24"/>
                  </a:lnTo>
                  <a:lnTo>
                    <a:pt x="27" y="24"/>
                  </a:lnTo>
                  <a:lnTo>
                    <a:pt x="29" y="22"/>
                  </a:lnTo>
                  <a:lnTo>
                    <a:pt x="32" y="22"/>
                  </a:lnTo>
                  <a:lnTo>
                    <a:pt x="34" y="22"/>
                  </a:lnTo>
                  <a:lnTo>
                    <a:pt x="37" y="24"/>
                  </a:lnTo>
                  <a:lnTo>
                    <a:pt x="39" y="24"/>
                  </a:lnTo>
                  <a:lnTo>
                    <a:pt x="40" y="25"/>
                  </a:lnTo>
                  <a:lnTo>
                    <a:pt x="41" y="25"/>
                  </a:lnTo>
                  <a:lnTo>
                    <a:pt x="42" y="25"/>
                  </a:lnTo>
                  <a:lnTo>
                    <a:pt x="44" y="24"/>
                  </a:lnTo>
                  <a:lnTo>
                    <a:pt x="45" y="22"/>
                  </a:lnTo>
                  <a:lnTo>
                    <a:pt x="46" y="20"/>
                  </a:lnTo>
                  <a:lnTo>
                    <a:pt x="46" y="17"/>
                  </a:lnTo>
                  <a:lnTo>
                    <a:pt x="47" y="13"/>
                  </a:lnTo>
                  <a:lnTo>
                    <a:pt x="48" y="11"/>
                  </a:lnTo>
                  <a:lnTo>
                    <a:pt x="48" y="8"/>
                  </a:lnTo>
                  <a:lnTo>
                    <a:pt x="49" y="6"/>
                  </a:lnTo>
                  <a:lnTo>
                    <a:pt x="51" y="3"/>
                  </a:lnTo>
                  <a:lnTo>
                    <a:pt x="52" y="0"/>
                  </a:lnTo>
                  <a:lnTo>
                    <a:pt x="54" y="0"/>
                  </a:lnTo>
                  <a:lnTo>
                    <a:pt x="57" y="0"/>
                  </a:lnTo>
                  <a:lnTo>
                    <a:pt x="58" y="0"/>
                  </a:lnTo>
                  <a:lnTo>
                    <a:pt x="60" y="0"/>
                  </a:lnTo>
                  <a:lnTo>
                    <a:pt x="61" y="0"/>
                  </a:lnTo>
                  <a:lnTo>
                    <a:pt x="64" y="0"/>
                  </a:lnTo>
                  <a:lnTo>
                    <a:pt x="65" y="0"/>
                  </a:lnTo>
                  <a:lnTo>
                    <a:pt x="66" y="0"/>
                  </a:lnTo>
                  <a:lnTo>
                    <a:pt x="70" y="0"/>
                  </a:lnTo>
                  <a:lnTo>
                    <a:pt x="73" y="1"/>
                  </a:lnTo>
                  <a:lnTo>
                    <a:pt x="76" y="3"/>
                  </a:lnTo>
                  <a:lnTo>
                    <a:pt x="78" y="6"/>
                  </a:lnTo>
                  <a:lnTo>
                    <a:pt x="82" y="7"/>
                  </a:lnTo>
                  <a:lnTo>
                    <a:pt x="84" y="8"/>
                  </a:lnTo>
                  <a:lnTo>
                    <a:pt x="88" y="10"/>
                  </a:lnTo>
                  <a:lnTo>
                    <a:pt x="90" y="10"/>
                  </a:lnTo>
                  <a:lnTo>
                    <a:pt x="84" y="25"/>
                  </a:lnTo>
                  <a:lnTo>
                    <a:pt x="86" y="29"/>
                  </a:lnTo>
                  <a:lnTo>
                    <a:pt x="90" y="34"/>
                  </a:lnTo>
                  <a:lnTo>
                    <a:pt x="94" y="36"/>
                  </a:lnTo>
                  <a:lnTo>
                    <a:pt x="97" y="38"/>
                  </a:lnTo>
                  <a:lnTo>
                    <a:pt x="101" y="39"/>
                  </a:lnTo>
                  <a:lnTo>
                    <a:pt x="103" y="40"/>
                  </a:lnTo>
                  <a:lnTo>
                    <a:pt x="107" y="42"/>
                  </a:lnTo>
                  <a:lnTo>
                    <a:pt x="109" y="43"/>
                  </a:lnTo>
                  <a:lnTo>
                    <a:pt x="109" y="46"/>
                  </a:lnTo>
                  <a:lnTo>
                    <a:pt x="107" y="49"/>
                  </a:lnTo>
                  <a:lnTo>
                    <a:pt x="105" y="53"/>
                  </a:lnTo>
                  <a:lnTo>
                    <a:pt x="104" y="55"/>
                  </a:lnTo>
                  <a:lnTo>
                    <a:pt x="103" y="57"/>
                  </a:lnTo>
                  <a:lnTo>
                    <a:pt x="102" y="60"/>
                  </a:lnTo>
                  <a:lnTo>
                    <a:pt x="101" y="61"/>
                  </a:lnTo>
                  <a:lnTo>
                    <a:pt x="101" y="64"/>
                  </a:lnTo>
                  <a:lnTo>
                    <a:pt x="102" y="67"/>
                  </a:lnTo>
                  <a:lnTo>
                    <a:pt x="103" y="71"/>
                  </a:lnTo>
                  <a:lnTo>
                    <a:pt x="104" y="74"/>
                  </a:lnTo>
                  <a:lnTo>
                    <a:pt x="107" y="76"/>
                  </a:lnTo>
                  <a:lnTo>
                    <a:pt x="109" y="79"/>
                  </a:lnTo>
                  <a:lnTo>
                    <a:pt x="110" y="82"/>
                  </a:lnTo>
                  <a:lnTo>
                    <a:pt x="113" y="83"/>
                  </a:lnTo>
                  <a:lnTo>
                    <a:pt x="114" y="83"/>
                  </a:lnTo>
                  <a:lnTo>
                    <a:pt x="116" y="96"/>
                  </a:lnTo>
                  <a:lnTo>
                    <a:pt x="118" y="106"/>
                  </a:lnTo>
                  <a:lnTo>
                    <a:pt x="123" y="114"/>
                  </a:lnTo>
                  <a:lnTo>
                    <a:pt x="128" y="120"/>
                  </a:lnTo>
                  <a:lnTo>
                    <a:pt x="134" y="125"/>
                  </a:lnTo>
                  <a:lnTo>
                    <a:pt x="141" y="129"/>
                  </a:lnTo>
                  <a:lnTo>
                    <a:pt x="147" y="135"/>
                  </a:lnTo>
                  <a:lnTo>
                    <a:pt x="153" y="139"/>
                  </a:lnTo>
                  <a:lnTo>
                    <a:pt x="148" y="146"/>
                  </a:lnTo>
                  <a:lnTo>
                    <a:pt x="142" y="152"/>
                  </a:lnTo>
                  <a:lnTo>
                    <a:pt x="136" y="160"/>
                  </a:lnTo>
                  <a:lnTo>
                    <a:pt x="131" y="166"/>
                  </a:lnTo>
                  <a:lnTo>
                    <a:pt x="125" y="173"/>
                  </a:lnTo>
                  <a:lnTo>
                    <a:pt x="121" y="180"/>
                  </a:lnTo>
                  <a:lnTo>
                    <a:pt x="114" y="187"/>
                  </a:lnTo>
                  <a:lnTo>
                    <a:pt x="109" y="19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3" name="Freeform 309">
              <a:extLst>
                <a:ext uri="{FF2B5EF4-FFF2-40B4-BE49-F238E27FC236}">
                  <a16:creationId xmlns:a16="http://schemas.microsoft.com/office/drawing/2014/main" id="{BCE9D3F2-966B-45E8-9BA7-0F6BF002E609}"/>
                </a:ext>
              </a:extLst>
            </p:cNvPr>
            <p:cNvSpPr>
              <a:spLocks/>
            </p:cNvSpPr>
            <p:nvPr/>
          </p:nvSpPr>
          <p:spPr bwMode="gray">
            <a:xfrm>
              <a:off x="5955750" y="780467"/>
              <a:ext cx="315381" cy="114895"/>
            </a:xfrm>
            <a:custGeom>
              <a:avLst/>
              <a:gdLst>
                <a:gd name="T0" fmla="*/ 28575 w 171"/>
                <a:gd name="T1" fmla="*/ 7006 h 66"/>
                <a:gd name="T2" fmla="*/ 33338 w 171"/>
                <a:gd name="T3" fmla="*/ 9808 h 66"/>
                <a:gd name="T4" fmla="*/ 41275 w 171"/>
                <a:gd name="T5" fmla="*/ 9808 h 66"/>
                <a:gd name="T6" fmla="*/ 49213 w 171"/>
                <a:gd name="T7" fmla="*/ 18215 h 66"/>
                <a:gd name="T8" fmla="*/ 53975 w 171"/>
                <a:gd name="T9" fmla="*/ 16814 h 66"/>
                <a:gd name="T10" fmla="*/ 60325 w 171"/>
                <a:gd name="T11" fmla="*/ 11209 h 66"/>
                <a:gd name="T12" fmla="*/ 71438 w 171"/>
                <a:gd name="T13" fmla="*/ 12610 h 66"/>
                <a:gd name="T14" fmla="*/ 76200 w 171"/>
                <a:gd name="T15" fmla="*/ 16814 h 66"/>
                <a:gd name="T16" fmla="*/ 82550 w 171"/>
                <a:gd name="T17" fmla="*/ 9808 h 66"/>
                <a:gd name="T18" fmla="*/ 103188 w 171"/>
                <a:gd name="T19" fmla="*/ 9808 h 66"/>
                <a:gd name="T20" fmla="*/ 115888 w 171"/>
                <a:gd name="T21" fmla="*/ 9808 h 66"/>
                <a:gd name="T22" fmla="*/ 122238 w 171"/>
                <a:gd name="T23" fmla="*/ 9808 h 66"/>
                <a:gd name="T24" fmla="*/ 130175 w 171"/>
                <a:gd name="T25" fmla="*/ 9808 h 66"/>
                <a:gd name="T26" fmla="*/ 134938 w 171"/>
                <a:gd name="T27" fmla="*/ 7006 h 66"/>
                <a:gd name="T28" fmla="*/ 139700 w 171"/>
                <a:gd name="T29" fmla="*/ 7006 h 66"/>
                <a:gd name="T30" fmla="*/ 142875 w 171"/>
                <a:gd name="T31" fmla="*/ 2802 h 66"/>
                <a:gd name="T32" fmla="*/ 160338 w 171"/>
                <a:gd name="T33" fmla="*/ 0 h 66"/>
                <a:gd name="T34" fmla="*/ 163513 w 171"/>
                <a:gd name="T35" fmla="*/ 5605 h 66"/>
                <a:gd name="T36" fmla="*/ 169863 w 171"/>
                <a:gd name="T37" fmla="*/ 5605 h 66"/>
                <a:gd name="T38" fmla="*/ 174625 w 171"/>
                <a:gd name="T39" fmla="*/ 2802 h 66"/>
                <a:gd name="T40" fmla="*/ 180975 w 171"/>
                <a:gd name="T41" fmla="*/ 1401 h 66"/>
                <a:gd name="T42" fmla="*/ 192088 w 171"/>
                <a:gd name="T43" fmla="*/ 2802 h 66"/>
                <a:gd name="T44" fmla="*/ 204788 w 171"/>
                <a:gd name="T45" fmla="*/ 0 h 66"/>
                <a:gd name="T46" fmla="*/ 225425 w 171"/>
                <a:gd name="T47" fmla="*/ 0 h 66"/>
                <a:gd name="T48" fmla="*/ 247650 w 171"/>
                <a:gd name="T49" fmla="*/ 2802 h 66"/>
                <a:gd name="T50" fmla="*/ 271463 w 171"/>
                <a:gd name="T51" fmla="*/ 5605 h 66"/>
                <a:gd name="T52" fmla="*/ 271463 w 171"/>
                <a:gd name="T53" fmla="*/ 28023 h 66"/>
                <a:gd name="T54" fmla="*/ 268288 w 171"/>
                <a:gd name="T55" fmla="*/ 33628 h 66"/>
                <a:gd name="T56" fmla="*/ 261938 w 171"/>
                <a:gd name="T57" fmla="*/ 36430 h 66"/>
                <a:gd name="T58" fmla="*/ 250825 w 171"/>
                <a:gd name="T59" fmla="*/ 33628 h 66"/>
                <a:gd name="T60" fmla="*/ 238125 w 171"/>
                <a:gd name="T61" fmla="*/ 28023 h 66"/>
                <a:gd name="T62" fmla="*/ 211138 w 171"/>
                <a:gd name="T63" fmla="*/ 32227 h 66"/>
                <a:gd name="T64" fmla="*/ 223838 w 171"/>
                <a:gd name="T65" fmla="*/ 47640 h 66"/>
                <a:gd name="T66" fmla="*/ 242888 w 171"/>
                <a:gd name="T67" fmla="*/ 57448 h 66"/>
                <a:gd name="T68" fmla="*/ 244475 w 171"/>
                <a:gd name="T69" fmla="*/ 67256 h 66"/>
                <a:gd name="T70" fmla="*/ 234950 w 171"/>
                <a:gd name="T71" fmla="*/ 74262 h 66"/>
                <a:gd name="T72" fmla="*/ 223838 w 171"/>
                <a:gd name="T73" fmla="*/ 74262 h 66"/>
                <a:gd name="T74" fmla="*/ 214313 w 171"/>
                <a:gd name="T75" fmla="*/ 72861 h 66"/>
                <a:gd name="T76" fmla="*/ 206375 w 171"/>
                <a:gd name="T77" fmla="*/ 67256 h 66"/>
                <a:gd name="T78" fmla="*/ 200025 w 171"/>
                <a:gd name="T79" fmla="*/ 67256 h 66"/>
                <a:gd name="T80" fmla="*/ 192088 w 171"/>
                <a:gd name="T81" fmla="*/ 61651 h 66"/>
                <a:gd name="T82" fmla="*/ 188913 w 171"/>
                <a:gd name="T83" fmla="*/ 51843 h 66"/>
                <a:gd name="T84" fmla="*/ 180975 w 171"/>
                <a:gd name="T85" fmla="*/ 47640 h 66"/>
                <a:gd name="T86" fmla="*/ 169863 w 171"/>
                <a:gd name="T87" fmla="*/ 42035 h 66"/>
                <a:gd name="T88" fmla="*/ 160338 w 171"/>
                <a:gd name="T89" fmla="*/ 39233 h 66"/>
                <a:gd name="T90" fmla="*/ 146050 w 171"/>
                <a:gd name="T91" fmla="*/ 53244 h 66"/>
                <a:gd name="T92" fmla="*/ 125413 w 171"/>
                <a:gd name="T93" fmla="*/ 79866 h 66"/>
                <a:gd name="T94" fmla="*/ 109538 w 171"/>
                <a:gd name="T95" fmla="*/ 92477 h 66"/>
                <a:gd name="T96" fmla="*/ 84138 w 171"/>
                <a:gd name="T97" fmla="*/ 79866 h 66"/>
                <a:gd name="T98" fmla="*/ 65088 w 171"/>
                <a:gd name="T99" fmla="*/ 61651 h 66"/>
                <a:gd name="T100" fmla="*/ 46038 w 171"/>
                <a:gd name="T101" fmla="*/ 46239 h 66"/>
                <a:gd name="T102" fmla="*/ 23813 w 171"/>
                <a:gd name="T103" fmla="*/ 36430 h 66"/>
                <a:gd name="T104" fmla="*/ 0 w 171"/>
                <a:gd name="T105" fmla="*/ 23820 h 66"/>
                <a:gd name="T106" fmla="*/ 6350 w 171"/>
                <a:gd name="T107" fmla="*/ 12610 h 66"/>
                <a:gd name="T108" fmla="*/ 15875 w 171"/>
                <a:gd name="T109" fmla="*/ 7006 h 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71"/>
                <a:gd name="T166" fmla="*/ 0 h 66"/>
                <a:gd name="T167" fmla="*/ 171 w 171"/>
                <a:gd name="T168" fmla="*/ 66 h 6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71" h="66">
                  <a:moveTo>
                    <a:pt x="15" y="4"/>
                  </a:moveTo>
                  <a:lnTo>
                    <a:pt x="16" y="4"/>
                  </a:lnTo>
                  <a:lnTo>
                    <a:pt x="18" y="5"/>
                  </a:lnTo>
                  <a:lnTo>
                    <a:pt x="19" y="5"/>
                  </a:lnTo>
                  <a:lnTo>
                    <a:pt x="20" y="5"/>
                  </a:lnTo>
                  <a:lnTo>
                    <a:pt x="21" y="7"/>
                  </a:lnTo>
                  <a:lnTo>
                    <a:pt x="22" y="7"/>
                  </a:lnTo>
                  <a:lnTo>
                    <a:pt x="23" y="7"/>
                  </a:lnTo>
                  <a:lnTo>
                    <a:pt x="26" y="7"/>
                  </a:lnTo>
                  <a:lnTo>
                    <a:pt x="21" y="15"/>
                  </a:lnTo>
                  <a:lnTo>
                    <a:pt x="29" y="15"/>
                  </a:lnTo>
                  <a:lnTo>
                    <a:pt x="31" y="13"/>
                  </a:lnTo>
                  <a:lnTo>
                    <a:pt x="32" y="12"/>
                  </a:lnTo>
                  <a:lnTo>
                    <a:pt x="33" y="12"/>
                  </a:lnTo>
                  <a:lnTo>
                    <a:pt x="34" y="12"/>
                  </a:lnTo>
                  <a:lnTo>
                    <a:pt x="35" y="11"/>
                  </a:lnTo>
                  <a:lnTo>
                    <a:pt x="37" y="9"/>
                  </a:lnTo>
                  <a:lnTo>
                    <a:pt x="38" y="8"/>
                  </a:lnTo>
                  <a:lnTo>
                    <a:pt x="38" y="7"/>
                  </a:lnTo>
                  <a:lnTo>
                    <a:pt x="41" y="8"/>
                  </a:lnTo>
                  <a:lnTo>
                    <a:pt x="45" y="9"/>
                  </a:lnTo>
                  <a:lnTo>
                    <a:pt x="46" y="11"/>
                  </a:lnTo>
                  <a:lnTo>
                    <a:pt x="47" y="12"/>
                  </a:lnTo>
                  <a:lnTo>
                    <a:pt x="48" y="12"/>
                  </a:lnTo>
                  <a:lnTo>
                    <a:pt x="49" y="13"/>
                  </a:lnTo>
                  <a:lnTo>
                    <a:pt x="52" y="15"/>
                  </a:lnTo>
                  <a:lnTo>
                    <a:pt x="52" y="7"/>
                  </a:lnTo>
                  <a:lnTo>
                    <a:pt x="57" y="7"/>
                  </a:lnTo>
                  <a:lnTo>
                    <a:pt x="60" y="7"/>
                  </a:lnTo>
                  <a:lnTo>
                    <a:pt x="65" y="7"/>
                  </a:lnTo>
                  <a:lnTo>
                    <a:pt x="67" y="7"/>
                  </a:lnTo>
                  <a:lnTo>
                    <a:pt x="71" y="7"/>
                  </a:lnTo>
                  <a:lnTo>
                    <a:pt x="73" y="7"/>
                  </a:lnTo>
                  <a:lnTo>
                    <a:pt x="74" y="7"/>
                  </a:lnTo>
                  <a:lnTo>
                    <a:pt x="76" y="7"/>
                  </a:lnTo>
                  <a:lnTo>
                    <a:pt x="77" y="7"/>
                  </a:lnTo>
                  <a:lnTo>
                    <a:pt x="79" y="7"/>
                  </a:lnTo>
                  <a:lnTo>
                    <a:pt x="80" y="7"/>
                  </a:lnTo>
                  <a:lnTo>
                    <a:pt x="82" y="7"/>
                  </a:lnTo>
                  <a:lnTo>
                    <a:pt x="83" y="7"/>
                  </a:lnTo>
                  <a:lnTo>
                    <a:pt x="84" y="5"/>
                  </a:lnTo>
                  <a:lnTo>
                    <a:pt x="85" y="5"/>
                  </a:lnTo>
                  <a:lnTo>
                    <a:pt x="86" y="4"/>
                  </a:lnTo>
                  <a:lnTo>
                    <a:pt x="86" y="5"/>
                  </a:lnTo>
                  <a:lnTo>
                    <a:pt x="88" y="5"/>
                  </a:lnTo>
                  <a:lnTo>
                    <a:pt x="89" y="5"/>
                  </a:lnTo>
                  <a:lnTo>
                    <a:pt x="89" y="4"/>
                  </a:lnTo>
                  <a:lnTo>
                    <a:pt x="90" y="2"/>
                  </a:lnTo>
                  <a:lnTo>
                    <a:pt x="90" y="1"/>
                  </a:lnTo>
                  <a:lnTo>
                    <a:pt x="90" y="0"/>
                  </a:lnTo>
                  <a:lnTo>
                    <a:pt x="101" y="0"/>
                  </a:lnTo>
                  <a:lnTo>
                    <a:pt x="102" y="1"/>
                  </a:lnTo>
                  <a:lnTo>
                    <a:pt x="102" y="2"/>
                  </a:lnTo>
                  <a:lnTo>
                    <a:pt x="103" y="4"/>
                  </a:lnTo>
                  <a:lnTo>
                    <a:pt x="104" y="4"/>
                  </a:lnTo>
                  <a:lnTo>
                    <a:pt x="105" y="4"/>
                  </a:lnTo>
                  <a:lnTo>
                    <a:pt x="107" y="4"/>
                  </a:lnTo>
                  <a:lnTo>
                    <a:pt x="108" y="4"/>
                  </a:lnTo>
                  <a:lnTo>
                    <a:pt x="109" y="2"/>
                  </a:lnTo>
                  <a:lnTo>
                    <a:pt x="110" y="2"/>
                  </a:lnTo>
                  <a:lnTo>
                    <a:pt x="111" y="1"/>
                  </a:lnTo>
                  <a:lnTo>
                    <a:pt x="111" y="0"/>
                  </a:lnTo>
                  <a:lnTo>
                    <a:pt x="114" y="1"/>
                  </a:lnTo>
                  <a:lnTo>
                    <a:pt x="116" y="2"/>
                  </a:lnTo>
                  <a:lnTo>
                    <a:pt x="119" y="2"/>
                  </a:lnTo>
                  <a:lnTo>
                    <a:pt x="121" y="2"/>
                  </a:lnTo>
                  <a:lnTo>
                    <a:pt x="123" y="1"/>
                  </a:lnTo>
                  <a:lnTo>
                    <a:pt x="126" y="1"/>
                  </a:lnTo>
                  <a:lnTo>
                    <a:pt x="129" y="0"/>
                  </a:lnTo>
                  <a:lnTo>
                    <a:pt x="131" y="0"/>
                  </a:lnTo>
                  <a:lnTo>
                    <a:pt x="137" y="0"/>
                  </a:lnTo>
                  <a:lnTo>
                    <a:pt x="142" y="0"/>
                  </a:lnTo>
                  <a:lnTo>
                    <a:pt x="147" y="1"/>
                  </a:lnTo>
                  <a:lnTo>
                    <a:pt x="152" y="2"/>
                  </a:lnTo>
                  <a:lnTo>
                    <a:pt x="156" y="2"/>
                  </a:lnTo>
                  <a:lnTo>
                    <a:pt x="161" y="4"/>
                  </a:lnTo>
                  <a:lnTo>
                    <a:pt x="166" y="4"/>
                  </a:lnTo>
                  <a:lnTo>
                    <a:pt x="171" y="4"/>
                  </a:lnTo>
                  <a:lnTo>
                    <a:pt x="171" y="17"/>
                  </a:lnTo>
                  <a:lnTo>
                    <a:pt x="171" y="19"/>
                  </a:lnTo>
                  <a:lnTo>
                    <a:pt x="171" y="20"/>
                  </a:lnTo>
                  <a:lnTo>
                    <a:pt x="171" y="21"/>
                  </a:lnTo>
                  <a:lnTo>
                    <a:pt x="171" y="23"/>
                  </a:lnTo>
                  <a:lnTo>
                    <a:pt x="169" y="24"/>
                  </a:lnTo>
                  <a:lnTo>
                    <a:pt x="169" y="26"/>
                  </a:lnTo>
                  <a:lnTo>
                    <a:pt x="168" y="26"/>
                  </a:lnTo>
                  <a:lnTo>
                    <a:pt x="165" y="26"/>
                  </a:lnTo>
                  <a:lnTo>
                    <a:pt x="162" y="26"/>
                  </a:lnTo>
                  <a:lnTo>
                    <a:pt x="160" y="24"/>
                  </a:lnTo>
                  <a:lnTo>
                    <a:pt x="158" y="24"/>
                  </a:lnTo>
                  <a:lnTo>
                    <a:pt x="155" y="23"/>
                  </a:lnTo>
                  <a:lnTo>
                    <a:pt x="153" y="21"/>
                  </a:lnTo>
                  <a:lnTo>
                    <a:pt x="150" y="20"/>
                  </a:lnTo>
                  <a:lnTo>
                    <a:pt x="149" y="17"/>
                  </a:lnTo>
                  <a:lnTo>
                    <a:pt x="130" y="17"/>
                  </a:lnTo>
                  <a:lnTo>
                    <a:pt x="133" y="23"/>
                  </a:lnTo>
                  <a:lnTo>
                    <a:pt x="135" y="27"/>
                  </a:lnTo>
                  <a:lnTo>
                    <a:pt x="139" y="31"/>
                  </a:lnTo>
                  <a:lnTo>
                    <a:pt x="141" y="34"/>
                  </a:lnTo>
                  <a:lnTo>
                    <a:pt x="144" y="37"/>
                  </a:lnTo>
                  <a:lnTo>
                    <a:pt x="149" y="38"/>
                  </a:lnTo>
                  <a:lnTo>
                    <a:pt x="153" y="41"/>
                  </a:lnTo>
                  <a:lnTo>
                    <a:pt x="158" y="42"/>
                  </a:lnTo>
                  <a:lnTo>
                    <a:pt x="156" y="45"/>
                  </a:lnTo>
                  <a:lnTo>
                    <a:pt x="154" y="48"/>
                  </a:lnTo>
                  <a:lnTo>
                    <a:pt x="152" y="50"/>
                  </a:lnTo>
                  <a:lnTo>
                    <a:pt x="150" y="52"/>
                  </a:lnTo>
                  <a:lnTo>
                    <a:pt x="148" y="53"/>
                  </a:lnTo>
                  <a:lnTo>
                    <a:pt x="146" y="53"/>
                  </a:lnTo>
                  <a:lnTo>
                    <a:pt x="143" y="53"/>
                  </a:lnTo>
                  <a:lnTo>
                    <a:pt x="141" y="53"/>
                  </a:lnTo>
                  <a:lnTo>
                    <a:pt x="139" y="53"/>
                  </a:lnTo>
                  <a:lnTo>
                    <a:pt x="136" y="53"/>
                  </a:lnTo>
                  <a:lnTo>
                    <a:pt x="135" y="52"/>
                  </a:lnTo>
                  <a:lnTo>
                    <a:pt x="134" y="52"/>
                  </a:lnTo>
                  <a:lnTo>
                    <a:pt x="131" y="50"/>
                  </a:lnTo>
                  <a:lnTo>
                    <a:pt x="130" y="48"/>
                  </a:lnTo>
                  <a:lnTo>
                    <a:pt x="129" y="48"/>
                  </a:lnTo>
                  <a:lnTo>
                    <a:pt x="127" y="48"/>
                  </a:lnTo>
                  <a:lnTo>
                    <a:pt x="126" y="48"/>
                  </a:lnTo>
                  <a:lnTo>
                    <a:pt x="123" y="47"/>
                  </a:lnTo>
                  <a:lnTo>
                    <a:pt x="122" y="45"/>
                  </a:lnTo>
                  <a:lnTo>
                    <a:pt x="121" y="44"/>
                  </a:lnTo>
                  <a:lnTo>
                    <a:pt x="120" y="41"/>
                  </a:lnTo>
                  <a:lnTo>
                    <a:pt x="119" y="40"/>
                  </a:lnTo>
                  <a:lnTo>
                    <a:pt x="119" y="37"/>
                  </a:lnTo>
                  <a:lnTo>
                    <a:pt x="119" y="35"/>
                  </a:lnTo>
                  <a:lnTo>
                    <a:pt x="116" y="35"/>
                  </a:lnTo>
                  <a:lnTo>
                    <a:pt x="114" y="34"/>
                  </a:lnTo>
                  <a:lnTo>
                    <a:pt x="111" y="33"/>
                  </a:lnTo>
                  <a:lnTo>
                    <a:pt x="109" y="31"/>
                  </a:lnTo>
                  <a:lnTo>
                    <a:pt x="107" y="30"/>
                  </a:lnTo>
                  <a:lnTo>
                    <a:pt x="104" y="28"/>
                  </a:lnTo>
                  <a:lnTo>
                    <a:pt x="103" y="28"/>
                  </a:lnTo>
                  <a:lnTo>
                    <a:pt x="101" y="28"/>
                  </a:lnTo>
                  <a:lnTo>
                    <a:pt x="99" y="28"/>
                  </a:lnTo>
                  <a:lnTo>
                    <a:pt x="96" y="33"/>
                  </a:lnTo>
                  <a:lnTo>
                    <a:pt x="92" y="38"/>
                  </a:lnTo>
                  <a:lnTo>
                    <a:pt x="88" y="44"/>
                  </a:lnTo>
                  <a:lnTo>
                    <a:pt x="83" y="52"/>
                  </a:lnTo>
                  <a:lnTo>
                    <a:pt x="79" y="57"/>
                  </a:lnTo>
                  <a:lnTo>
                    <a:pt x="77" y="63"/>
                  </a:lnTo>
                  <a:lnTo>
                    <a:pt x="76" y="66"/>
                  </a:lnTo>
                  <a:lnTo>
                    <a:pt x="69" y="66"/>
                  </a:lnTo>
                  <a:lnTo>
                    <a:pt x="63" y="64"/>
                  </a:lnTo>
                  <a:lnTo>
                    <a:pt x="57" y="61"/>
                  </a:lnTo>
                  <a:lnTo>
                    <a:pt x="53" y="57"/>
                  </a:lnTo>
                  <a:lnTo>
                    <a:pt x="48" y="53"/>
                  </a:lnTo>
                  <a:lnTo>
                    <a:pt x="46" y="48"/>
                  </a:lnTo>
                  <a:lnTo>
                    <a:pt x="41" y="44"/>
                  </a:lnTo>
                  <a:lnTo>
                    <a:pt x="38" y="41"/>
                  </a:lnTo>
                  <a:lnTo>
                    <a:pt x="34" y="37"/>
                  </a:lnTo>
                  <a:lnTo>
                    <a:pt x="29" y="33"/>
                  </a:lnTo>
                  <a:lnTo>
                    <a:pt x="25" y="30"/>
                  </a:lnTo>
                  <a:lnTo>
                    <a:pt x="20" y="28"/>
                  </a:lnTo>
                  <a:lnTo>
                    <a:pt x="15" y="26"/>
                  </a:lnTo>
                  <a:lnTo>
                    <a:pt x="9" y="24"/>
                  </a:lnTo>
                  <a:lnTo>
                    <a:pt x="4" y="21"/>
                  </a:lnTo>
                  <a:lnTo>
                    <a:pt x="0" y="17"/>
                  </a:lnTo>
                  <a:lnTo>
                    <a:pt x="1" y="13"/>
                  </a:lnTo>
                  <a:lnTo>
                    <a:pt x="3" y="12"/>
                  </a:lnTo>
                  <a:lnTo>
                    <a:pt x="4" y="9"/>
                  </a:lnTo>
                  <a:lnTo>
                    <a:pt x="7" y="8"/>
                  </a:lnTo>
                  <a:lnTo>
                    <a:pt x="8" y="7"/>
                  </a:lnTo>
                  <a:lnTo>
                    <a:pt x="10" y="5"/>
                  </a:lnTo>
                  <a:lnTo>
                    <a:pt x="13" y="5"/>
                  </a:lnTo>
                  <a:lnTo>
                    <a:pt x="15" y="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4" name="Freeform 310">
              <a:extLst>
                <a:ext uri="{FF2B5EF4-FFF2-40B4-BE49-F238E27FC236}">
                  <a16:creationId xmlns:a16="http://schemas.microsoft.com/office/drawing/2014/main" id="{2FC0B26D-30C5-5CA6-727A-6516D66E63D6}"/>
                </a:ext>
              </a:extLst>
            </p:cNvPr>
            <p:cNvSpPr>
              <a:spLocks/>
            </p:cNvSpPr>
            <p:nvPr/>
          </p:nvSpPr>
          <p:spPr bwMode="gray">
            <a:xfrm>
              <a:off x="5859328" y="1071667"/>
              <a:ext cx="592594" cy="475429"/>
            </a:xfrm>
            <a:custGeom>
              <a:avLst/>
              <a:gdLst>
                <a:gd name="T0" fmla="*/ 128587 w 320"/>
                <a:gd name="T1" fmla="*/ 336278 h 272"/>
                <a:gd name="T2" fmla="*/ 114300 w 320"/>
                <a:gd name="T3" fmla="*/ 354493 h 272"/>
                <a:gd name="T4" fmla="*/ 49212 w 320"/>
                <a:gd name="T5" fmla="*/ 379714 h 272"/>
                <a:gd name="T6" fmla="*/ 17462 w 320"/>
                <a:gd name="T7" fmla="*/ 351691 h 272"/>
                <a:gd name="T8" fmla="*/ 31750 w 320"/>
                <a:gd name="T9" fmla="*/ 346086 h 272"/>
                <a:gd name="T10" fmla="*/ 6350 w 320"/>
                <a:gd name="T11" fmla="*/ 327871 h 272"/>
                <a:gd name="T12" fmla="*/ 25400 w 320"/>
                <a:gd name="T13" fmla="*/ 330673 h 272"/>
                <a:gd name="T14" fmla="*/ 34925 w 320"/>
                <a:gd name="T15" fmla="*/ 315261 h 272"/>
                <a:gd name="T16" fmla="*/ 7938 w 320"/>
                <a:gd name="T17" fmla="*/ 292842 h 272"/>
                <a:gd name="T18" fmla="*/ 42862 w 320"/>
                <a:gd name="T19" fmla="*/ 290040 h 272"/>
                <a:gd name="T20" fmla="*/ 0 w 320"/>
                <a:gd name="T21" fmla="*/ 274627 h 272"/>
                <a:gd name="T22" fmla="*/ 0 w 320"/>
                <a:gd name="T23" fmla="*/ 249406 h 272"/>
                <a:gd name="T24" fmla="*/ 19050 w 320"/>
                <a:gd name="T25" fmla="*/ 253610 h 272"/>
                <a:gd name="T26" fmla="*/ 39687 w 320"/>
                <a:gd name="T27" fmla="*/ 245203 h 272"/>
                <a:gd name="T28" fmla="*/ 52388 w 320"/>
                <a:gd name="T29" fmla="*/ 240999 h 272"/>
                <a:gd name="T30" fmla="*/ 49212 w 320"/>
                <a:gd name="T31" fmla="*/ 229790 h 272"/>
                <a:gd name="T32" fmla="*/ 65087 w 320"/>
                <a:gd name="T33" fmla="*/ 225586 h 272"/>
                <a:gd name="T34" fmla="*/ 107950 w 320"/>
                <a:gd name="T35" fmla="*/ 211575 h 272"/>
                <a:gd name="T36" fmla="*/ 115888 w 320"/>
                <a:gd name="T37" fmla="*/ 190558 h 272"/>
                <a:gd name="T38" fmla="*/ 138112 w 320"/>
                <a:gd name="T39" fmla="*/ 186354 h 272"/>
                <a:gd name="T40" fmla="*/ 147637 w 320"/>
                <a:gd name="T41" fmla="*/ 175145 h 272"/>
                <a:gd name="T42" fmla="*/ 147637 w 320"/>
                <a:gd name="T43" fmla="*/ 166738 h 272"/>
                <a:gd name="T44" fmla="*/ 163512 w 320"/>
                <a:gd name="T45" fmla="*/ 142918 h 272"/>
                <a:gd name="T46" fmla="*/ 176212 w 320"/>
                <a:gd name="T47" fmla="*/ 137313 h 272"/>
                <a:gd name="T48" fmla="*/ 177800 w 320"/>
                <a:gd name="T49" fmla="*/ 114895 h 272"/>
                <a:gd name="T50" fmla="*/ 200025 w 320"/>
                <a:gd name="T51" fmla="*/ 105087 h 272"/>
                <a:gd name="T52" fmla="*/ 195262 w 320"/>
                <a:gd name="T53" fmla="*/ 84069 h 272"/>
                <a:gd name="T54" fmla="*/ 177800 w 320"/>
                <a:gd name="T55" fmla="*/ 86872 h 272"/>
                <a:gd name="T56" fmla="*/ 193675 w 320"/>
                <a:gd name="T57" fmla="*/ 64453 h 272"/>
                <a:gd name="T58" fmla="*/ 207963 w 320"/>
                <a:gd name="T59" fmla="*/ 51843 h 272"/>
                <a:gd name="T60" fmla="*/ 217488 w 320"/>
                <a:gd name="T61" fmla="*/ 61651 h 272"/>
                <a:gd name="T62" fmla="*/ 239713 w 320"/>
                <a:gd name="T63" fmla="*/ 61651 h 272"/>
                <a:gd name="T64" fmla="*/ 239713 w 320"/>
                <a:gd name="T65" fmla="*/ 49041 h 272"/>
                <a:gd name="T66" fmla="*/ 277812 w 320"/>
                <a:gd name="T67" fmla="*/ 32227 h 272"/>
                <a:gd name="T68" fmla="*/ 293687 w 320"/>
                <a:gd name="T69" fmla="*/ 29424 h 272"/>
                <a:gd name="T70" fmla="*/ 304800 w 320"/>
                <a:gd name="T71" fmla="*/ 36430 h 272"/>
                <a:gd name="T72" fmla="*/ 317500 w 320"/>
                <a:gd name="T73" fmla="*/ 25221 h 272"/>
                <a:gd name="T74" fmla="*/ 357187 w 320"/>
                <a:gd name="T75" fmla="*/ 9808 h 272"/>
                <a:gd name="T76" fmla="*/ 349250 w 320"/>
                <a:gd name="T77" fmla="*/ 22419 h 272"/>
                <a:gd name="T78" fmla="*/ 374650 w 320"/>
                <a:gd name="T79" fmla="*/ 11209 h 272"/>
                <a:gd name="T80" fmla="*/ 395287 w 320"/>
                <a:gd name="T81" fmla="*/ 4203 h 272"/>
                <a:gd name="T82" fmla="*/ 398462 w 320"/>
                <a:gd name="T83" fmla="*/ 11209 h 272"/>
                <a:gd name="T84" fmla="*/ 409575 w 320"/>
                <a:gd name="T85" fmla="*/ 9808 h 272"/>
                <a:gd name="T86" fmla="*/ 423863 w 320"/>
                <a:gd name="T87" fmla="*/ 7006 h 272"/>
                <a:gd name="T88" fmla="*/ 436563 w 320"/>
                <a:gd name="T89" fmla="*/ 4203 h 272"/>
                <a:gd name="T90" fmla="*/ 466725 w 320"/>
                <a:gd name="T91" fmla="*/ 9808 h 272"/>
                <a:gd name="T92" fmla="*/ 506413 w 320"/>
                <a:gd name="T93" fmla="*/ 29424 h 272"/>
                <a:gd name="T94" fmla="*/ 488950 w 320"/>
                <a:gd name="T95" fmla="*/ 42035 h 272"/>
                <a:gd name="T96" fmla="*/ 454025 w 320"/>
                <a:gd name="T97" fmla="*/ 30825 h 272"/>
                <a:gd name="T98" fmla="*/ 430213 w 320"/>
                <a:gd name="T99" fmla="*/ 39232 h 272"/>
                <a:gd name="T100" fmla="*/ 419100 w 320"/>
                <a:gd name="T101" fmla="*/ 65854 h 272"/>
                <a:gd name="T102" fmla="*/ 396875 w 320"/>
                <a:gd name="T103" fmla="*/ 64453 h 272"/>
                <a:gd name="T104" fmla="*/ 363537 w 320"/>
                <a:gd name="T105" fmla="*/ 68657 h 272"/>
                <a:gd name="T106" fmla="*/ 325437 w 320"/>
                <a:gd name="T107" fmla="*/ 56046 h 272"/>
                <a:gd name="T108" fmla="*/ 263525 w 320"/>
                <a:gd name="T109" fmla="*/ 75663 h 272"/>
                <a:gd name="T110" fmla="*/ 233363 w 320"/>
                <a:gd name="T111" fmla="*/ 134511 h 272"/>
                <a:gd name="T112" fmla="*/ 198437 w 320"/>
                <a:gd name="T113" fmla="*/ 196162 h 272"/>
                <a:gd name="T114" fmla="*/ 168275 w 320"/>
                <a:gd name="T115" fmla="*/ 236796 h 272"/>
                <a:gd name="T116" fmla="*/ 185737 w 320"/>
                <a:gd name="T117" fmla="*/ 284435 h 272"/>
                <a:gd name="T118" fmla="*/ 182562 w 320"/>
                <a:gd name="T119" fmla="*/ 325069 h 272"/>
                <a:gd name="T120" fmla="*/ 165100 w 320"/>
                <a:gd name="T121" fmla="*/ 355894 h 2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0"/>
                <a:gd name="T184" fmla="*/ 0 h 272"/>
                <a:gd name="T185" fmla="*/ 320 w 320"/>
                <a:gd name="T186" fmla="*/ 272 h 2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0" h="272">
                  <a:moveTo>
                    <a:pt x="93" y="251"/>
                  </a:moveTo>
                  <a:lnTo>
                    <a:pt x="91" y="250"/>
                  </a:lnTo>
                  <a:lnTo>
                    <a:pt x="88" y="247"/>
                  </a:lnTo>
                  <a:lnTo>
                    <a:pt x="87" y="246"/>
                  </a:lnTo>
                  <a:lnTo>
                    <a:pt x="85" y="244"/>
                  </a:lnTo>
                  <a:lnTo>
                    <a:pt x="84" y="243"/>
                  </a:lnTo>
                  <a:lnTo>
                    <a:pt x="82" y="241"/>
                  </a:lnTo>
                  <a:lnTo>
                    <a:pt x="81" y="240"/>
                  </a:lnTo>
                  <a:lnTo>
                    <a:pt x="79" y="239"/>
                  </a:lnTo>
                  <a:lnTo>
                    <a:pt x="79" y="240"/>
                  </a:lnTo>
                  <a:lnTo>
                    <a:pt x="79" y="241"/>
                  </a:lnTo>
                  <a:lnTo>
                    <a:pt x="78" y="241"/>
                  </a:lnTo>
                  <a:lnTo>
                    <a:pt x="78" y="243"/>
                  </a:lnTo>
                  <a:lnTo>
                    <a:pt x="78" y="244"/>
                  </a:lnTo>
                  <a:lnTo>
                    <a:pt x="75" y="248"/>
                  </a:lnTo>
                  <a:lnTo>
                    <a:pt x="72" y="253"/>
                  </a:lnTo>
                  <a:lnTo>
                    <a:pt x="67" y="257"/>
                  </a:lnTo>
                  <a:lnTo>
                    <a:pt x="61" y="262"/>
                  </a:lnTo>
                  <a:lnTo>
                    <a:pt x="55" y="265"/>
                  </a:lnTo>
                  <a:lnTo>
                    <a:pt x="50" y="269"/>
                  </a:lnTo>
                  <a:lnTo>
                    <a:pt x="47" y="271"/>
                  </a:lnTo>
                  <a:lnTo>
                    <a:pt x="46" y="272"/>
                  </a:lnTo>
                  <a:lnTo>
                    <a:pt x="35" y="272"/>
                  </a:lnTo>
                  <a:lnTo>
                    <a:pt x="31" y="271"/>
                  </a:lnTo>
                  <a:lnTo>
                    <a:pt x="28" y="269"/>
                  </a:lnTo>
                  <a:lnTo>
                    <a:pt x="23" y="267"/>
                  </a:lnTo>
                  <a:lnTo>
                    <a:pt x="20" y="265"/>
                  </a:lnTo>
                  <a:lnTo>
                    <a:pt x="16" y="262"/>
                  </a:lnTo>
                  <a:lnTo>
                    <a:pt x="12" y="258"/>
                  </a:lnTo>
                  <a:lnTo>
                    <a:pt x="10" y="255"/>
                  </a:lnTo>
                  <a:lnTo>
                    <a:pt x="9" y="251"/>
                  </a:lnTo>
                  <a:lnTo>
                    <a:pt x="11" y="251"/>
                  </a:lnTo>
                  <a:lnTo>
                    <a:pt x="14" y="251"/>
                  </a:lnTo>
                  <a:lnTo>
                    <a:pt x="15" y="251"/>
                  </a:lnTo>
                  <a:lnTo>
                    <a:pt x="16" y="251"/>
                  </a:lnTo>
                  <a:lnTo>
                    <a:pt x="17" y="251"/>
                  </a:lnTo>
                  <a:lnTo>
                    <a:pt x="18" y="251"/>
                  </a:lnTo>
                  <a:lnTo>
                    <a:pt x="21" y="250"/>
                  </a:lnTo>
                  <a:lnTo>
                    <a:pt x="22" y="250"/>
                  </a:lnTo>
                  <a:lnTo>
                    <a:pt x="20" y="247"/>
                  </a:lnTo>
                  <a:lnTo>
                    <a:pt x="16" y="244"/>
                  </a:lnTo>
                  <a:lnTo>
                    <a:pt x="12" y="243"/>
                  </a:lnTo>
                  <a:lnTo>
                    <a:pt x="9" y="240"/>
                  </a:lnTo>
                  <a:lnTo>
                    <a:pt x="5" y="237"/>
                  </a:lnTo>
                  <a:lnTo>
                    <a:pt x="3" y="236"/>
                  </a:lnTo>
                  <a:lnTo>
                    <a:pt x="2" y="234"/>
                  </a:lnTo>
                  <a:lnTo>
                    <a:pt x="0" y="234"/>
                  </a:lnTo>
                  <a:lnTo>
                    <a:pt x="4" y="234"/>
                  </a:lnTo>
                  <a:lnTo>
                    <a:pt x="6" y="234"/>
                  </a:lnTo>
                  <a:lnTo>
                    <a:pt x="9" y="234"/>
                  </a:lnTo>
                  <a:lnTo>
                    <a:pt x="11" y="236"/>
                  </a:lnTo>
                  <a:lnTo>
                    <a:pt x="14" y="236"/>
                  </a:lnTo>
                  <a:lnTo>
                    <a:pt x="15" y="236"/>
                  </a:lnTo>
                  <a:lnTo>
                    <a:pt x="16" y="237"/>
                  </a:lnTo>
                  <a:lnTo>
                    <a:pt x="17" y="237"/>
                  </a:lnTo>
                  <a:lnTo>
                    <a:pt x="16" y="236"/>
                  </a:lnTo>
                  <a:lnTo>
                    <a:pt x="15" y="234"/>
                  </a:lnTo>
                  <a:lnTo>
                    <a:pt x="12" y="233"/>
                  </a:lnTo>
                  <a:lnTo>
                    <a:pt x="11" y="232"/>
                  </a:lnTo>
                  <a:lnTo>
                    <a:pt x="10" y="230"/>
                  </a:lnTo>
                  <a:lnTo>
                    <a:pt x="10" y="227"/>
                  </a:lnTo>
                  <a:lnTo>
                    <a:pt x="9" y="226"/>
                  </a:lnTo>
                  <a:lnTo>
                    <a:pt x="9" y="225"/>
                  </a:lnTo>
                  <a:lnTo>
                    <a:pt x="22" y="225"/>
                  </a:lnTo>
                  <a:lnTo>
                    <a:pt x="18" y="223"/>
                  </a:lnTo>
                  <a:lnTo>
                    <a:pt x="15" y="222"/>
                  </a:lnTo>
                  <a:lnTo>
                    <a:pt x="12" y="221"/>
                  </a:lnTo>
                  <a:lnTo>
                    <a:pt x="9" y="219"/>
                  </a:lnTo>
                  <a:lnTo>
                    <a:pt x="6" y="216"/>
                  </a:lnTo>
                  <a:lnTo>
                    <a:pt x="5" y="215"/>
                  </a:lnTo>
                  <a:lnTo>
                    <a:pt x="4" y="212"/>
                  </a:lnTo>
                  <a:lnTo>
                    <a:pt x="5" y="209"/>
                  </a:lnTo>
                  <a:lnTo>
                    <a:pt x="0" y="203"/>
                  </a:lnTo>
                  <a:lnTo>
                    <a:pt x="5" y="203"/>
                  </a:lnTo>
                  <a:lnTo>
                    <a:pt x="10" y="205"/>
                  </a:lnTo>
                  <a:lnTo>
                    <a:pt x="15" y="205"/>
                  </a:lnTo>
                  <a:lnTo>
                    <a:pt x="18" y="205"/>
                  </a:lnTo>
                  <a:lnTo>
                    <a:pt x="22" y="207"/>
                  </a:lnTo>
                  <a:lnTo>
                    <a:pt x="24" y="207"/>
                  </a:lnTo>
                  <a:lnTo>
                    <a:pt x="27" y="207"/>
                  </a:lnTo>
                  <a:lnTo>
                    <a:pt x="28" y="207"/>
                  </a:lnTo>
                  <a:lnTo>
                    <a:pt x="27" y="207"/>
                  </a:lnTo>
                  <a:lnTo>
                    <a:pt x="23" y="205"/>
                  </a:lnTo>
                  <a:lnTo>
                    <a:pt x="18" y="203"/>
                  </a:lnTo>
                  <a:lnTo>
                    <a:pt x="14" y="201"/>
                  </a:lnTo>
                  <a:lnTo>
                    <a:pt x="9" y="199"/>
                  </a:lnTo>
                  <a:lnTo>
                    <a:pt x="4" y="197"/>
                  </a:lnTo>
                  <a:lnTo>
                    <a:pt x="0" y="196"/>
                  </a:lnTo>
                  <a:lnTo>
                    <a:pt x="0" y="193"/>
                  </a:lnTo>
                  <a:lnTo>
                    <a:pt x="0" y="190"/>
                  </a:lnTo>
                  <a:lnTo>
                    <a:pt x="2" y="187"/>
                  </a:lnTo>
                  <a:lnTo>
                    <a:pt x="2" y="186"/>
                  </a:lnTo>
                  <a:lnTo>
                    <a:pt x="3" y="185"/>
                  </a:lnTo>
                  <a:lnTo>
                    <a:pt x="2" y="183"/>
                  </a:lnTo>
                  <a:lnTo>
                    <a:pt x="2" y="181"/>
                  </a:lnTo>
                  <a:lnTo>
                    <a:pt x="0" y="178"/>
                  </a:lnTo>
                  <a:lnTo>
                    <a:pt x="9" y="178"/>
                  </a:lnTo>
                  <a:lnTo>
                    <a:pt x="9" y="179"/>
                  </a:lnTo>
                  <a:lnTo>
                    <a:pt x="9" y="181"/>
                  </a:lnTo>
                  <a:lnTo>
                    <a:pt x="10" y="181"/>
                  </a:lnTo>
                  <a:lnTo>
                    <a:pt x="10" y="182"/>
                  </a:lnTo>
                  <a:lnTo>
                    <a:pt x="11" y="182"/>
                  </a:lnTo>
                  <a:lnTo>
                    <a:pt x="11" y="181"/>
                  </a:lnTo>
                  <a:lnTo>
                    <a:pt x="12" y="181"/>
                  </a:lnTo>
                  <a:lnTo>
                    <a:pt x="15" y="181"/>
                  </a:lnTo>
                  <a:lnTo>
                    <a:pt x="17" y="179"/>
                  </a:lnTo>
                  <a:lnTo>
                    <a:pt x="20" y="179"/>
                  </a:lnTo>
                  <a:lnTo>
                    <a:pt x="22" y="179"/>
                  </a:lnTo>
                  <a:lnTo>
                    <a:pt x="24" y="178"/>
                  </a:lnTo>
                  <a:lnTo>
                    <a:pt x="25" y="178"/>
                  </a:lnTo>
                  <a:lnTo>
                    <a:pt x="25" y="176"/>
                  </a:lnTo>
                  <a:lnTo>
                    <a:pt x="25" y="175"/>
                  </a:lnTo>
                  <a:lnTo>
                    <a:pt x="25" y="174"/>
                  </a:lnTo>
                  <a:lnTo>
                    <a:pt x="27" y="174"/>
                  </a:lnTo>
                  <a:lnTo>
                    <a:pt x="28" y="174"/>
                  </a:lnTo>
                  <a:lnTo>
                    <a:pt x="29" y="174"/>
                  </a:lnTo>
                  <a:lnTo>
                    <a:pt x="30" y="174"/>
                  </a:lnTo>
                  <a:lnTo>
                    <a:pt x="31" y="174"/>
                  </a:lnTo>
                  <a:lnTo>
                    <a:pt x="33" y="174"/>
                  </a:lnTo>
                  <a:lnTo>
                    <a:pt x="33" y="172"/>
                  </a:lnTo>
                  <a:lnTo>
                    <a:pt x="33" y="169"/>
                  </a:lnTo>
                  <a:lnTo>
                    <a:pt x="31" y="168"/>
                  </a:lnTo>
                  <a:lnTo>
                    <a:pt x="30" y="167"/>
                  </a:lnTo>
                  <a:lnTo>
                    <a:pt x="30" y="165"/>
                  </a:lnTo>
                  <a:lnTo>
                    <a:pt x="29" y="164"/>
                  </a:lnTo>
                  <a:lnTo>
                    <a:pt x="28" y="164"/>
                  </a:lnTo>
                  <a:lnTo>
                    <a:pt x="30" y="164"/>
                  </a:lnTo>
                  <a:lnTo>
                    <a:pt x="31" y="164"/>
                  </a:lnTo>
                  <a:lnTo>
                    <a:pt x="33" y="164"/>
                  </a:lnTo>
                  <a:lnTo>
                    <a:pt x="34" y="164"/>
                  </a:lnTo>
                  <a:lnTo>
                    <a:pt x="36" y="164"/>
                  </a:lnTo>
                  <a:lnTo>
                    <a:pt x="37" y="164"/>
                  </a:lnTo>
                  <a:lnTo>
                    <a:pt x="39" y="164"/>
                  </a:lnTo>
                  <a:lnTo>
                    <a:pt x="40" y="162"/>
                  </a:lnTo>
                  <a:lnTo>
                    <a:pt x="41" y="162"/>
                  </a:lnTo>
                  <a:lnTo>
                    <a:pt x="41" y="161"/>
                  </a:lnTo>
                  <a:lnTo>
                    <a:pt x="41" y="158"/>
                  </a:lnTo>
                  <a:lnTo>
                    <a:pt x="41" y="157"/>
                  </a:lnTo>
                  <a:lnTo>
                    <a:pt x="41" y="155"/>
                  </a:lnTo>
                  <a:lnTo>
                    <a:pt x="40" y="153"/>
                  </a:lnTo>
                  <a:lnTo>
                    <a:pt x="39" y="151"/>
                  </a:lnTo>
                  <a:lnTo>
                    <a:pt x="46" y="151"/>
                  </a:lnTo>
                  <a:lnTo>
                    <a:pt x="43" y="151"/>
                  </a:lnTo>
                  <a:lnTo>
                    <a:pt x="68" y="151"/>
                  </a:lnTo>
                  <a:lnTo>
                    <a:pt x="65" y="148"/>
                  </a:lnTo>
                  <a:lnTo>
                    <a:pt x="67" y="147"/>
                  </a:lnTo>
                  <a:lnTo>
                    <a:pt x="68" y="146"/>
                  </a:lnTo>
                  <a:lnTo>
                    <a:pt x="70" y="144"/>
                  </a:lnTo>
                  <a:lnTo>
                    <a:pt x="71" y="143"/>
                  </a:lnTo>
                  <a:lnTo>
                    <a:pt x="72" y="140"/>
                  </a:lnTo>
                  <a:lnTo>
                    <a:pt x="73" y="139"/>
                  </a:lnTo>
                  <a:lnTo>
                    <a:pt x="73" y="136"/>
                  </a:lnTo>
                  <a:lnTo>
                    <a:pt x="73" y="133"/>
                  </a:lnTo>
                  <a:lnTo>
                    <a:pt x="75" y="133"/>
                  </a:lnTo>
                  <a:lnTo>
                    <a:pt x="78" y="133"/>
                  </a:lnTo>
                  <a:lnTo>
                    <a:pt x="81" y="133"/>
                  </a:lnTo>
                  <a:lnTo>
                    <a:pt x="84" y="133"/>
                  </a:lnTo>
                  <a:lnTo>
                    <a:pt x="85" y="133"/>
                  </a:lnTo>
                  <a:lnTo>
                    <a:pt x="86" y="133"/>
                  </a:lnTo>
                  <a:lnTo>
                    <a:pt x="87" y="133"/>
                  </a:lnTo>
                  <a:lnTo>
                    <a:pt x="90" y="133"/>
                  </a:lnTo>
                  <a:lnTo>
                    <a:pt x="90" y="132"/>
                  </a:lnTo>
                  <a:lnTo>
                    <a:pt x="90" y="130"/>
                  </a:lnTo>
                  <a:lnTo>
                    <a:pt x="91" y="129"/>
                  </a:lnTo>
                  <a:lnTo>
                    <a:pt x="91" y="128"/>
                  </a:lnTo>
                  <a:lnTo>
                    <a:pt x="92" y="126"/>
                  </a:lnTo>
                  <a:lnTo>
                    <a:pt x="93" y="126"/>
                  </a:lnTo>
                  <a:lnTo>
                    <a:pt x="93" y="125"/>
                  </a:lnTo>
                  <a:lnTo>
                    <a:pt x="92" y="125"/>
                  </a:lnTo>
                  <a:lnTo>
                    <a:pt x="92" y="123"/>
                  </a:lnTo>
                  <a:lnTo>
                    <a:pt x="91" y="123"/>
                  </a:lnTo>
                  <a:lnTo>
                    <a:pt x="91" y="122"/>
                  </a:lnTo>
                  <a:lnTo>
                    <a:pt x="92" y="122"/>
                  </a:lnTo>
                  <a:lnTo>
                    <a:pt x="92" y="121"/>
                  </a:lnTo>
                  <a:lnTo>
                    <a:pt x="92" y="119"/>
                  </a:lnTo>
                  <a:lnTo>
                    <a:pt x="93" y="119"/>
                  </a:lnTo>
                  <a:lnTo>
                    <a:pt x="94" y="119"/>
                  </a:lnTo>
                  <a:lnTo>
                    <a:pt x="94" y="118"/>
                  </a:lnTo>
                  <a:lnTo>
                    <a:pt x="96" y="118"/>
                  </a:lnTo>
                  <a:lnTo>
                    <a:pt x="96" y="115"/>
                  </a:lnTo>
                  <a:lnTo>
                    <a:pt x="97" y="111"/>
                  </a:lnTo>
                  <a:lnTo>
                    <a:pt x="98" y="108"/>
                  </a:lnTo>
                  <a:lnTo>
                    <a:pt x="100" y="105"/>
                  </a:lnTo>
                  <a:lnTo>
                    <a:pt x="103" y="102"/>
                  </a:lnTo>
                  <a:lnTo>
                    <a:pt x="104" y="101"/>
                  </a:lnTo>
                  <a:lnTo>
                    <a:pt x="105" y="100"/>
                  </a:lnTo>
                  <a:lnTo>
                    <a:pt x="106" y="98"/>
                  </a:lnTo>
                  <a:lnTo>
                    <a:pt x="106" y="97"/>
                  </a:lnTo>
                  <a:lnTo>
                    <a:pt x="107" y="97"/>
                  </a:lnTo>
                  <a:lnTo>
                    <a:pt x="109" y="97"/>
                  </a:lnTo>
                  <a:lnTo>
                    <a:pt x="110" y="98"/>
                  </a:lnTo>
                  <a:lnTo>
                    <a:pt x="111" y="98"/>
                  </a:lnTo>
                  <a:lnTo>
                    <a:pt x="112" y="98"/>
                  </a:lnTo>
                  <a:lnTo>
                    <a:pt x="112" y="96"/>
                  </a:lnTo>
                  <a:lnTo>
                    <a:pt x="112" y="93"/>
                  </a:lnTo>
                  <a:lnTo>
                    <a:pt x="111" y="90"/>
                  </a:lnTo>
                  <a:lnTo>
                    <a:pt x="112" y="87"/>
                  </a:lnTo>
                  <a:lnTo>
                    <a:pt x="112" y="86"/>
                  </a:lnTo>
                  <a:lnTo>
                    <a:pt x="112" y="83"/>
                  </a:lnTo>
                  <a:lnTo>
                    <a:pt x="112" y="82"/>
                  </a:lnTo>
                  <a:lnTo>
                    <a:pt x="112" y="80"/>
                  </a:lnTo>
                  <a:lnTo>
                    <a:pt x="116" y="80"/>
                  </a:lnTo>
                  <a:lnTo>
                    <a:pt x="119" y="82"/>
                  </a:lnTo>
                  <a:lnTo>
                    <a:pt x="122" y="82"/>
                  </a:lnTo>
                  <a:lnTo>
                    <a:pt x="123" y="80"/>
                  </a:lnTo>
                  <a:lnTo>
                    <a:pt x="124" y="79"/>
                  </a:lnTo>
                  <a:lnTo>
                    <a:pt x="125" y="77"/>
                  </a:lnTo>
                  <a:lnTo>
                    <a:pt x="126" y="75"/>
                  </a:lnTo>
                  <a:lnTo>
                    <a:pt x="128" y="70"/>
                  </a:lnTo>
                  <a:lnTo>
                    <a:pt x="126" y="69"/>
                  </a:lnTo>
                  <a:lnTo>
                    <a:pt x="125" y="67"/>
                  </a:lnTo>
                  <a:lnTo>
                    <a:pt x="124" y="65"/>
                  </a:lnTo>
                  <a:lnTo>
                    <a:pt x="124" y="64"/>
                  </a:lnTo>
                  <a:lnTo>
                    <a:pt x="124" y="62"/>
                  </a:lnTo>
                  <a:lnTo>
                    <a:pt x="123" y="61"/>
                  </a:lnTo>
                  <a:lnTo>
                    <a:pt x="123" y="60"/>
                  </a:lnTo>
                  <a:lnTo>
                    <a:pt x="122" y="58"/>
                  </a:lnTo>
                  <a:lnTo>
                    <a:pt x="122" y="57"/>
                  </a:lnTo>
                  <a:lnTo>
                    <a:pt x="121" y="57"/>
                  </a:lnTo>
                  <a:lnTo>
                    <a:pt x="119" y="58"/>
                  </a:lnTo>
                  <a:lnTo>
                    <a:pt x="118" y="60"/>
                  </a:lnTo>
                  <a:lnTo>
                    <a:pt x="116" y="61"/>
                  </a:lnTo>
                  <a:lnTo>
                    <a:pt x="115" y="62"/>
                  </a:lnTo>
                  <a:lnTo>
                    <a:pt x="112" y="62"/>
                  </a:lnTo>
                  <a:lnTo>
                    <a:pt x="111" y="64"/>
                  </a:lnTo>
                  <a:lnTo>
                    <a:pt x="109" y="65"/>
                  </a:lnTo>
                  <a:lnTo>
                    <a:pt x="106" y="65"/>
                  </a:lnTo>
                  <a:lnTo>
                    <a:pt x="109" y="60"/>
                  </a:lnTo>
                  <a:lnTo>
                    <a:pt x="111" y="56"/>
                  </a:lnTo>
                  <a:lnTo>
                    <a:pt x="115" y="51"/>
                  </a:lnTo>
                  <a:lnTo>
                    <a:pt x="118" y="49"/>
                  </a:lnTo>
                  <a:lnTo>
                    <a:pt x="122" y="46"/>
                  </a:lnTo>
                  <a:lnTo>
                    <a:pt x="125" y="42"/>
                  </a:lnTo>
                  <a:lnTo>
                    <a:pt x="128" y="37"/>
                  </a:lnTo>
                  <a:lnTo>
                    <a:pt x="130" y="32"/>
                  </a:lnTo>
                  <a:lnTo>
                    <a:pt x="130" y="33"/>
                  </a:lnTo>
                  <a:lnTo>
                    <a:pt x="130" y="35"/>
                  </a:lnTo>
                  <a:lnTo>
                    <a:pt x="131" y="35"/>
                  </a:lnTo>
                  <a:lnTo>
                    <a:pt x="131" y="36"/>
                  </a:lnTo>
                  <a:lnTo>
                    <a:pt x="131" y="37"/>
                  </a:lnTo>
                  <a:lnTo>
                    <a:pt x="131" y="39"/>
                  </a:lnTo>
                  <a:lnTo>
                    <a:pt x="131" y="40"/>
                  </a:lnTo>
                  <a:lnTo>
                    <a:pt x="132" y="40"/>
                  </a:lnTo>
                  <a:lnTo>
                    <a:pt x="132" y="42"/>
                  </a:lnTo>
                  <a:lnTo>
                    <a:pt x="134" y="43"/>
                  </a:lnTo>
                  <a:lnTo>
                    <a:pt x="135" y="44"/>
                  </a:lnTo>
                  <a:lnTo>
                    <a:pt x="136" y="44"/>
                  </a:lnTo>
                  <a:lnTo>
                    <a:pt x="137" y="44"/>
                  </a:lnTo>
                  <a:lnTo>
                    <a:pt x="138" y="44"/>
                  </a:lnTo>
                  <a:lnTo>
                    <a:pt x="141" y="44"/>
                  </a:lnTo>
                  <a:lnTo>
                    <a:pt x="144" y="44"/>
                  </a:lnTo>
                  <a:lnTo>
                    <a:pt x="146" y="44"/>
                  </a:lnTo>
                  <a:lnTo>
                    <a:pt x="148" y="44"/>
                  </a:lnTo>
                  <a:lnTo>
                    <a:pt x="149" y="44"/>
                  </a:lnTo>
                  <a:lnTo>
                    <a:pt x="150" y="44"/>
                  </a:lnTo>
                  <a:lnTo>
                    <a:pt x="151" y="44"/>
                  </a:lnTo>
                  <a:lnTo>
                    <a:pt x="150" y="43"/>
                  </a:lnTo>
                  <a:lnTo>
                    <a:pt x="150" y="42"/>
                  </a:lnTo>
                  <a:lnTo>
                    <a:pt x="150" y="40"/>
                  </a:lnTo>
                  <a:lnTo>
                    <a:pt x="149" y="40"/>
                  </a:lnTo>
                  <a:lnTo>
                    <a:pt x="149" y="39"/>
                  </a:lnTo>
                  <a:lnTo>
                    <a:pt x="149" y="36"/>
                  </a:lnTo>
                  <a:lnTo>
                    <a:pt x="149" y="35"/>
                  </a:lnTo>
                  <a:lnTo>
                    <a:pt x="151" y="35"/>
                  </a:lnTo>
                  <a:lnTo>
                    <a:pt x="154" y="33"/>
                  </a:lnTo>
                  <a:lnTo>
                    <a:pt x="157" y="32"/>
                  </a:lnTo>
                  <a:lnTo>
                    <a:pt x="161" y="32"/>
                  </a:lnTo>
                  <a:lnTo>
                    <a:pt x="165" y="30"/>
                  </a:lnTo>
                  <a:lnTo>
                    <a:pt x="168" y="29"/>
                  </a:lnTo>
                  <a:lnTo>
                    <a:pt x="172" y="28"/>
                  </a:lnTo>
                  <a:lnTo>
                    <a:pt x="174" y="25"/>
                  </a:lnTo>
                  <a:lnTo>
                    <a:pt x="175" y="23"/>
                  </a:lnTo>
                  <a:lnTo>
                    <a:pt x="176" y="23"/>
                  </a:lnTo>
                  <a:lnTo>
                    <a:pt x="178" y="22"/>
                  </a:lnTo>
                  <a:lnTo>
                    <a:pt x="179" y="21"/>
                  </a:lnTo>
                  <a:lnTo>
                    <a:pt x="180" y="21"/>
                  </a:lnTo>
                  <a:lnTo>
                    <a:pt x="182" y="21"/>
                  </a:lnTo>
                  <a:lnTo>
                    <a:pt x="184" y="19"/>
                  </a:lnTo>
                  <a:lnTo>
                    <a:pt x="185" y="19"/>
                  </a:lnTo>
                  <a:lnTo>
                    <a:pt x="185" y="21"/>
                  </a:lnTo>
                  <a:lnTo>
                    <a:pt x="186" y="22"/>
                  </a:lnTo>
                  <a:lnTo>
                    <a:pt x="186" y="23"/>
                  </a:lnTo>
                  <a:lnTo>
                    <a:pt x="186" y="25"/>
                  </a:lnTo>
                  <a:lnTo>
                    <a:pt x="187" y="26"/>
                  </a:lnTo>
                  <a:lnTo>
                    <a:pt x="188" y="26"/>
                  </a:lnTo>
                  <a:lnTo>
                    <a:pt x="188" y="28"/>
                  </a:lnTo>
                  <a:lnTo>
                    <a:pt x="190" y="28"/>
                  </a:lnTo>
                  <a:lnTo>
                    <a:pt x="192" y="26"/>
                  </a:lnTo>
                  <a:lnTo>
                    <a:pt x="193" y="26"/>
                  </a:lnTo>
                  <a:lnTo>
                    <a:pt x="195" y="25"/>
                  </a:lnTo>
                  <a:lnTo>
                    <a:pt x="198" y="23"/>
                  </a:lnTo>
                  <a:lnTo>
                    <a:pt x="200" y="23"/>
                  </a:lnTo>
                  <a:lnTo>
                    <a:pt x="201" y="22"/>
                  </a:lnTo>
                  <a:lnTo>
                    <a:pt x="203" y="22"/>
                  </a:lnTo>
                  <a:lnTo>
                    <a:pt x="201" y="21"/>
                  </a:lnTo>
                  <a:lnTo>
                    <a:pt x="200" y="18"/>
                  </a:lnTo>
                  <a:lnTo>
                    <a:pt x="200" y="16"/>
                  </a:lnTo>
                  <a:lnTo>
                    <a:pt x="201" y="15"/>
                  </a:lnTo>
                  <a:lnTo>
                    <a:pt x="205" y="11"/>
                  </a:lnTo>
                  <a:lnTo>
                    <a:pt x="209" y="8"/>
                  </a:lnTo>
                  <a:lnTo>
                    <a:pt x="215" y="7"/>
                  </a:lnTo>
                  <a:lnTo>
                    <a:pt x="219" y="5"/>
                  </a:lnTo>
                  <a:lnTo>
                    <a:pt x="223" y="5"/>
                  </a:lnTo>
                  <a:lnTo>
                    <a:pt x="225" y="7"/>
                  </a:lnTo>
                  <a:lnTo>
                    <a:pt x="225" y="8"/>
                  </a:lnTo>
                  <a:lnTo>
                    <a:pt x="224" y="10"/>
                  </a:lnTo>
                  <a:lnTo>
                    <a:pt x="223" y="10"/>
                  </a:lnTo>
                  <a:lnTo>
                    <a:pt x="222" y="11"/>
                  </a:lnTo>
                  <a:lnTo>
                    <a:pt x="220" y="12"/>
                  </a:lnTo>
                  <a:lnTo>
                    <a:pt x="219" y="14"/>
                  </a:lnTo>
                  <a:lnTo>
                    <a:pt x="219" y="15"/>
                  </a:lnTo>
                  <a:lnTo>
                    <a:pt x="220" y="16"/>
                  </a:lnTo>
                  <a:lnTo>
                    <a:pt x="223" y="16"/>
                  </a:lnTo>
                  <a:lnTo>
                    <a:pt x="224" y="15"/>
                  </a:lnTo>
                  <a:lnTo>
                    <a:pt x="226" y="14"/>
                  </a:lnTo>
                  <a:lnTo>
                    <a:pt x="229" y="12"/>
                  </a:lnTo>
                  <a:lnTo>
                    <a:pt x="231" y="11"/>
                  </a:lnTo>
                  <a:lnTo>
                    <a:pt x="234" y="10"/>
                  </a:lnTo>
                  <a:lnTo>
                    <a:pt x="236" y="10"/>
                  </a:lnTo>
                  <a:lnTo>
                    <a:pt x="236" y="8"/>
                  </a:lnTo>
                  <a:lnTo>
                    <a:pt x="236" y="7"/>
                  </a:lnTo>
                  <a:lnTo>
                    <a:pt x="236" y="5"/>
                  </a:lnTo>
                  <a:lnTo>
                    <a:pt x="236" y="4"/>
                  </a:lnTo>
                  <a:lnTo>
                    <a:pt x="236" y="3"/>
                  </a:lnTo>
                  <a:lnTo>
                    <a:pt x="241" y="3"/>
                  </a:lnTo>
                  <a:lnTo>
                    <a:pt x="243" y="3"/>
                  </a:lnTo>
                  <a:lnTo>
                    <a:pt x="246" y="3"/>
                  </a:lnTo>
                  <a:lnTo>
                    <a:pt x="249" y="3"/>
                  </a:lnTo>
                  <a:lnTo>
                    <a:pt x="250" y="3"/>
                  </a:lnTo>
                  <a:lnTo>
                    <a:pt x="252" y="3"/>
                  </a:lnTo>
                  <a:lnTo>
                    <a:pt x="254" y="3"/>
                  </a:lnTo>
                  <a:lnTo>
                    <a:pt x="255" y="3"/>
                  </a:lnTo>
                  <a:lnTo>
                    <a:pt x="254" y="4"/>
                  </a:lnTo>
                  <a:lnTo>
                    <a:pt x="252" y="5"/>
                  </a:lnTo>
                  <a:lnTo>
                    <a:pt x="252" y="7"/>
                  </a:lnTo>
                  <a:lnTo>
                    <a:pt x="251" y="8"/>
                  </a:lnTo>
                  <a:lnTo>
                    <a:pt x="250" y="10"/>
                  </a:lnTo>
                  <a:lnTo>
                    <a:pt x="250" y="11"/>
                  </a:lnTo>
                  <a:lnTo>
                    <a:pt x="249" y="14"/>
                  </a:lnTo>
                  <a:lnTo>
                    <a:pt x="248" y="15"/>
                  </a:lnTo>
                  <a:lnTo>
                    <a:pt x="251" y="12"/>
                  </a:lnTo>
                  <a:lnTo>
                    <a:pt x="254" y="11"/>
                  </a:lnTo>
                  <a:lnTo>
                    <a:pt x="256" y="8"/>
                  </a:lnTo>
                  <a:lnTo>
                    <a:pt x="258" y="7"/>
                  </a:lnTo>
                  <a:lnTo>
                    <a:pt x="261" y="5"/>
                  </a:lnTo>
                  <a:lnTo>
                    <a:pt x="263" y="4"/>
                  </a:lnTo>
                  <a:lnTo>
                    <a:pt x="266" y="3"/>
                  </a:lnTo>
                  <a:lnTo>
                    <a:pt x="267" y="0"/>
                  </a:lnTo>
                  <a:lnTo>
                    <a:pt x="267" y="1"/>
                  </a:lnTo>
                  <a:lnTo>
                    <a:pt x="267" y="3"/>
                  </a:lnTo>
                  <a:lnTo>
                    <a:pt x="267" y="4"/>
                  </a:lnTo>
                  <a:lnTo>
                    <a:pt x="267" y="5"/>
                  </a:lnTo>
                  <a:lnTo>
                    <a:pt x="267" y="7"/>
                  </a:lnTo>
                  <a:lnTo>
                    <a:pt x="268" y="7"/>
                  </a:lnTo>
                  <a:lnTo>
                    <a:pt x="269" y="5"/>
                  </a:lnTo>
                  <a:lnTo>
                    <a:pt x="270" y="4"/>
                  </a:lnTo>
                  <a:lnTo>
                    <a:pt x="271" y="3"/>
                  </a:lnTo>
                  <a:lnTo>
                    <a:pt x="273" y="3"/>
                  </a:lnTo>
                  <a:lnTo>
                    <a:pt x="274" y="3"/>
                  </a:lnTo>
                  <a:lnTo>
                    <a:pt x="275" y="3"/>
                  </a:lnTo>
                  <a:lnTo>
                    <a:pt x="277" y="3"/>
                  </a:lnTo>
                  <a:lnTo>
                    <a:pt x="280" y="3"/>
                  </a:lnTo>
                  <a:lnTo>
                    <a:pt x="282" y="3"/>
                  </a:lnTo>
                  <a:lnTo>
                    <a:pt x="285" y="3"/>
                  </a:lnTo>
                  <a:lnTo>
                    <a:pt x="287" y="3"/>
                  </a:lnTo>
                  <a:lnTo>
                    <a:pt x="288" y="3"/>
                  </a:lnTo>
                  <a:lnTo>
                    <a:pt x="291" y="4"/>
                  </a:lnTo>
                  <a:lnTo>
                    <a:pt x="294" y="7"/>
                  </a:lnTo>
                  <a:lnTo>
                    <a:pt x="298" y="8"/>
                  </a:lnTo>
                  <a:lnTo>
                    <a:pt x="304" y="11"/>
                  </a:lnTo>
                  <a:lnTo>
                    <a:pt x="308" y="12"/>
                  </a:lnTo>
                  <a:lnTo>
                    <a:pt x="313" y="15"/>
                  </a:lnTo>
                  <a:lnTo>
                    <a:pt x="318" y="16"/>
                  </a:lnTo>
                  <a:lnTo>
                    <a:pt x="320" y="18"/>
                  </a:lnTo>
                  <a:lnTo>
                    <a:pt x="320" y="19"/>
                  </a:lnTo>
                  <a:lnTo>
                    <a:pt x="319" y="21"/>
                  </a:lnTo>
                  <a:lnTo>
                    <a:pt x="318" y="23"/>
                  </a:lnTo>
                  <a:lnTo>
                    <a:pt x="317" y="25"/>
                  </a:lnTo>
                  <a:lnTo>
                    <a:pt x="316" y="26"/>
                  </a:lnTo>
                  <a:lnTo>
                    <a:pt x="316" y="29"/>
                  </a:lnTo>
                  <a:lnTo>
                    <a:pt x="314" y="30"/>
                  </a:lnTo>
                  <a:lnTo>
                    <a:pt x="314" y="32"/>
                  </a:lnTo>
                  <a:lnTo>
                    <a:pt x="311" y="32"/>
                  </a:lnTo>
                  <a:lnTo>
                    <a:pt x="308" y="30"/>
                  </a:lnTo>
                  <a:lnTo>
                    <a:pt x="305" y="29"/>
                  </a:lnTo>
                  <a:lnTo>
                    <a:pt x="301" y="28"/>
                  </a:lnTo>
                  <a:lnTo>
                    <a:pt x="299" y="25"/>
                  </a:lnTo>
                  <a:lnTo>
                    <a:pt x="295" y="23"/>
                  </a:lnTo>
                  <a:lnTo>
                    <a:pt x="292" y="22"/>
                  </a:lnTo>
                  <a:lnTo>
                    <a:pt x="288" y="22"/>
                  </a:lnTo>
                  <a:lnTo>
                    <a:pt x="287" y="22"/>
                  </a:lnTo>
                  <a:lnTo>
                    <a:pt x="286" y="22"/>
                  </a:lnTo>
                  <a:lnTo>
                    <a:pt x="283" y="22"/>
                  </a:lnTo>
                  <a:lnTo>
                    <a:pt x="282" y="22"/>
                  </a:lnTo>
                  <a:lnTo>
                    <a:pt x="280" y="22"/>
                  </a:lnTo>
                  <a:lnTo>
                    <a:pt x="279" y="22"/>
                  </a:lnTo>
                  <a:lnTo>
                    <a:pt x="276" y="22"/>
                  </a:lnTo>
                  <a:lnTo>
                    <a:pt x="274" y="22"/>
                  </a:lnTo>
                  <a:lnTo>
                    <a:pt x="273" y="25"/>
                  </a:lnTo>
                  <a:lnTo>
                    <a:pt x="271" y="28"/>
                  </a:lnTo>
                  <a:lnTo>
                    <a:pt x="270" y="30"/>
                  </a:lnTo>
                  <a:lnTo>
                    <a:pt x="270" y="33"/>
                  </a:lnTo>
                  <a:lnTo>
                    <a:pt x="269" y="35"/>
                  </a:lnTo>
                  <a:lnTo>
                    <a:pt x="268" y="39"/>
                  </a:lnTo>
                  <a:lnTo>
                    <a:pt x="268" y="42"/>
                  </a:lnTo>
                  <a:lnTo>
                    <a:pt x="267" y="44"/>
                  </a:lnTo>
                  <a:lnTo>
                    <a:pt x="266" y="46"/>
                  </a:lnTo>
                  <a:lnTo>
                    <a:pt x="264" y="47"/>
                  </a:lnTo>
                  <a:lnTo>
                    <a:pt x="263" y="47"/>
                  </a:lnTo>
                  <a:lnTo>
                    <a:pt x="262" y="47"/>
                  </a:lnTo>
                  <a:lnTo>
                    <a:pt x="261" y="46"/>
                  </a:lnTo>
                  <a:lnTo>
                    <a:pt x="260" y="46"/>
                  </a:lnTo>
                  <a:lnTo>
                    <a:pt x="257" y="44"/>
                  </a:lnTo>
                  <a:lnTo>
                    <a:pt x="255" y="44"/>
                  </a:lnTo>
                  <a:lnTo>
                    <a:pt x="252" y="44"/>
                  </a:lnTo>
                  <a:lnTo>
                    <a:pt x="250" y="46"/>
                  </a:lnTo>
                  <a:lnTo>
                    <a:pt x="248" y="46"/>
                  </a:lnTo>
                  <a:lnTo>
                    <a:pt x="246" y="46"/>
                  </a:lnTo>
                  <a:lnTo>
                    <a:pt x="244" y="47"/>
                  </a:lnTo>
                  <a:lnTo>
                    <a:pt x="242" y="49"/>
                  </a:lnTo>
                  <a:lnTo>
                    <a:pt x="238" y="49"/>
                  </a:lnTo>
                  <a:lnTo>
                    <a:pt x="236" y="50"/>
                  </a:lnTo>
                  <a:lnTo>
                    <a:pt x="232" y="50"/>
                  </a:lnTo>
                  <a:lnTo>
                    <a:pt x="229" y="49"/>
                  </a:lnTo>
                  <a:lnTo>
                    <a:pt x="225" y="46"/>
                  </a:lnTo>
                  <a:lnTo>
                    <a:pt x="223" y="44"/>
                  </a:lnTo>
                  <a:lnTo>
                    <a:pt x="222" y="42"/>
                  </a:lnTo>
                  <a:lnTo>
                    <a:pt x="219" y="39"/>
                  </a:lnTo>
                  <a:lnTo>
                    <a:pt x="217" y="37"/>
                  </a:lnTo>
                  <a:lnTo>
                    <a:pt x="215" y="35"/>
                  </a:lnTo>
                  <a:lnTo>
                    <a:pt x="210" y="39"/>
                  </a:lnTo>
                  <a:lnTo>
                    <a:pt x="205" y="40"/>
                  </a:lnTo>
                  <a:lnTo>
                    <a:pt x="200" y="43"/>
                  </a:lnTo>
                  <a:lnTo>
                    <a:pt x="194" y="44"/>
                  </a:lnTo>
                  <a:lnTo>
                    <a:pt x="188" y="46"/>
                  </a:lnTo>
                  <a:lnTo>
                    <a:pt x="182" y="47"/>
                  </a:lnTo>
                  <a:lnTo>
                    <a:pt x="176" y="49"/>
                  </a:lnTo>
                  <a:lnTo>
                    <a:pt x="171" y="50"/>
                  </a:lnTo>
                  <a:lnTo>
                    <a:pt x="168" y="51"/>
                  </a:lnTo>
                  <a:lnTo>
                    <a:pt x="166" y="54"/>
                  </a:lnTo>
                  <a:lnTo>
                    <a:pt x="165" y="58"/>
                  </a:lnTo>
                  <a:lnTo>
                    <a:pt x="162" y="62"/>
                  </a:lnTo>
                  <a:lnTo>
                    <a:pt x="160" y="67"/>
                  </a:lnTo>
                  <a:lnTo>
                    <a:pt x="157" y="73"/>
                  </a:lnTo>
                  <a:lnTo>
                    <a:pt x="155" y="79"/>
                  </a:lnTo>
                  <a:lnTo>
                    <a:pt x="153" y="83"/>
                  </a:lnTo>
                  <a:lnTo>
                    <a:pt x="150" y="90"/>
                  </a:lnTo>
                  <a:lnTo>
                    <a:pt x="147" y="96"/>
                  </a:lnTo>
                  <a:lnTo>
                    <a:pt x="143" y="101"/>
                  </a:lnTo>
                  <a:lnTo>
                    <a:pt x="138" y="107"/>
                  </a:lnTo>
                  <a:lnTo>
                    <a:pt x="135" y="114"/>
                  </a:lnTo>
                  <a:lnTo>
                    <a:pt x="131" y="122"/>
                  </a:lnTo>
                  <a:lnTo>
                    <a:pt x="129" y="130"/>
                  </a:lnTo>
                  <a:lnTo>
                    <a:pt x="128" y="140"/>
                  </a:lnTo>
                  <a:lnTo>
                    <a:pt x="126" y="140"/>
                  </a:lnTo>
                  <a:lnTo>
                    <a:pt x="125" y="140"/>
                  </a:lnTo>
                  <a:lnTo>
                    <a:pt x="124" y="140"/>
                  </a:lnTo>
                  <a:lnTo>
                    <a:pt x="123" y="140"/>
                  </a:lnTo>
                  <a:lnTo>
                    <a:pt x="121" y="140"/>
                  </a:lnTo>
                  <a:lnTo>
                    <a:pt x="118" y="140"/>
                  </a:lnTo>
                  <a:lnTo>
                    <a:pt x="116" y="140"/>
                  </a:lnTo>
                  <a:lnTo>
                    <a:pt x="112" y="140"/>
                  </a:lnTo>
                  <a:lnTo>
                    <a:pt x="106" y="165"/>
                  </a:lnTo>
                  <a:lnTo>
                    <a:pt x="106" y="169"/>
                  </a:lnTo>
                  <a:lnTo>
                    <a:pt x="106" y="174"/>
                  </a:lnTo>
                  <a:lnTo>
                    <a:pt x="106" y="178"/>
                  </a:lnTo>
                  <a:lnTo>
                    <a:pt x="107" y="183"/>
                  </a:lnTo>
                  <a:lnTo>
                    <a:pt x="109" y="187"/>
                  </a:lnTo>
                  <a:lnTo>
                    <a:pt x="111" y="192"/>
                  </a:lnTo>
                  <a:lnTo>
                    <a:pt x="113" y="194"/>
                  </a:lnTo>
                  <a:lnTo>
                    <a:pt x="117" y="196"/>
                  </a:lnTo>
                  <a:lnTo>
                    <a:pt x="117" y="203"/>
                  </a:lnTo>
                  <a:lnTo>
                    <a:pt x="116" y="208"/>
                  </a:lnTo>
                  <a:lnTo>
                    <a:pt x="115" y="212"/>
                  </a:lnTo>
                  <a:lnTo>
                    <a:pt x="115" y="215"/>
                  </a:lnTo>
                  <a:lnTo>
                    <a:pt x="113" y="218"/>
                  </a:lnTo>
                  <a:lnTo>
                    <a:pt x="115" y="221"/>
                  </a:lnTo>
                  <a:lnTo>
                    <a:pt x="115" y="225"/>
                  </a:lnTo>
                  <a:lnTo>
                    <a:pt x="117" y="229"/>
                  </a:lnTo>
                  <a:lnTo>
                    <a:pt x="115" y="232"/>
                  </a:lnTo>
                  <a:lnTo>
                    <a:pt x="112" y="233"/>
                  </a:lnTo>
                  <a:lnTo>
                    <a:pt x="111" y="236"/>
                  </a:lnTo>
                  <a:lnTo>
                    <a:pt x="109" y="239"/>
                  </a:lnTo>
                  <a:lnTo>
                    <a:pt x="107" y="243"/>
                  </a:lnTo>
                  <a:lnTo>
                    <a:pt x="107" y="246"/>
                  </a:lnTo>
                  <a:lnTo>
                    <a:pt x="106" y="250"/>
                  </a:lnTo>
                  <a:lnTo>
                    <a:pt x="106" y="254"/>
                  </a:lnTo>
                  <a:lnTo>
                    <a:pt x="104" y="254"/>
                  </a:lnTo>
                  <a:lnTo>
                    <a:pt x="103" y="254"/>
                  </a:lnTo>
                  <a:lnTo>
                    <a:pt x="100" y="254"/>
                  </a:lnTo>
                  <a:lnTo>
                    <a:pt x="99" y="253"/>
                  </a:lnTo>
                  <a:lnTo>
                    <a:pt x="97" y="253"/>
                  </a:lnTo>
                  <a:lnTo>
                    <a:pt x="96" y="253"/>
                  </a:lnTo>
                  <a:lnTo>
                    <a:pt x="94" y="253"/>
                  </a:lnTo>
                  <a:lnTo>
                    <a:pt x="93" y="25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5" name="Freeform 311">
              <a:extLst>
                <a:ext uri="{FF2B5EF4-FFF2-40B4-BE49-F238E27FC236}">
                  <a16:creationId xmlns:a16="http://schemas.microsoft.com/office/drawing/2014/main" id="{EC63647C-9C13-6027-0BCB-6121C413ABEE}"/>
                </a:ext>
              </a:extLst>
            </p:cNvPr>
            <p:cNvSpPr>
              <a:spLocks/>
            </p:cNvSpPr>
            <p:nvPr/>
          </p:nvSpPr>
          <p:spPr bwMode="gray">
            <a:xfrm>
              <a:off x="6409738" y="2083931"/>
              <a:ext cx="180790" cy="126780"/>
            </a:xfrm>
            <a:custGeom>
              <a:avLst/>
              <a:gdLst>
                <a:gd name="T0" fmla="*/ 39687 w 98"/>
                <a:gd name="T1" fmla="*/ 22419 h 72"/>
                <a:gd name="T2" fmla="*/ 58738 w 98"/>
                <a:gd name="T3" fmla="*/ 18215 h 72"/>
                <a:gd name="T4" fmla="*/ 74613 w 98"/>
                <a:gd name="T5" fmla="*/ 9808 h 72"/>
                <a:gd name="T6" fmla="*/ 90487 w 98"/>
                <a:gd name="T7" fmla="*/ 4203 h 72"/>
                <a:gd name="T8" fmla="*/ 107950 w 98"/>
                <a:gd name="T9" fmla="*/ 0 h 72"/>
                <a:gd name="T10" fmla="*/ 117475 w 98"/>
                <a:gd name="T11" fmla="*/ 2802 h 72"/>
                <a:gd name="T12" fmla="*/ 130175 w 98"/>
                <a:gd name="T13" fmla="*/ 7006 h 72"/>
                <a:gd name="T14" fmla="*/ 136525 w 98"/>
                <a:gd name="T15" fmla="*/ 9808 h 72"/>
                <a:gd name="T16" fmla="*/ 146050 w 98"/>
                <a:gd name="T17" fmla="*/ 12611 h 72"/>
                <a:gd name="T18" fmla="*/ 144463 w 98"/>
                <a:gd name="T19" fmla="*/ 19616 h 72"/>
                <a:gd name="T20" fmla="*/ 139700 w 98"/>
                <a:gd name="T21" fmla="*/ 28023 h 72"/>
                <a:gd name="T22" fmla="*/ 134938 w 98"/>
                <a:gd name="T23" fmla="*/ 33628 h 72"/>
                <a:gd name="T24" fmla="*/ 133350 w 98"/>
                <a:gd name="T25" fmla="*/ 37831 h 72"/>
                <a:gd name="T26" fmla="*/ 134938 w 98"/>
                <a:gd name="T27" fmla="*/ 43436 h 72"/>
                <a:gd name="T28" fmla="*/ 142875 w 98"/>
                <a:gd name="T29" fmla="*/ 46239 h 72"/>
                <a:gd name="T30" fmla="*/ 150813 w 98"/>
                <a:gd name="T31" fmla="*/ 53244 h 72"/>
                <a:gd name="T32" fmla="*/ 155575 w 98"/>
                <a:gd name="T33" fmla="*/ 54645 h 72"/>
                <a:gd name="T34" fmla="*/ 149225 w 98"/>
                <a:gd name="T35" fmla="*/ 58849 h 72"/>
                <a:gd name="T36" fmla="*/ 144463 w 98"/>
                <a:gd name="T37" fmla="*/ 63052 h 72"/>
                <a:gd name="T38" fmla="*/ 141288 w 98"/>
                <a:gd name="T39" fmla="*/ 65855 h 72"/>
                <a:gd name="T40" fmla="*/ 139700 w 98"/>
                <a:gd name="T41" fmla="*/ 72861 h 72"/>
                <a:gd name="T42" fmla="*/ 131763 w 98"/>
                <a:gd name="T43" fmla="*/ 77064 h 72"/>
                <a:gd name="T44" fmla="*/ 120650 w 98"/>
                <a:gd name="T45" fmla="*/ 81268 h 72"/>
                <a:gd name="T46" fmla="*/ 109538 w 98"/>
                <a:gd name="T47" fmla="*/ 85471 h 72"/>
                <a:gd name="T48" fmla="*/ 101600 w 98"/>
                <a:gd name="T49" fmla="*/ 89675 h 72"/>
                <a:gd name="T50" fmla="*/ 98425 w 98"/>
                <a:gd name="T51" fmla="*/ 93878 h 72"/>
                <a:gd name="T52" fmla="*/ 93662 w 98"/>
                <a:gd name="T53" fmla="*/ 99483 h 72"/>
                <a:gd name="T54" fmla="*/ 85725 w 98"/>
                <a:gd name="T55" fmla="*/ 100884 h 72"/>
                <a:gd name="T56" fmla="*/ 80962 w 98"/>
                <a:gd name="T57" fmla="*/ 100884 h 72"/>
                <a:gd name="T58" fmla="*/ 73025 w 98"/>
                <a:gd name="T59" fmla="*/ 99483 h 72"/>
                <a:gd name="T60" fmla="*/ 65088 w 98"/>
                <a:gd name="T61" fmla="*/ 95279 h 72"/>
                <a:gd name="T62" fmla="*/ 58738 w 98"/>
                <a:gd name="T63" fmla="*/ 91076 h 72"/>
                <a:gd name="T64" fmla="*/ 49212 w 98"/>
                <a:gd name="T65" fmla="*/ 91076 h 72"/>
                <a:gd name="T66" fmla="*/ 41275 w 98"/>
                <a:gd name="T67" fmla="*/ 91076 h 72"/>
                <a:gd name="T68" fmla="*/ 30163 w 98"/>
                <a:gd name="T69" fmla="*/ 89675 h 72"/>
                <a:gd name="T70" fmla="*/ 23812 w 98"/>
                <a:gd name="T71" fmla="*/ 91076 h 72"/>
                <a:gd name="T72" fmla="*/ 20637 w 98"/>
                <a:gd name="T73" fmla="*/ 89675 h 72"/>
                <a:gd name="T74" fmla="*/ 20637 w 98"/>
                <a:gd name="T75" fmla="*/ 85471 h 72"/>
                <a:gd name="T76" fmla="*/ 19050 w 98"/>
                <a:gd name="T77" fmla="*/ 81268 h 72"/>
                <a:gd name="T78" fmla="*/ 17463 w 98"/>
                <a:gd name="T79" fmla="*/ 74262 h 72"/>
                <a:gd name="T80" fmla="*/ 11112 w 98"/>
                <a:gd name="T81" fmla="*/ 74262 h 72"/>
                <a:gd name="T82" fmla="*/ 4763 w 98"/>
                <a:gd name="T83" fmla="*/ 72861 h 72"/>
                <a:gd name="T84" fmla="*/ 1588 w 98"/>
                <a:gd name="T85" fmla="*/ 65855 h 72"/>
                <a:gd name="T86" fmla="*/ 0 w 98"/>
                <a:gd name="T87" fmla="*/ 56047 h 72"/>
                <a:gd name="T88" fmla="*/ 1588 w 98"/>
                <a:gd name="T89" fmla="*/ 50442 h 72"/>
                <a:gd name="T90" fmla="*/ 4763 w 98"/>
                <a:gd name="T91" fmla="*/ 49041 h 72"/>
                <a:gd name="T92" fmla="*/ 9525 w 98"/>
                <a:gd name="T93" fmla="*/ 44837 h 72"/>
                <a:gd name="T94" fmla="*/ 12700 w 98"/>
                <a:gd name="T95" fmla="*/ 40634 h 72"/>
                <a:gd name="T96" fmla="*/ 12700 w 98"/>
                <a:gd name="T97" fmla="*/ 30826 h 72"/>
                <a:gd name="T98" fmla="*/ 7938 w 98"/>
                <a:gd name="T99" fmla="*/ 22419 h 72"/>
                <a:gd name="T100" fmla="*/ 3175 w 98"/>
                <a:gd name="T101" fmla="*/ 16814 h 72"/>
                <a:gd name="T102" fmla="*/ 1588 w 98"/>
                <a:gd name="T103" fmla="*/ 12611 h 72"/>
                <a:gd name="T104" fmla="*/ 1588 w 98"/>
                <a:gd name="T105" fmla="*/ 8407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8"/>
                <a:gd name="T160" fmla="*/ 0 h 72"/>
                <a:gd name="T161" fmla="*/ 98 w 98"/>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8" h="72">
                  <a:moveTo>
                    <a:pt x="0" y="6"/>
                  </a:moveTo>
                  <a:lnTo>
                    <a:pt x="25" y="16"/>
                  </a:lnTo>
                  <a:lnTo>
                    <a:pt x="31" y="14"/>
                  </a:lnTo>
                  <a:lnTo>
                    <a:pt x="37" y="13"/>
                  </a:lnTo>
                  <a:lnTo>
                    <a:pt x="43" y="10"/>
                  </a:lnTo>
                  <a:lnTo>
                    <a:pt x="47" y="7"/>
                  </a:lnTo>
                  <a:lnTo>
                    <a:pt x="52" y="5"/>
                  </a:lnTo>
                  <a:lnTo>
                    <a:pt x="57" y="3"/>
                  </a:lnTo>
                  <a:lnTo>
                    <a:pt x="62" y="2"/>
                  </a:lnTo>
                  <a:lnTo>
                    <a:pt x="68" y="0"/>
                  </a:lnTo>
                  <a:lnTo>
                    <a:pt x="71" y="0"/>
                  </a:lnTo>
                  <a:lnTo>
                    <a:pt x="74" y="2"/>
                  </a:lnTo>
                  <a:lnTo>
                    <a:pt x="78" y="3"/>
                  </a:lnTo>
                  <a:lnTo>
                    <a:pt x="82" y="5"/>
                  </a:lnTo>
                  <a:lnTo>
                    <a:pt x="84" y="6"/>
                  </a:lnTo>
                  <a:lnTo>
                    <a:pt x="86" y="7"/>
                  </a:lnTo>
                  <a:lnTo>
                    <a:pt x="90" y="7"/>
                  </a:lnTo>
                  <a:lnTo>
                    <a:pt x="92" y="9"/>
                  </a:lnTo>
                  <a:lnTo>
                    <a:pt x="91" y="12"/>
                  </a:lnTo>
                  <a:lnTo>
                    <a:pt x="91" y="14"/>
                  </a:lnTo>
                  <a:lnTo>
                    <a:pt x="90" y="17"/>
                  </a:lnTo>
                  <a:lnTo>
                    <a:pt x="88" y="20"/>
                  </a:lnTo>
                  <a:lnTo>
                    <a:pt x="86" y="22"/>
                  </a:lnTo>
                  <a:lnTo>
                    <a:pt x="85" y="24"/>
                  </a:lnTo>
                  <a:lnTo>
                    <a:pt x="84" y="25"/>
                  </a:lnTo>
                  <a:lnTo>
                    <a:pt x="84" y="27"/>
                  </a:lnTo>
                  <a:lnTo>
                    <a:pt x="84" y="29"/>
                  </a:lnTo>
                  <a:lnTo>
                    <a:pt x="85" y="31"/>
                  </a:lnTo>
                  <a:lnTo>
                    <a:pt x="88" y="32"/>
                  </a:lnTo>
                  <a:lnTo>
                    <a:pt x="90" y="33"/>
                  </a:lnTo>
                  <a:lnTo>
                    <a:pt x="92" y="35"/>
                  </a:lnTo>
                  <a:lnTo>
                    <a:pt x="95" y="38"/>
                  </a:lnTo>
                  <a:lnTo>
                    <a:pt x="97" y="38"/>
                  </a:lnTo>
                  <a:lnTo>
                    <a:pt x="98" y="39"/>
                  </a:lnTo>
                  <a:lnTo>
                    <a:pt x="96" y="40"/>
                  </a:lnTo>
                  <a:lnTo>
                    <a:pt x="94" y="42"/>
                  </a:lnTo>
                  <a:lnTo>
                    <a:pt x="92" y="43"/>
                  </a:lnTo>
                  <a:lnTo>
                    <a:pt x="91" y="45"/>
                  </a:lnTo>
                  <a:lnTo>
                    <a:pt x="90" y="46"/>
                  </a:lnTo>
                  <a:lnTo>
                    <a:pt x="89" y="47"/>
                  </a:lnTo>
                  <a:lnTo>
                    <a:pt x="88" y="49"/>
                  </a:lnTo>
                  <a:lnTo>
                    <a:pt x="88" y="52"/>
                  </a:lnTo>
                  <a:lnTo>
                    <a:pt x="85" y="53"/>
                  </a:lnTo>
                  <a:lnTo>
                    <a:pt x="83" y="55"/>
                  </a:lnTo>
                  <a:lnTo>
                    <a:pt x="79" y="57"/>
                  </a:lnTo>
                  <a:lnTo>
                    <a:pt x="76" y="58"/>
                  </a:lnTo>
                  <a:lnTo>
                    <a:pt x="71" y="60"/>
                  </a:lnTo>
                  <a:lnTo>
                    <a:pt x="69" y="61"/>
                  </a:lnTo>
                  <a:lnTo>
                    <a:pt x="65" y="62"/>
                  </a:lnTo>
                  <a:lnTo>
                    <a:pt x="64" y="64"/>
                  </a:lnTo>
                  <a:lnTo>
                    <a:pt x="64" y="65"/>
                  </a:lnTo>
                  <a:lnTo>
                    <a:pt x="62" y="67"/>
                  </a:lnTo>
                  <a:lnTo>
                    <a:pt x="60" y="69"/>
                  </a:lnTo>
                  <a:lnTo>
                    <a:pt x="59" y="71"/>
                  </a:lnTo>
                  <a:lnTo>
                    <a:pt x="57" y="72"/>
                  </a:lnTo>
                  <a:lnTo>
                    <a:pt x="54" y="72"/>
                  </a:lnTo>
                  <a:lnTo>
                    <a:pt x="52" y="72"/>
                  </a:lnTo>
                  <a:lnTo>
                    <a:pt x="51" y="72"/>
                  </a:lnTo>
                  <a:lnTo>
                    <a:pt x="48" y="72"/>
                  </a:lnTo>
                  <a:lnTo>
                    <a:pt x="46" y="71"/>
                  </a:lnTo>
                  <a:lnTo>
                    <a:pt x="44" y="69"/>
                  </a:lnTo>
                  <a:lnTo>
                    <a:pt x="41" y="68"/>
                  </a:lnTo>
                  <a:lnTo>
                    <a:pt x="39" y="67"/>
                  </a:lnTo>
                  <a:lnTo>
                    <a:pt x="37" y="65"/>
                  </a:lnTo>
                  <a:lnTo>
                    <a:pt x="33" y="65"/>
                  </a:lnTo>
                  <a:lnTo>
                    <a:pt x="31" y="65"/>
                  </a:lnTo>
                  <a:lnTo>
                    <a:pt x="28" y="65"/>
                  </a:lnTo>
                  <a:lnTo>
                    <a:pt x="26" y="65"/>
                  </a:lnTo>
                  <a:lnTo>
                    <a:pt x="22" y="64"/>
                  </a:lnTo>
                  <a:lnTo>
                    <a:pt x="19" y="64"/>
                  </a:lnTo>
                  <a:lnTo>
                    <a:pt x="17" y="64"/>
                  </a:lnTo>
                  <a:lnTo>
                    <a:pt x="15" y="65"/>
                  </a:lnTo>
                  <a:lnTo>
                    <a:pt x="13" y="65"/>
                  </a:lnTo>
                  <a:lnTo>
                    <a:pt x="13" y="64"/>
                  </a:lnTo>
                  <a:lnTo>
                    <a:pt x="13" y="62"/>
                  </a:lnTo>
                  <a:lnTo>
                    <a:pt x="13" y="61"/>
                  </a:lnTo>
                  <a:lnTo>
                    <a:pt x="12" y="60"/>
                  </a:lnTo>
                  <a:lnTo>
                    <a:pt x="12" y="58"/>
                  </a:lnTo>
                  <a:lnTo>
                    <a:pt x="12" y="57"/>
                  </a:lnTo>
                  <a:lnTo>
                    <a:pt x="11" y="53"/>
                  </a:lnTo>
                  <a:lnTo>
                    <a:pt x="11" y="52"/>
                  </a:lnTo>
                  <a:lnTo>
                    <a:pt x="7" y="53"/>
                  </a:lnTo>
                  <a:lnTo>
                    <a:pt x="5" y="53"/>
                  </a:lnTo>
                  <a:lnTo>
                    <a:pt x="3" y="52"/>
                  </a:lnTo>
                  <a:lnTo>
                    <a:pt x="2" y="50"/>
                  </a:lnTo>
                  <a:lnTo>
                    <a:pt x="1" y="47"/>
                  </a:lnTo>
                  <a:lnTo>
                    <a:pt x="1" y="45"/>
                  </a:lnTo>
                  <a:lnTo>
                    <a:pt x="0" y="40"/>
                  </a:lnTo>
                  <a:lnTo>
                    <a:pt x="0" y="36"/>
                  </a:lnTo>
                  <a:lnTo>
                    <a:pt x="1" y="36"/>
                  </a:lnTo>
                  <a:lnTo>
                    <a:pt x="2" y="35"/>
                  </a:lnTo>
                  <a:lnTo>
                    <a:pt x="3" y="35"/>
                  </a:lnTo>
                  <a:lnTo>
                    <a:pt x="5" y="33"/>
                  </a:lnTo>
                  <a:lnTo>
                    <a:pt x="6" y="32"/>
                  </a:lnTo>
                  <a:lnTo>
                    <a:pt x="7" y="31"/>
                  </a:lnTo>
                  <a:lnTo>
                    <a:pt x="8" y="29"/>
                  </a:lnTo>
                  <a:lnTo>
                    <a:pt x="9" y="27"/>
                  </a:lnTo>
                  <a:lnTo>
                    <a:pt x="8" y="22"/>
                  </a:lnTo>
                  <a:lnTo>
                    <a:pt x="7" y="20"/>
                  </a:lnTo>
                  <a:lnTo>
                    <a:pt x="5" y="16"/>
                  </a:lnTo>
                  <a:lnTo>
                    <a:pt x="3" y="14"/>
                  </a:lnTo>
                  <a:lnTo>
                    <a:pt x="2" y="12"/>
                  </a:lnTo>
                  <a:lnTo>
                    <a:pt x="1" y="10"/>
                  </a:lnTo>
                  <a:lnTo>
                    <a:pt x="1" y="9"/>
                  </a:lnTo>
                  <a:lnTo>
                    <a:pt x="2" y="6"/>
                  </a:lnTo>
                  <a:lnTo>
                    <a:pt x="1" y="6"/>
                  </a:lnTo>
                  <a:lnTo>
                    <a:pt x="0" y="6"/>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6" name="Freeform 312">
              <a:extLst>
                <a:ext uri="{FF2B5EF4-FFF2-40B4-BE49-F238E27FC236}">
                  <a16:creationId xmlns:a16="http://schemas.microsoft.com/office/drawing/2014/main" id="{BBB88D86-7ADF-0B88-838C-4511AFC4B084}"/>
                </a:ext>
              </a:extLst>
            </p:cNvPr>
            <p:cNvSpPr>
              <a:spLocks/>
            </p:cNvSpPr>
            <p:nvPr/>
          </p:nvSpPr>
          <p:spPr bwMode="gray">
            <a:xfrm>
              <a:off x="6528255" y="2177036"/>
              <a:ext cx="62274" cy="55467"/>
            </a:xfrm>
            <a:custGeom>
              <a:avLst/>
              <a:gdLst>
                <a:gd name="T0" fmla="*/ 0 w 34"/>
                <a:gd name="T1" fmla="*/ 8407 h 32"/>
                <a:gd name="T2" fmla="*/ 1588 w 34"/>
                <a:gd name="T3" fmla="*/ 14012 h 32"/>
                <a:gd name="T4" fmla="*/ 1588 w 34"/>
                <a:gd name="T5" fmla="*/ 19616 h 32"/>
                <a:gd name="T6" fmla="*/ 4762 w 34"/>
                <a:gd name="T7" fmla="*/ 25221 h 32"/>
                <a:gd name="T8" fmla="*/ 4762 w 34"/>
                <a:gd name="T9" fmla="*/ 30825 h 32"/>
                <a:gd name="T10" fmla="*/ 4762 w 34"/>
                <a:gd name="T11" fmla="*/ 36430 h 32"/>
                <a:gd name="T12" fmla="*/ 4762 w 34"/>
                <a:gd name="T13" fmla="*/ 40634 h 32"/>
                <a:gd name="T14" fmla="*/ 4762 w 34"/>
                <a:gd name="T15" fmla="*/ 44837 h 32"/>
                <a:gd name="T16" fmla="*/ 6350 w 34"/>
                <a:gd name="T17" fmla="*/ 44837 h 32"/>
                <a:gd name="T18" fmla="*/ 9525 w 34"/>
                <a:gd name="T19" fmla="*/ 42035 h 32"/>
                <a:gd name="T20" fmla="*/ 19050 w 34"/>
                <a:gd name="T21" fmla="*/ 40634 h 32"/>
                <a:gd name="T22" fmla="*/ 26988 w 34"/>
                <a:gd name="T23" fmla="*/ 37831 h 32"/>
                <a:gd name="T24" fmla="*/ 36512 w 34"/>
                <a:gd name="T25" fmla="*/ 35029 h 32"/>
                <a:gd name="T26" fmla="*/ 44450 w 34"/>
                <a:gd name="T27" fmla="*/ 30825 h 32"/>
                <a:gd name="T28" fmla="*/ 50800 w 34"/>
                <a:gd name="T29" fmla="*/ 26622 h 32"/>
                <a:gd name="T30" fmla="*/ 53975 w 34"/>
                <a:gd name="T31" fmla="*/ 25221 h 32"/>
                <a:gd name="T32" fmla="*/ 52388 w 34"/>
                <a:gd name="T33" fmla="*/ 23820 h 32"/>
                <a:gd name="T34" fmla="*/ 50800 w 34"/>
                <a:gd name="T35" fmla="*/ 21017 h 32"/>
                <a:gd name="T36" fmla="*/ 47625 w 34"/>
                <a:gd name="T37" fmla="*/ 19616 h 32"/>
                <a:gd name="T38" fmla="*/ 42862 w 34"/>
                <a:gd name="T39" fmla="*/ 18215 h 32"/>
                <a:gd name="T40" fmla="*/ 38100 w 34"/>
                <a:gd name="T41" fmla="*/ 14012 h 32"/>
                <a:gd name="T42" fmla="*/ 36512 w 34"/>
                <a:gd name="T43" fmla="*/ 9808 h 32"/>
                <a:gd name="T44" fmla="*/ 33337 w 34"/>
                <a:gd name="T45" fmla="*/ 7006 h 32"/>
                <a:gd name="T46" fmla="*/ 31750 w 34"/>
                <a:gd name="T47" fmla="*/ 0 h 32"/>
                <a:gd name="T48" fmla="*/ 30162 w 34"/>
                <a:gd name="T49" fmla="*/ 0 h 32"/>
                <a:gd name="T50" fmla="*/ 26988 w 34"/>
                <a:gd name="T51" fmla="*/ 2802 h 32"/>
                <a:gd name="T52" fmla="*/ 20637 w 34"/>
                <a:gd name="T53" fmla="*/ 2802 h 32"/>
                <a:gd name="T54" fmla="*/ 17462 w 34"/>
                <a:gd name="T55" fmla="*/ 4203 h 32"/>
                <a:gd name="T56" fmla="*/ 9525 w 34"/>
                <a:gd name="T57" fmla="*/ 4203 h 32"/>
                <a:gd name="T58" fmla="*/ 4762 w 34"/>
                <a:gd name="T59" fmla="*/ 7006 h 32"/>
                <a:gd name="T60" fmla="*/ 0 w 34"/>
                <a:gd name="T61" fmla="*/ 8407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
                <a:gd name="T94" fmla="*/ 0 h 32"/>
                <a:gd name="T95" fmla="*/ 34 w 34"/>
                <a:gd name="T96" fmla="*/ 32 h 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 h="32">
                  <a:moveTo>
                    <a:pt x="0" y="6"/>
                  </a:moveTo>
                  <a:lnTo>
                    <a:pt x="1" y="10"/>
                  </a:lnTo>
                  <a:lnTo>
                    <a:pt x="1" y="14"/>
                  </a:lnTo>
                  <a:lnTo>
                    <a:pt x="3" y="18"/>
                  </a:lnTo>
                  <a:lnTo>
                    <a:pt x="3" y="22"/>
                  </a:lnTo>
                  <a:lnTo>
                    <a:pt x="3" y="26"/>
                  </a:lnTo>
                  <a:lnTo>
                    <a:pt x="3" y="29"/>
                  </a:lnTo>
                  <a:lnTo>
                    <a:pt x="3" y="32"/>
                  </a:lnTo>
                  <a:lnTo>
                    <a:pt x="4" y="32"/>
                  </a:lnTo>
                  <a:lnTo>
                    <a:pt x="6" y="30"/>
                  </a:lnTo>
                  <a:lnTo>
                    <a:pt x="12" y="29"/>
                  </a:lnTo>
                  <a:lnTo>
                    <a:pt x="17" y="27"/>
                  </a:lnTo>
                  <a:lnTo>
                    <a:pt x="23" y="25"/>
                  </a:lnTo>
                  <a:lnTo>
                    <a:pt x="28" y="22"/>
                  </a:lnTo>
                  <a:lnTo>
                    <a:pt x="32" y="19"/>
                  </a:lnTo>
                  <a:lnTo>
                    <a:pt x="34" y="18"/>
                  </a:lnTo>
                  <a:lnTo>
                    <a:pt x="33" y="17"/>
                  </a:lnTo>
                  <a:lnTo>
                    <a:pt x="32" y="15"/>
                  </a:lnTo>
                  <a:lnTo>
                    <a:pt x="30" y="14"/>
                  </a:lnTo>
                  <a:lnTo>
                    <a:pt x="27" y="13"/>
                  </a:lnTo>
                  <a:lnTo>
                    <a:pt x="24" y="10"/>
                  </a:lnTo>
                  <a:lnTo>
                    <a:pt x="23" y="7"/>
                  </a:lnTo>
                  <a:lnTo>
                    <a:pt x="21" y="5"/>
                  </a:lnTo>
                  <a:lnTo>
                    <a:pt x="20" y="0"/>
                  </a:lnTo>
                  <a:lnTo>
                    <a:pt x="19" y="0"/>
                  </a:lnTo>
                  <a:lnTo>
                    <a:pt x="17" y="2"/>
                  </a:lnTo>
                  <a:lnTo>
                    <a:pt x="13" y="2"/>
                  </a:lnTo>
                  <a:lnTo>
                    <a:pt x="11" y="3"/>
                  </a:lnTo>
                  <a:lnTo>
                    <a:pt x="6" y="3"/>
                  </a:lnTo>
                  <a:lnTo>
                    <a:pt x="3" y="5"/>
                  </a:lnTo>
                  <a:lnTo>
                    <a:pt x="0" y="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7" name="Freeform 313">
              <a:extLst>
                <a:ext uri="{FF2B5EF4-FFF2-40B4-BE49-F238E27FC236}">
                  <a16:creationId xmlns:a16="http://schemas.microsoft.com/office/drawing/2014/main" id="{68F72F3E-47AD-214E-D362-7BA42FD11AF5}"/>
                </a:ext>
              </a:extLst>
            </p:cNvPr>
            <p:cNvSpPr>
              <a:spLocks/>
            </p:cNvSpPr>
            <p:nvPr/>
          </p:nvSpPr>
          <p:spPr bwMode="gray">
            <a:xfrm>
              <a:off x="6303272" y="2161188"/>
              <a:ext cx="68298" cy="120838"/>
            </a:xfrm>
            <a:custGeom>
              <a:avLst/>
              <a:gdLst>
                <a:gd name="T0" fmla="*/ 58738 w 37"/>
                <a:gd name="T1" fmla="*/ 53244 h 69"/>
                <a:gd name="T2" fmla="*/ 53975 w 37"/>
                <a:gd name="T3" fmla="*/ 42035 h 69"/>
                <a:gd name="T4" fmla="*/ 46038 w 37"/>
                <a:gd name="T5" fmla="*/ 32227 h 69"/>
                <a:gd name="T6" fmla="*/ 39688 w 37"/>
                <a:gd name="T7" fmla="*/ 21017 h 69"/>
                <a:gd name="T8" fmla="*/ 34925 w 37"/>
                <a:gd name="T9" fmla="*/ 12610 h 69"/>
                <a:gd name="T10" fmla="*/ 31750 w 37"/>
                <a:gd name="T11" fmla="*/ 7006 h 69"/>
                <a:gd name="T12" fmla="*/ 26988 w 37"/>
                <a:gd name="T13" fmla="*/ 2802 h 69"/>
                <a:gd name="T14" fmla="*/ 23813 w 37"/>
                <a:gd name="T15" fmla="*/ 0 h 69"/>
                <a:gd name="T16" fmla="*/ 22225 w 37"/>
                <a:gd name="T17" fmla="*/ 0 h 69"/>
                <a:gd name="T18" fmla="*/ 12700 w 37"/>
                <a:gd name="T19" fmla="*/ 0 h 69"/>
                <a:gd name="T20" fmla="*/ 11113 w 37"/>
                <a:gd name="T21" fmla="*/ 1401 h 69"/>
                <a:gd name="T22" fmla="*/ 6350 w 37"/>
                <a:gd name="T23" fmla="*/ 5605 h 69"/>
                <a:gd name="T24" fmla="*/ 6350 w 37"/>
                <a:gd name="T25" fmla="*/ 9808 h 69"/>
                <a:gd name="T26" fmla="*/ 6350 w 37"/>
                <a:gd name="T27" fmla="*/ 15413 h 69"/>
                <a:gd name="T28" fmla="*/ 4763 w 37"/>
                <a:gd name="T29" fmla="*/ 21017 h 69"/>
                <a:gd name="T30" fmla="*/ 3175 w 37"/>
                <a:gd name="T31" fmla="*/ 30826 h 69"/>
                <a:gd name="T32" fmla="*/ 0 w 37"/>
                <a:gd name="T33" fmla="*/ 37831 h 69"/>
                <a:gd name="T34" fmla="*/ 1588 w 37"/>
                <a:gd name="T35" fmla="*/ 43436 h 69"/>
                <a:gd name="T36" fmla="*/ 1588 w 37"/>
                <a:gd name="T37" fmla="*/ 47639 h 69"/>
                <a:gd name="T38" fmla="*/ 3175 w 37"/>
                <a:gd name="T39" fmla="*/ 51843 h 69"/>
                <a:gd name="T40" fmla="*/ 4763 w 37"/>
                <a:gd name="T41" fmla="*/ 56046 h 69"/>
                <a:gd name="T42" fmla="*/ 6350 w 37"/>
                <a:gd name="T43" fmla="*/ 58849 h 69"/>
                <a:gd name="T44" fmla="*/ 9525 w 37"/>
                <a:gd name="T45" fmla="*/ 63052 h 69"/>
                <a:gd name="T46" fmla="*/ 11113 w 37"/>
                <a:gd name="T47" fmla="*/ 67256 h 69"/>
                <a:gd name="T48" fmla="*/ 12700 w 37"/>
                <a:gd name="T49" fmla="*/ 71459 h 69"/>
                <a:gd name="T50" fmla="*/ 15875 w 37"/>
                <a:gd name="T51" fmla="*/ 71459 h 69"/>
                <a:gd name="T52" fmla="*/ 17463 w 37"/>
                <a:gd name="T53" fmla="*/ 77064 h 69"/>
                <a:gd name="T54" fmla="*/ 22225 w 37"/>
                <a:gd name="T55" fmla="*/ 78465 h 69"/>
                <a:gd name="T56" fmla="*/ 25400 w 37"/>
                <a:gd name="T57" fmla="*/ 82668 h 69"/>
                <a:gd name="T58" fmla="*/ 26988 w 37"/>
                <a:gd name="T59" fmla="*/ 84070 h 69"/>
                <a:gd name="T60" fmla="*/ 31750 w 37"/>
                <a:gd name="T61" fmla="*/ 88273 h 69"/>
                <a:gd name="T62" fmla="*/ 33338 w 37"/>
                <a:gd name="T63" fmla="*/ 92477 h 69"/>
                <a:gd name="T64" fmla="*/ 34925 w 37"/>
                <a:gd name="T65" fmla="*/ 96680 h 69"/>
                <a:gd name="T66" fmla="*/ 39688 w 37"/>
                <a:gd name="T67" fmla="*/ 92477 h 69"/>
                <a:gd name="T68" fmla="*/ 46038 w 37"/>
                <a:gd name="T69" fmla="*/ 88273 h 69"/>
                <a:gd name="T70" fmla="*/ 49213 w 37"/>
                <a:gd name="T71" fmla="*/ 82668 h 69"/>
                <a:gd name="T72" fmla="*/ 52388 w 37"/>
                <a:gd name="T73" fmla="*/ 78465 h 69"/>
                <a:gd name="T74" fmla="*/ 55563 w 37"/>
                <a:gd name="T75" fmla="*/ 71459 h 69"/>
                <a:gd name="T76" fmla="*/ 57150 w 37"/>
                <a:gd name="T77" fmla="*/ 65854 h 69"/>
                <a:gd name="T78" fmla="*/ 58738 w 37"/>
                <a:gd name="T79" fmla="*/ 58849 h 69"/>
                <a:gd name="T80" fmla="*/ 58738 w 37"/>
                <a:gd name="T81" fmla="*/ 53244 h 6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69"/>
                <a:gd name="T125" fmla="*/ 37 w 37"/>
                <a:gd name="T126" fmla="*/ 69 h 6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69">
                  <a:moveTo>
                    <a:pt x="37" y="38"/>
                  </a:moveTo>
                  <a:lnTo>
                    <a:pt x="34" y="30"/>
                  </a:lnTo>
                  <a:lnTo>
                    <a:pt x="29" y="23"/>
                  </a:lnTo>
                  <a:lnTo>
                    <a:pt x="25" y="15"/>
                  </a:lnTo>
                  <a:lnTo>
                    <a:pt x="22" y="9"/>
                  </a:lnTo>
                  <a:lnTo>
                    <a:pt x="20" y="5"/>
                  </a:lnTo>
                  <a:lnTo>
                    <a:pt x="17" y="2"/>
                  </a:lnTo>
                  <a:lnTo>
                    <a:pt x="15" y="0"/>
                  </a:lnTo>
                  <a:lnTo>
                    <a:pt x="14" y="0"/>
                  </a:lnTo>
                  <a:lnTo>
                    <a:pt x="8" y="0"/>
                  </a:lnTo>
                  <a:lnTo>
                    <a:pt x="7" y="1"/>
                  </a:lnTo>
                  <a:lnTo>
                    <a:pt x="4" y="4"/>
                  </a:lnTo>
                  <a:lnTo>
                    <a:pt x="4" y="7"/>
                  </a:lnTo>
                  <a:lnTo>
                    <a:pt x="4" y="11"/>
                  </a:lnTo>
                  <a:lnTo>
                    <a:pt x="3" y="15"/>
                  </a:lnTo>
                  <a:lnTo>
                    <a:pt x="2" y="22"/>
                  </a:lnTo>
                  <a:lnTo>
                    <a:pt x="0" y="27"/>
                  </a:lnTo>
                  <a:lnTo>
                    <a:pt x="1" y="31"/>
                  </a:lnTo>
                  <a:lnTo>
                    <a:pt x="1" y="34"/>
                  </a:lnTo>
                  <a:lnTo>
                    <a:pt x="2" y="37"/>
                  </a:lnTo>
                  <a:lnTo>
                    <a:pt x="3" y="40"/>
                  </a:lnTo>
                  <a:lnTo>
                    <a:pt x="4" y="42"/>
                  </a:lnTo>
                  <a:lnTo>
                    <a:pt x="6" y="45"/>
                  </a:lnTo>
                  <a:lnTo>
                    <a:pt x="7" y="48"/>
                  </a:lnTo>
                  <a:lnTo>
                    <a:pt x="8" y="51"/>
                  </a:lnTo>
                  <a:lnTo>
                    <a:pt x="10" y="51"/>
                  </a:lnTo>
                  <a:lnTo>
                    <a:pt x="11" y="55"/>
                  </a:lnTo>
                  <a:lnTo>
                    <a:pt x="14" y="56"/>
                  </a:lnTo>
                  <a:lnTo>
                    <a:pt x="16" y="59"/>
                  </a:lnTo>
                  <a:lnTo>
                    <a:pt x="17" y="60"/>
                  </a:lnTo>
                  <a:lnTo>
                    <a:pt x="20" y="63"/>
                  </a:lnTo>
                  <a:lnTo>
                    <a:pt x="21" y="66"/>
                  </a:lnTo>
                  <a:lnTo>
                    <a:pt x="22" y="69"/>
                  </a:lnTo>
                  <a:lnTo>
                    <a:pt x="25" y="66"/>
                  </a:lnTo>
                  <a:lnTo>
                    <a:pt x="29" y="63"/>
                  </a:lnTo>
                  <a:lnTo>
                    <a:pt x="31" y="59"/>
                  </a:lnTo>
                  <a:lnTo>
                    <a:pt x="33" y="56"/>
                  </a:lnTo>
                  <a:lnTo>
                    <a:pt x="35" y="51"/>
                  </a:lnTo>
                  <a:lnTo>
                    <a:pt x="36" y="47"/>
                  </a:lnTo>
                  <a:lnTo>
                    <a:pt x="37" y="42"/>
                  </a:lnTo>
                  <a:lnTo>
                    <a:pt x="37" y="38"/>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8" name="Freeform 314">
              <a:extLst>
                <a:ext uri="{FF2B5EF4-FFF2-40B4-BE49-F238E27FC236}">
                  <a16:creationId xmlns:a16="http://schemas.microsoft.com/office/drawing/2014/main" id="{AC2A87BB-67D8-CC3F-FBBB-1BA2BA5AA94C}"/>
                </a:ext>
              </a:extLst>
            </p:cNvPr>
            <p:cNvSpPr>
              <a:spLocks/>
            </p:cNvSpPr>
            <p:nvPr/>
          </p:nvSpPr>
          <p:spPr bwMode="gray">
            <a:xfrm>
              <a:off x="5931644" y="1951210"/>
              <a:ext cx="122537" cy="69332"/>
            </a:xfrm>
            <a:custGeom>
              <a:avLst/>
              <a:gdLst>
                <a:gd name="T0" fmla="*/ 104775 w 66"/>
                <a:gd name="T1" fmla="*/ 28023 h 39"/>
                <a:gd name="T2" fmla="*/ 103188 w 66"/>
                <a:gd name="T3" fmla="*/ 28023 h 39"/>
                <a:gd name="T4" fmla="*/ 98425 w 66"/>
                <a:gd name="T5" fmla="*/ 30825 h 39"/>
                <a:gd name="T6" fmla="*/ 95250 w 66"/>
                <a:gd name="T7" fmla="*/ 33628 h 39"/>
                <a:gd name="T8" fmla="*/ 88900 w 66"/>
                <a:gd name="T9" fmla="*/ 37831 h 39"/>
                <a:gd name="T10" fmla="*/ 84137 w 66"/>
                <a:gd name="T11" fmla="*/ 43436 h 39"/>
                <a:gd name="T12" fmla="*/ 79375 w 66"/>
                <a:gd name="T13" fmla="*/ 47639 h 39"/>
                <a:gd name="T14" fmla="*/ 74612 w 66"/>
                <a:gd name="T15" fmla="*/ 51843 h 39"/>
                <a:gd name="T16" fmla="*/ 73025 w 66"/>
                <a:gd name="T17" fmla="*/ 54645 h 39"/>
                <a:gd name="T18" fmla="*/ 68262 w 66"/>
                <a:gd name="T19" fmla="*/ 54645 h 39"/>
                <a:gd name="T20" fmla="*/ 66675 w 66"/>
                <a:gd name="T21" fmla="*/ 53244 h 39"/>
                <a:gd name="T22" fmla="*/ 63500 w 66"/>
                <a:gd name="T23" fmla="*/ 53244 h 39"/>
                <a:gd name="T24" fmla="*/ 58737 w 66"/>
                <a:gd name="T25" fmla="*/ 53244 h 39"/>
                <a:gd name="T26" fmla="*/ 57150 w 66"/>
                <a:gd name="T27" fmla="*/ 51843 h 39"/>
                <a:gd name="T28" fmla="*/ 53975 w 66"/>
                <a:gd name="T29" fmla="*/ 49040 h 39"/>
                <a:gd name="T30" fmla="*/ 52388 w 66"/>
                <a:gd name="T31" fmla="*/ 44837 h 39"/>
                <a:gd name="T32" fmla="*/ 52388 w 66"/>
                <a:gd name="T33" fmla="*/ 37831 h 39"/>
                <a:gd name="T34" fmla="*/ 50800 w 66"/>
                <a:gd name="T35" fmla="*/ 42035 h 39"/>
                <a:gd name="T36" fmla="*/ 47625 w 66"/>
                <a:gd name="T37" fmla="*/ 43436 h 39"/>
                <a:gd name="T38" fmla="*/ 46037 w 66"/>
                <a:gd name="T39" fmla="*/ 44837 h 39"/>
                <a:gd name="T40" fmla="*/ 42862 w 66"/>
                <a:gd name="T41" fmla="*/ 47639 h 39"/>
                <a:gd name="T42" fmla="*/ 41275 w 66"/>
                <a:gd name="T43" fmla="*/ 49040 h 39"/>
                <a:gd name="T44" fmla="*/ 38100 w 66"/>
                <a:gd name="T45" fmla="*/ 51843 h 39"/>
                <a:gd name="T46" fmla="*/ 34925 w 66"/>
                <a:gd name="T47" fmla="*/ 53244 h 39"/>
                <a:gd name="T48" fmla="*/ 31750 w 66"/>
                <a:gd name="T49" fmla="*/ 54645 h 39"/>
                <a:gd name="T50" fmla="*/ 20637 w 66"/>
                <a:gd name="T51" fmla="*/ 54645 h 39"/>
                <a:gd name="T52" fmla="*/ 17462 w 66"/>
                <a:gd name="T53" fmla="*/ 53244 h 39"/>
                <a:gd name="T54" fmla="*/ 15875 w 66"/>
                <a:gd name="T55" fmla="*/ 53244 h 39"/>
                <a:gd name="T56" fmla="*/ 12700 w 66"/>
                <a:gd name="T57" fmla="*/ 51843 h 39"/>
                <a:gd name="T58" fmla="*/ 9525 w 66"/>
                <a:gd name="T59" fmla="*/ 49040 h 39"/>
                <a:gd name="T60" fmla="*/ 4762 w 66"/>
                <a:gd name="T61" fmla="*/ 47639 h 39"/>
                <a:gd name="T62" fmla="*/ 3175 w 66"/>
                <a:gd name="T63" fmla="*/ 44837 h 39"/>
                <a:gd name="T64" fmla="*/ 1588 w 66"/>
                <a:gd name="T65" fmla="*/ 43436 h 39"/>
                <a:gd name="T66" fmla="*/ 0 w 66"/>
                <a:gd name="T67" fmla="*/ 37831 h 39"/>
                <a:gd name="T68" fmla="*/ 3175 w 66"/>
                <a:gd name="T69" fmla="*/ 37831 h 39"/>
                <a:gd name="T70" fmla="*/ 6350 w 66"/>
                <a:gd name="T71" fmla="*/ 33628 h 39"/>
                <a:gd name="T72" fmla="*/ 9525 w 66"/>
                <a:gd name="T73" fmla="*/ 32227 h 39"/>
                <a:gd name="T74" fmla="*/ 11112 w 66"/>
                <a:gd name="T75" fmla="*/ 28023 h 39"/>
                <a:gd name="T76" fmla="*/ 12700 w 66"/>
                <a:gd name="T77" fmla="*/ 25221 h 39"/>
                <a:gd name="T78" fmla="*/ 14287 w 66"/>
                <a:gd name="T79" fmla="*/ 21017 h 39"/>
                <a:gd name="T80" fmla="*/ 15875 w 66"/>
                <a:gd name="T81" fmla="*/ 16814 h 39"/>
                <a:gd name="T82" fmla="*/ 15875 w 66"/>
                <a:gd name="T83" fmla="*/ 9808 h 39"/>
                <a:gd name="T84" fmla="*/ 26987 w 66"/>
                <a:gd name="T85" fmla="*/ 7006 h 39"/>
                <a:gd name="T86" fmla="*/ 34925 w 66"/>
                <a:gd name="T87" fmla="*/ 7006 h 39"/>
                <a:gd name="T88" fmla="*/ 44450 w 66"/>
                <a:gd name="T89" fmla="*/ 5605 h 39"/>
                <a:gd name="T90" fmla="*/ 55562 w 66"/>
                <a:gd name="T91" fmla="*/ 4203 h 39"/>
                <a:gd name="T92" fmla="*/ 65087 w 66"/>
                <a:gd name="T93" fmla="*/ 4203 h 39"/>
                <a:gd name="T94" fmla="*/ 76200 w 66"/>
                <a:gd name="T95" fmla="*/ 1401 h 39"/>
                <a:gd name="T96" fmla="*/ 88900 w 66"/>
                <a:gd name="T97" fmla="*/ 0 h 39"/>
                <a:gd name="T98" fmla="*/ 100012 w 66"/>
                <a:gd name="T99" fmla="*/ 0 h 39"/>
                <a:gd name="T100" fmla="*/ 87312 w 66"/>
                <a:gd name="T101" fmla="*/ 18215 h 39"/>
                <a:gd name="T102" fmla="*/ 87312 w 66"/>
                <a:gd name="T103" fmla="*/ 21017 h 39"/>
                <a:gd name="T104" fmla="*/ 87312 w 66"/>
                <a:gd name="T105" fmla="*/ 22418 h 39"/>
                <a:gd name="T106" fmla="*/ 85725 w 66"/>
                <a:gd name="T107" fmla="*/ 25221 h 39"/>
                <a:gd name="T108" fmla="*/ 85725 w 66"/>
                <a:gd name="T109" fmla="*/ 26622 h 39"/>
                <a:gd name="T110" fmla="*/ 87312 w 66"/>
                <a:gd name="T111" fmla="*/ 28023 h 39"/>
                <a:gd name="T112" fmla="*/ 95250 w 66"/>
                <a:gd name="T113" fmla="*/ 28023 h 39"/>
                <a:gd name="T114" fmla="*/ 104775 w 66"/>
                <a:gd name="T115" fmla="*/ 28023 h 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6"/>
                <a:gd name="T175" fmla="*/ 0 h 39"/>
                <a:gd name="T176" fmla="*/ 66 w 66"/>
                <a:gd name="T177" fmla="*/ 39 h 3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6" h="39">
                  <a:moveTo>
                    <a:pt x="66" y="20"/>
                  </a:moveTo>
                  <a:lnTo>
                    <a:pt x="65" y="20"/>
                  </a:lnTo>
                  <a:lnTo>
                    <a:pt x="62" y="22"/>
                  </a:lnTo>
                  <a:lnTo>
                    <a:pt x="60" y="24"/>
                  </a:lnTo>
                  <a:lnTo>
                    <a:pt x="56" y="27"/>
                  </a:lnTo>
                  <a:lnTo>
                    <a:pt x="53" y="31"/>
                  </a:lnTo>
                  <a:lnTo>
                    <a:pt x="50" y="34"/>
                  </a:lnTo>
                  <a:lnTo>
                    <a:pt x="47" y="37"/>
                  </a:lnTo>
                  <a:lnTo>
                    <a:pt x="46" y="39"/>
                  </a:lnTo>
                  <a:lnTo>
                    <a:pt x="43" y="39"/>
                  </a:lnTo>
                  <a:lnTo>
                    <a:pt x="42" y="38"/>
                  </a:lnTo>
                  <a:lnTo>
                    <a:pt x="40" y="38"/>
                  </a:lnTo>
                  <a:lnTo>
                    <a:pt x="37" y="38"/>
                  </a:lnTo>
                  <a:lnTo>
                    <a:pt x="36" y="37"/>
                  </a:lnTo>
                  <a:lnTo>
                    <a:pt x="34" y="35"/>
                  </a:lnTo>
                  <a:lnTo>
                    <a:pt x="33" y="32"/>
                  </a:lnTo>
                  <a:lnTo>
                    <a:pt x="33" y="27"/>
                  </a:lnTo>
                  <a:lnTo>
                    <a:pt x="32" y="30"/>
                  </a:lnTo>
                  <a:lnTo>
                    <a:pt x="30" y="31"/>
                  </a:lnTo>
                  <a:lnTo>
                    <a:pt x="29" y="32"/>
                  </a:lnTo>
                  <a:lnTo>
                    <a:pt x="27" y="34"/>
                  </a:lnTo>
                  <a:lnTo>
                    <a:pt x="26" y="35"/>
                  </a:lnTo>
                  <a:lnTo>
                    <a:pt x="24" y="37"/>
                  </a:lnTo>
                  <a:lnTo>
                    <a:pt x="22" y="38"/>
                  </a:lnTo>
                  <a:lnTo>
                    <a:pt x="20" y="39"/>
                  </a:lnTo>
                  <a:lnTo>
                    <a:pt x="13" y="39"/>
                  </a:lnTo>
                  <a:lnTo>
                    <a:pt x="11" y="38"/>
                  </a:lnTo>
                  <a:lnTo>
                    <a:pt x="10" y="38"/>
                  </a:lnTo>
                  <a:lnTo>
                    <a:pt x="8" y="37"/>
                  </a:lnTo>
                  <a:lnTo>
                    <a:pt x="6" y="35"/>
                  </a:lnTo>
                  <a:lnTo>
                    <a:pt x="3" y="34"/>
                  </a:lnTo>
                  <a:lnTo>
                    <a:pt x="2" y="32"/>
                  </a:lnTo>
                  <a:lnTo>
                    <a:pt x="1" y="31"/>
                  </a:lnTo>
                  <a:lnTo>
                    <a:pt x="0" y="27"/>
                  </a:lnTo>
                  <a:lnTo>
                    <a:pt x="2" y="27"/>
                  </a:lnTo>
                  <a:lnTo>
                    <a:pt x="4" y="24"/>
                  </a:lnTo>
                  <a:lnTo>
                    <a:pt x="6" y="23"/>
                  </a:lnTo>
                  <a:lnTo>
                    <a:pt x="7" y="20"/>
                  </a:lnTo>
                  <a:lnTo>
                    <a:pt x="8" y="18"/>
                  </a:lnTo>
                  <a:lnTo>
                    <a:pt x="9" y="15"/>
                  </a:lnTo>
                  <a:lnTo>
                    <a:pt x="10" y="12"/>
                  </a:lnTo>
                  <a:lnTo>
                    <a:pt x="10" y="7"/>
                  </a:lnTo>
                  <a:lnTo>
                    <a:pt x="17" y="5"/>
                  </a:lnTo>
                  <a:lnTo>
                    <a:pt x="22" y="5"/>
                  </a:lnTo>
                  <a:lnTo>
                    <a:pt x="28" y="4"/>
                  </a:lnTo>
                  <a:lnTo>
                    <a:pt x="35" y="3"/>
                  </a:lnTo>
                  <a:lnTo>
                    <a:pt x="41" y="3"/>
                  </a:lnTo>
                  <a:lnTo>
                    <a:pt x="48" y="1"/>
                  </a:lnTo>
                  <a:lnTo>
                    <a:pt x="56" y="0"/>
                  </a:lnTo>
                  <a:lnTo>
                    <a:pt x="63" y="0"/>
                  </a:lnTo>
                  <a:lnTo>
                    <a:pt x="55" y="13"/>
                  </a:lnTo>
                  <a:lnTo>
                    <a:pt x="55" y="15"/>
                  </a:lnTo>
                  <a:lnTo>
                    <a:pt x="55" y="16"/>
                  </a:lnTo>
                  <a:lnTo>
                    <a:pt x="54" y="18"/>
                  </a:lnTo>
                  <a:lnTo>
                    <a:pt x="54" y="19"/>
                  </a:lnTo>
                  <a:lnTo>
                    <a:pt x="55" y="20"/>
                  </a:lnTo>
                  <a:lnTo>
                    <a:pt x="60" y="20"/>
                  </a:lnTo>
                  <a:lnTo>
                    <a:pt x="66" y="2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49" name="Freeform 315">
              <a:extLst>
                <a:ext uri="{FF2B5EF4-FFF2-40B4-BE49-F238E27FC236}">
                  <a16:creationId xmlns:a16="http://schemas.microsoft.com/office/drawing/2014/main" id="{C265631C-0F50-6D46-90BF-70C28DF3C8F3}"/>
                </a:ext>
              </a:extLst>
            </p:cNvPr>
            <p:cNvSpPr>
              <a:spLocks/>
            </p:cNvSpPr>
            <p:nvPr/>
          </p:nvSpPr>
          <p:spPr bwMode="gray">
            <a:xfrm>
              <a:off x="6512184" y="2173074"/>
              <a:ext cx="610673" cy="261486"/>
            </a:xfrm>
            <a:custGeom>
              <a:avLst/>
              <a:gdLst>
                <a:gd name="T0" fmla="*/ 493713 w 329"/>
                <a:gd name="T1" fmla="*/ 71459 h 149"/>
                <a:gd name="T2" fmla="*/ 487363 w 329"/>
                <a:gd name="T3" fmla="*/ 65855 h 149"/>
                <a:gd name="T4" fmla="*/ 471488 w 329"/>
                <a:gd name="T5" fmla="*/ 35029 h 149"/>
                <a:gd name="T6" fmla="*/ 447675 w 329"/>
                <a:gd name="T7" fmla="*/ 15413 h 149"/>
                <a:gd name="T8" fmla="*/ 400050 w 329"/>
                <a:gd name="T9" fmla="*/ 11209 h 149"/>
                <a:gd name="T10" fmla="*/ 366713 w 329"/>
                <a:gd name="T11" fmla="*/ 25221 h 149"/>
                <a:gd name="T12" fmla="*/ 338138 w 329"/>
                <a:gd name="T13" fmla="*/ 32227 h 149"/>
                <a:gd name="T14" fmla="*/ 320675 w 329"/>
                <a:gd name="T15" fmla="*/ 37831 h 149"/>
                <a:gd name="T16" fmla="*/ 307975 w 329"/>
                <a:gd name="T17" fmla="*/ 35029 h 149"/>
                <a:gd name="T18" fmla="*/ 293688 w 329"/>
                <a:gd name="T19" fmla="*/ 25221 h 149"/>
                <a:gd name="T20" fmla="*/ 268288 w 329"/>
                <a:gd name="T21" fmla="*/ 19616 h 149"/>
                <a:gd name="T22" fmla="*/ 255588 w 329"/>
                <a:gd name="T23" fmla="*/ 11209 h 149"/>
                <a:gd name="T24" fmla="*/ 250825 w 329"/>
                <a:gd name="T25" fmla="*/ 9808 h 149"/>
                <a:gd name="T26" fmla="*/ 241300 w 329"/>
                <a:gd name="T27" fmla="*/ 12610 h 149"/>
                <a:gd name="T28" fmla="*/ 230188 w 329"/>
                <a:gd name="T29" fmla="*/ 7006 h 149"/>
                <a:gd name="T30" fmla="*/ 203200 w 329"/>
                <a:gd name="T31" fmla="*/ 5605 h 149"/>
                <a:gd name="T32" fmla="*/ 133350 w 329"/>
                <a:gd name="T33" fmla="*/ 16814 h 149"/>
                <a:gd name="T34" fmla="*/ 68263 w 329"/>
                <a:gd name="T35" fmla="*/ 28023 h 149"/>
                <a:gd name="T36" fmla="*/ 71438 w 329"/>
                <a:gd name="T37" fmla="*/ 35029 h 149"/>
                <a:gd name="T38" fmla="*/ 84138 w 329"/>
                <a:gd name="T39" fmla="*/ 37831 h 149"/>
                <a:gd name="T40" fmla="*/ 69850 w 329"/>
                <a:gd name="T41" fmla="*/ 47639 h 149"/>
                <a:gd name="T42" fmla="*/ 50800 w 329"/>
                <a:gd name="T43" fmla="*/ 47639 h 149"/>
                <a:gd name="T44" fmla="*/ 31750 w 329"/>
                <a:gd name="T45" fmla="*/ 47639 h 149"/>
                <a:gd name="T46" fmla="*/ 7938 w 329"/>
                <a:gd name="T47" fmla="*/ 53244 h 149"/>
                <a:gd name="T48" fmla="*/ 0 w 329"/>
                <a:gd name="T49" fmla="*/ 78465 h 149"/>
                <a:gd name="T50" fmla="*/ 11113 w 329"/>
                <a:gd name="T51" fmla="*/ 96680 h 149"/>
                <a:gd name="T52" fmla="*/ 12700 w 329"/>
                <a:gd name="T53" fmla="*/ 117698 h 149"/>
                <a:gd name="T54" fmla="*/ 30163 w 329"/>
                <a:gd name="T55" fmla="*/ 131709 h 149"/>
                <a:gd name="T56" fmla="*/ 25400 w 329"/>
                <a:gd name="T57" fmla="*/ 141517 h 149"/>
                <a:gd name="T58" fmla="*/ 28575 w 329"/>
                <a:gd name="T59" fmla="*/ 147122 h 149"/>
                <a:gd name="T60" fmla="*/ 38100 w 329"/>
                <a:gd name="T61" fmla="*/ 147122 h 149"/>
                <a:gd name="T62" fmla="*/ 73025 w 329"/>
                <a:gd name="T63" fmla="*/ 177947 h 149"/>
                <a:gd name="T64" fmla="*/ 98425 w 329"/>
                <a:gd name="T65" fmla="*/ 191959 h 149"/>
                <a:gd name="T66" fmla="*/ 117475 w 329"/>
                <a:gd name="T67" fmla="*/ 201767 h 149"/>
                <a:gd name="T68" fmla="*/ 131763 w 329"/>
                <a:gd name="T69" fmla="*/ 196163 h 149"/>
                <a:gd name="T70" fmla="*/ 134938 w 329"/>
                <a:gd name="T71" fmla="*/ 182151 h 149"/>
                <a:gd name="T72" fmla="*/ 150813 w 329"/>
                <a:gd name="T73" fmla="*/ 173744 h 149"/>
                <a:gd name="T74" fmla="*/ 174625 w 329"/>
                <a:gd name="T75" fmla="*/ 193360 h 149"/>
                <a:gd name="T76" fmla="*/ 211138 w 329"/>
                <a:gd name="T77" fmla="*/ 198965 h 149"/>
                <a:gd name="T78" fmla="*/ 239713 w 329"/>
                <a:gd name="T79" fmla="*/ 182151 h 149"/>
                <a:gd name="T80" fmla="*/ 254000 w 329"/>
                <a:gd name="T81" fmla="*/ 179349 h 149"/>
                <a:gd name="T82" fmla="*/ 274638 w 329"/>
                <a:gd name="T83" fmla="*/ 177947 h 149"/>
                <a:gd name="T84" fmla="*/ 274638 w 329"/>
                <a:gd name="T85" fmla="*/ 198965 h 149"/>
                <a:gd name="T86" fmla="*/ 295275 w 329"/>
                <a:gd name="T87" fmla="*/ 203168 h 149"/>
                <a:gd name="T88" fmla="*/ 309563 w 329"/>
                <a:gd name="T89" fmla="*/ 182151 h 149"/>
                <a:gd name="T90" fmla="*/ 344488 w 329"/>
                <a:gd name="T91" fmla="*/ 183552 h 149"/>
                <a:gd name="T92" fmla="*/ 395288 w 329"/>
                <a:gd name="T93" fmla="*/ 177947 h 149"/>
                <a:gd name="T94" fmla="*/ 447675 w 329"/>
                <a:gd name="T95" fmla="*/ 152727 h 149"/>
                <a:gd name="T96" fmla="*/ 471488 w 329"/>
                <a:gd name="T97" fmla="*/ 151325 h 149"/>
                <a:gd name="T98" fmla="*/ 487363 w 329"/>
                <a:gd name="T99" fmla="*/ 155529 h 149"/>
                <a:gd name="T100" fmla="*/ 511175 w 329"/>
                <a:gd name="T101" fmla="*/ 166738 h 149"/>
                <a:gd name="T102" fmla="*/ 512763 w 329"/>
                <a:gd name="T103" fmla="*/ 137314 h 149"/>
                <a:gd name="T104" fmla="*/ 498475 w 329"/>
                <a:gd name="T105" fmla="*/ 92477 h 149"/>
                <a:gd name="T106" fmla="*/ 495300 w 329"/>
                <a:gd name="T107" fmla="*/ 81267 h 14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9"/>
                <a:gd name="T163" fmla="*/ 0 h 149"/>
                <a:gd name="T164" fmla="*/ 329 w 329"/>
                <a:gd name="T165" fmla="*/ 149 h 14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9" h="149">
                  <a:moveTo>
                    <a:pt x="311" y="56"/>
                  </a:moveTo>
                  <a:lnTo>
                    <a:pt x="311" y="55"/>
                  </a:lnTo>
                  <a:lnTo>
                    <a:pt x="311" y="54"/>
                  </a:lnTo>
                  <a:lnTo>
                    <a:pt x="311" y="52"/>
                  </a:lnTo>
                  <a:lnTo>
                    <a:pt x="311" y="51"/>
                  </a:lnTo>
                  <a:lnTo>
                    <a:pt x="311" y="49"/>
                  </a:lnTo>
                  <a:lnTo>
                    <a:pt x="311" y="48"/>
                  </a:lnTo>
                  <a:lnTo>
                    <a:pt x="311" y="47"/>
                  </a:lnTo>
                  <a:lnTo>
                    <a:pt x="311" y="45"/>
                  </a:lnTo>
                  <a:lnTo>
                    <a:pt x="307" y="47"/>
                  </a:lnTo>
                  <a:lnTo>
                    <a:pt x="303" y="44"/>
                  </a:lnTo>
                  <a:lnTo>
                    <a:pt x="301" y="41"/>
                  </a:lnTo>
                  <a:lnTo>
                    <a:pt x="299" y="34"/>
                  </a:lnTo>
                  <a:lnTo>
                    <a:pt x="298" y="29"/>
                  </a:lnTo>
                  <a:lnTo>
                    <a:pt x="297" y="25"/>
                  </a:lnTo>
                  <a:lnTo>
                    <a:pt x="297" y="20"/>
                  </a:lnTo>
                  <a:lnTo>
                    <a:pt x="295" y="18"/>
                  </a:lnTo>
                  <a:lnTo>
                    <a:pt x="291" y="14"/>
                  </a:lnTo>
                  <a:lnTo>
                    <a:pt x="286" y="12"/>
                  </a:lnTo>
                  <a:lnTo>
                    <a:pt x="282" y="11"/>
                  </a:lnTo>
                  <a:lnTo>
                    <a:pt x="277" y="9"/>
                  </a:lnTo>
                  <a:lnTo>
                    <a:pt x="271" y="9"/>
                  </a:lnTo>
                  <a:lnTo>
                    <a:pt x="265" y="8"/>
                  </a:lnTo>
                  <a:lnTo>
                    <a:pt x="258" y="8"/>
                  </a:lnTo>
                  <a:lnTo>
                    <a:pt x="252" y="8"/>
                  </a:lnTo>
                  <a:lnTo>
                    <a:pt x="249" y="8"/>
                  </a:lnTo>
                  <a:lnTo>
                    <a:pt x="245" y="11"/>
                  </a:lnTo>
                  <a:lnTo>
                    <a:pt x="241" y="14"/>
                  </a:lnTo>
                  <a:lnTo>
                    <a:pt x="236" y="16"/>
                  </a:lnTo>
                  <a:lnTo>
                    <a:pt x="231" y="18"/>
                  </a:lnTo>
                  <a:lnTo>
                    <a:pt x="226" y="20"/>
                  </a:lnTo>
                  <a:lnTo>
                    <a:pt x="221" y="22"/>
                  </a:lnTo>
                  <a:lnTo>
                    <a:pt x="216" y="22"/>
                  </a:lnTo>
                  <a:lnTo>
                    <a:pt x="215" y="22"/>
                  </a:lnTo>
                  <a:lnTo>
                    <a:pt x="213" y="23"/>
                  </a:lnTo>
                  <a:lnTo>
                    <a:pt x="211" y="23"/>
                  </a:lnTo>
                  <a:lnTo>
                    <a:pt x="209" y="25"/>
                  </a:lnTo>
                  <a:lnTo>
                    <a:pt x="207" y="26"/>
                  </a:lnTo>
                  <a:lnTo>
                    <a:pt x="204" y="26"/>
                  </a:lnTo>
                  <a:lnTo>
                    <a:pt x="202" y="27"/>
                  </a:lnTo>
                  <a:lnTo>
                    <a:pt x="200" y="27"/>
                  </a:lnTo>
                  <a:lnTo>
                    <a:pt x="198" y="27"/>
                  </a:lnTo>
                  <a:lnTo>
                    <a:pt x="196" y="26"/>
                  </a:lnTo>
                  <a:lnTo>
                    <a:pt x="195" y="26"/>
                  </a:lnTo>
                  <a:lnTo>
                    <a:pt x="194" y="25"/>
                  </a:lnTo>
                  <a:lnTo>
                    <a:pt x="192" y="23"/>
                  </a:lnTo>
                  <a:lnTo>
                    <a:pt x="191" y="20"/>
                  </a:lnTo>
                  <a:lnTo>
                    <a:pt x="190" y="19"/>
                  </a:lnTo>
                  <a:lnTo>
                    <a:pt x="189" y="18"/>
                  </a:lnTo>
                  <a:lnTo>
                    <a:pt x="185" y="18"/>
                  </a:lnTo>
                  <a:lnTo>
                    <a:pt x="182" y="18"/>
                  </a:lnTo>
                  <a:lnTo>
                    <a:pt x="178" y="16"/>
                  </a:lnTo>
                  <a:lnTo>
                    <a:pt x="175" y="16"/>
                  </a:lnTo>
                  <a:lnTo>
                    <a:pt x="172" y="15"/>
                  </a:lnTo>
                  <a:lnTo>
                    <a:pt x="169" y="14"/>
                  </a:lnTo>
                  <a:lnTo>
                    <a:pt x="165" y="12"/>
                  </a:lnTo>
                  <a:lnTo>
                    <a:pt x="161" y="12"/>
                  </a:lnTo>
                  <a:lnTo>
                    <a:pt x="161" y="11"/>
                  </a:lnTo>
                  <a:lnTo>
                    <a:pt x="161" y="9"/>
                  </a:lnTo>
                  <a:lnTo>
                    <a:pt x="161" y="8"/>
                  </a:lnTo>
                  <a:lnTo>
                    <a:pt x="161" y="7"/>
                  </a:lnTo>
                  <a:lnTo>
                    <a:pt x="161" y="5"/>
                  </a:lnTo>
                  <a:lnTo>
                    <a:pt x="160" y="5"/>
                  </a:lnTo>
                  <a:lnTo>
                    <a:pt x="159" y="5"/>
                  </a:lnTo>
                  <a:lnTo>
                    <a:pt x="158" y="7"/>
                  </a:lnTo>
                  <a:lnTo>
                    <a:pt x="157" y="8"/>
                  </a:lnTo>
                  <a:lnTo>
                    <a:pt x="156" y="8"/>
                  </a:lnTo>
                  <a:lnTo>
                    <a:pt x="154" y="9"/>
                  </a:lnTo>
                  <a:lnTo>
                    <a:pt x="153" y="9"/>
                  </a:lnTo>
                  <a:lnTo>
                    <a:pt x="152" y="9"/>
                  </a:lnTo>
                  <a:lnTo>
                    <a:pt x="151" y="9"/>
                  </a:lnTo>
                  <a:lnTo>
                    <a:pt x="150" y="9"/>
                  </a:lnTo>
                  <a:lnTo>
                    <a:pt x="148" y="8"/>
                  </a:lnTo>
                  <a:lnTo>
                    <a:pt x="146" y="7"/>
                  </a:lnTo>
                  <a:lnTo>
                    <a:pt x="145" y="5"/>
                  </a:lnTo>
                  <a:lnTo>
                    <a:pt x="144" y="4"/>
                  </a:lnTo>
                  <a:lnTo>
                    <a:pt x="142" y="1"/>
                  </a:lnTo>
                  <a:lnTo>
                    <a:pt x="142" y="0"/>
                  </a:lnTo>
                  <a:lnTo>
                    <a:pt x="137" y="2"/>
                  </a:lnTo>
                  <a:lnTo>
                    <a:pt x="128" y="4"/>
                  </a:lnTo>
                  <a:lnTo>
                    <a:pt x="120" y="5"/>
                  </a:lnTo>
                  <a:lnTo>
                    <a:pt x="110" y="5"/>
                  </a:lnTo>
                  <a:lnTo>
                    <a:pt x="101" y="7"/>
                  </a:lnTo>
                  <a:lnTo>
                    <a:pt x="92" y="8"/>
                  </a:lnTo>
                  <a:lnTo>
                    <a:pt x="84" y="12"/>
                  </a:lnTo>
                  <a:lnTo>
                    <a:pt x="77" y="18"/>
                  </a:lnTo>
                  <a:lnTo>
                    <a:pt x="45" y="18"/>
                  </a:lnTo>
                  <a:lnTo>
                    <a:pt x="44" y="19"/>
                  </a:lnTo>
                  <a:lnTo>
                    <a:pt x="44" y="20"/>
                  </a:lnTo>
                  <a:lnTo>
                    <a:pt x="43" y="20"/>
                  </a:lnTo>
                  <a:lnTo>
                    <a:pt x="41" y="22"/>
                  </a:lnTo>
                  <a:lnTo>
                    <a:pt x="40" y="22"/>
                  </a:lnTo>
                  <a:lnTo>
                    <a:pt x="43" y="23"/>
                  </a:lnTo>
                  <a:lnTo>
                    <a:pt x="44" y="23"/>
                  </a:lnTo>
                  <a:lnTo>
                    <a:pt x="45" y="25"/>
                  </a:lnTo>
                  <a:lnTo>
                    <a:pt x="47" y="25"/>
                  </a:lnTo>
                  <a:lnTo>
                    <a:pt x="49" y="25"/>
                  </a:lnTo>
                  <a:lnTo>
                    <a:pt x="50" y="26"/>
                  </a:lnTo>
                  <a:lnTo>
                    <a:pt x="52" y="26"/>
                  </a:lnTo>
                  <a:lnTo>
                    <a:pt x="53" y="27"/>
                  </a:lnTo>
                  <a:lnTo>
                    <a:pt x="52" y="30"/>
                  </a:lnTo>
                  <a:lnTo>
                    <a:pt x="51" y="33"/>
                  </a:lnTo>
                  <a:lnTo>
                    <a:pt x="49" y="34"/>
                  </a:lnTo>
                  <a:lnTo>
                    <a:pt x="46" y="34"/>
                  </a:lnTo>
                  <a:lnTo>
                    <a:pt x="44" y="34"/>
                  </a:lnTo>
                  <a:lnTo>
                    <a:pt x="40" y="34"/>
                  </a:lnTo>
                  <a:lnTo>
                    <a:pt x="37" y="34"/>
                  </a:lnTo>
                  <a:lnTo>
                    <a:pt x="34" y="34"/>
                  </a:lnTo>
                  <a:lnTo>
                    <a:pt x="33" y="34"/>
                  </a:lnTo>
                  <a:lnTo>
                    <a:pt x="32" y="34"/>
                  </a:lnTo>
                  <a:lnTo>
                    <a:pt x="31" y="34"/>
                  </a:lnTo>
                  <a:lnTo>
                    <a:pt x="28" y="34"/>
                  </a:lnTo>
                  <a:lnTo>
                    <a:pt x="25" y="34"/>
                  </a:lnTo>
                  <a:lnTo>
                    <a:pt x="22" y="34"/>
                  </a:lnTo>
                  <a:lnTo>
                    <a:pt x="20" y="34"/>
                  </a:lnTo>
                  <a:lnTo>
                    <a:pt x="16" y="34"/>
                  </a:lnTo>
                  <a:lnTo>
                    <a:pt x="13" y="34"/>
                  </a:lnTo>
                  <a:lnTo>
                    <a:pt x="9" y="36"/>
                  </a:lnTo>
                  <a:lnTo>
                    <a:pt x="7" y="36"/>
                  </a:lnTo>
                  <a:lnTo>
                    <a:pt x="5" y="38"/>
                  </a:lnTo>
                  <a:lnTo>
                    <a:pt x="2" y="41"/>
                  </a:lnTo>
                  <a:lnTo>
                    <a:pt x="1" y="44"/>
                  </a:lnTo>
                  <a:lnTo>
                    <a:pt x="0" y="48"/>
                  </a:lnTo>
                  <a:lnTo>
                    <a:pt x="0" y="54"/>
                  </a:lnTo>
                  <a:lnTo>
                    <a:pt x="0" y="56"/>
                  </a:lnTo>
                  <a:lnTo>
                    <a:pt x="1" y="59"/>
                  </a:lnTo>
                  <a:lnTo>
                    <a:pt x="3" y="62"/>
                  </a:lnTo>
                  <a:lnTo>
                    <a:pt x="5" y="63"/>
                  </a:lnTo>
                  <a:lnTo>
                    <a:pt x="6" y="66"/>
                  </a:lnTo>
                  <a:lnTo>
                    <a:pt x="7" y="69"/>
                  </a:lnTo>
                  <a:lnTo>
                    <a:pt x="7" y="72"/>
                  </a:lnTo>
                  <a:lnTo>
                    <a:pt x="6" y="76"/>
                  </a:lnTo>
                  <a:lnTo>
                    <a:pt x="6" y="79"/>
                  </a:lnTo>
                  <a:lnTo>
                    <a:pt x="7" y="80"/>
                  </a:lnTo>
                  <a:lnTo>
                    <a:pt x="8" y="84"/>
                  </a:lnTo>
                  <a:lnTo>
                    <a:pt x="9" y="87"/>
                  </a:lnTo>
                  <a:lnTo>
                    <a:pt x="12" y="88"/>
                  </a:lnTo>
                  <a:lnTo>
                    <a:pt x="14" y="91"/>
                  </a:lnTo>
                  <a:lnTo>
                    <a:pt x="16" y="93"/>
                  </a:lnTo>
                  <a:lnTo>
                    <a:pt x="19" y="94"/>
                  </a:lnTo>
                  <a:lnTo>
                    <a:pt x="19" y="95"/>
                  </a:lnTo>
                  <a:lnTo>
                    <a:pt x="18" y="97"/>
                  </a:lnTo>
                  <a:lnTo>
                    <a:pt x="18" y="98"/>
                  </a:lnTo>
                  <a:lnTo>
                    <a:pt x="16" y="100"/>
                  </a:lnTo>
                  <a:lnTo>
                    <a:pt x="16" y="101"/>
                  </a:lnTo>
                  <a:lnTo>
                    <a:pt x="16" y="102"/>
                  </a:lnTo>
                  <a:lnTo>
                    <a:pt x="15" y="104"/>
                  </a:lnTo>
                  <a:lnTo>
                    <a:pt x="15" y="105"/>
                  </a:lnTo>
                  <a:lnTo>
                    <a:pt x="16" y="105"/>
                  </a:lnTo>
                  <a:lnTo>
                    <a:pt x="18" y="105"/>
                  </a:lnTo>
                  <a:lnTo>
                    <a:pt x="19" y="105"/>
                  </a:lnTo>
                  <a:lnTo>
                    <a:pt x="20" y="105"/>
                  </a:lnTo>
                  <a:lnTo>
                    <a:pt x="21" y="105"/>
                  </a:lnTo>
                  <a:lnTo>
                    <a:pt x="22" y="105"/>
                  </a:lnTo>
                  <a:lnTo>
                    <a:pt x="24" y="105"/>
                  </a:lnTo>
                  <a:lnTo>
                    <a:pt x="25" y="109"/>
                  </a:lnTo>
                  <a:lnTo>
                    <a:pt x="28" y="114"/>
                  </a:lnTo>
                  <a:lnTo>
                    <a:pt x="33" y="119"/>
                  </a:lnTo>
                  <a:lnTo>
                    <a:pt x="39" y="123"/>
                  </a:lnTo>
                  <a:lnTo>
                    <a:pt x="46" y="127"/>
                  </a:lnTo>
                  <a:lnTo>
                    <a:pt x="51" y="131"/>
                  </a:lnTo>
                  <a:lnTo>
                    <a:pt x="56" y="134"/>
                  </a:lnTo>
                  <a:lnTo>
                    <a:pt x="58" y="134"/>
                  </a:lnTo>
                  <a:lnTo>
                    <a:pt x="59" y="135"/>
                  </a:lnTo>
                  <a:lnTo>
                    <a:pt x="62" y="137"/>
                  </a:lnTo>
                  <a:lnTo>
                    <a:pt x="64" y="138"/>
                  </a:lnTo>
                  <a:lnTo>
                    <a:pt x="66" y="140"/>
                  </a:lnTo>
                  <a:lnTo>
                    <a:pt x="69" y="142"/>
                  </a:lnTo>
                  <a:lnTo>
                    <a:pt x="71" y="144"/>
                  </a:lnTo>
                  <a:lnTo>
                    <a:pt x="74" y="144"/>
                  </a:lnTo>
                  <a:lnTo>
                    <a:pt x="77" y="144"/>
                  </a:lnTo>
                  <a:lnTo>
                    <a:pt x="78" y="144"/>
                  </a:lnTo>
                  <a:lnTo>
                    <a:pt x="80" y="142"/>
                  </a:lnTo>
                  <a:lnTo>
                    <a:pt x="81" y="141"/>
                  </a:lnTo>
                  <a:lnTo>
                    <a:pt x="83" y="140"/>
                  </a:lnTo>
                  <a:lnTo>
                    <a:pt x="85" y="138"/>
                  </a:lnTo>
                  <a:lnTo>
                    <a:pt x="87" y="137"/>
                  </a:lnTo>
                  <a:lnTo>
                    <a:pt x="85" y="134"/>
                  </a:lnTo>
                  <a:lnTo>
                    <a:pt x="85" y="131"/>
                  </a:lnTo>
                  <a:lnTo>
                    <a:pt x="85" y="130"/>
                  </a:lnTo>
                  <a:lnTo>
                    <a:pt x="87" y="128"/>
                  </a:lnTo>
                  <a:lnTo>
                    <a:pt x="88" y="126"/>
                  </a:lnTo>
                  <a:lnTo>
                    <a:pt x="90" y="126"/>
                  </a:lnTo>
                  <a:lnTo>
                    <a:pt x="92" y="124"/>
                  </a:lnTo>
                  <a:lnTo>
                    <a:pt x="95" y="124"/>
                  </a:lnTo>
                  <a:lnTo>
                    <a:pt x="101" y="126"/>
                  </a:lnTo>
                  <a:lnTo>
                    <a:pt x="104" y="127"/>
                  </a:lnTo>
                  <a:lnTo>
                    <a:pt x="107" y="131"/>
                  </a:lnTo>
                  <a:lnTo>
                    <a:pt x="109" y="134"/>
                  </a:lnTo>
                  <a:lnTo>
                    <a:pt x="110" y="138"/>
                  </a:lnTo>
                  <a:lnTo>
                    <a:pt x="114" y="141"/>
                  </a:lnTo>
                  <a:lnTo>
                    <a:pt x="117" y="144"/>
                  </a:lnTo>
                  <a:lnTo>
                    <a:pt x="122" y="144"/>
                  </a:lnTo>
                  <a:lnTo>
                    <a:pt x="128" y="144"/>
                  </a:lnTo>
                  <a:lnTo>
                    <a:pt x="133" y="142"/>
                  </a:lnTo>
                  <a:lnTo>
                    <a:pt x="137" y="140"/>
                  </a:lnTo>
                  <a:lnTo>
                    <a:pt x="140" y="137"/>
                  </a:lnTo>
                  <a:lnTo>
                    <a:pt x="144" y="134"/>
                  </a:lnTo>
                  <a:lnTo>
                    <a:pt x="147" y="131"/>
                  </a:lnTo>
                  <a:lnTo>
                    <a:pt x="151" y="130"/>
                  </a:lnTo>
                  <a:lnTo>
                    <a:pt x="154" y="130"/>
                  </a:lnTo>
                  <a:lnTo>
                    <a:pt x="156" y="130"/>
                  </a:lnTo>
                  <a:lnTo>
                    <a:pt x="157" y="128"/>
                  </a:lnTo>
                  <a:lnTo>
                    <a:pt x="158" y="128"/>
                  </a:lnTo>
                  <a:lnTo>
                    <a:pt x="160" y="128"/>
                  </a:lnTo>
                  <a:lnTo>
                    <a:pt x="161" y="127"/>
                  </a:lnTo>
                  <a:lnTo>
                    <a:pt x="163" y="126"/>
                  </a:lnTo>
                  <a:lnTo>
                    <a:pt x="163" y="124"/>
                  </a:lnTo>
                  <a:lnTo>
                    <a:pt x="173" y="124"/>
                  </a:lnTo>
                  <a:lnTo>
                    <a:pt x="173" y="127"/>
                  </a:lnTo>
                  <a:lnTo>
                    <a:pt x="173" y="130"/>
                  </a:lnTo>
                  <a:lnTo>
                    <a:pt x="173" y="133"/>
                  </a:lnTo>
                  <a:lnTo>
                    <a:pt x="173" y="135"/>
                  </a:lnTo>
                  <a:lnTo>
                    <a:pt x="173" y="140"/>
                  </a:lnTo>
                  <a:lnTo>
                    <a:pt x="173" y="142"/>
                  </a:lnTo>
                  <a:lnTo>
                    <a:pt x="173" y="147"/>
                  </a:lnTo>
                  <a:lnTo>
                    <a:pt x="173" y="149"/>
                  </a:lnTo>
                  <a:lnTo>
                    <a:pt x="179" y="148"/>
                  </a:lnTo>
                  <a:lnTo>
                    <a:pt x="184" y="147"/>
                  </a:lnTo>
                  <a:lnTo>
                    <a:pt x="186" y="145"/>
                  </a:lnTo>
                  <a:lnTo>
                    <a:pt x="189" y="142"/>
                  </a:lnTo>
                  <a:lnTo>
                    <a:pt x="190" y="140"/>
                  </a:lnTo>
                  <a:lnTo>
                    <a:pt x="191" y="137"/>
                  </a:lnTo>
                  <a:lnTo>
                    <a:pt x="194" y="133"/>
                  </a:lnTo>
                  <a:lnTo>
                    <a:pt x="195" y="130"/>
                  </a:lnTo>
                  <a:lnTo>
                    <a:pt x="198" y="131"/>
                  </a:lnTo>
                  <a:lnTo>
                    <a:pt x="202" y="133"/>
                  </a:lnTo>
                  <a:lnTo>
                    <a:pt x="207" y="133"/>
                  </a:lnTo>
                  <a:lnTo>
                    <a:pt x="211" y="133"/>
                  </a:lnTo>
                  <a:lnTo>
                    <a:pt x="217" y="131"/>
                  </a:lnTo>
                  <a:lnTo>
                    <a:pt x="222" y="130"/>
                  </a:lnTo>
                  <a:lnTo>
                    <a:pt x="227" y="130"/>
                  </a:lnTo>
                  <a:lnTo>
                    <a:pt x="232" y="130"/>
                  </a:lnTo>
                  <a:lnTo>
                    <a:pt x="240" y="128"/>
                  </a:lnTo>
                  <a:lnTo>
                    <a:pt x="249" y="127"/>
                  </a:lnTo>
                  <a:lnTo>
                    <a:pt x="255" y="124"/>
                  </a:lnTo>
                  <a:lnTo>
                    <a:pt x="262" y="121"/>
                  </a:lnTo>
                  <a:lnTo>
                    <a:pt x="268" y="117"/>
                  </a:lnTo>
                  <a:lnTo>
                    <a:pt x="274" y="113"/>
                  </a:lnTo>
                  <a:lnTo>
                    <a:pt x="282" y="109"/>
                  </a:lnTo>
                  <a:lnTo>
                    <a:pt x="290" y="105"/>
                  </a:lnTo>
                  <a:lnTo>
                    <a:pt x="292" y="106"/>
                  </a:lnTo>
                  <a:lnTo>
                    <a:pt x="293" y="106"/>
                  </a:lnTo>
                  <a:lnTo>
                    <a:pt x="295" y="108"/>
                  </a:lnTo>
                  <a:lnTo>
                    <a:pt x="297" y="108"/>
                  </a:lnTo>
                  <a:lnTo>
                    <a:pt x="298" y="109"/>
                  </a:lnTo>
                  <a:lnTo>
                    <a:pt x="299" y="111"/>
                  </a:lnTo>
                  <a:lnTo>
                    <a:pt x="302" y="111"/>
                  </a:lnTo>
                  <a:lnTo>
                    <a:pt x="303" y="111"/>
                  </a:lnTo>
                  <a:lnTo>
                    <a:pt x="307" y="111"/>
                  </a:lnTo>
                  <a:lnTo>
                    <a:pt x="310" y="113"/>
                  </a:lnTo>
                  <a:lnTo>
                    <a:pt x="312" y="114"/>
                  </a:lnTo>
                  <a:lnTo>
                    <a:pt x="316" y="116"/>
                  </a:lnTo>
                  <a:lnTo>
                    <a:pt x="318" y="117"/>
                  </a:lnTo>
                  <a:lnTo>
                    <a:pt x="322" y="119"/>
                  </a:lnTo>
                  <a:lnTo>
                    <a:pt x="326" y="119"/>
                  </a:lnTo>
                  <a:lnTo>
                    <a:pt x="329" y="119"/>
                  </a:lnTo>
                  <a:lnTo>
                    <a:pt x="328" y="111"/>
                  </a:lnTo>
                  <a:lnTo>
                    <a:pt x="326" y="104"/>
                  </a:lnTo>
                  <a:lnTo>
                    <a:pt x="323" y="98"/>
                  </a:lnTo>
                  <a:lnTo>
                    <a:pt x="321" y="93"/>
                  </a:lnTo>
                  <a:lnTo>
                    <a:pt x="318" y="88"/>
                  </a:lnTo>
                  <a:lnTo>
                    <a:pt x="316" y="81"/>
                  </a:lnTo>
                  <a:lnTo>
                    <a:pt x="315" y="74"/>
                  </a:lnTo>
                  <a:lnTo>
                    <a:pt x="314" y="66"/>
                  </a:lnTo>
                  <a:lnTo>
                    <a:pt x="314" y="63"/>
                  </a:lnTo>
                  <a:lnTo>
                    <a:pt x="314" y="62"/>
                  </a:lnTo>
                  <a:lnTo>
                    <a:pt x="314" y="61"/>
                  </a:lnTo>
                  <a:lnTo>
                    <a:pt x="312" y="59"/>
                  </a:lnTo>
                  <a:lnTo>
                    <a:pt x="312" y="58"/>
                  </a:lnTo>
                  <a:lnTo>
                    <a:pt x="312" y="56"/>
                  </a:lnTo>
                  <a:lnTo>
                    <a:pt x="311" y="5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0" name="Freeform 316">
              <a:extLst>
                <a:ext uri="{FF2B5EF4-FFF2-40B4-BE49-F238E27FC236}">
                  <a16:creationId xmlns:a16="http://schemas.microsoft.com/office/drawing/2014/main" id="{DA5C876D-E5AB-7FED-1284-7122252DCD34}"/>
                </a:ext>
              </a:extLst>
            </p:cNvPr>
            <p:cNvSpPr>
              <a:spLocks/>
            </p:cNvSpPr>
            <p:nvPr/>
          </p:nvSpPr>
          <p:spPr bwMode="gray">
            <a:xfrm>
              <a:off x="6829576" y="2478141"/>
              <a:ext cx="50220" cy="67352"/>
            </a:xfrm>
            <a:custGeom>
              <a:avLst/>
              <a:gdLst>
                <a:gd name="T0" fmla="*/ 9525 w 27"/>
                <a:gd name="T1" fmla="*/ 1401 h 38"/>
                <a:gd name="T2" fmla="*/ 15875 w 27"/>
                <a:gd name="T3" fmla="*/ 0 h 38"/>
                <a:gd name="T4" fmla="*/ 19050 w 27"/>
                <a:gd name="T5" fmla="*/ 0 h 38"/>
                <a:gd name="T6" fmla="*/ 22225 w 27"/>
                <a:gd name="T7" fmla="*/ 0 h 38"/>
                <a:gd name="T8" fmla="*/ 23813 w 27"/>
                <a:gd name="T9" fmla="*/ 1401 h 38"/>
                <a:gd name="T10" fmla="*/ 28575 w 27"/>
                <a:gd name="T11" fmla="*/ 1401 h 38"/>
                <a:gd name="T12" fmla="*/ 33338 w 27"/>
                <a:gd name="T13" fmla="*/ 1401 h 38"/>
                <a:gd name="T14" fmla="*/ 39688 w 27"/>
                <a:gd name="T15" fmla="*/ 1401 h 38"/>
                <a:gd name="T16" fmla="*/ 42863 w 27"/>
                <a:gd name="T17" fmla="*/ 1401 h 38"/>
                <a:gd name="T18" fmla="*/ 42863 w 27"/>
                <a:gd name="T19" fmla="*/ 21017 h 38"/>
                <a:gd name="T20" fmla="*/ 41275 w 27"/>
                <a:gd name="T21" fmla="*/ 22419 h 38"/>
                <a:gd name="T22" fmla="*/ 38100 w 27"/>
                <a:gd name="T23" fmla="*/ 26622 h 38"/>
                <a:gd name="T24" fmla="*/ 33338 w 27"/>
                <a:gd name="T25" fmla="*/ 32227 h 38"/>
                <a:gd name="T26" fmla="*/ 28575 w 27"/>
                <a:gd name="T27" fmla="*/ 36430 h 38"/>
                <a:gd name="T28" fmla="*/ 26988 w 27"/>
                <a:gd name="T29" fmla="*/ 43436 h 38"/>
                <a:gd name="T30" fmla="*/ 23813 w 27"/>
                <a:gd name="T31" fmla="*/ 47639 h 38"/>
                <a:gd name="T32" fmla="*/ 22225 w 27"/>
                <a:gd name="T33" fmla="*/ 51843 h 38"/>
                <a:gd name="T34" fmla="*/ 20638 w 27"/>
                <a:gd name="T35" fmla="*/ 53244 h 38"/>
                <a:gd name="T36" fmla="*/ 19050 w 27"/>
                <a:gd name="T37" fmla="*/ 51843 h 38"/>
                <a:gd name="T38" fmla="*/ 17463 w 27"/>
                <a:gd name="T39" fmla="*/ 49041 h 38"/>
                <a:gd name="T40" fmla="*/ 15875 w 27"/>
                <a:gd name="T41" fmla="*/ 47639 h 38"/>
                <a:gd name="T42" fmla="*/ 12700 w 27"/>
                <a:gd name="T43" fmla="*/ 43436 h 38"/>
                <a:gd name="T44" fmla="*/ 7938 w 27"/>
                <a:gd name="T45" fmla="*/ 37831 h 38"/>
                <a:gd name="T46" fmla="*/ 6350 w 27"/>
                <a:gd name="T47" fmla="*/ 36430 h 38"/>
                <a:gd name="T48" fmla="*/ 1588 w 27"/>
                <a:gd name="T49" fmla="*/ 32227 h 38"/>
                <a:gd name="T50" fmla="*/ 0 w 27"/>
                <a:gd name="T51" fmla="*/ 30825 h 38"/>
                <a:gd name="T52" fmla="*/ 0 w 27"/>
                <a:gd name="T53" fmla="*/ 26622 h 38"/>
                <a:gd name="T54" fmla="*/ 1588 w 27"/>
                <a:gd name="T55" fmla="*/ 22419 h 38"/>
                <a:gd name="T56" fmla="*/ 4763 w 27"/>
                <a:gd name="T57" fmla="*/ 18215 h 38"/>
                <a:gd name="T58" fmla="*/ 4763 w 27"/>
                <a:gd name="T59" fmla="*/ 15413 h 38"/>
                <a:gd name="T60" fmla="*/ 6350 w 27"/>
                <a:gd name="T61" fmla="*/ 11209 h 38"/>
                <a:gd name="T62" fmla="*/ 7938 w 27"/>
                <a:gd name="T63" fmla="*/ 7006 h 38"/>
                <a:gd name="T64" fmla="*/ 7938 w 27"/>
                <a:gd name="T65" fmla="*/ 5605 h 38"/>
                <a:gd name="T66" fmla="*/ 9525 w 27"/>
                <a:gd name="T67" fmla="*/ 1401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
                <a:gd name="T103" fmla="*/ 0 h 38"/>
                <a:gd name="T104" fmla="*/ 27 w 27"/>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 h="38">
                  <a:moveTo>
                    <a:pt x="6" y="1"/>
                  </a:moveTo>
                  <a:lnTo>
                    <a:pt x="10" y="0"/>
                  </a:lnTo>
                  <a:lnTo>
                    <a:pt x="12" y="0"/>
                  </a:lnTo>
                  <a:lnTo>
                    <a:pt x="14" y="0"/>
                  </a:lnTo>
                  <a:lnTo>
                    <a:pt x="15" y="1"/>
                  </a:lnTo>
                  <a:lnTo>
                    <a:pt x="18" y="1"/>
                  </a:lnTo>
                  <a:lnTo>
                    <a:pt x="21" y="1"/>
                  </a:lnTo>
                  <a:lnTo>
                    <a:pt x="25" y="1"/>
                  </a:lnTo>
                  <a:lnTo>
                    <a:pt x="27" y="1"/>
                  </a:lnTo>
                  <a:lnTo>
                    <a:pt x="27" y="15"/>
                  </a:lnTo>
                  <a:lnTo>
                    <a:pt x="26" y="16"/>
                  </a:lnTo>
                  <a:lnTo>
                    <a:pt x="24" y="19"/>
                  </a:lnTo>
                  <a:lnTo>
                    <a:pt x="21" y="23"/>
                  </a:lnTo>
                  <a:lnTo>
                    <a:pt x="18" y="26"/>
                  </a:lnTo>
                  <a:lnTo>
                    <a:pt x="17" y="31"/>
                  </a:lnTo>
                  <a:lnTo>
                    <a:pt x="15" y="34"/>
                  </a:lnTo>
                  <a:lnTo>
                    <a:pt x="14" y="37"/>
                  </a:lnTo>
                  <a:lnTo>
                    <a:pt x="13" y="38"/>
                  </a:lnTo>
                  <a:lnTo>
                    <a:pt x="12" y="37"/>
                  </a:lnTo>
                  <a:lnTo>
                    <a:pt x="11" y="35"/>
                  </a:lnTo>
                  <a:lnTo>
                    <a:pt x="10" y="34"/>
                  </a:lnTo>
                  <a:lnTo>
                    <a:pt x="8" y="31"/>
                  </a:lnTo>
                  <a:lnTo>
                    <a:pt x="5" y="27"/>
                  </a:lnTo>
                  <a:lnTo>
                    <a:pt x="4" y="26"/>
                  </a:lnTo>
                  <a:lnTo>
                    <a:pt x="1" y="23"/>
                  </a:lnTo>
                  <a:lnTo>
                    <a:pt x="0" y="22"/>
                  </a:lnTo>
                  <a:lnTo>
                    <a:pt x="0" y="19"/>
                  </a:lnTo>
                  <a:lnTo>
                    <a:pt x="1" y="16"/>
                  </a:lnTo>
                  <a:lnTo>
                    <a:pt x="3" y="13"/>
                  </a:lnTo>
                  <a:lnTo>
                    <a:pt x="3" y="11"/>
                  </a:lnTo>
                  <a:lnTo>
                    <a:pt x="4" y="8"/>
                  </a:lnTo>
                  <a:lnTo>
                    <a:pt x="5" y="5"/>
                  </a:lnTo>
                  <a:lnTo>
                    <a:pt x="5" y="4"/>
                  </a:lnTo>
                  <a:lnTo>
                    <a:pt x="6" y="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1" name="Freeform 317">
              <a:extLst>
                <a:ext uri="{FF2B5EF4-FFF2-40B4-BE49-F238E27FC236}">
                  <a16:creationId xmlns:a16="http://schemas.microsoft.com/office/drawing/2014/main" id="{E5FD510F-013F-0978-FD70-5DE9F50E6E2B}"/>
                </a:ext>
              </a:extLst>
            </p:cNvPr>
            <p:cNvSpPr>
              <a:spLocks/>
            </p:cNvSpPr>
            <p:nvPr/>
          </p:nvSpPr>
          <p:spPr bwMode="gray">
            <a:xfrm>
              <a:off x="6825555" y="2367207"/>
              <a:ext cx="235030" cy="200075"/>
            </a:xfrm>
            <a:custGeom>
              <a:avLst/>
              <a:gdLst>
                <a:gd name="T0" fmla="*/ 12700 w 126"/>
                <a:gd name="T1" fmla="*/ 91075 h 115"/>
                <a:gd name="T2" fmla="*/ 12700 w 126"/>
                <a:gd name="T3" fmla="*/ 86872 h 115"/>
                <a:gd name="T4" fmla="*/ 12700 w 126"/>
                <a:gd name="T5" fmla="*/ 82668 h 115"/>
                <a:gd name="T6" fmla="*/ 11113 w 126"/>
                <a:gd name="T7" fmla="*/ 81267 h 115"/>
                <a:gd name="T8" fmla="*/ 7938 w 126"/>
                <a:gd name="T9" fmla="*/ 77064 h 115"/>
                <a:gd name="T10" fmla="*/ 3175 w 126"/>
                <a:gd name="T11" fmla="*/ 72860 h 115"/>
                <a:gd name="T12" fmla="*/ 1588 w 126"/>
                <a:gd name="T13" fmla="*/ 67256 h 115"/>
                <a:gd name="T14" fmla="*/ 1588 w 126"/>
                <a:gd name="T15" fmla="*/ 61651 h 115"/>
                <a:gd name="T16" fmla="*/ 3175 w 126"/>
                <a:gd name="T17" fmla="*/ 57447 h 115"/>
                <a:gd name="T18" fmla="*/ 3175 w 126"/>
                <a:gd name="T19" fmla="*/ 53244 h 115"/>
                <a:gd name="T20" fmla="*/ 19050 w 126"/>
                <a:gd name="T21" fmla="*/ 50442 h 115"/>
                <a:gd name="T22" fmla="*/ 28575 w 126"/>
                <a:gd name="T23" fmla="*/ 43436 h 115"/>
                <a:gd name="T24" fmla="*/ 33338 w 126"/>
                <a:gd name="T25" fmla="*/ 35029 h 115"/>
                <a:gd name="T26" fmla="*/ 39688 w 126"/>
                <a:gd name="T27" fmla="*/ 25221 h 115"/>
                <a:gd name="T28" fmla="*/ 52388 w 126"/>
                <a:gd name="T29" fmla="*/ 29424 h 115"/>
                <a:gd name="T30" fmla="*/ 66675 w 126"/>
                <a:gd name="T31" fmla="*/ 29424 h 115"/>
                <a:gd name="T32" fmla="*/ 84138 w 126"/>
                <a:gd name="T33" fmla="*/ 25221 h 115"/>
                <a:gd name="T34" fmla="*/ 100013 w 126"/>
                <a:gd name="T35" fmla="*/ 25221 h 115"/>
                <a:gd name="T36" fmla="*/ 125413 w 126"/>
                <a:gd name="T37" fmla="*/ 21017 h 115"/>
                <a:gd name="T38" fmla="*/ 152400 w 126"/>
                <a:gd name="T39" fmla="*/ 15413 h 115"/>
                <a:gd name="T40" fmla="*/ 173038 w 126"/>
                <a:gd name="T41" fmla="*/ 7006 h 115"/>
                <a:gd name="T42" fmla="*/ 200025 w 126"/>
                <a:gd name="T43" fmla="*/ 0 h 115"/>
                <a:gd name="T44" fmla="*/ 193675 w 126"/>
                <a:gd name="T45" fmla="*/ 2802 h 115"/>
                <a:gd name="T46" fmla="*/ 182563 w 126"/>
                <a:gd name="T47" fmla="*/ 15413 h 115"/>
                <a:gd name="T48" fmla="*/ 171450 w 126"/>
                <a:gd name="T49" fmla="*/ 26622 h 115"/>
                <a:gd name="T50" fmla="*/ 165100 w 126"/>
                <a:gd name="T51" fmla="*/ 35029 h 115"/>
                <a:gd name="T52" fmla="*/ 165100 w 126"/>
                <a:gd name="T53" fmla="*/ 51843 h 115"/>
                <a:gd name="T54" fmla="*/ 166688 w 126"/>
                <a:gd name="T55" fmla="*/ 71459 h 115"/>
                <a:gd name="T56" fmla="*/ 166688 w 126"/>
                <a:gd name="T57" fmla="*/ 88273 h 115"/>
                <a:gd name="T58" fmla="*/ 165100 w 126"/>
                <a:gd name="T59" fmla="*/ 102284 h 115"/>
                <a:gd name="T60" fmla="*/ 157163 w 126"/>
                <a:gd name="T61" fmla="*/ 110691 h 115"/>
                <a:gd name="T62" fmla="*/ 142875 w 126"/>
                <a:gd name="T63" fmla="*/ 116296 h 115"/>
                <a:gd name="T64" fmla="*/ 130175 w 126"/>
                <a:gd name="T65" fmla="*/ 124703 h 115"/>
                <a:gd name="T66" fmla="*/ 115888 w 126"/>
                <a:gd name="T67" fmla="*/ 131709 h 115"/>
                <a:gd name="T68" fmla="*/ 22225 w 126"/>
                <a:gd name="T69" fmla="*/ 147121 h 115"/>
                <a:gd name="T70" fmla="*/ 25400 w 126"/>
                <a:gd name="T71" fmla="*/ 141517 h 115"/>
                <a:gd name="T72" fmla="*/ 30163 w 126"/>
                <a:gd name="T73" fmla="*/ 128906 h 115"/>
                <a:gd name="T74" fmla="*/ 38100 w 126"/>
                <a:gd name="T75" fmla="*/ 117697 h 115"/>
                <a:gd name="T76" fmla="*/ 42863 w 126"/>
                <a:gd name="T77" fmla="*/ 110691 h 115"/>
                <a:gd name="T78" fmla="*/ 39688 w 126"/>
                <a:gd name="T79" fmla="*/ 92476 h 115"/>
                <a:gd name="T80" fmla="*/ 30163 w 126"/>
                <a:gd name="T81" fmla="*/ 92476 h 115"/>
                <a:gd name="T82" fmla="*/ 23813 w 126"/>
                <a:gd name="T83" fmla="*/ 91075 h 115"/>
                <a:gd name="T84" fmla="*/ 17463 w 126"/>
                <a:gd name="T85" fmla="*/ 91075 h 1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6"/>
                <a:gd name="T130" fmla="*/ 0 h 115"/>
                <a:gd name="T131" fmla="*/ 126 w 126"/>
                <a:gd name="T132" fmla="*/ 115 h 1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6" h="115">
                  <a:moveTo>
                    <a:pt x="8" y="66"/>
                  </a:moveTo>
                  <a:lnTo>
                    <a:pt x="8" y="65"/>
                  </a:lnTo>
                  <a:lnTo>
                    <a:pt x="8" y="63"/>
                  </a:lnTo>
                  <a:lnTo>
                    <a:pt x="8" y="62"/>
                  </a:lnTo>
                  <a:lnTo>
                    <a:pt x="8" y="61"/>
                  </a:lnTo>
                  <a:lnTo>
                    <a:pt x="8" y="59"/>
                  </a:lnTo>
                  <a:lnTo>
                    <a:pt x="8" y="58"/>
                  </a:lnTo>
                  <a:lnTo>
                    <a:pt x="7" y="58"/>
                  </a:lnTo>
                  <a:lnTo>
                    <a:pt x="6" y="56"/>
                  </a:lnTo>
                  <a:lnTo>
                    <a:pt x="5" y="55"/>
                  </a:lnTo>
                  <a:lnTo>
                    <a:pt x="3" y="54"/>
                  </a:lnTo>
                  <a:lnTo>
                    <a:pt x="2" y="52"/>
                  </a:lnTo>
                  <a:lnTo>
                    <a:pt x="1" y="49"/>
                  </a:lnTo>
                  <a:lnTo>
                    <a:pt x="1" y="48"/>
                  </a:lnTo>
                  <a:lnTo>
                    <a:pt x="0" y="45"/>
                  </a:lnTo>
                  <a:lnTo>
                    <a:pt x="1" y="44"/>
                  </a:lnTo>
                  <a:lnTo>
                    <a:pt x="1" y="42"/>
                  </a:lnTo>
                  <a:lnTo>
                    <a:pt x="2" y="41"/>
                  </a:lnTo>
                  <a:lnTo>
                    <a:pt x="2" y="40"/>
                  </a:lnTo>
                  <a:lnTo>
                    <a:pt x="2" y="38"/>
                  </a:lnTo>
                  <a:lnTo>
                    <a:pt x="7" y="37"/>
                  </a:lnTo>
                  <a:lnTo>
                    <a:pt x="12" y="36"/>
                  </a:lnTo>
                  <a:lnTo>
                    <a:pt x="15" y="34"/>
                  </a:lnTo>
                  <a:lnTo>
                    <a:pt x="18" y="31"/>
                  </a:lnTo>
                  <a:lnTo>
                    <a:pt x="20" y="28"/>
                  </a:lnTo>
                  <a:lnTo>
                    <a:pt x="21" y="25"/>
                  </a:lnTo>
                  <a:lnTo>
                    <a:pt x="24" y="21"/>
                  </a:lnTo>
                  <a:lnTo>
                    <a:pt x="25" y="18"/>
                  </a:lnTo>
                  <a:lnTo>
                    <a:pt x="28" y="19"/>
                  </a:lnTo>
                  <a:lnTo>
                    <a:pt x="33" y="21"/>
                  </a:lnTo>
                  <a:lnTo>
                    <a:pt x="38" y="21"/>
                  </a:lnTo>
                  <a:lnTo>
                    <a:pt x="42" y="21"/>
                  </a:lnTo>
                  <a:lnTo>
                    <a:pt x="48" y="19"/>
                  </a:lnTo>
                  <a:lnTo>
                    <a:pt x="53" y="18"/>
                  </a:lnTo>
                  <a:lnTo>
                    <a:pt x="58" y="18"/>
                  </a:lnTo>
                  <a:lnTo>
                    <a:pt x="63" y="18"/>
                  </a:lnTo>
                  <a:lnTo>
                    <a:pt x="71" y="16"/>
                  </a:lnTo>
                  <a:lnTo>
                    <a:pt x="79" y="15"/>
                  </a:lnTo>
                  <a:lnTo>
                    <a:pt x="88" y="14"/>
                  </a:lnTo>
                  <a:lnTo>
                    <a:pt x="96" y="11"/>
                  </a:lnTo>
                  <a:lnTo>
                    <a:pt x="102" y="8"/>
                  </a:lnTo>
                  <a:lnTo>
                    <a:pt x="109" y="5"/>
                  </a:lnTo>
                  <a:lnTo>
                    <a:pt x="117" y="2"/>
                  </a:lnTo>
                  <a:lnTo>
                    <a:pt x="126" y="0"/>
                  </a:lnTo>
                  <a:lnTo>
                    <a:pt x="124" y="1"/>
                  </a:lnTo>
                  <a:lnTo>
                    <a:pt x="122" y="2"/>
                  </a:lnTo>
                  <a:lnTo>
                    <a:pt x="118" y="7"/>
                  </a:lnTo>
                  <a:lnTo>
                    <a:pt x="115" y="11"/>
                  </a:lnTo>
                  <a:lnTo>
                    <a:pt x="111" y="15"/>
                  </a:lnTo>
                  <a:lnTo>
                    <a:pt x="108" y="19"/>
                  </a:lnTo>
                  <a:lnTo>
                    <a:pt x="105" y="22"/>
                  </a:lnTo>
                  <a:lnTo>
                    <a:pt x="104" y="25"/>
                  </a:lnTo>
                  <a:lnTo>
                    <a:pt x="104" y="31"/>
                  </a:lnTo>
                  <a:lnTo>
                    <a:pt x="104" y="37"/>
                  </a:lnTo>
                  <a:lnTo>
                    <a:pt x="104" y="44"/>
                  </a:lnTo>
                  <a:lnTo>
                    <a:pt x="105" y="51"/>
                  </a:lnTo>
                  <a:lnTo>
                    <a:pt x="105" y="58"/>
                  </a:lnTo>
                  <a:lnTo>
                    <a:pt x="105" y="63"/>
                  </a:lnTo>
                  <a:lnTo>
                    <a:pt x="104" y="69"/>
                  </a:lnTo>
                  <a:lnTo>
                    <a:pt x="104" y="73"/>
                  </a:lnTo>
                  <a:lnTo>
                    <a:pt x="102" y="76"/>
                  </a:lnTo>
                  <a:lnTo>
                    <a:pt x="99" y="79"/>
                  </a:lnTo>
                  <a:lnTo>
                    <a:pt x="96" y="81"/>
                  </a:lnTo>
                  <a:lnTo>
                    <a:pt x="90" y="83"/>
                  </a:lnTo>
                  <a:lnTo>
                    <a:pt x="87" y="87"/>
                  </a:lnTo>
                  <a:lnTo>
                    <a:pt x="82" y="89"/>
                  </a:lnTo>
                  <a:lnTo>
                    <a:pt x="77" y="92"/>
                  </a:lnTo>
                  <a:lnTo>
                    <a:pt x="73" y="94"/>
                  </a:lnTo>
                  <a:lnTo>
                    <a:pt x="33" y="115"/>
                  </a:lnTo>
                  <a:lnTo>
                    <a:pt x="14" y="105"/>
                  </a:lnTo>
                  <a:lnTo>
                    <a:pt x="15" y="103"/>
                  </a:lnTo>
                  <a:lnTo>
                    <a:pt x="16" y="101"/>
                  </a:lnTo>
                  <a:lnTo>
                    <a:pt x="18" y="96"/>
                  </a:lnTo>
                  <a:lnTo>
                    <a:pt x="19" y="92"/>
                  </a:lnTo>
                  <a:lnTo>
                    <a:pt x="21" y="88"/>
                  </a:lnTo>
                  <a:lnTo>
                    <a:pt x="24" y="84"/>
                  </a:lnTo>
                  <a:lnTo>
                    <a:pt x="26" y="80"/>
                  </a:lnTo>
                  <a:lnTo>
                    <a:pt x="27" y="79"/>
                  </a:lnTo>
                  <a:lnTo>
                    <a:pt x="27" y="66"/>
                  </a:lnTo>
                  <a:lnTo>
                    <a:pt x="25" y="66"/>
                  </a:lnTo>
                  <a:lnTo>
                    <a:pt x="21" y="66"/>
                  </a:lnTo>
                  <a:lnTo>
                    <a:pt x="19" y="66"/>
                  </a:lnTo>
                  <a:lnTo>
                    <a:pt x="16" y="66"/>
                  </a:lnTo>
                  <a:lnTo>
                    <a:pt x="15" y="65"/>
                  </a:lnTo>
                  <a:lnTo>
                    <a:pt x="13" y="65"/>
                  </a:lnTo>
                  <a:lnTo>
                    <a:pt x="11" y="65"/>
                  </a:lnTo>
                  <a:lnTo>
                    <a:pt x="8" y="6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2" name="Freeform 318">
              <a:extLst>
                <a:ext uri="{FF2B5EF4-FFF2-40B4-BE49-F238E27FC236}">
                  <a16:creationId xmlns:a16="http://schemas.microsoft.com/office/drawing/2014/main" id="{B72146C5-97E9-8391-475B-B83DEC30BC52}"/>
                </a:ext>
              </a:extLst>
            </p:cNvPr>
            <p:cNvSpPr>
              <a:spLocks/>
            </p:cNvSpPr>
            <p:nvPr/>
          </p:nvSpPr>
          <p:spPr bwMode="gray">
            <a:xfrm>
              <a:off x="6809487" y="2515779"/>
              <a:ext cx="46201" cy="172342"/>
            </a:xfrm>
            <a:custGeom>
              <a:avLst/>
              <a:gdLst>
                <a:gd name="T0" fmla="*/ 19050 w 25"/>
                <a:gd name="T1" fmla="*/ 0 h 99"/>
                <a:gd name="T2" fmla="*/ 20638 w 25"/>
                <a:gd name="T3" fmla="*/ 1401 h 99"/>
                <a:gd name="T4" fmla="*/ 25400 w 25"/>
                <a:gd name="T5" fmla="*/ 5605 h 99"/>
                <a:gd name="T6" fmla="*/ 26988 w 25"/>
                <a:gd name="T7" fmla="*/ 7006 h 99"/>
                <a:gd name="T8" fmla="*/ 31750 w 25"/>
                <a:gd name="T9" fmla="*/ 11209 h 99"/>
                <a:gd name="T10" fmla="*/ 34925 w 25"/>
                <a:gd name="T11" fmla="*/ 15413 h 99"/>
                <a:gd name="T12" fmla="*/ 36513 w 25"/>
                <a:gd name="T13" fmla="*/ 16814 h 99"/>
                <a:gd name="T14" fmla="*/ 38100 w 25"/>
                <a:gd name="T15" fmla="*/ 19616 h 99"/>
                <a:gd name="T16" fmla="*/ 39688 w 25"/>
                <a:gd name="T17" fmla="*/ 21017 h 99"/>
                <a:gd name="T18" fmla="*/ 39688 w 25"/>
                <a:gd name="T19" fmla="*/ 22419 h 99"/>
                <a:gd name="T20" fmla="*/ 39688 w 25"/>
                <a:gd name="T21" fmla="*/ 25221 h 99"/>
                <a:gd name="T22" fmla="*/ 39688 w 25"/>
                <a:gd name="T23" fmla="*/ 26622 h 99"/>
                <a:gd name="T24" fmla="*/ 39688 w 25"/>
                <a:gd name="T25" fmla="*/ 29424 h 99"/>
                <a:gd name="T26" fmla="*/ 39688 w 25"/>
                <a:gd name="T27" fmla="*/ 30826 h 99"/>
                <a:gd name="T28" fmla="*/ 39688 w 25"/>
                <a:gd name="T29" fmla="*/ 32227 h 99"/>
                <a:gd name="T30" fmla="*/ 39688 w 25"/>
                <a:gd name="T31" fmla="*/ 36430 h 99"/>
                <a:gd name="T32" fmla="*/ 28575 w 25"/>
                <a:gd name="T33" fmla="*/ 138715 h 99"/>
                <a:gd name="T34" fmla="*/ 0 w 25"/>
                <a:gd name="T35" fmla="*/ 50442 h 99"/>
                <a:gd name="T36" fmla="*/ 3175 w 25"/>
                <a:gd name="T37" fmla="*/ 46238 h 99"/>
                <a:gd name="T38" fmla="*/ 4763 w 25"/>
                <a:gd name="T39" fmla="*/ 40634 h 99"/>
                <a:gd name="T40" fmla="*/ 6350 w 25"/>
                <a:gd name="T41" fmla="*/ 32227 h 99"/>
                <a:gd name="T42" fmla="*/ 7938 w 25"/>
                <a:gd name="T43" fmla="*/ 25221 h 99"/>
                <a:gd name="T44" fmla="*/ 14288 w 25"/>
                <a:gd name="T45" fmla="*/ 16814 h 99"/>
                <a:gd name="T46" fmla="*/ 15875 w 25"/>
                <a:gd name="T47" fmla="*/ 7006 h 99"/>
                <a:gd name="T48" fmla="*/ 19050 w 25"/>
                <a:gd name="T49" fmla="*/ 0 h 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99"/>
                <a:gd name="T77" fmla="*/ 25 w 25"/>
                <a:gd name="T78" fmla="*/ 99 h 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99">
                  <a:moveTo>
                    <a:pt x="12" y="0"/>
                  </a:moveTo>
                  <a:lnTo>
                    <a:pt x="13" y="1"/>
                  </a:lnTo>
                  <a:lnTo>
                    <a:pt x="16" y="4"/>
                  </a:lnTo>
                  <a:lnTo>
                    <a:pt x="17" y="5"/>
                  </a:lnTo>
                  <a:lnTo>
                    <a:pt x="20" y="8"/>
                  </a:lnTo>
                  <a:lnTo>
                    <a:pt x="22" y="11"/>
                  </a:lnTo>
                  <a:lnTo>
                    <a:pt x="23" y="12"/>
                  </a:lnTo>
                  <a:lnTo>
                    <a:pt x="24" y="14"/>
                  </a:lnTo>
                  <a:lnTo>
                    <a:pt x="25" y="15"/>
                  </a:lnTo>
                  <a:lnTo>
                    <a:pt x="25" y="16"/>
                  </a:lnTo>
                  <a:lnTo>
                    <a:pt x="25" y="18"/>
                  </a:lnTo>
                  <a:lnTo>
                    <a:pt x="25" y="19"/>
                  </a:lnTo>
                  <a:lnTo>
                    <a:pt x="25" y="21"/>
                  </a:lnTo>
                  <a:lnTo>
                    <a:pt x="25" y="22"/>
                  </a:lnTo>
                  <a:lnTo>
                    <a:pt x="25" y="23"/>
                  </a:lnTo>
                  <a:lnTo>
                    <a:pt x="25" y="26"/>
                  </a:lnTo>
                  <a:lnTo>
                    <a:pt x="18" y="99"/>
                  </a:lnTo>
                  <a:lnTo>
                    <a:pt x="0" y="36"/>
                  </a:lnTo>
                  <a:lnTo>
                    <a:pt x="2" y="33"/>
                  </a:lnTo>
                  <a:lnTo>
                    <a:pt x="3" y="29"/>
                  </a:lnTo>
                  <a:lnTo>
                    <a:pt x="4" y="23"/>
                  </a:lnTo>
                  <a:lnTo>
                    <a:pt x="5" y="18"/>
                  </a:lnTo>
                  <a:lnTo>
                    <a:pt x="9" y="12"/>
                  </a:lnTo>
                  <a:lnTo>
                    <a:pt x="10" y="5"/>
                  </a:lnTo>
                  <a:lnTo>
                    <a:pt x="1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3" name="Freeform 319">
              <a:extLst>
                <a:ext uri="{FF2B5EF4-FFF2-40B4-BE49-F238E27FC236}">
                  <a16:creationId xmlns:a16="http://schemas.microsoft.com/office/drawing/2014/main" id="{3A1C3578-3906-5EB3-83A1-6DD4E40943D7}"/>
                </a:ext>
              </a:extLst>
            </p:cNvPr>
            <p:cNvSpPr>
              <a:spLocks/>
            </p:cNvSpPr>
            <p:nvPr/>
          </p:nvSpPr>
          <p:spPr bwMode="gray">
            <a:xfrm>
              <a:off x="6747215" y="2585114"/>
              <a:ext cx="98431" cy="178287"/>
            </a:xfrm>
            <a:custGeom>
              <a:avLst/>
              <a:gdLst>
                <a:gd name="T0" fmla="*/ 55563 w 53"/>
                <a:gd name="T1" fmla="*/ 0 h 102"/>
                <a:gd name="T2" fmla="*/ 84138 w 53"/>
                <a:gd name="T3" fmla="*/ 81267 h 102"/>
                <a:gd name="T4" fmla="*/ 58738 w 53"/>
                <a:gd name="T5" fmla="*/ 142918 h 102"/>
                <a:gd name="T6" fmla="*/ 52388 w 53"/>
                <a:gd name="T7" fmla="*/ 141517 h 102"/>
                <a:gd name="T8" fmla="*/ 47625 w 53"/>
                <a:gd name="T9" fmla="*/ 137313 h 102"/>
                <a:gd name="T10" fmla="*/ 41275 w 53"/>
                <a:gd name="T11" fmla="*/ 131709 h 102"/>
                <a:gd name="T12" fmla="*/ 38100 w 53"/>
                <a:gd name="T13" fmla="*/ 126104 h 102"/>
                <a:gd name="T14" fmla="*/ 34925 w 53"/>
                <a:gd name="T15" fmla="*/ 117697 h 102"/>
                <a:gd name="T16" fmla="*/ 33338 w 53"/>
                <a:gd name="T17" fmla="*/ 110691 h 102"/>
                <a:gd name="T18" fmla="*/ 31750 w 53"/>
                <a:gd name="T19" fmla="*/ 100883 h 102"/>
                <a:gd name="T20" fmla="*/ 31750 w 53"/>
                <a:gd name="T21" fmla="*/ 95279 h 102"/>
                <a:gd name="T22" fmla="*/ 25400 w 53"/>
                <a:gd name="T23" fmla="*/ 95279 h 102"/>
                <a:gd name="T24" fmla="*/ 22225 w 53"/>
                <a:gd name="T25" fmla="*/ 93878 h 102"/>
                <a:gd name="T26" fmla="*/ 17463 w 53"/>
                <a:gd name="T27" fmla="*/ 91075 h 102"/>
                <a:gd name="T28" fmla="*/ 15875 w 53"/>
                <a:gd name="T29" fmla="*/ 86872 h 102"/>
                <a:gd name="T30" fmla="*/ 15875 w 53"/>
                <a:gd name="T31" fmla="*/ 84069 h 102"/>
                <a:gd name="T32" fmla="*/ 12700 w 53"/>
                <a:gd name="T33" fmla="*/ 77064 h 102"/>
                <a:gd name="T34" fmla="*/ 12700 w 53"/>
                <a:gd name="T35" fmla="*/ 74261 h 102"/>
                <a:gd name="T36" fmla="*/ 12700 w 53"/>
                <a:gd name="T37" fmla="*/ 67256 h 102"/>
                <a:gd name="T38" fmla="*/ 7938 w 53"/>
                <a:gd name="T39" fmla="*/ 65854 h 102"/>
                <a:gd name="T40" fmla="*/ 3175 w 53"/>
                <a:gd name="T41" fmla="*/ 64453 h 102"/>
                <a:gd name="T42" fmla="*/ 1588 w 53"/>
                <a:gd name="T43" fmla="*/ 57447 h 102"/>
                <a:gd name="T44" fmla="*/ 0 w 53"/>
                <a:gd name="T45" fmla="*/ 51843 h 102"/>
                <a:gd name="T46" fmla="*/ 0 w 53"/>
                <a:gd name="T47" fmla="*/ 46238 h 102"/>
                <a:gd name="T48" fmla="*/ 0 w 53"/>
                <a:gd name="T49" fmla="*/ 39232 h 102"/>
                <a:gd name="T50" fmla="*/ 0 w 53"/>
                <a:gd name="T51" fmla="*/ 30825 h 102"/>
                <a:gd name="T52" fmla="*/ 0 w 53"/>
                <a:gd name="T53" fmla="*/ 23820 h 102"/>
                <a:gd name="T54" fmla="*/ 11113 w 53"/>
                <a:gd name="T55" fmla="*/ 25221 h 102"/>
                <a:gd name="T56" fmla="*/ 19050 w 53"/>
                <a:gd name="T57" fmla="*/ 25221 h 102"/>
                <a:gd name="T58" fmla="*/ 30163 w 53"/>
                <a:gd name="T59" fmla="*/ 23820 h 102"/>
                <a:gd name="T60" fmla="*/ 34925 w 53"/>
                <a:gd name="T61" fmla="*/ 21017 h 102"/>
                <a:gd name="T62" fmla="*/ 41275 w 53"/>
                <a:gd name="T63" fmla="*/ 18215 h 102"/>
                <a:gd name="T64" fmla="*/ 47625 w 53"/>
                <a:gd name="T65" fmla="*/ 11209 h 102"/>
                <a:gd name="T66" fmla="*/ 52388 w 53"/>
                <a:gd name="T67" fmla="*/ 5605 h 102"/>
                <a:gd name="T68" fmla="*/ 55563 w 53"/>
                <a:gd name="T69" fmla="*/ 0 h 1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102"/>
                <a:gd name="T107" fmla="*/ 53 w 53"/>
                <a:gd name="T108" fmla="*/ 102 h 1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102">
                  <a:moveTo>
                    <a:pt x="35" y="0"/>
                  </a:moveTo>
                  <a:lnTo>
                    <a:pt x="53" y="58"/>
                  </a:lnTo>
                  <a:lnTo>
                    <a:pt x="37" y="102"/>
                  </a:lnTo>
                  <a:lnTo>
                    <a:pt x="33" y="101"/>
                  </a:lnTo>
                  <a:lnTo>
                    <a:pt x="30" y="98"/>
                  </a:lnTo>
                  <a:lnTo>
                    <a:pt x="26" y="94"/>
                  </a:lnTo>
                  <a:lnTo>
                    <a:pt x="24" y="90"/>
                  </a:lnTo>
                  <a:lnTo>
                    <a:pt x="22" y="84"/>
                  </a:lnTo>
                  <a:lnTo>
                    <a:pt x="21" y="79"/>
                  </a:lnTo>
                  <a:lnTo>
                    <a:pt x="20" y="72"/>
                  </a:lnTo>
                  <a:lnTo>
                    <a:pt x="20" y="68"/>
                  </a:lnTo>
                  <a:lnTo>
                    <a:pt x="16" y="68"/>
                  </a:lnTo>
                  <a:lnTo>
                    <a:pt x="14" y="67"/>
                  </a:lnTo>
                  <a:lnTo>
                    <a:pt x="11" y="65"/>
                  </a:lnTo>
                  <a:lnTo>
                    <a:pt x="10" y="62"/>
                  </a:lnTo>
                  <a:lnTo>
                    <a:pt x="10" y="60"/>
                  </a:lnTo>
                  <a:lnTo>
                    <a:pt x="8" y="55"/>
                  </a:lnTo>
                  <a:lnTo>
                    <a:pt x="8" y="53"/>
                  </a:lnTo>
                  <a:lnTo>
                    <a:pt x="8" y="48"/>
                  </a:lnTo>
                  <a:lnTo>
                    <a:pt x="5" y="47"/>
                  </a:lnTo>
                  <a:lnTo>
                    <a:pt x="2" y="46"/>
                  </a:lnTo>
                  <a:lnTo>
                    <a:pt x="1" y="41"/>
                  </a:lnTo>
                  <a:lnTo>
                    <a:pt x="0" y="37"/>
                  </a:lnTo>
                  <a:lnTo>
                    <a:pt x="0" y="33"/>
                  </a:lnTo>
                  <a:lnTo>
                    <a:pt x="0" y="28"/>
                  </a:lnTo>
                  <a:lnTo>
                    <a:pt x="0" y="22"/>
                  </a:lnTo>
                  <a:lnTo>
                    <a:pt x="0" y="17"/>
                  </a:lnTo>
                  <a:lnTo>
                    <a:pt x="7" y="18"/>
                  </a:lnTo>
                  <a:lnTo>
                    <a:pt x="12" y="18"/>
                  </a:lnTo>
                  <a:lnTo>
                    <a:pt x="19" y="17"/>
                  </a:lnTo>
                  <a:lnTo>
                    <a:pt x="22" y="15"/>
                  </a:lnTo>
                  <a:lnTo>
                    <a:pt x="26" y="13"/>
                  </a:lnTo>
                  <a:lnTo>
                    <a:pt x="30" y="8"/>
                  </a:lnTo>
                  <a:lnTo>
                    <a:pt x="33" y="4"/>
                  </a:lnTo>
                  <a:lnTo>
                    <a:pt x="35"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4" name="Freeform 320">
              <a:extLst>
                <a:ext uri="{FF2B5EF4-FFF2-40B4-BE49-F238E27FC236}">
                  <a16:creationId xmlns:a16="http://schemas.microsoft.com/office/drawing/2014/main" id="{27FFD2E0-87CC-6855-39CE-289AD11E9698}"/>
                </a:ext>
              </a:extLst>
            </p:cNvPr>
            <p:cNvSpPr>
              <a:spLocks/>
            </p:cNvSpPr>
            <p:nvPr/>
          </p:nvSpPr>
          <p:spPr bwMode="gray">
            <a:xfrm>
              <a:off x="6050161" y="2541530"/>
              <a:ext cx="502198" cy="566553"/>
            </a:xfrm>
            <a:custGeom>
              <a:avLst/>
              <a:gdLst>
                <a:gd name="T0" fmla="*/ 14288 w 271"/>
                <a:gd name="T1" fmla="*/ 88273 h 324"/>
                <a:gd name="T2" fmla="*/ 23813 w 271"/>
                <a:gd name="T3" fmla="*/ 56046 h 324"/>
                <a:gd name="T4" fmla="*/ 33338 w 271"/>
                <a:gd name="T5" fmla="*/ 36430 h 324"/>
                <a:gd name="T6" fmla="*/ 49213 w 271"/>
                <a:gd name="T7" fmla="*/ 21017 h 324"/>
                <a:gd name="T8" fmla="*/ 82550 w 271"/>
                <a:gd name="T9" fmla="*/ 5605 h 324"/>
                <a:gd name="T10" fmla="*/ 120650 w 271"/>
                <a:gd name="T11" fmla="*/ 14012 h 324"/>
                <a:gd name="T12" fmla="*/ 139700 w 271"/>
                <a:gd name="T13" fmla="*/ 33628 h 324"/>
                <a:gd name="T14" fmla="*/ 146050 w 271"/>
                <a:gd name="T15" fmla="*/ 54645 h 324"/>
                <a:gd name="T16" fmla="*/ 161925 w 271"/>
                <a:gd name="T17" fmla="*/ 63052 h 324"/>
                <a:gd name="T18" fmla="*/ 180975 w 271"/>
                <a:gd name="T19" fmla="*/ 63052 h 324"/>
                <a:gd name="T20" fmla="*/ 207963 w 271"/>
                <a:gd name="T21" fmla="*/ 75663 h 324"/>
                <a:gd name="T22" fmla="*/ 239713 w 271"/>
                <a:gd name="T23" fmla="*/ 93878 h 324"/>
                <a:gd name="T24" fmla="*/ 254000 w 271"/>
                <a:gd name="T25" fmla="*/ 93878 h 324"/>
                <a:gd name="T26" fmla="*/ 260350 w 271"/>
                <a:gd name="T27" fmla="*/ 85471 h 324"/>
                <a:gd name="T28" fmla="*/ 265113 w 271"/>
                <a:gd name="T29" fmla="*/ 72860 h 324"/>
                <a:gd name="T30" fmla="*/ 265113 w 271"/>
                <a:gd name="T31" fmla="*/ 60250 h 324"/>
                <a:gd name="T32" fmla="*/ 260350 w 271"/>
                <a:gd name="T33" fmla="*/ 49041 h 324"/>
                <a:gd name="T34" fmla="*/ 258763 w 271"/>
                <a:gd name="T35" fmla="*/ 36430 h 324"/>
                <a:gd name="T36" fmla="*/ 258763 w 271"/>
                <a:gd name="T37" fmla="*/ 29424 h 324"/>
                <a:gd name="T38" fmla="*/ 279400 w 271"/>
                <a:gd name="T39" fmla="*/ 19616 h 324"/>
                <a:gd name="T40" fmla="*/ 303213 w 271"/>
                <a:gd name="T41" fmla="*/ 0 h 324"/>
                <a:gd name="T42" fmla="*/ 334963 w 271"/>
                <a:gd name="T43" fmla="*/ 5605 h 324"/>
                <a:gd name="T44" fmla="*/ 344488 w 271"/>
                <a:gd name="T45" fmla="*/ 25221 h 324"/>
                <a:gd name="T46" fmla="*/ 365125 w 271"/>
                <a:gd name="T47" fmla="*/ 39232 h 324"/>
                <a:gd name="T48" fmla="*/ 398463 w 271"/>
                <a:gd name="T49" fmla="*/ 40634 h 324"/>
                <a:gd name="T50" fmla="*/ 407988 w 271"/>
                <a:gd name="T51" fmla="*/ 49041 h 324"/>
                <a:gd name="T52" fmla="*/ 407988 w 271"/>
                <a:gd name="T53" fmla="*/ 56046 h 324"/>
                <a:gd name="T54" fmla="*/ 409575 w 271"/>
                <a:gd name="T55" fmla="*/ 65855 h 324"/>
                <a:gd name="T56" fmla="*/ 412750 w 271"/>
                <a:gd name="T57" fmla="*/ 78465 h 324"/>
                <a:gd name="T58" fmla="*/ 411163 w 271"/>
                <a:gd name="T59" fmla="*/ 88273 h 324"/>
                <a:gd name="T60" fmla="*/ 403225 w 271"/>
                <a:gd name="T61" fmla="*/ 95279 h 324"/>
                <a:gd name="T62" fmla="*/ 404813 w 271"/>
                <a:gd name="T63" fmla="*/ 116296 h 324"/>
                <a:gd name="T64" fmla="*/ 420688 w 271"/>
                <a:gd name="T65" fmla="*/ 134511 h 324"/>
                <a:gd name="T66" fmla="*/ 430213 w 271"/>
                <a:gd name="T67" fmla="*/ 371308 h 324"/>
                <a:gd name="T68" fmla="*/ 430213 w 271"/>
                <a:gd name="T69" fmla="*/ 383918 h 324"/>
                <a:gd name="T70" fmla="*/ 430213 w 271"/>
                <a:gd name="T71" fmla="*/ 409139 h 324"/>
                <a:gd name="T72" fmla="*/ 422275 w 271"/>
                <a:gd name="T73" fmla="*/ 428755 h 324"/>
                <a:gd name="T74" fmla="*/ 407988 w 271"/>
                <a:gd name="T75" fmla="*/ 434360 h 324"/>
                <a:gd name="T76" fmla="*/ 407988 w 271"/>
                <a:gd name="T77" fmla="*/ 448371 h 324"/>
                <a:gd name="T78" fmla="*/ 184150 w 271"/>
                <a:gd name="T79" fmla="*/ 323668 h 324"/>
                <a:gd name="T80" fmla="*/ 177800 w 271"/>
                <a:gd name="T81" fmla="*/ 325069 h 324"/>
                <a:gd name="T82" fmla="*/ 169863 w 271"/>
                <a:gd name="T83" fmla="*/ 329273 h 324"/>
                <a:gd name="T84" fmla="*/ 161925 w 271"/>
                <a:gd name="T85" fmla="*/ 334877 h 324"/>
                <a:gd name="T86" fmla="*/ 150813 w 271"/>
                <a:gd name="T87" fmla="*/ 341883 h 324"/>
                <a:gd name="T88" fmla="*/ 139700 w 271"/>
                <a:gd name="T89" fmla="*/ 346087 h 324"/>
                <a:gd name="T90" fmla="*/ 122238 w 271"/>
                <a:gd name="T91" fmla="*/ 339081 h 324"/>
                <a:gd name="T92" fmla="*/ 109538 w 271"/>
                <a:gd name="T93" fmla="*/ 325069 h 324"/>
                <a:gd name="T94" fmla="*/ 88900 w 271"/>
                <a:gd name="T95" fmla="*/ 318063 h 324"/>
                <a:gd name="T96" fmla="*/ 73025 w 271"/>
                <a:gd name="T97" fmla="*/ 318063 h 324"/>
                <a:gd name="T98" fmla="*/ 61913 w 271"/>
                <a:gd name="T99" fmla="*/ 299848 h 324"/>
                <a:gd name="T100" fmla="*/ 28575 w 271"/>
                <a:gd name="T101" fmla="*/ 280232 h 324"/>
                <a:gd name="T102" fmla="*/ 11113 w 271"/>
                <a:gd name="T103" fmla="*/ 260616 h 324"/>
                <a:gd name="T104" fmla="*/ 11113 w 271"/>
                <a:gd name="T105" fmla="*/ 235395 h 324"/>
                <a:gd name="T106" fmla="*/ 12700 w 271"/>
                <a:gd name="T107" fmla="*/ 211575 h 324"/>
                <a:gd name="T108" fmla="*/ 12700 w 271"/>
                <a:gd name="T109" fmla="*/ 169540 h 324"/>
                <a:gd name="T110" fmla="*/ 3175 w 271"/>
                <a:gd name="T111" fmla="*/ 120500 h 3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1"/>
                <a:gd name="T169" fmla="*/ 0 h 324"/>
                <a:gd name="T170" fmla="*/ 271 w 271"/>
                <a:gd name="T171" fmla="*/ 324 h 3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1" h="324">
                  <a:moveTo>
                    <a:pt x="0" y="77"/>
                  </a:moveTo>
                  <a:lnTo>
                    <a:pt x="3" y="71"/>
                  </a:lnTo>
                  <a:lnTo>
                    <a:pt x="6" y="67"/>
                  </a:lnTo>
                  <a:lnTo>
                    <a:pt x="9" y="63"/>
                  </a:lnTo>
                  <a:lnTo>
                    <a:pt x="12" y="59"/>
                  </a:lnTo>
                  <a:lnTo>
                    <a:pt x="13" y="53"/>
                  </a:lnTo>
                  <a:lnTo>
                    <a:pt x="14" y="47"/>
                  </a:lnTo>
                  <a:lnTo>
                    <a:pt x="15" y="40"/>
                  </a:lnTo>
                  <a:lnTo>
                    <a:pt x="15" y="29"/>
                  </a:lnTo>
                  <a:lnTo>
                    <a:pt x="15" y="28"/>
                  </a:lnTo>
                  <a:lnTo>
                    <a:pt x="18" y="26"/>
                  </a:lnTo>
                  <a:lnTo>
                    <a:pt x="21" y="26"/>
                  </a:lnTo>
                  <a:lnTo>
                    <a:pt x="24" y="25"/>
                  </a:lnTo>
                  <a:lnTo>
                    <a:pt x="27" y="24"/>
                  </a:lnTo>
                  <a:lnTo>
                    <a:pt x="30" y="21"/>
                  </a:lnTo>
                  <a:lnTo>
                    <a:pt x="31" y="15"/>
                  </a:lnTo>
                  <a:lnTo>
                    <a:pt x="30" y="4"/>
                  </a:lnTo>
                  <a:lnTo>
                    <a:pt x="38" y="4"/>
                  </a:lnTo>
                  <a:lnTo>
                    <a:pt x="45" y="4"/>
                  </a:lnTo>
                  <a:lnTo>
                    <a:pt x="52" y="4"/>
                  </a:lnTo>
                  <a:lnTo>
                    <a:pt x="58" y="6"/>
                  </a:lnTo>
                  <a:lnTo>
                    <a:pt x="64" y="7"/>
                  </a:lnTo>
                  <a:lnTo>
                    <a:pt x="71" y="8"/>
                  </a:lnTo>
                  <a:lnTo>
                    <a:pt x="76" y="10"/>
                  </a:lnTo>
                  <a:lnTo>
                    <a:pt x="79" y="13"/>
                  </a:lnTo>
                  <a:lnTo>
                    <a:pt x="83" y="15"/>
                  </a:lnTo>
                  <a:lnTo>
                    <a:pt x="85" y="20"/>
                  </a:lnTo>
                  <a:lnTo>
                    <a:pt x="88" y="24"/>
                  </a:lnTo>
                  <a:lnTo>
                    <a:pt x="89" y="28"/>
                  </a:lnTo>
                  <a:lnTo>
                    <a:pt x="90" y="32"/>
                  </a:lnTo>
                  <a:lnTo>
                    <a:pt x="91" y="35"/>
                  </a:lnTo>
                  <a:lnTo>
                    <a:pt x="92" y="39"/>
                  </a:lnTo>
                  <a:lnTo>
                    <a:pt x="95" y="42"/>
                  </a:lnTo>
                  <a:lnTo>
                    <a:pt x="97" y="43"/>
                  </a:lnTo>
                  <a:lnTo>
                    <a:pt x="100" y="45"/>
                  </a:lnTo>
                  <a:lnTo>
                    <a:pt x="102" y="45"/>
                  </a:lnTo>
                  <a:lnTo>
                    <a:pt x="104" y="45"/>
                  </a:lnTo>
                  <a:lnTo>
                    <a:pt x="108" y="45"/>
                  </a:lnTo>
                  <a:lnTo>
                    <a:pt x="110" y="45"/>
                  </a:lnTo>
                  <a:lnTo>
                    <a:pt x="114" y="45"/>
                  </a:lnTo>
                  <a:lnTo>
                    <a:pt x="116" y="45"/>
                  </a:lnTo>
                  <a:lnTo>
                    <a:pt x="121" y="47"/>
                  </a:lnTo>
                  <a:lnTo>
                    <a:pt x="126" y="50"/>
                  </a:lnTo>
                  <a:lnTo>
                    <a:pt x="131" y="54"/>
                  </a:lnTo>
                  <a:lnTo>
                    <a:pt x="135" y="59"/>
                  </a:lnTo>
                  <a:lnTo>
                    <a:pt x="140" y="61"/>
                  </a:lnTo>
                  <a:lnTo>
                    <a:pt x="145" y="64"/>
                  </a:lnTo>
                  <a:lnTo>
                    <a:pt x="151" y="67"/>
                  </a:lnTo>
                  <a:lnTo>
                    <a:pt x="157" y="67"/>
                  </a:lnTo>
                  <a:lnTo>
                    <a:pt x="158" y="67"/>
                  </a:lnTo>
                  <a:lnTo>
                    <a:pt x="159" y="67"/>
                  </a:lnTo>
                  <a:lnTo>
                    <a:pt x="160" y="67"/>
                  </a:lnTo>
                  <a:lnTo>
                    <a:pt x="162" y="67"/>
                  </a:lnTo>
                  <a:lnTo>
                    <a:pt x="163" y="67"/>
                  </a:lnTo>
                  <a:lnTo>
                    <a:pt x="164" y="64"/>
                  </a:lnTo>
                  <a:lnTo>
                    <a:pt x="164" y="61"/>
                  </a:lnTo>
                  <a:lnTo>
                    <a:pt x="165" y="59"/>
                  </a:lnTo>
                  <a:lnTo>
                    <a:pt x="165" y="56"/>
                  </a:lnTo>
                  <a:lnTo>
                    <a:pt x="166" y="53"/>
                  </a:lnTo>
                  <a:lnTo>
                    <a:pt x="167" y="52"/>
                  </a:lnTo>
                  <a:lnTo>
                    <a:pt x="167" y="49"/>
                  </a:lnTo>
                  <a:lnTo>
                    <a:pt x="167" y="47"/>
                  </a:lnTo>
                  <a:lnTo>
                    <a:pt x="167" y="46"/>
                  </a:lnTo>
                  <a:lnTo>
                    <a:pt x="167" y="43"/>
                  </a:lnTo>
                  <a:lnTo>
                    <a:pt x="166" y="42"/>
                  </a:lnTo>
                  <a:lnTo>
                    <a:pt x="165" y="39"/>
                  </a:lnTo>
                  <a:lnTo>
                    <a:pt x="165" y="38"/>
                  </a:lnTo>
                  <a:lnTo>
                    <a:pt x="164" y="35"/>
                  </a:lnTo>
                  <a:lnTo>
                    <a:pt x="164" y="32"/>
                  </a:lnTo>
                  <a:lnTo>
                    <a:pt x="163" y="29"/>
                  </a:lnTo>
                  <a:lnTo>
                    <a:pt x="163" y="28"/>
                  </a:lnTo>
                  <a:lnTo>
                    <a:pt x="163" y="26"/>
                  </a:lnTo>
                  <a:lnTo>
                    <a:pt x="163" y="25"/>
                  </a:lnTo>
                  <a:lnTo>
                    <a:pt x="163" y="24"/>
                  </a:lnTo>
                  <a:lnTo>
                    <a:pt x="163" y="22"/>
                  </a:lnTo>
                  <a:lnTo>
                    <a:pt x="163" y="21"/>
                  </a:lnTo>
                  <a:lnTo>
                    <a:pt x="163" y="20"/>
                  </a:lnTo>
                  <a:lnTo>
                    <a:pt x="167" y="20"/>
                  </a:lnTo>
                  <a:lnTo>
                    <a:pt x="172" y="17"/>
                  </a:lnTo>
                  <a:lnTo>
                    <a:pt x="176" y="14"/>
                  </a:lnTo>
                  <a:lnTo>
                    <a:pt x="179" y="10"/>
                  </a:lnTo>
                  <a:lnTo>
                    <a:pt x="183" y="6"/>
                  </a:lnTo>
                  <a:lnTo>
                    <a:pt x="187" y="3"/>
                  </a:lnTo>
                  <a:lnTo>
                    <a:pt x="191" y="0"/>
                  </a:lnTo>
                  <a:lnTo>
                    <a:pt x="195" y="0"/>
                  </a:lnTo>
                  <a:lnTo>
                    <a:pt x="202" y="0"/>
                  </a:lnTo>
                  <a:lnTo>
                    <a:pt x="208" y="1"/>
                  </a:lnTo>
                  <a:lnTo>
                    <a:pt x="211" y="4"/>
                  </a:lnTo>
                  <a:lnTo>
                    <a:pt x="213" y="7"/>
                  </a:lnTo>
                  <a:lnTo>
                    <a:pt x="214" y="11"/>
                  </a:lnTo>
                  <a:lnTo>
                    <a:pt x="216" y="14"/>
                  </a:lnTo>
                  <a:lnTo>
                    <a:pt x="217" y="18"/>
                  </a:lnTo>
                  <a:lnTo>
                    <a:pt x="220" y="22"/>
                  </a:lnTo>
                  <a:lnTo>
                    <a:pt x="223" y="25"/>
                  </a:lnTo>
                  <a:lnTo>
                    <a:pt x="227" y="26"/>
                  </a:lnTo>
                  <a:lnTo>
                    <a:pt x="230" y="28"/>
                  </a:lnTo>
                  <a:lnTo>
                    <a:pt x="235" y="29"/>
                  </a:lnTo>
                  <a:lnTo>
                    <a:pt x="241" y="29"/>
                  </a:lnTo>
                  <a:lnTo>
                    <a:pt x="246" y="29"/>
                  </a:lnTo>
                  <a:lnTo>
                    <a:pt x="251" y="29"/>
                  </a:lnTo>
                  <a:lnTo>
                    <a:pt x="257" y="29"/>
                  </a:lnTo>
                  <a:lnTo>
                    <a:pt x="257" y="32"/>
                  </a:lnTo>
                  <a:lnTo>
                    <a:pt x="257" y="33"/>
                  </a:lnTo>
                  <a:lnTo>
                    <a:pt x="257" y="35"/>
                  </a:lnTo>
                  <a:lnTo>
                    <a:pt x="257" y="36"/>
                  </a:lnTo>
                  <a:lnTo>
                    <a:pt x="257" y="38"/>
                  </a:lnTo>
                  <a:lnTo>
                    <a:pt x="257" y="39"/>
                  </a:lnTo>
                  <a:lnTo>
                    <a:pt x="257" y="40"/>
                  </a:lnTo>
                  <a:lnTo>
                    <a:pt x="257" y="42"/>
                  </a:lnTo>
                  <a:lnTo>
                    <a:pt x="257" y="45"/>
                  </a:lnTo>
                  <a:lnTo>
                    <a:pt x="257" y="46"/>
                  </a:lnTo>
                  <a:lnTo>
                    <a:pt x="258" y="47"/>
                  </a:lnTo>
                  <a:lnTo>
                    <a:pt x="258" y="49"/>
                  </a:lnTo>
                  <a:lnTo>
                    <a:pt x="259" y="52"/>
                  </a:lnTo>
                  <a:lnTo>
                    <a:pt x="260" y="53"/>
                  </a:lnTo>
                  <a:lnTo>
                    <a:pt x="260" y="56"/>
                  </a:lnTo>
                  <a:lnTo>
                    <a:pt x="260" y="60"/>
                  </a:lnTo>
                  <a:lnTo>
                    <a:pt x="260" y="61"/>
                  </a:lnTo>
                  <a:lnTo>
                    <a:pt x="259" y="61"/>
                  </a:lnTo>
                  <a:lnTo>
                    <a:pt x="259" y="63"/>
                  </a:lnTo>
                  <a:lnTo>
                    <a:pt x="258" y="64"/>
                  </a:lnTo>
                  <a:lnTo>
                    <a:pt x="257" y="65"/>
                  </a:lnTo>
                  <a:lnTo>
                    <a:pt x="255" y="67"/>
                  </a:lnTo>
                  <a:lnTo>
                    <a:pt x="254" y="68"/>
                  </a:lnTo>
                  <a:lnTo>
                    <a:pt x="254" y="70"/>
                  </a:lnTo>
                  <a:lnTo>
                    <a:pt x="254" y="74"/>
                  </a:lnTo>
                  <a:lnTo>
                    <a:pt x="255" y="78"/>
                  </a:lnTo>
                  <a:lnTo>
                    <a:pt x="255" y="83"/>
                  </a:lnTo>
                  <a:lnTo>
                    <a:pt x="258" y="86"/>
                  </a:lnTo>
                  <a:lnTo>
                    <a:pt x="260" y="90"/>
                  </a:lnTo>
                  <a:lnTo>
                    <a:pt x="263" y="93"/>
                  </a:lnTo>
                  <a:lnTo>
                    <a:pt x="265" y="96"/>
                  </a:lnTo>
                  <a:lnTo>
                    <a:pt x="268" y="99"/>
                  </a:lnTo>
                  <a:lnTo>
                    <a:pt x="271" y="261"/>
                  </a:lnTo>
                  <a:lnTo>
                    <a:pt x="271" y="264"/>
                  </a:lnTo>
                  <a:lnTo>
                    <a:pt x="271" y="265"/>
                  </a:lnTo>
                  <a:lnTo>
                    <a:pt x="271" y="267"/>
                  </a:lnTo>
                  <a:lnTo>
                    <a:pt x="271" y="268"/>
                  </a:lnTo>
                  <a:lnTo>
                    <a:pt x="271" y="271"/>
                  </a:lnTo>
                  <a:lnTo>
                    <a:pt x="271" y="274"/>
                  </a:lnTo>
                  <a:lnTo>
                    <a:pt x="271" y="276"/>
                  </a:lnTo>
                  <a:lnTo>
                    <a:pt x="271" y="279"/>
                  </a:lnTo>
                  <a:lnTo>
                    <a:pt x="271" y="286"/>
                  </a:lnTo>
                  <a:lnTo>
                    <a:pt x="271" y="292"/>
                  </a:lnTo>
                  <a:lnTo>
                    <a:pt x="271" y="296"/>
                  </a:lnTo>
                  <a:lnTo>
                    <a:pt x="270" y="300"/>
                  </a:lnTo>
                  <a:lnTo>
                    <a:pt x="268" y="304"/>
                  </a:lnTo>
                  <a:lnTo>
                    <a:pt x="266" y="306"/>
                  </a:lnTo>
                  <a:lnTo>
                    <a:pt x="261" y="307"/>
                  </a:lnTo>
                  <a:lnTo>
                    <a:pt x="257" y="307"/>
                  </a:lnTo>
                  <a:lnTo>
                    <a:pt x="257" y="309"/>
                  </a:lnTo>
                  <a:lnTo>
                    <a:pt x="257" y="310"/>
                  </a:lnTo>
                  <a:lnTo>
                    <a:pt x="257" y="313"/>
                  </a:lnTo>
                  <a:lnTo>
                    <a:pt x="257" y="314"/>
                  </a:lnTo>
                  <a:lnTo>
                    <a:pt x="257" y="317"/>
                  </a:lnTo>
                  <a:lnTo>
                    <a:pt x="257" y="320"/>
                  </a:lnTo>
                  <a:lnTo>
                    <a:pt x="257" y="321"/>
                  </a:lnTo>
                  <a:lnTo>
                    <a:pt x="257" y="324"/>
                  </a:lnTo>
                  <a:lnTo>
                    <a:pt x="119" y="231"/>
                  </a:lnTo>
                  <a:lnTo>
                    <a:pt x="116" y="231"/>
                  </a:lnTo>
                  <a:lnTo>
                    <a:pt x="115" y="231"/>
                  </a:lnTo>
                  <a:lnTo>
                    <a:pt x="114" y="231"/>
                  </a:lnTo>
                  <a:lnTo>
                    <a:pt x="113" y="232"/>
                  </a:lnTo>
                  <a:lnTo>
                    <a:pt x="112" y="232"/>
                  </a:lnTo>
                  <a:lnTo>
                    <a:pt x="110" y="232"/>
                  </a:lnTo>
                  <a:lnTo>
                    <a:pt x="109" y="234"/>
                  </a:lnTo>
                  <a:lnTo>
                    <a:pt x="108" y="234"/>
                  </a:lnTo>
                  <a:lnTo>
                    <a:pt x="107" y="235"/>
                  </a:lnTo>
                  <a:lnTo>
                    <a:pt x="106" y="235"/>
                  </a:lnTo>
                  <a:lnTo>
                    <a:pt x="103" y="236"/>
                  </a:lnTo>
                  <a:lnTo>
                    <a:pt x="102" y="238"/>
                  </a:lnTo>
                  <a:lnTo>
                    <a:pt x="102" y="239"/>
                  </a:lnTo>
                  <a:lnTo>
                    <a:pt x="101" y="241"/>
                  </a:lnTo>
                  <a:lnTo>
                    <a:pt x="100" y="242"/>
                  </a:lnTo>
                  <a:lnTo>
                    <a:pt x="97" y="242"/>
                  </a:lnTo>
                  <a:lnTo>
                    <a:pt x="95" y="244"/>
                  </a:lnTo>
                  <a:lnTo>
                    <a:pt x="92" y="246"/>
                  </a:lnTo>
                  <a:lnTo>
                    <a:pt x="91" y="246"/>
                  </a:lnTo>
                  <a:lnTo>
                    <a:pt x="90" y="246"/>
                  </a:lnTo>
                  <a:lnTo>
                    <a:pt x="88" y="247"/>
                  </a:lnTo>
                  <a:lnTo>
                    <a:pt x="87" y="247"/>
                  </a:lnTo>
                  <a:lnTo>
                    <a:pt x="83" y="246"/>
                  </a:lnTo>
                  <a:lnTo>
                    <a:pt x="81" y="244"/>
                  </a:lnTo>
                  <a:lnTo>
                    <a:pt x="77" y="242"/>
                  </a:lnTo>
                  <a:lnTo>
                    <a:pt x="75" y="241"/>
                  </a:lnTo>
                  <a:lnTo>
                    <a:pt x="72" y="238"/>
                  </a:lnTo>
                  <a:lnTo>
                    <a:pt x="70" y="235"/>
                  </a:lnTo>
                  <a:lnTo>
                    <a:pt x="69" y="232"/>
                  </a:lnTo>
                  <a:lnTo>
                    <a:pt x="67" y="231"/>
                  </a:lnTo>
                  <a:lnTo>
                    <a:pt x="63" y="230"/>
                  </a:lnTo>
                  <a:lnTo>
                    <a:pt x="59" y="228"/>
                  </a:lnTo>
                  <a:lnTo>
                    <a:pt x="56" y="227"/>
                  </a:lnTo>
                  <a:lnTo>
                    <a:pt x="53" y="225"/>
                  </a:lnTo>
                  <a:lnTo>
                    <a:pt x="51" y="225"/>
                  </a:lnTo>
                  <a:lnTo>
                    <a:pt x="49" y="225"/>
                  </a:lnTo>
                  <a:lnTo>
                    <a:pt x="46" y="227"/>
                  </a:lnTo>
                  <a:lnTo>
                    <a:pt x="43" y="228"/>
                  </a:lnTo>
                  <a:lnTo>
                    <a:pt x="43" y="223"/>
                  </a:lnTo>
                  <a:lnTo>
                    <a:pt x="42" y="218"/>
                  </a:lnTo>
                  <a:lnTo>
                    <a:pt x="39" y="214"/>
                  </a:lnTo>
                  <a:lnTo>
                    <a:pt x="37" y="211"/>
                  </a:lnTo>
                  <a:lnTo>
                    <a:pt x="31" y="207"/>
                  </a:lnTo>
                  <a:lnTo>
                    <a:pt x="25" y="203"/>
                  </a:lnTo>
                  <a:lnTo>
                    <a:pt x="18" y="200"/>
                  </a:lnTo>
                  <a:lnTo>
                    <a:pt x="12" y="196"/>
                  </a:lnTo>
                  <a:lnTo>
                    <a:pt x="9" y="193"/>
                  </a:lnTo>
                  <a:lnTo>
                    <a:pt x="8" y="190"/>
                  </a:lnTo>
                  <a:lnTo>
                    <a:pt x="7" y="186"/>
                  </a:lnTo>
                  <a:lnTo>
                    <a:pt x="6" y="181"/>
                  </a:lnTo>
                  <a:lnTo>
                    <a:pt x="7" y="177"/>
                  </a:lnTo>
                  <a:lnTo>
                    <a:pt x="7" y="172"/>
                  </a:lnTo>
                  <a:lnTo>
                    <a:pt x="7" y="168"/>
                  </a:lnTo>
                  <a:lnTo>
                    <a:pt x="7" y="164"/>
                  </a:lnTo>
                  <a:lnTo>
                    <a:pt x="8" y="160"/>
                  </a:lnTo>
                  <a:lnTo>
                    <a:pt x="8" y="156"/>
                  </a:lnTo>
                  <a:lnTo>
                    <a:pt x="8" y="151"/>
                  </a:lnTo>
                  <a:lnTo>
                    <a:pt x="8" y="149"/>
                  </a:lnTo>
                  <a:lnTo>
                    <a:pt x="8" y="139"/>
                  </a:lnTo>
                  <a:lnTo>
                    <a:pt x="8" y="131"/>
                  </a:lnTo>
                  <a:lnTo>
                    <a:pt x="8" y="121"/>
                  </a:lnTo>
                  <a:lnTo>
                    <a:pt x="7" y="112"/>
                  </a:lnTo>
                  <a:lnTo>
                    <a:pt x="7" y="103"/>
                  </a:lnTo>
                  <a:lnTo>
                    <a:pt x="5" y="94"/>
                  </a:lnTo>
                  <a:lnTo>
                    <a:pt x="2" y="86"/>
                  </a:lnTo>
                  <a:lnTo>
                    <a:pt x="0" y="7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5" name="Freeform 321">
              <a:extLst>
                <a:ext uri="{FF2B5EF4-FFF2-40B4-BE49-F238E27FC236}">
                  <a16:creationId xmlns:a16="http://schemas.microsoft.com/office/drawing/2014/main" id="{D7EABC1E-A4DC-1F23-9F61-ABAC78887250}"/>
                </a:ext>
              </a:extLst>
            </p:cNvPr>
            <p:cNvSpPr>
              <a:spLocks/>
            </p:cNvSpPr>
            <p:nvPr/>
          </p:nvSpPr>
          <p:spPr bwMode="gray">
            <a:xfrm>
              <a:off x="5983872" y="2367207"/>
              <a:ext cx="126553" cy="309028"/>
            </a:xfrm>
            <a:custGeom>
              <a:avLst/>
              <a:gdLst>
                <a:gd name="T0" fmla="*/ 58737 w 68"/>
                <a:gd name="T1" fmla="*/ 240999 h 177"/>
                <a:gd name="T2" fmla="*/ 68262 w 68"/>
                <a:gd name="T3" fmla="*/ 228389 h 177"/>
                <a:gd name="T4" fmla="*/ 76200 w 68"/>
                <a:gd name="T5" fmla="*/ 217180 h 177"/>
                <a:gd name="T6" fmla="*/ 82550 w 68"/>
                <a:gd name="T7" fmla="*/ 198964 h 177"/>
                <a:gd name="T8" fmla="*/ 82550 w 68"/>
                <a:gd name="T9" fmla="*/ 180749 h 177"/>
                <a:gd name="T10" fmla="*/ 92075 w 68"/>
                <a:gd name="T11" fmla="*/ 177947 h 177"/>
                <a:gd name="T12" fmla="*/ 101600 w 68"/>
                <a:gd name="T13" fmla="*/ 175145 h 177"/>
                <a:gd name="T14" fmla="*/ 107950 w 68"/>
                <a:gd name="T15" fmla="*/ 159732 h 177"/>
                <a:gd name="T16" fmla="*/ 103188 w 68"/>
                <a:gd name="T17" fmla="*/ 142918 h 177"/>
                <a:gd name="T18" fmla="*/ 93662 w 68"/>
                <a:gd name="T19" fmla="*/ 137313 h 177"/>
                <a:gd name="T20" fmla="*/ 85725 w 68"/>
                <a:gd name="T21" fmla="*/ 130308 h 177"/>
                <a:gd name="T22" fmla="*/ 74612 w 68"/>
                <a:gd name="T23" fmla="*/ 121901 h 177"/>
                <a:gd name="T24" fmla="*/ 68262 w 68"/>
                <a:gd name="T25" fmla="*/ 120500 h 177"/>
                <a:gd name="T26" fmla="*/ 61912 w 68"/>
                <a:gd name="T27" fmla="*/ 117697 h 177"/>
                <a:gd name="T28" fmla="*/ 57150 w 68"/>
                <a:gd name="T29" fmla="*/ 113494 h 177"/>
                <a:gd name="T30" fmla="*/ 55562 w 68"/>
                <a:gd name="T31" fmla="*/ 110692 h 177"/>
                <a:gd name="T32" fmla="*/ 55562 w 68"/>
                <a:gd name="T33" fmla="*/ 106488 h 177"/>
                <a:gd name="T34" fmla="*/ 58737 w 68"/>
                <a:gd name="T35" fmla="*/ 96680 h 177"/>
                <a:gd name="T36" fmla="*/ 66675 w 68"/>
                <a:gd name="T37" fmla="*/ 85471 h 177"/>
                <a:gd name="T38" fmla="*/ 74612 w 68"/>
                <a:gd name="T39" fmla="*/ 72860 h 177"/>
                <a:gd name="T40" fmla="*/ 74612 w 68"/>
                <a:gd name="T41" fmla="*/ 68657 h 177"/>
                <a:gd name="T42" fmla="*/ 68262 w 68"/>
                <a:gd name="T43" fmla="*/ 63052 h 177"/>
                <a:gd name="T44" fmla="*/ 65087 w 68"/>
                <a:gd name="T45" fmla="*/ 56046 h 177"/>
                <a:gd name="T46" fmla="*/ 60325 w 68"/>
                <a:gd name="T47" fmla="*/ 49041 h 177"/>
                <a:gd name="T48" fmla="*/ 60325 w 68"/>
                <a:gd name="T49" fmla="*/ 42035 h 177"/>
                <a:gd name="T50" fmla="*/ 61912 w 68"/>
                <a:gd name="T51" fmla="*/ 39232 h 177"/>
                <a:gd name="T52" fmla="*/ 66675 w 68"/>
                <a:gd name="T53" fmla="*/ 35029 h 177"/>
                <a:gd name="T54" fmla="*/ 65087 w 68"/>
                <a:gd name="T55" fmla="*/ 16814 h 177"/>
                <a:gd name="T56" fmla="*/ 52388 w 68"/>
                <a:gd name="T57" fmla="*/ 12610 h 177"/>
                <a:gd name="T58" fmla="*/ 41275 w 68"/>
                <a:gd name="T59" fmla="*/ 7006 h 177"/>
                <a:gd name="T60" fmla="*/ 34925 w 68"/>
                <a:gd name="T61" fmla="*/ 1401 h 177"/>
                <a:gd name="T62" fmla="*/ 31750 w 68"/>
                <a:gd name="T63" fmla="*/ 1401 h 177"/>
                <a:gd name="T64" fmla="*/ 25400 w 68"/>
                <a:gd name="T65" fmla="*/ 12610 h 177"/>
                <a:gd name="T66" fmla="*/ 17462 w 68"/>
                <a:gd name="T67" fmla="*/ 36430 h 177"/>
                <a:gd name="T68" fmla="*/ 14287 w 68"/>
                <a:gd name="T69" fmla="*/ 71459 h 177"/>
                <a:gd name="T70" fmla="*/ 11112 w 68"/>
                <a:gd name="T71" fmla="*/ 96680 h 177"/>
                <a:gd name="T72" fmla="*/ 9525 w 68"/>
                <a:gd name="T73" fmla="*/ 106488 h 177"/>
                <a:gd name="T74" fmla="*/ 6350 w 68"/>
                <a:gd name="T75" fmla="*/ 116296 h 177"/>
                <a:gd name="T76" fmla="*/ 4762 w 68"/>
                <a:gd name="T77" fmla="*/ 123302 h 177"/>
                <a:gd name="T78" fmla="*/ 14287 w 68"/>
                <a:gd name="T79" fmla="*/ 140116 h 177"/>
                <a:gd name="T80" fmla="*/ 31750 w 68"/>
                <a:gd name="T81" fmla="*/ 165337 h 177"/>
                <a:gd name="T82" fmla="*/ 44450 w 68"/>
                <a:gd name="T83" fmla="*/ 193360 h 177"/>
                <a:gd name="T84" fmla="*/ 50800 w 68"/>
                <a:gd name="T85" fmla="*/ 226988 h 1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
                <a:gd name="T130" fmla="*/ 0 h 177"/>
                <a:gd name="T131" fmla="*/ 68 w 68"/>
                <a:gd name="T132" fmla="*/ 177 h 1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 h="177">
                  <a:moveTo>
                    <a:pt x="33" y="177"/>
                  </a:moveTo>
                  <a:lnTo>
                    <a:pt x="37" y="172"/>
                  </a:lnTo>
                  <a:lnTo>
                    <a:pt x="39" y="167"/>
                  </a:lnTo>
                  <a:lnTo>
                    <a:pt x="43" y="163"/>
                  </a:lnTo>
                  <a:lnTo>
                    <a:pt x="45" y="161"/>
                  </a:lnTo>
                  <a:lnTo>
                    <a:pt x="48" y="155"/>
                  </a:lnTo>
                  <a:lnTo>
                    <a:pt x="50" y="149"/>
                  </a:lnTo>
                  <a:lnTo>
                    <a:pt x="52" y="142"/>
                  </a:lnTo>
                  <a:lnTo>
                    <a:pt x="52" y="130"/>
                  </a:lnTo>
                  <a:lnTo>
                    <a:pt x="52" y="129"/>
                  </a:lnTo>
                  <a:lnTo>
                    <a:pt x="55" y="127"/>
                  </a:lnTo>
                  <a:lnTo>
                    <a:pt x="58" y="127"/>
                  </a:lnTo>
                  <a:lnTo>
                    <a:pt x="61" y="126"/>
                  </a:lnTo>
                  <a:lnTo>
                    <a:pt x="64" y="125"/>
                  </a:lnTo>
                  <a:lnTo>
                    <a:pt x="67" y="121"/>
                  </a:lnTo>
                  <a:lnTo>
                    <a:pt x="68" y="114"/>
                  </a:lnTo>
                  <a:lnTo>
                    <a:pt x="67" y="104"/>
                  </a:lnTo>
                  <a:lnTo>
                    <a:pt x="65" y="102"/>
                  </a:lnTo>
                  <a:lnTo>
                    <a:pt x="62" y="101"/>
                  </a:lnTo>
                  <a:lnTo>
                    <a:pt x="59" y="98"/>
                  </a:lnTo>
                  <a:lnTo>
                    <a:pt x="56" y="95"/>
                  </a:lnTo>
                  <a:lnTo>
                    <a:pt x="54" y="93"/>
                  </a:lnTo>
                  <a:lnTo>
                    <a:pt x="49" y="90"/>
                  </a:lnTo>
                  <a:lnTo>
                    <a:pt x="47" y="87"/>
                  </a:lnTo>
                  <a:lnTo>
                    <a:pt x="44" y="86"/>
                  </a:lnTo>
                  <a:lnTo>
                    <a:pt x="43" y="86"/>
                  </a:lnTo>
                  <a:lnTo>
                    <a:pt x="41" y="84"/>
                  </a:lnTo>
                  <a:lnTo>
                    <a:pt x="39" y="84"/>
                  </a:lnTo>
                  <a:lnTo>
                    <a:pt x="37" y="83"/>
                  </a:lnTo>
                  <a:lnTo>
                    <a:pt x="36" y="81"/>
                  </a:lnTo>
                  <a:lnTo>
                    <a:pt x="35" y="80"/>
                  </a:lnTo>
                  <a:lnTo>
                    <a:pt x="35" y="79"/>
                  </a:lnTo>
                  <a:lnTo>
                    <a:pt x="33" y="79"/>
                  </a:lnTo>
                  <a:lnTo>
                    <a:pt x="35" y="76"/>
                  </a:lnTo>
                  <a:lnTo>
                    <a:pt x="36" y="73"/>
                  </a:lnTo>
                  <a:lnTo>
                    <a:pt x="37" y="69"/>
                  </a:lnTo>
                  <a:lnTo>
                    <a:pt x="39" y="65"/>
                  </a:lnTo>
                  <a:lnTo>
                    <a:pt x="42" y="61"/>
                  </a:lnTo>
                  <a:lnTo>
                    <a:pt x="44" y="56"/>
                  </a:lnTo>
                  <a:lnTo>
                    <a:pt x="47" y="52"/>
                  </a:lnTo>
                  <a:lnTo>
                    <a:pt x="49" y="51"/>
                  </a:lnTo>
                  <a:lnTo>
                    <a:pt x="47" y="49"/>
                  </a:lnTo>
                  <a:lnTo>
                    <a:pt x="45" y="47"/>
                  </a:lnTo>
                  <a:lnTo>
                    <a:pt x="43" y="45"/>
                  </a:lnTo>
                  <a:lnTo>
                    <a:pt x="42" y="41"/>
                  </a:lnTo>
                  <a:lnTo>
                    <a:pt x="41" y="40"/>
                  </a:lnTo>
                  <a:lnTo>
                    <a:pt x="39" y="37"/>
                  </a:lnTo>
                  <a:lnTo>
                    <a:pt x="38" y="35"/>
                  </a:lnTo>
                  <a:lnTo>
                    <a:pt x="38" y="32"/>
                  </a:lnTo>
                  <a:lnTo>
                    <a:pt x="38" y="30"/>
                  </a:lnTo>
                  <a:lnTo>
                    <a:pt x="39" y="29"/>
                  </a:lnTo>
                  <a:lnTo>
                    <a:pt x="39" y="28"/>
                  </a:lnTo>
                  <a:lnTo>
                    <a:pt x="41" y="26"/>
                  </a:lnTo>
                  <a:lnTo>
                    <a:pt x="42" y="25"/>
                  </a:lnTo>
                  <a:lnTo>
                    <a:pt x="42" y="12"/>
                  </a:lnTo>
                  <a:lnTo>
                    <a:pt x="41" y="12"/>
                  </a:lnTo>
                  <a:lnTo>
                    <a:pt x="37" y="11"/>
                  </a:lnTo>
                  <a:lnTo>
                    <a:pt x="33" y="9"/>
                  </a:lnTo>
                  <a:lnTo>
                    <a:pt x="30" y="7"/>
                  </a:lnTo>
                  <a:lnTo>
                    <a:pt x="26" y="5"/>
                  </a:lnTo>
                  <a:lnTo>
                    <a:pt x="24" y="2"/>
                  </a:lnTo>
                  <a:lnTo>
                    <a:pt x="22" y="1"/>
                  </a:lnTo>
                  <a:lnTo>
                    <a:pt x="22" y="0"/>
                  </a:lnTo>
                  <a:lnTo>
                    <a:pt x="20" y="1"/>
                  </a:lnTo>
                  <a:lnTo>
                    <a:pt x="19" y="4"/>
                  </a:lnTo>
                  <a:lnTo>
                    <a:pt x="16" y="9"/>
                  </a:lnTo>
                  <a:lnTo>
                    <a:pt x="13" y="16"/>
                  </a:lnTo>
                  <a:lnTo>
                    <a:pt x="11" y="26"/>
                  </a:lnTo>
                  <a:lnTo>
                    <a:pt x="9" y="37"/>
                  </a:lnTo>
                  <a:lnTo>
                    <a:pt x="9" y="51"/>
                  </a:lnTo>
                  <a:lnTo>
                    <a:pt x="10" y="66"/>
                  </a:lnTo>
                  <a:lnTo>
                    <a:pt x="7" y="69"/>
                  </a:lnTo>
                  <a:lnTo>
                    <a:pt x="6" y="72"/>
                  </a:lnTo>
                  <a:lnTo>
                    <a:pt x="6" y="76"/>
                  </a:lnTo>
                  <a:lnTo>
                    <a:pt x="5" y="79"/>
                  </a:lnTo>
                  <a:lnTo>
                    <a:pt x="4" y="83"/>
                  </a:lnTo>
                  <a:lnTo>
                    <a:pt x="4" y="86"/>
                  </a:lnTo>
                  <a:lnTo>
                    <a:pt x="3" y="88"/>
                  </a:lnTo>
                  <a:lnTo>
                    <a:pt x="0" y="91"/>
                  </a:lnTo>
                  <a:lnTo>
                    <a:pt x="9" y="100"/>
                  </a:lnTo>
                  <a:lnTo>
                    <a:pt x="15" y="108"/>
                  </a:lnTo>
                  <a:lnTo>
                    <a:pt x="20" y="118"/>
                  </a:lnTo>
                  <a:lnTo>
                    <a:pt x="24" y="126"/>
                  </a:lnTo>
                  <a:lnTo>
                    <a:pt x="28" y="138"/>
                  </a:lnTo>
                  <a:lnTo>
                    <a:pt x="30" y="149"/>
                  </a:lnTo>
                  <a:lnTo>
                    <a:pt x="32" y="162"/>
                  </a:lnTo>
                  <a:lnTo>
                    <a:pt x="33" y="17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6" name="Freeform 322">
              <a:extLst>
                <a:ext uri="{FF2B5EF4-FFF2-40B4-BE49-F238E27FC236}">
                  <a16:creationId xmlns:a16="http://schemas.microsoft.com/office/drawing/2014/main" id="{7B09A3D6-5D27-4C1A-E2C3-CC2EA41B9CC0}"/>
                </a:ext>
              </a:extLst>
            </p:cNvPr>
            <p:cNvSpPr>
              <a:spLocks/>
            </p:cNvSpPr>
            <p:nvPr/>
          </p:nvSpPr>
          <p:spPr bwMode="gray">
            <a:xfrm>
              <a:off x="6516203" y="2596997"/>
              <a:ext cx="359575" cy="406092"/>
            </a:xfrm>
            <a:custGeom>
              <a:avLst/>
              <a:gdLst>
                <a:gd name="T0" fmla="*/ 6350 w 194"/>
                <a:gd name="T1" fmla="*/ 0 h 232"/>
                <a:gd name="T2" fmla="*/ 9525 w 194"/>
                <a:gd name="T3" fmla="*/ 0 h 232"/>
                <a:gd name="T4" fmla="*/ 14288 w 194"/>
                <a:gd name="T5" fmla="*/ 1401 h 232"/>
                <a:gd name="T6" fmla="*/ 17463 w 194"/>
                <a:gd name="T7" fmla="*/ 4203 h 232"/>
                <a:gd name="T8" fmla="*/ 39687 w 194"/>
                <a:gd name="T9" fmla="*/ 8407 h 232"/>
                <a:gd name="T10" fmla="*/ 55563 w 194"/>
                <a:gd name="T11" fmla="*/ 14012 h 232"/>
                <a:gd name="T12" fmla="*/ 66675 w 194"/>
                <a:gd name="T13" fmla="*/ 21017 h 232"/>
                <a:gd name="T14" fmla="*/ 79375 w 194"/>
                <a:gd name="T15" fmla="*/ 25221 h 232"/>
                <a:gd name="T16" fmla="*/ 103188 w 194"/>
                <a:gd name="T17" fmla="*/ 23820 h 232"/>
                <a:gd name="T18" fmla="*/ 120650 w 194"/>
                <a:gd name="T19" fmla="*/ 19616 h 232"/>
                <a:gd name="T20" fmla="*/ 136525 w 194"/>
                <a:gd name="T21" fmla="*/ 14012 h 232"/>
                <a:gd name="T22" fmla="*/ 155575 w 194"/>
                <a:gd name="T23" fmla="*/ 8407 h 232"/>
                <a:gd name="T24" fmla="*/ 196850 w 194"/>
                <a:gd name="T25" fmla="*/ 35029 h 232"/>
                <a:gd name="T26" fmla="*/ 204788 w 194"/>
                <a:gd name="T27" fmla="*/ 63052 h 232"/>
                <a:gd name="T28" fmla="*/ 215900 w 194"/>
                <a:gd name="T29" fmla="*/ 85471 h 232"/>
                <a:gd name="T30" fmla="*/ 227013 w 194"/>
                <a:gd name="T31" fmla="*/ 103686 h 232"/>
                <a:gd name="T32" fmla="*/ 236538 w 194"/>
                <a:gd name="T33" fmla="*/ 114895 h 232"/>
                <a:gd name="T34" fmla="*/ 238125 w 194"/>
                <a:gd name="T35" fmla="*/ 126104 h 232"/>
                <a:gd name="T36" fmla="*/ 239713 w 194"/>
                <a:gd name="T37" fmla="*/ 134511 h 232"/>
                <a:gd name="T38" fmla="*/ 242888 w 194"/>
                <a:gd name="T39" fmla="*/ 141517 h 232"/>
                <a:gd name="T40" fmla="*/ 250825 w 194"/>
                <a:gd name="T41" fmla="*/ 148523 h 232"/>
                <a:gd name="T42" fmla="*/ 258763 w 194"/>
                <a:gd name="T43" fmla="*/ 159732 h 232"/>
                <a:gd name="T44" fmla="*/ 263525 w 194"/>
                <a:gd name="T45" fmla="*/ 173744 h 232"/>
                <a:gd name="T46" fmla="*/ 268288 w 194"/>
                <a:gd name="T47" fmla="*/ 189157 h 232"/>
                <a:gd name="T48" fmla="*/ 269875 w 194"/>
                <a:gd name="T49" fmla="*/ 200366 h 232"/>
                <a:gd name="T50" fmla="*/ 279400 w 194"/>
                <a:gd name="T51" fmla="*/ 215779 h 232"/>
                <a:gd name="T52" fmla="*/ 293688 w 194"/>
                <a:gd name="T53" fmla="*/ 235395 h 232"/>
                <a:gd name="T54" fmla="*/ 306388 w 194"/>
                <a:gd name="T55" fmla="*/ 250808 h 232"/>
                <a:gd name="T56" fmla="*/ 307975 w 194"/>
                <a:gd name="T57" fmla="*/ 255011 h 232"/>
                <a:gd name="T58" fmla="*/ 303213 w 194"/>
                <a:gd name="T59" fmla="*/ 256412 h 232"/>
                <a:gd name="T60" fmla="*/ 301625 w 194"/>
                <a:gd name="T61" fmla="*/ 260616 h 232"/>
                <a:gd name="T62" fmla="*/ 298450 w 194"/>
                <a:gd name="T63" fmla="*/ 262017 h 232"/>
                <a:gd name="T64" fmla="*/ 303213 w 194"/>
                <a:gd name="T65" fmla="*/ 270424 h 232"/>
                <a:gd name="T66" fmla="*/ 306388 w 194"/>
                <a:gd name="T67" fmla="*/ 276028 h 232"/>
                <a:gd name="T68" fmla="*/ 306388 w 194"/>
                <a:gd name="T69" fmla="*/ 281633 h 232"/>
                <a:gd name="T70" fmla="*/ 307975 w 194"/>
                <a:gd name="T71" fmla="*/ 290040 h 232"/>
                <a:gd name="T72" fmla="*/ 303213 w 194"/>
                <a:gd name="T73" fmla="*/ 299848 h 232"/>
                <a:gd name="T74" fmla="*/ 290513 w 194"/>
                <a:gd name="T75" fmla="*/ 311057 h 232"/>
                <a:gd name="T76" fmla="*/ 279400 w 194"/>
                <a:gd name="T77" fmla="*/ 319464 h 232"/>
                <a:gd name="T78" fmla="*/ 273050 w 194"/>
                <a:gd name="T79" fmla="*/ 325069 h 232"/>
                <a:gd name="T80" fmla="*/ 22225 w 194"/>
                <a:gd name="T81" fmla="*/ 93878 h 232"/>
                <a:gd name="T82" fmla="*/ 14288 w 194"/>
                <a:gd name="T83" fmla="*/ 85471 h 232"/>
                <a:gd name="T84" fmla="*/ 6350 w 194"/>
                <a:gd name="T85" fmla="*/ 74261 h 232"/>
                <a:gd name="T86" fmla="*/ 1588 w 194"/>
                <a:gd name="T87" fmla="*/ 64453 h 232"/>
                <a:gd name="T88" fmla="*/ 0 w 194"/>
                <a:gd name="T89" fmla="*/ 53244 h 232"/>
                <a:gd name="T90" fmla="*/ 1588 w 194"/>
                <a:gd name="T91" fmla="*/ 49041 h 232"/>
                <a:gd name="T92" fmla="*/ 6350 w 194"/>
                <a:gd name="T93" fmla="*/ 44837 h 232"/>
                <a:gd name="T94" fmla="*/ 7938 w 194"/>
                <a:gd name="T95" fmla="*/ 40634 h 232"/>
                <a:gd name="T96" fmla="*/ 9525 w 194"/>
                <a:gd name="T97" fmla="*/ 39232 h 232"/>
                <a:gd name="T98" fmla="*/ 9525 w 194"/>
                <a:gd name="T99" fmla="*/ 29424 h 232"/>
                <a:gd name="T100" fmla="*/ 6350 w 194"/>
                <a:gd name="T101" fmla="*/ 23820 h 232"/>
                <a:gd name="T102" fmla="*/ 4763 w 194"/>
                <a:gd name="T103" fmla="*/ 19616 h 232"/>
                <a:gd name="T104" fmla="*/ 4763 w 194"/>
                <a:gd name="T105" fmla="*/ 14012 h 232"/>
                <a:gd name="T106" fmla="*/ 4763 w 194"/>
                <a:gd name="T107" fmla="*/ 9808 h 232"/>
                <a:gd name="T108" fmla="*/ 4763 w 194"/>
                <a:gd name="T109" fmla="*/ 5605 h 232"/>
                <a:gd name="T110" fmla="*/ 4763 w 194"/>
                <a:gd name="T111" fmla="*/ 1401 h 2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94"/>
                <a:gd name="T169" fmla="*/ 0 h 232"/>
                <a:gd name="T170" fmla="*/ 194 w 194"/>
                <a:gd name="T171" fmla="*/ 232 h 2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94" h="232">
                  <a:moveTo>
                    <a:pt x="3" y="0"/>
                  </a:moveTo>
                  <a:lnTo>
                    <a:pt x="4" y="0"/>
                  </a:lnTo>
                  <a:lnTo>
                    <a:pt x="5" y="0"/>
                  </a:lnTo>
                  <a:lnTo>
                    <a:pt x="6" y="0"/>
                  </a:lnTo>
                  <a:lnTo>
                    <a:pt x="7" y="0"/>
                  </a:lnTo>
                  <a:lnTo>
                    <a:pt x="9" y="1"/>
                  </a:lnTo>
                  <a:lnTo>
                    <a:pt x="10" y="1"/>
                  </a:lnTo>
                  <a:lnTo>
                    <a:pt x="11" y="3"/>
                  </a:lnTo>
                  <a:lnTo>
                    <a:pt x="19" y="3"/>
                  </a:lnTo>
                  <a:lnTo>
                    <a:pt x="25" y="6"/>
                  </a:lnTo>
                  <a:lnTo>
                    <a:pt x="30" y="7"/>
                  </a:lnTo>
                  <a:lnTo>
                    <a:pt x="35" y="10"/>
                  </a:lnTo>
                  <a:lnTo>
                    <a:pt x="38" y="13"/>
                  </a:lnTo>
                  <a:lnTo>
                    <a:pt x="42" y="15"/>
                  </a:lnTo>
                  <a:lnTo>
                    <a:pt x="45" y="17"/>
                  </a:lnTo>
                  <a:lnTo>
                    <a:pt x="50" y="18"/>
                  </a:lnTo>
                  <a:lnTo>
                    <a:pt x="58" y="17"/>
                  </a:lnTo>
                  <a:lnTo>
                    <a:pt x="65" y="17"/>
                  </a:lnTo>
                  <a:lnTo>
                    <a:pt x="71" y="15"/>
                  </a:lnTo>
                  <a:lnTo>
                    <a:pt x="76" y="14"/>
                  </a:lnTo>
                  <a:lnTo>
                    <a:pt x="81" y="11"/>
                  </a:lnTo>
                  <a:lnTo>
                    <a:pt x="86" y="10"/>
                  </a:lnTo>
                  <a:lnTo>
                    <a:pt x="92" y="7"/>
                  </a:lnTo>
                  <a:lnTo>
                    <a:pt x="98" y="6"/>
                  </a:lnTo>
                  <a:lnTo>
                    <a:pt x="123" y="13"/>
                  </a:lnTo>
                  <a:lnTo>
                    <a:pt x="124" y="25"/>
                  </a:lnTo>
                  <a:lnTo>
                    <a:pt x="126" y="36"/>
                  </a:lnTo>
                  <a:lnTo>
                    <a:pt x="129" y="45"/>
                  </a:lnTo>
                  <a:lnTo>
                    <a:pt x="132" y="53"/>
                  </a:lnTo>
                  <a:lnTo>
                    <a:pt x="136" y="61"/>
                  </a:lnTo>
                  <a:lnTo>
                    <a:pt x="139" y="67"/>
                  </a:lnTo>
                  <a:lnTo>
                    <a:pt x="143" y="74"/>
                  </a:lnTo>
                  <a:lnTo>
                    <a:pt x="147" y="79"/>
                  </a:lnTo>
                  <a:lnTo>
                    <a:pt x="149" y="82"/>
                  </a:lnTo>
                  <a:lnTo>
                    <a:pt x="150" y="86"/>
                  </a:lnTo>
                  <a:lnTo>
                    <a:pt x="150" y="90"/>
                  </a:lnTo>
                  <a:lnTo>
                    <a:pt x="150" y="93"/>
                  </a:lnTo>
                  <a:lnTo>
                    <a:pt x="151" y="96"/>
                  </a:lnTo>
                  <a:lnTo>
                    <a:pt x="151" y="99"/>
                  </a:lnTo>
                  <a:lnTo>
                    <a:pt x="153" y="101"/>
                  </a:lnTo>
                  <a:lnTo>
                    <a:pt x="156" y="104"/>
                  </a:lnTo>
                  <a:lnTo>
                    <a:pt x="158" y="106"/>
                  </a:lnTo>
                  <a:lnTo>
                    <a:pt x="160" y="108"/>
                  </a:lnTo>
                  <a:lnTo>
                    <a:pt x="163" y="114"/>
                  </a:lnTo>
                  <a:lnTo>
                    <a:pt x="164" y="118"/>
                  </a:lnTo>
                  <a:lnTo>
                    <a:pt x="166" y="124"/>
                  </a:lnTo>
                  <a:lnTo>
                    <a:pt x="168" y="129"/>
                  </a:lnTo>
                  <a:lnTo>
                    <a:pt x="169" y="135"/>
                  </a:lnTo>
                  <a:lnTo>
                    <a:pt x="169" y="139"/>
                  </a:lnTo>
                  <a:lnTo>
                    <a:pt x="170" y="143"/>
                  </a:lnTo>
                  <a:lnTo>
                    <a:pt x="172" y="149"/>
                  </a:lnTo>
                  <a:lnTo>
                    <a:pt x="176" y="154"/>
                  </a:lnTo>
                  <a:lnTo>
                    <a:pt x="181" y="161"/>
                  </a:lnTo>
                  <a:lnTo>
                    <a:pt x="185" y="168"/>
                  </a:lnTo>
                  <a:lnTo>
                    <a:pt x="189" y="175"/>
                  </a:lnTo>
                  <a:lnTo>
                    <a:pt x="193" y="179"/>
                  </a:lnTo>
                  <a:lnTo>
                    <a:pt x="194" y="180"/>
                  </a:lnTo>
                  <a:lnTo>
                    <a:pt x="194" y="182"/>
                  </a:lnTo>
                  <a:lnTo>
                    <a:pt x="193" y="183"/>
                  </a:lnTo>
                  <a:lnTo>
                    <a:pt x="191" y="183"/>
                  </a:lnTo>
                  <a:lnTo>
                    <a:pt x="190" y="185"/>
                  </a:lnTo>
                  <a:lnTo>
                    <a:pt x="190" y="186"/>
                  </a:lnTo>
                  <a:lnTo>
                    <a:pt x="189" y="186"/>
                  </a:lnTo>
                  <a:lnTo>
                    <a:pt x="188" y="187"/>
                  </a:lnTo>
                  <a:lnTo>
                    <a:pt x="190" y="190"/>
                  </a:lnTo>
                  <a:lnTo>
                    <a:pt x="191" y="193"/>
                  </a:lnTo>
                  <a:lnTo>
                    <a:pt x="193" y="196"/>
                  </a:lnTo>
                  <a:lnTo>
                    <a:pt x="193" y="197"/>
                  </a:lnTo>
                  <a:lnTo>
                    <a:pt x="193" y="199"/>
                  </a:lnTo>
                  <a:lnTo>
                    <a:pt x="193" y="201"/>
                  </a:lnTo>
                  <a:lnTo>
                    <a:pt x="193" y="204"/>
                  </a:lnTo>
                  <a:lnTo>
                    <a:pt x="194" y="207"/>
                  </a:lnTo>
                  <a:lnTo>
                    <a:pt x="194" y="211"/>
                  </a:lnTo>
                  <a:lnTo>
                    <a:pt x="191" y="214"/>
                  </a:lnTo>
                  <a:lnTo>
                    <a:pt x="188" y="218"/>
                  </a:lnTo>
                  <a:lnTo>
                    <a:pt x="183" y="222"/>
                  </a:lnTo>
                  <a:lnTo>
                    <a:pt x="180" y="225"/>
                  </a:lnTo>
                  <a:lnTo>
                    <a:pt x="176" y="228"/>
                  </a:lnTo>
                  <a:lnTo>
                    <a:pt x="174" y="231"/>
                  </a:lnTo>
                  <a:lnTo>
                    <a:pt x="172" y="232"/>
                  </a:lnTo>
                  <a:lnTo>
                    <a:pt x="17" y="229"/>
                  </a:lnTo>
                  <a:lnTo>
                    <a:pt x="14" y="67"/>
                  </a:lnTo>
                  <a:lnTo>
                    <a:pt x="11" y="64"/>
                  </a:lnTo>
                  <a:lnTo>
                    <a:pt x="9" y="61"/>
                  </a:lnTo>
                  <a:lnTo>
                    <a:pt x="6" y="57"/>
                  </a:lnTo>
                  <a:lnTo>
                    <a:pt x="4" y="53"/>
                  </a:lnTo>
                  <a:lnTo>
                    <a:pt x="1" y="50"/>
                  </a:lnTo>
                  <a:lnTo>
                    <a:pt x="1" y="46"/>
                  </a:lnTo>
                  <a:lnTo>
                    <a:pt x="0" y="42"/>
                  </a:lnTo>
                  <a:lnTo>
                    <a:pt x="0" y="38"/>
                  </a:lnTo>
                  <a:lnTo>
                    <a:pt x="0" y="36"/>
                  </a:lnTo>
                  <a:lnTo>
                    <a:pt x="1" y="35"/>
                  </a:lnTo>
                  <a:lnTo>
                    <a:pt x="3" y="33"/>
                  </a:lnTo>
                  <a:lnTo>
                    <a:pt x="4" y="32"/>
                  </a:lnTo>
                  <a:lnTo>
                    <a:pt x="5" y="31"/>
                  </a:lnTo>
                  <a:lnTo>
                    <a:pt x="5" y="29"/>
                  </a:lnTo>
                  <a:lnTo>
                    <a:pt x="6" y="29"/>
                  </a:lnTo>
                  <a:lnTo>
                    <a:pt x="6" y="28"/>
                  </a:lnTo>
                  <a:lnTo>
                    <a:pt x="6" y="24"/>
                  </a:lnTo>
                  <a:lnTo>
                    <a:pt x="6" y="21"/>
                  </a:lnTo>
                  <a:lnTo>
                    <a:pt x="5" y="20"/>
                  </a:lnTo>
                  <a:lnTo>
                    <a:pt x="4" y="17"/>
                  </a:lnTo>
                  <a:lnTo>
                    <a:pt x="4" y="15"/>
                  </a:lnTo>
                  <a:lnTo>
                    <a:pt x="3" y="14"/>
                  </a:lnTo>
                  <a:lnTo>
                    <a:pt x="3" y="13"/>
                  </a:lnTo>
                  <a:lnTo>
                    <a:pt x="3" y="10"/>
                  </a:lnTo>
                  <a:lnTo>
                    <a:pt x="3" y="8"/>
                  </a:lnTo>
                  <a:lnTo>
                    <a:pt x="3" y="7"/>
                  </a:lnTo>
                  <a:lnTo>
                    <a:pt x="3" y="6"/>
                  </a:lnTo>
                  <a:lnTo>
                    <a:pt x="3" y="4"/>
                  </a:lnTo>
                  <a:lnTo>
                    <a:pt x="3" y="3"/>
                  </a:lnTo>
                  <a:lnTo>
                    <a:pt x="3" y="1"/>
                  </a:lnTo>
                  <a:lnTo>
                    <a:pt x="3"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7" name="Freeform 324">
              <a:extLst>
                <a:ext uri="{FF2B5EF4-FFF2-40B4-BE49-F238E27FC236}">
                  <a16:creationId xmlns:a16="http://schemas.microsoft.com/office/drawing/2014/main" id="{58195A3D-2F80-05EC-F150-7F64D1F8EE66}"/>
                </a:ext>
              </a:extLst>
            </p:cNvPr>
            <p:cNvSpPr>
              <a:spLocks/>
            </p:cNvSpPr>
            <p:nvPr/>
          </p:nvSpPr>
          <p:spPr bwMode="gray">
            <a:xfrm>
              <a:off x="5949724" y="1980922"/>
              <a:ext cx="337477" cy="360534"/>
            </a:xfrm>
            <a:custGeom>
              <a:avLst/>
              <a:gdLst>
                <a:gd name="T0" fmla="*/ 160337 w 182"/>
                <a:gd name="T1" fmla="*/ 56046 h 206"/>
                <a:gd name="T2" fmla="*/ 150812 w 182"/>
                <a:gd name="T3" fmla="*/ 42035 h 206"/>
                <a:gd name="T4" fmla="*/ 130175 w 182"/>
                <a:gd name="T5" fmla="*/ 42035 h 206"/>
                <a:gd name="T6" fmla="*/ 128588 w 182"/>
                <a:gd name="T7" fmla="*/ 60250 h 206"/>
                <a:gd name="T8" fmla="*/ 131763 w 182"/>
                <a:gd name="T9" fmla="*/ 86872 h 206"/>
                <a:gd name="T10" fmla="*/ 147637 w 182"/>
                <a:gd name="T11" fmla="*/ 102285 h 206"/>
                <a:gd name="T12" fmla="*/ 160337 w 182"/>
                <a:gd name="T13" fmla="*/ 113494 h 206"/>
                <a:gd name="T14" fmla="*/ 184150 w 182"/>
                <a:gd name="T15" fmla="*/ 128907 h 206"/>
                <a:gd name="T16" fmla="*/ 228600 w 182"/>
                <a:gd name="T17" fmla="*/ 170942 h 206"/>
                <a:gd name="T18" fmla="*/ 241300 w 182"/>
                <a:gd name="T19" fmla="*/ 180750 h 206"/>
                <a:gd name="T20" fmla="*/ 258763 w 182"/>
                <a:gd name="T21" fmla="*/ 186354 h 206"/>
                <a:gd name="T22" fmla="*/ 280988 w 182"/>
                <a:gd name="T23" fmla="*/ 203168 h 206"/>
                <a:gd name="T24" fmla="*/ 288925 w 182"/>
                <a:gd name="T25" fmla="*/ 211575 h 206"/>
                <a:gd name="T26" fmla="*/ 285750 w 182"/>
                <a:gd name="T27" fmla="*/ 222784 h 206"/>
                <a:gd name="T28" fmla="*/ 273050 w 182"/>
                <a:gd name="T29" fmla="*/ 217180 h 206"/>
                <a:gd name="T30" fmla="*/ 265113 w 182"/>
                <a:gd name="T31" fmla="*/ 211575 h 206"/>
                <a:gd name="T32" fmla="*/ 258763 w 182"/>
                <a:gd name="T33" fmla="*/ 207372 h 206"/>
                <a:gd name="T34" fmla="*/ 250825 w 182"/>
                <a:gd name="T35" fmla="*/ 207372 h 206"/>
                <a:gd name="T36" fmla="*/ 250825 w 182"/>
                <a:gd name="T37" fmla="*/ 217180 h 206"/>
                <a:gd name="T38" fmla="*/ 250825 w 182"/>
                <a:gd name="T39" fmla="*/ 226988 h 206"/>
                <a:gd name="T40" fmla="*/ 255588 w 182"/>
                <a:gd name="T41" fmla="*/ 236796 h 206"/>
                <a:gd name="T42" fmla="*/ 260350 w 182"/>
                <a:gd name="T43" fmla="*/ 243802 h 206"/>
                <a:gd name="T44" fmla="*/ 255588 w 182"/>
                <a:gd name="T45" fmla="*/ 253610 h 206"/>
                <a:gd name="T46" fmla="*/ 249238 w 182"/>
                <a:gd name="T47" fmla="*/ 263418 h 206"/>
                <a:gd name="T48" fmla="*/ 242888 w 182"/>
                <a:gd name="T49" fmla="*/ 278831 h 206"/>
                <a:gd name="T50" fmla="*/ 239713 w 182"/>
                <a:gd name="T51" fmla="*/ 288639 h 206"/>
                <a:gd name="T52" fmla="*/ 225425 w 182"/>
                <a:gd name="T53" fmla="*/ 285837 h 206"/>
                <a:gd name="T54" fmla="*/ 220663 w 182"/>
                <a:gd name="T55" fmla="*/ 278831 h 206"/>
                <a:gd name="T56" fmla="*/ 230188 w 182"/>
                <a:gd name="T57" fmla="*/ 267622 h 206"/>
                <a:gd name="T58" fmla="*/ 233363 w 182"/>
                <a:gd name="T59" fmla="*/ 246604 h 206"/>
                <a:gd name="T60" fmla="*/ 217488 w 182"/>
                <a:gd name="T61" fmla="*/ 217180 h 206"/>
                <a:gd name="T62" fmla="*/ 193675 w 182"/>
                <a:gd name="T63" fmla="*/ 201767 h 206"/>
                <a:gd name="T64" fmla="*/ 171450 w 182"/>
                <a:gd name="T65" fmla="*/ 187755 h 206"/>
                <a:gd name="T66" fmla="*/ 155575 w 182"/>
                <a:gd name="T67" fmla="*/ 180750 h 206"/>
                <a:gd name="T68" fmla="*/ 106363 w 182"/>
                <a:gd name="T69" fmla="*/ 151325 h 206"/>
                <a:gd name="T70" fmla="*/ 66675 w 182"/>
                <a:gd name="T71" fmla="*/ 92477 h 206"/>
                <a:gd name="T72" fmla="*/ 50800 w 182"/>
                <a:gd name="T73" fmla="*/ 84070 h 206"/>
                <a:gd name="T74" fmla="*/ 39687 w 182"/>
                <a:gd name="T75" fmla="*/ 84070 h 206"/>
                <a:gd name="T76" fmla="*/ 28575 w 182"/>
                <a:gd name="T77" fmla="*/ 86872 h 206"/>
                <a:gd name="T78" fmla="*/ 17463 w 182"/>
                <a:gd name="T79" fmla="*/ 92477 h 206"/>
                <a:gd name="T80" fmla="*/ 7938 w 182"/>
                <a:gd name="T81" fmla="*/ 84070 h 206"/>
                <a:gd name="T82" fmla="*/ 0 w 182"/>
                <a:gd name="T83" fmla="*/ 61651 h 206"/>
                <a:gd name="T84" fmla="*/ 1588 w 182"/>
                <a:gd name="T85" fmla="*/ 47639 h 206"/>
                <a:gd name="T86" fmla="*/ 4762 w 182"/>
                <a:gd name="T87" fmla="*/ 37831 h 206"/>
                <a:gd name="T88" fmla="*/ 17463 w 182"/>
                <a:gd name="T89" fmla="*/ 26622 h 206"/>
                <a:gd name="T90" fmla="*/ 28575 w 182"/>
                <a:gd name="T91" fmla="*/ 18215 h 206"/>
                <a:gd name="T92" fmla="*/ 34925 w 182"/>
                <a:gd name="T93" fmla="*/ 18215 h 206"/>
                <a:gd name="T94" fmla="*/ 46037 w 182"/>
                <a:gd name="T95" fmla="*/ 26622 h 206"/>
                <a:gd name="T96" fmla="*/ 57150 w 182"/>
                <a:gd name="T97" fmla="*/ 25221 h 206"/>
                <a:gd name="T98" fmla="*/ 79375 w 182"/>
                <a:gd name="T99" fmla="*/ 8407 h 206"/>
                <a:gd name="T100" fmla="*/ 125413 w 182"/>
                <a:gd name="T101" fmla="*/ 0 h 206"/>
                <a:gd name="T102" fmla="*/ 144463 w 182"/>
                <a:gd name="T103" fmla="*/ 11209 h 206"/>
                <a:gd name="T104" fmla="*/ 168275 w 182"/>
                <a:gd name="T105" fmla="*/ 12610 h 206"/>
                <a:gd name="T106" fmla="*/ 165100 w 182"/>
                <a:gd name="T107" fmla="*/ 36430 h 206"/>
                <a:gd name="T108" fmla="*/ 168275 w 182"/>
                <a:gd name="T109" fmla="*/ 56046 h 2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
                <a:gd name="T166" fmla="*/ 0 h 206"/>
                <a:gd name="T167" fmla="*/ 182 w 182"/>
                <a:gd name="T168" fmla="*/ 206 h 2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 h="206">
                  <a:moveTo>
                    <a:pt x="106" y="40"/>
                  </a:moveTo>
                  <a:lnTo>
                    <a:pt x="105" y="40"/>
                  </a:lnTo>
                  <a:lnTo>
                    <a:pt x="102" y="40"/>
                  </a:lnTo>
                  <a:lnTo>
                    <a:pt x="101" y="40"/>
                  </a:lnTo>
                  <a:lnTo>
                    <a:pt x="100" y="39"/>
                  </a:lnTo>
                  <a:lnTo>
                    <a:pt x="98" y="37"/>
                  </a:lnTo>
                  <a:lnTo>
                    <a:pt x="97" y="34"/>
                  </a:lnTo>
                  <a:lnTo>
                    <a:pt x="95" y="30"/>
                  </a:lnTo>
                  <a:lnTo>
                    <a:pt x="93" y="25"/>
                  </a:lnTo>
                  <a:lnTo>
                    <a:pt x="88" y="26"/>
                  </a:lnTo>
                  <a:lnTo>
                    <a:pt x="85" y="29"/>
                  </a:lnTo>
                  <a:lnTo>
                    <a:pt x="82" y="30"/>
                  </a:lnTo>
                  <a:lnTo>
                    <a:pt x="81" y="33"/>
                  </a:lnTo>
                  <a:lnTo>
                    <a:pt x="81" y="34"/>
                  </a:lnTo>
                  <a:lnTo>
                    <a:pt x="81" y="39"/>
                  </a:lnTo>
                  <a:lnTo>
                    <a:pt x="81" y="43"/>
                  </a:lnTo>
                  <a:lnTo>
                    <a:pt x="81" y="47"/>
                  </a:lnTo>
                  <a:lnTo>
                    <a:pt x="81" y="53"/>
                  </a:lnTo>
                  <a:lnTo>
                    <a:pt x="82" y="58"/>
                  </a:lnTo>
                  <a:lnTo>
                    <a:pt x="83" y="62"/>
                  </a:lnTo>
                  <a:lnTo>
                    <a:pt x="85" y="66"/>
                  </a:lnTo>
                  <a:lnTo>
                    <a:pt x="87" y="69"/>
                  </a:lnTo>
                  <a:lnTo>
                    <a:pt x="89" y="72"/>
                  </a:lnTo>
                  <a:lnTo>
                    <a:pt x="93" y="73"/>
                  </a:lnTo>
                  <a:lnTo>
                    <a:pt x="95" y="73"/>
                  </a:lnTo>
                  <a:lnTo>
                    <a:pt x="97" y="76"/>
                  </a:lnTo>
                  <a:lnTo>
                    <a:pt x="99" y="79"/>
                  </a:lnTo>
                  <a:lnTo>
                    <a:pt x="101" y="81"/>
                  </a:lnTo>
                  <a:lnTo>
                    <a:pt x="105" y="84"/>
                  </a:lnTo>
                  <a:lnTo>
                    <a:pt x="110" y="87"/>
                  </a:lnTo>
                  <a:lnTo>
                    <a:pt x="113" y="90"/>
                  </a:lnTo>
                  <a:lnTo>
                    <a:pt x="116" y="92"/>
                  </a:lnTo>
                  <a:lnTo>
                    <a:pt x="117" y="94"/>
                  </a:lnTo>
                  <a:lnTo>
                    <a:pt x="139" y="116"/>
                  </a:lnTo>
                  <a:lnTo>
                    <a:pt x="142" y="119"/>
                  </a:lnTo>
                  <a:lnTo>
                    <a:pt x="144" y="122"/>
                  </a:lnTo>
                  <a:lnTo>
                    <a:pt x="146" y="123"/>
                  </a:lnTo>
                  <a:lnTo>
                    <a:pt x="147" y="126"/>
                  </a:lnTo>
                  <a:lnTo>
                    <a:pt x="150" y="127"/>
                  </a:lnTo>
                  <a:lnTo>
                    <a:pt x="152" y="129"/>
                  </a:lnTo>
                  <a:lnTo>
                    <a:pt x="156" y="129"/>
                  </a:lnTo>
                  <a:lnTo>
                    <a:pt x="158" y="129"/>
                  </a:lnTo>
                  <a:lnTo>
                    <a:pt x="159" y="130"/>
                  </a:lnTo>
                  <a:lnTo>
                    <a:pt x="163" y="133"/>
                  </a:lnTo>
                  <a:lnTo>
                    <a:pt x="165" y="137"/>
                  </a:lnTo>
                  <a:lnTo>
                    <a:pt x="169" y="140"/>
                  </a:lnTo>
                  <a:lnTo>
                    <a:pt x="174" y="143"/>
                  </a:lnTo>
                  <a:lnTo>
                    <a:pt x="177" y="145"/>
                  </a:lnTo>
                  <a:lnTo>
                    <a:pt x="180" y="148"/>
                  </a:lnTo>
                  <a:lnTo>
                    <a:pt x="182" y="148"/>
                  </a:lnTo>
                  <a:lnTo>
                    <a:pt x="182" y="150"/>
                  </a:lnTo>
                  <a:lnTo>
                    <a:pt x="182" y="151"/>
                  </a:lnTo>
                  <a:lnTo>
                    <a:pt x="181" y="152"/>
                  </a:lnTo>
                  <a:lnTo>
                    <a:pt x="181" y="156"/>
                  </a:lnTo>
                  <a:lnTo>
                    <a:pt x="180" y="158"/>
                  </a:lnTo>
                  <a:lnTo>
                    <a:pt x="180" y="159"/>
                  </a:lnTo>
                  <a:lnTo>
                    <a:pt x="178" y="160"/>
                  </a:lnTo>
                  <a:lnTo>
                    <a:pt x="177" y="162"/>
                  </a:lnTo>
                  <a:lnTo>
                    <a:pt x="174" y="155"/>
                  </a:lnTo>
                  <a:lnTo>
                    <a:pt x="172" y="155"/>
                  </a:lnTo>
                  <a:lnTo>
                    <a:pt x="171" y="152"/>
                  </a:lnTo>
                  <a:lnTo>
                    <a:pt x="170" y="152"/>
                  </a:lnTo>
                  <a:lnTo>
                    <a:pt x="169" y="152"/>
                  </a:lnTo>
                  <a:lnTo>
                    <a:pt x="167" y="151"/>
                  </a:lnTo>
                  <a:lnTo>
                    <a:pt x="165" y="150"/>
                  </a:lnTo>
                  <a:lnTo>
                    <a:pt x="165" y="148"/>
                  </a:lnTo>
                  <a:lnTo>
                    <a:pt x="164" y="148"/>
                  </a:lnTo>
                  <a:lnTo>
                    <a:pt x="163" y="148"/>
                  </a:lnTo>
                  <a:lnTo>
                    <a:pt x="162" y="148"/>
                  </a:lnTo>
                  <a:lnTo>
                    <a:pt x="161" y="148"/>
                  </a:lnTo>
                  <a:lnTo>
                    <a:pt x="159" y="148"/>
                  </a:lnTo>
                  <a:lnTo>
                    <a:pt x="158" y="148"/>
                  </a:lnTo>
                  <a:lnTo>
                    <a:pt x="158" y="150"/>
                  </a:lnTo>
                  <a:lnTo>
                    <a:pt x="158" y="151"/>
                  </a:lnTo>
                  <a:lnTo>
                    <a:pt x="158" y="152"/>
                  </a:lnTo>
                  <a:lnTo>
                    <a:pt x="158" y="155"/>
                  </a:lnTo>
                  <a:lnTo>
                    <a:pt x="158" y="156"/>
                  </a:lnTo>
                  <a:lnTo>
                    <a:pt x="158" y="158"/>
                  </a:lnTo>
                  <a:lnTo>
                    <a:pt x="158" y="159"/>
                  </a:lnTo>
                  <a:lnTo>
                    <a:pt x="158" y="162"/>
                  </a:lnTo>
                  <a:lnTo>
                    <a:pt x="159" y="163"/>
                  </a:lnTo>
                  <a:lnTo>
                    <a:pt x="159" y="166"/>
                  </a:lnTo>
                  <a:lnTo>
                    <a:pt x="161" y="167"/>
                  </a:lnTo>
                  <a:lnTo>
                    <a:pt x="161" y="169"/>
                  </a:lnTo>
                  <a:lnTo>
                    <a:pt x="162" y="170"/>
                  </a:lnTo>
                  <a:lnTo>
                    <a:pt x="163" y="172"/>
                  </a:lnTo>
                  <a:lnTo>
                    <a:pt x="165" y="172"/>
                  </a:lnTo>
                  <a:lnTo>
                    <a:pt x="164" y="174"/>
                  </a:lnTo>
                  <a:lnTo>
                    <a:pt x="163" y="176"/>
                  </a:lnTo>
                  <a:lnTo>
                    <a:pt x="163" y="178"/>
                  </a:lnTo>
                  <a:lnTo>
                    <a:pt x="162" y="180"/>
                  </a:lnTo>
                  <a:lnTo>
                    <a:pt x="161" y="181"/>
                  </a:lnTo>
                  <a:lnTo>
                    <a:pt x="161" y="183"/>
                  </a:lnTo>
                  <a:lnTo>
                    <a:pt x="159" y="184"/>
                  </a:lnTo>
                  <a:lnTo>
                    <a:pt x="158" y="184"/>
                  </a:lnTo>
                  <a:lnTo>
                    <a:pt x="157" y="188"/>
                  </a:lnTo>
                  <a:lnTo>
                    <a:pt x="157" y="191"/>
                  </a:lnTo>
                  <a:lnTo>
                    <a:pt x="156" y="194"/>
                  </a:lnTo>
                  <a:lnTo>
                    <a:pt x="155" y="197"/>
                  </a:lnTo>
                  <a:lnTo>
                    <a:pt x="153" y="199"/>
                  </a:lnTo>
                  <a:lnTo>
                    <a:pt x="152" y="202"/>
                  </a:lnTo>
                  <a:lnTo>
                    <a:pt x="152" y="204"/>
                  </a:lnTo>
                  <a:lnTo>
                    <a:pt x="152" y="206"/>
                  </a:lnTo>
                  <a:lnTo>
                    <a:pt x="151" y="206"/>
                  </a:lnTo>
                  <a:lnTo>
                    <a:pt x="149" y="206"/>
                  </a:lnTo>
                  <a:lnTo>
                    <a:pt x="146" y="205"/>
                  </a:lnTo>
                  <a:lnTo>
                    <a:pt x="144" y="205"/>
                  </a:lnTo>
                  <a:lnTo>
                    <a:pt x="142" y="204"/>
                  </a:lnTo>
                  <a:lnTo>
                    <a:pt x="139" y="202"/>
                  </a:lnTo>
                  <a:lnTo>
                    <a:pt x="138" y="202"/>
                  </a:lnTo>
                  <a:lnTo>
                    <a:pt x="137" y="202"/>
                  </a:lnTo>
                  <a:lnTo>
                    <a:pt x="139" y="199"/>
                  </a:lnTo>
                  <a:lnTo>
                    <a:pt x="140" y="197"/>
                  </a:lnTo>
                  <a:lnTo>
                    <a:pt x="143" y="195"/>
                  </a:lnTo>
                  <a:lnTo>
                    <a:pt x="144" y="192"/>
                  </a:lnTo>
                  <a:lnTo>
                    <a:pt x="145" y="191"/>
                  </a:lnTo>
                  <a:lnTo>
                    <a:pt x="146" y="188"/>
                  </a:lnTo>
                  <a:lnTo>
                    <a:pt x="147" y="185"/>
                  </a:lnTo>
                  <a:lnTo>
                    <a:pt x="147" y="181"/>
                  </a:lnTo>
                  <a:lnTo>
                    <a:pt x="147" y="176"/>
                  </a:lnTo>
                  <a:lnTo>
                    <a:pt x="145" y="170"/>
                  </a:lnTo>
                  <a:lnTo>
                    <a:pt x="143" y="165"/>
                  </a:lnTo>
                  <a:lnTo>
                    <a:pt x="140" y="159"/>
                  </a:lnTo>
                  <a:lnTo>
                    <a:pt x="137" y="155"/>
                  </a:lnTo>
                  <a:lnTo>
                    <a:pt x="132" y="150"/>
                  </a:lnTo>
                  <a:lnTo>
                    <a:pt x="129" y="147"/>
                  </a:lnTo>
                  <a:lnTo>
                    <a:pt x="125" y="145"/>
                  </a:lnTo>
                  <a:lnTo>
                    <a:pt x="122" y="144"/>
                  </a:lnTo>
                  <a:lnTo>
                    <a:pt x="117" y="143"/>
                  </a:lnTo>
                  <a:lnTo>
                    <a:pt x="113" y="140"/>
                  </a:lnTo>
                  <a:lnTo>
                    <a:pt x="111" y="137"/>
                  </a:lnTo>
                  <a:lnTo>
                    <a:pt x="108" y="134"/>
                  </a:lnTo>
                  <a:lnTo>
                    <a:pt x="107" y="133"/>
                  </a:lnTo>
                  <a:lnTo>
                    <a:pt x="106" y="131"/>
                  </a:lnTo>
                  <a:lnTo>
                    <a:pt x="106" y="130"/>
                  </a:lnTo>
                  <a:lnTo>
                    <a:pt x="98" y="129"/>
                  </a:lnTo>
                  <a:lnTo>
                    <a:pt x="91" y="126"/>
                  </a:lnTo>
                  <a:lnTo>
                    <a:pt x="85" y="122"/>
                  </a:lnTo>
                  <a:lnTo>
                    <a:pt x="77" y="118"/>
                  </a:lnTo>
                  <a:lnTo>
                    <a:pt x="67" y="108"/>
                  </a:lnTo>
                  <a:lnTo>
                    <a:pt x="58" y="97"/>
                  </a:lnTo>
                  <a:lnTo>
                    <a:pt x="52" y="86"/>
                  </a:lnTo>
                  <a:lnTo>
                    <a:pt x="47" y="74"/>
                  </a:lnTo>
                  <a:lnTo>
                    <a:pt x="42" y="66"/>
                  </a:lnTo>
                  <a:lnTo>
                    <a:pt x="40" y="60"/>
                  </a:lnTo>
                  <a:lnTo>
                    <a:pt x="37" y="60"/>
                  </a:lnTo>
                  <a:lnTo>
                    <a:pt x="35" y="60"/>
                  </a:lnTo>
                  <a:lnTo>
                    <a:pt x="32" y="60"/>
                  </a:lnTo>
                  <a:lnTo>
                    <a:pt x="31" y="60"/>
                  </a:lnTo>
                  <a:lnTo>
                    <a:pt x="29" y="60"/>
                  </a:lnTo>
                  <a:lnTo>
                    <a:pt x="28" y="60"/>
                  </a:lnTo>
                  <a:lnTo>
                    <a:pt x="25" y="60"/>
                  </a:lnTo>
                  <a:lnTo>
                    <a:pt x="24" y="60"/>
                  </a:lnTo>
                  <a:lnTo>
                    <a:pt x="22" y="60"/>
                  </a:lnTo>
                  <a:lnTo>
                    <a:pt x="19" y="62"/>
                  </a:lnTo>
                  <a:lnTo>
                    <a:pt x="18" y="62"/>
                  </a:lnTo>
                  <a:lnTo>
                    <a:pt x="16" y="63"/>
                  </a:lnTo>
                  <a:lnTo>
                    <a:pt x="15" y="63"/>
                  </a:lnTo>
                  <a:lnTo>
                    <a:pt x="12" y="65"/>
                  </a:lnTo>
                  <a:lnTo>
                    <a:pt x="11" y="66"/>
                  </a:lnTo>
                  <a:lnTo>
                    <a:pt x="9" y="69"/>
                  </a:lnTo>
                  <a:lnTo>
                    <a:pt x="7" y="66"/>
                  </a:lnTo>
                  <a:lnTo>
                    <a:pt x="6" y="63"/>
                  </a:lnTo>
                  <a:lnTo>
                    <a:pt x="5" y="60"/>
                  </a:lnTo>
                  <a:lnTo>
                    <a:pt x="3" y="56"/>
                  </a:lnTo>
                  <a:lnTo>
                    <a:pt x="3" y="52"/>
                  </a:lnTo>
                  <a:lnTo>
                    <a:pt x="1" y="48"/>
                  </a:lnTo>
                  <a:lnTo>
                    <a:pt x="0" y="44"/>
                  </a:lnTo>
                  <a:lnTo>
                    <a:pt x="0" y="40"/>
                  </a:lnTo>
                  <a:lnTo>
                    <a:pt x="0" y="39"/>
                  </a:lnTo>
                  <a:lnTo>
                    <a:pt x="1" y="36"/>
                  </a:lnTo>
                  <a:lnTo>
                    <a:pt x="1" y="34"/>
                  </a:lnTo>
                  <a:lnTo>
                    <a:pt x="1" y="33"/>
                  </a:lnTo>
                  <a:lnTo>
                    <a:pt x="1" y="32"/>
                  </a:lnTo>
                  <a:lnTo>
                    <a:pt x="3" y="30"/>
                  </a:lnTo>
                  <a:lnTo>
                    <a:pt x="3" y="27"/>
                  </a:lnTo>
                  <a:lnTo>
                    <a:pt x="3" y="25"/>
                  </a:lnTo>
                  <a:lnTo>
                    <a:pt x="3" y="20"/>
                  </a:lnTo>
                  <a:lnTo>
                    <a:pt x="9" y="20"/>
                  </a:lnTo>
                  <a:lnTo>
                    <a:pt x="11" y="19"/>
                  </a:lnTo>
                  <a:lnTo>
                    <a:pt x="13" y="18"/>
                  </a:lnTo>
                  <a:lnTo>
                    <a:pt x="15" y="16"/>
                  </a:lnTo>
                  <a:lnTo>
                    <a:pt x="16" y="15"/>
                  </a:lnTo>
                  <a:lnTo>
                    <a:pt x="18" y="13"/>
                  </a:lnTo>
                  <a:lnTo>
                    <a:pt x="19" y="12"/>
                  </a:lnTo>
                  <a:lnTo>
                    <a:pt x="21" y="11"/>
                  </a:lnTo>
                  <a:lnTo>
                    <a:pt x="22" y="9"/>
                  </a:lnTo>
                  <a:lnTo>
                    <a:pt x="22" y="13"/>
                  </a:lnTo>
                  <a:lnTo>
                    <a:pt x="23" y="16"/>
                  </a:lnTo>
                  <a:lnTo>
                    <a:pt x="25" y="18"/>
                  </a:lnTo>
                  <a:lnTo>
                    <a:pt x="26" y="19"/>
                  </a:lnTo>
                  <a:lnTo>
                    <a:pt x="29" y="19"/>
                  </a:lnTo>
                  <a:lnTo>
                    <a:pt x="31" y="19"/>
                  </a:lnTo>
                  <a:lnTo>
                    <a:pt x="32" y="20"/>
                  </a:lnTo>
                  <a:lnTo>
                    <a:pt x="35" y="20"/>
                  </a:lnTo>
                  <a:lnTo>
                    <a:pt x="36" y="18"/>
                  </a:lnTo>
                  <a:lnTo>
                    <a:pt x="38" y="15"/>
                  </a:lnTo>
                  <a:lnTo>
                    <a:pt x="42" y="12"/>
                  </a:lnTo>
                  <a:lnTo>
                    <a:pt x="47" y="9"/>
                  </a:lnTo>
                  <a:lnTo>
                    <a:pt x="50" y="6"/>
                  </a:lnTo>
                  <a:lnTo>
                    <a:pt x="54" y="4"/>
                  </a:lnTo>
                  <a:lnTo>
                    <a:pt x="56" y="2"/>
                  </a:lnTo>
                  <a:lnTo>
                    <a:pt x="57" y="2"/>
                  </a:lnTo>
                  <a:lnTo>
                    <a:pt x="79" y="0"/>
                  </a:lnTo>
                  <a:lnTo>
                    <a:pt x="81" y="4"/>
                  </a:lnTo>
                  <a:lnTo>
                    <a:pt x="83" y="5"/>
                  </a:lnTo>
                  <a:lnTo>
                    <a:pt x="87" y="8"/>
                  </a:lnTo>
                  <a:lnTo>
                    <a:pt x="91" y="8"/>
                  </a:lnTo>
                  <a:lnTo>
                    <a:pt x="94" y="9"/>
                  </a:lnTo>
                  <a:lnTo>
                    <a:pt x="98" y="9"/>
                  </a:lnTo>
                  <a:lnTo>
                    <a:pt x="102" y="9"/>
                  </a:lnTo>
                  <a:lnTo>
                    <a:pt x="106" y="9"/>
                  </a:lnTo>
                  <a:lnTo>
                    <a:pt x="106" y="15"/>
                  </a:lnTo>
                  <a:lnTo>
                    <a:pt x="105" y="19"/>
                  </a:lnTo>
                  <a:lnTo>
                    <a:pt x="105" y="23"/>
                  </a:lnTo>
                  <a:lnTo>
                    <a:pt x="104" y="26"/>
                  </a:lnTo>
                  <a:lnTo>
                    <a:pt x="104" y="30"/>
                  </a:lnTo>
                  <a:lnTo>
                    <a:pt x="104" y="33"/>
                  </a:lnTo>
                  <a:lnTo>
                    <a:pt x="105" y="36"/>
                  </a:lnTo>
                  <a:lnTo>
                    <a:pt x="106" y="40"/>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8" name="Freeform 325">
              <a:extLst>
                <a:ext uri="{FF2B5EF4-FFF2-40B4-BE49-F238E27FC236}">
                  <a16:creationId xmlns:a16="http://schemas.microsoft.com/office/drawing/2014/main" id="{042E42E2-76C8-43CF-255F-82480B5FA361}"/>
                </a:ext>
              </a:extLst>
            </p:cNvPr>
            <p:cNvSpPr>
              <a:spLocks/>
            </p:cNvSpPr>
            <p:nvPr/>
          </p:nvSpPr>
          <p:spPr bwMode="gray">
            <a:xfrm>
              <a:off x="6108418" y="2337492"/>
              <a:ext cx="90395" cy="63391"/>
            </a:xfrm>
            <a:custGeom>
              <a:avLst/>
              <a:gdLst>
                <a:gd name="T0" fmla="*/ 44450 w 48"/>
                <a:gd name="T1" fmla="*/ 0 h 37"/>
                <a:gd name="T2" fmla="*/ 52388 w 48"/>
                <a:gd name="T3" fmla="*/ 9808 h 37"/>
                <a:gd name="T4" fmla="*/ 53975 w 48"/>
                <a:gd name="T5" fmla="*/ 5605 h 37"/>
                <a:gd name="T6" fmla="*/ 58738 w 48"/>
                <a:gd name="T7" fmla="*/ 4203 h 37"/>
                <a:gd name="T8" fmla="*/ 60325 w 48"/>
                <a:gd name="T9" fmla="*/ 1401 h 37"/>
                <a:gd name="T10" fmla="*/ 61913 w 48"/>
                <a:gd name="T11" fmla="*/ 0 h 37"/>
                <a:gd name="T12" fmla="*/ 63500 w 48"/>
                <a:gd name="T13" fmla="*/ 0 h 37"/>
                <a:gd name="T14" fmla="*/ 66675 w 48"/>
                <a:gd name="T15" fmla="*/ 0 h 37"/>
                <a:gd name="T16" fmla="*/ 71438 w 48"/>
                <a:gd name="T17" fmla="*/ 0 h 37"/>
                <a:gd name="T18" fmla="*/ 74613 w 48"/>
                <a:gd name="T19" fmla="*/ 0 h 37"/>
                <a:gd name="T20" fmla="*/ 76200 w 48"/>
                <a:gd name="T21" fmla="*/ 0 h 37"/>
                <a:gd name="T22" fmla="*/ 76200 w 48"/>
                <a:gd name="T23" fmla="*/ 51843 h 37"/>
                <a:gd name="T24" fmla="*/ 73025 w 48"/>
                <a:gd name="T25" fmla="*/ 51843 h 37"/>
                <a:gd name="T26" fmla="*/ 66675 w 48"/>
                <a:gd name="T27" fmla="*/ 51843 h 37"/>
                <a:gd name="T28" fmla="*/ 63500 w 48"/>
                <a:gd name="T29" fmla="*/ 49041 h 37"/>
                <a:gd name="T30" fmla="*/ 58738 w 48"/>
                <a:gd name="T31" fmla="*/ 47640 h 37"/>
                <a:gd name="T32" fmla="*/ 52388 w 48"/>
                <a:gd name="T33" fmla="*/ 43436 h 37"/>
                <a:gd name="T34" fmla="*/ 50800 w 48"/>
                <a:gd name="T35" fmla="*/ 37831 h 37"/>
                <a:gd name="T36" fmla="*/ 47625 w 48"/>
                <a:gd name="T37" fmla="*/ 32227 h 37"/>
                <a:gd name="T38" fmla="*/ 44450 w 48"/>
                <a:gd name="T39" fmla="*/ 28023 h 37"/>
                <a:gd name="T40" fmla="*/ 42862 w 48"/>
                <a:gd name="T41" fmla="*/ 28023 h 37"/>
                <a:gd name="T42" fmla="*/ 41275 w 48"/>
                <a:gd name="T43" fmla="*/ 28023 h 37"/>
                <a:gd name="T44" fmla="*/ 39687 w 48"/>
                <a:gd name="T45" fmla="*/ 28023 h 37"/>
                <a:gd name="T46" fmla="*/ 38100 w 48"/>
                <a:gd name="T47" fmla="*/ 28023 h 37"/>
                <a:gd name="T48" fmla="*/ 34925 w 48"/>
                <a:gd name="T49" fmla="*/ 28023 h 37"/>
                <a:gd name="T50" fmla="*/ 31750 w 48"/>
                <a:gd name="T51" fmla="*/ 28023 h 37"/>
                <a:gd name="T52" fmla="*/ 25400 w 48"/>
                <a:gd name="T53" fmla="*/ 26622 h 37"/>
                <a:gd name="T54" fmla="*/ 20637 w 48"/>
                <a:gd name="T55" fmla="*/ 22419 h 37"/>
                <a:gd name="T56" fmla="*/ 15875 w 48"/>
                <a:gd name="T57" fmla="*/ 18215 h 37"/>
                <a:gd name="T58" fmla="*/ 9525 w 48"/>
                <a:gd name="T59" fmla="*/ 15413 h 37"/>
                <a:gd name="T60" fmla="*/ 6350 w 48"/>
                <a:gd name="T61" fmla="*/ 9808 h 37"/>
                <a:gd name="T62" fmla="*/ 1588 w 48"/>
                <a:gd name="T63" fmla="*/ 4203 h 37"/>
                <a:gd name="T64" fmla="*/ 0 w 48"/>
                <a:gd name="T65" fmla="*/ 0 h 37"/>
                <a:gd name="T66" fmla="*/ 44450 w 48"/>
                <a:gd name="T67" fmla="*/ 0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
                <a:gd name="T103" fmla="*/ 0 h 37"/>
                <a:gd name="T104" fmla="*/ 48 w 48"/>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 h="37">
                  <a:moveTo>
                    <a:pt x="28" y="0"/>
                  </a:moveTo>
                  <a:lnTo>
                    <a:pt x="33" y="7"/>
                  </a:lnTo>
                  <a:lnTo>
                    <a:pt x="34" y="4"/>
                  </a:lnTo>
                  <a:lnTo>
                    <a:pt x="37" y="3"/>
                  </a:lnTo>
                  <a:lnTo>
                    <a:pt x="38" y="1"/>
                  </a:lnTo>
                  <a:lnTo>
                    <a:pt x="39" y="0"/>
                  </a:lnTo>
                  <a:lnTo>
                    <a:pt x="40" y="0"/>
                  </a:lnTo>
                  <a:lnTo>
                    <a:pt x="42" y="0"/>
                  </a:lnTo>
                  <a:lnTo>
                    <a:pt x="45" y="0"/>
                  </a:lnTo>
                  <a:lnTo>
                    <a:pt x="47" y="0"/>
                  </a:lnTo>
                  <a:lnTo>
                    <a:pt x="48" y="0"/>
                  </a:lnTo>
                  <a:lnTo>
                    <a:pt x="48" y="37"/>
                  </a:lnTo>
                  <a:lnTo>
                    <a:pt x="46" y="37"/>
                  </a:lnTo>
                  <a:lnTo>
                    <a:pt x="42" y="37"/>
                  </a:lnTo>
                  <a:lnTo>
                    <a:pt x="40" y="35"/>
                  </a:lnTo>
                  <a:lnTo>
                    <a:pt x="37" y="34"/>
                  </a:lnTo>
                  <a:lnTo>
                    <a:pt x="33" y="31"/>
                  </a:lnTo>
                  <a:lnTo>
                    <a:pt x="32" y="27"/>
                  </a:lnTo>
                  <a:lnTo>
                    <a:pt x="30" y="23"/>
                  </a:lnTo>
                  <a:lnTo>
                    <a:pt x="28" y="20"/>
                  </a:lnTo>
                  <a:lnTo>
                    <a:pt x="27" y="20"/>
                  </a:lnTo>
                  <a:lnTo>
                    <a:pt x="26" y="20"/>
                  </a:lnTo>
                  <a:lnTo>
                    <a:pt x="25" y="20"/>
                  </a:lnTo>
                  <a:lnTo>
                    <a:pt x="24" y="20"/>
                  </a:lnTo>
                  <a:lnTo>
                    <a:pt x="22" y="20"/>
                  </a:lnTo>
                  <a:lnTo>
                    <a:pt x="20" y="20"/>
                  </a:lnTo>
                  <a:lnTo>
                    <a:pt x="16" y="19"/>
                  </a:lnTo>
                  <a:lnTo>
                    <a:pt x="13" y="16"/>
                  </a:lnTo>
                  <a:lnTo>
                    <a:pt x="10" y="13"/>
                  </a:lnTo>
                  <a:lnTo>
                    <a:pt x="6" y="11"/>
                  </a:lnTo>
                  <a:lnTo>
                    <a:pt x="4" y="7"/>
                  </a:lnTo>
                  <a:lnTo>
                    <a:pt x="1" y="3"/>
                  </a:lnTo>
                  <a:lnTo>
                    <a:pt x="0" y="0"/>
                  </a:lnTo>
                  <a:lnTo>
                    <a:pt x="28"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59" name="Freeform 326">
              <a:extLst>
                <a:ext uri="{FF2B5EF4-FFF2-40B4-BE49-F238E27FC236}">
                  <a16:creationId xmlns:a16="http://schemas.microsoft.com/office/drawing/2014/main" id="{CE557B1A-20AE-20DC-9C94-734ED196E58C}"/>
                </a:ext>
              </a:extLst>
            </p:cNvPr>
            <p:cNvSpPr>
              <a:spLocks/>
            </p:cNvSpPr>
            <p:nvPr/>
          </p:nvSpPr>
          <p:spPr bwMode="gray">
            <a:xfrm>
              <a:off x="5973829" y="2204770"/>
              <a:ext cx="56247" cy="108951"/>
            </a:xfrm>
            <a:custGeom>
              <a:avLst/>
              <a:gdLst>
                <a:gd name="T0" fmla="*/ 0 w 30"/>
                <a:gd name="T1" fmla="*/ 16814 h 62"/>
                <a:gd name="T2" fmla="*/ 7938 w 30"/>
                <a:gd name="T3" fmla="*/ 15413 h 62"/>
                <a:gd name="T4" fmla="*/ 14288 w 30"/>
                <a:gd name="T5" fmla="*/ 15413 h 62"/>
                <a:gd name="T6" fmla="*/ 17463 w 30"/>
                <a:gd name="T7" fmla="*/ 11209 h 62"/>
                <a:gd name="T8" fmla="*/ 20638 w 30"/>
                <a:gd name="T9" fmla="*/ 9808 h 62"/>
                <a:gd name="T10" fmla="*/ 25400 w 30"/>
                <a:gd name="T11" fmla="*/ 5605 h 62"/>
                <a:gd name="T12" fmla="*/ 26988 w 30"/>
                <a:gd name="T13" fmla="*/ 2802 h 62"/>
                <a:gd name="T14" fmla="*/ 28575 w 30"/>
                <a:gd name="T15" fmla="*/ 1401 h 62"/>
                <a:gd name="T16" fmla="*/ 31750 w 30"/>
                <a:gd name="T17" fmla="*/ 0 h 62"/>
                <a:gd name="T18" fmla="*/ 38100 w 30"/>
                <a:gd name="T19" fmla="*/ 1401 h 62"/>
                <a:gd name="T20" fmla="*/ 41275 w 30"/>
                <a:gd name="T21" fmla="*/ 5605 h 62"/>
                <a:gd name="T22" fmla="*/ 42863 w 30"/>
                <a:gd name="T23" fmla="*/ 9808 h 62"/>
                <a:gd name="T24" fmla="*/ 42863 w 30"/>
                <a:gd name="T25" fmla="*/ 12610 h 62"/>
                <a:gd name="T26" fmla="*/ 42863 w 30"/>
                <a:gd name="T27" fmla="*/ 19616 h 62"/>
                <a:gd name="T28" fmla="*/ 46038 w 30"/>
                <a:gd name="T29" fmla="*/ 23820 h 62"/>
                <a:gd name="T30" fmla="*/ 46038 w 30"/>
                <a:gd name="T31" fmla="*/ 30826 h 62"/>
                <a:gd name="T32" fmla="*/ 47625 w 30"/>
                <a:gd name="T33" fmla="*/ 36430 h 62"/>
                <a:gd name="T34" fmla="*/ 47625 w 30"/>
                <a:gd name="T35" fmla="*/ 53244 h 62"/>
                <a:gd name="T36" fmla="*/ 46038 w 30"/>
                <a:gd name="T37" fmla="*/ 57448 h 62"/>
                <a:gd name="T38" fmla="*/ 41275 w 30"/>
                <a:gd name="T39" fmla="*/ 61651 h 62"/>
                <a:gd name="T40" fmla="*/ 39688 w 30"/>
                <a:gd name="T41" fmla="*/ 67256 h 62"/>
                <a:gd name="T42" fmla="*/ 36513 w 30"/>
                <a:gd name="T43" fmla="*/ 70058 h 62"/>
                <a:gd name="T44" fmla="*/ 31750 w 30"/>
                <a:gd name="T45" fmla="*/ 72860 h 62"/>
                <a:gd name="T46" fmla="*/ 30163 w 30"/>
                <a:gd name="T47" fmla="*/ 77064 h 62"/>
                <a:gd name="T48" fmla="*/ 30163 w 30"/>
                <a:gd name="T49" fmla="*/ 79866 h 62"/>
                <a:gd name="T50" fmla="*/ 28575 w 30"/>
                <a:gd name="T51" fmla="*/ 86872 h 62"/>
                <a:gd name="T52" fmla="*/ 20638 w 30"/>
                <a:gd name="T53" fmla="*/ 79866 h 62"/>
                <a:gd name="T54" fmla="*/ 15875 w 30"/>
                <a:gd name="T55" fmla="*/ 72860 h 62"/>
                <a:gd name="T56" fmla="*/ 7938 w 30"/>
                <a:gd name="T57" fmla="*/ 63052 h 62"/>
                <a:gd name="T58" fmla="*/ 4763 w 30"/>
                <a:gd name="T59" fmla="*/ 56046 h 62"/>
                <a:gd name="T60" fmla="*/ 3175 w 30"/>
                <a:gd name="T61" fmla="*/ 46238 h 62"/>
                <a:gd name="T62" fmla="*/ 0 w 30"/>
                <a:gd name="T63" fmla="*/ 36430 h 62"/>
                <a:gd name="T64" fmla="*/ 0 w 30"/>
                <a:gd name="T65" fmla="*/ 26622 h 62"/>
                <a:gd name="T66" fmla="*/ 0 w 30"/>
                <a:gd name="T67" fmla="*/ 16814 h 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62"/>
                <a:gd name="T104" fmla="*/ 30 w 30"/>
                <a:gd name="T105" fmla="*/ 62 h 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62">
                  <a:moveTo>
                    <a:pt x="0" y="12"/>
                  </a:moveTo>
                  <a:lnTo>
                    <a:pt x="5" y="11"/>
                  </a:lnTo>
                  <a:lnTo>
                    <a:pt x="9" y="11"/>
                  </a:lnTo>
                  <a:lnTo>
                    <a:pt x="11" y="8"/>
                  </a:lnTo>
                  <a:lnTo>
                    <a:pt x="13" y="7"/>
                  </a:lnTo>
                  <a:lnTo>
                    <a:pt x="16" y="4"/>
                  </a:lnTo>
                  <a:lnTo>
                    <a:pt x="17" y="2"/>
                  </a:lnTo>
                  <a:lnTo>
                    <a:pt x="18" y="1"/>
                  </a:lnTo>
                  <a:lnTo>
                    <a:pt x="20" y="0"/>
                  </a:lnTo>
                  <a:lnTo>
                    <a:pt x="24" y="1"/>
                  </a:lnTo>
                  <a:lnTo>
                    <a:pt x="26" y="4"/>
                  </a:lnTo>
                  <a:lnTo>
                    <a:pt x="27" y="7"/>
                  </a:lnTo>
                  <a:lnTo>
                    <a:pt x="27" y="9"/>
                  </a:lnTo>
                  <a:lnTo>
                    <a:pt x="27" y="14"/>
                  </a:lnTo>
                  <a:lnTo>
                    <a:pt x="29" y="17"/>
                  </a:lnTo>
                  <a:lnTo>
                    <a:pt x="29" y="22"/>
                  </a:lnTo>
                  <a:lnTo>
                    <a:pt x="30" y="26"/>
                  </a:lnTo>
                  <a:lnTo>
                    <a:pt x="30" y="38"/>
                  </a:lnTo>
                  <a:lnTo>
                    <a:pt x="29" y="41"/>
                  </a:lnTo>
                  <a:lnTo>
                    <a:pt x="26" y="44"/>
                  </a:lnTo>
                  <a:lnTo>
                    <a:pt x="25" y="48"/>
                  </a:lnTo>
                  <a:lnTo>
                    <a:pt x="23" y="50"/>
                  </a:lnTo>
                  <a:lnTo>
                    <a:pt x="20" y="52"/>
                  </a:lnTo>
                  <a:lnTo>
                    <a:pt x="19" y="55"/>
                  </a:lnTo>
                  <a:lnTo>
                    <a:pt x="19" y="57"/>
                  </a:lnTo>
                  <a:lnTo>
                    <a:pt x="18" y="62"/>
                  </a:lnTo>
                  <a:lnTo>
                    <a:pt x="13" y="57"/>
                  </a:lnTo>
                  <a:lnTo>
                    <a:pt x="10" y="52"/>
                  </a:lnTo>
                  <a:lnTo>
                    <a:pt x="5" y="45"/>
                  </a:lnTo>
                  <a:lnTo>
                    <a:pt x="3" y="40"/>
                  </a:lnTo>
                  <a:lnTo>
                    <a:pt x="2" y="33"/>
                  </a:lnTo>
                  <a:lnTo>
                    <a:pt x="0" y="26"/>
                  </a:lnTo>
                  <a:lnTo>
                    <a:pt x="0" y="19"/>
                  </a:lnTo>
                  <a:lnTo>
                    <a:pt x="0" y="12"/>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0" name="Freeform 328">
              <a:extLst>
                <a:ext uri="{FF2B5EF4-FFF2-40B4-BE49-F238E27FC236}">
                  <a16:creationId xmlns:a16="http://schemas.microsoft.com/office/drawing/2014/main" id="{EA2DA463-21FB-B9E2-F712-A2DD497E95C1}"/>
                </a:ext>
              </a:extLst>
            </p:cNvPr>
            <p:cNvSpPr>
              <a:spLocks/>
            </p:cNvSpPr>
            <p:nvPr/>
          </p:nvSpPr>
          <p:spPr bwMode="gray">
            <a:xfrm>
              <a:off x="5600191" y="1804619"/>
              <a:ext cx="381671" cy="360534"/>
            </a:xfrm>
            <a:custGeom>
              <a:avLst/>
              <a:gdLst>
                <a:gd name="T0" fmla="*/ 74613 w 206"/>
                <a:gd name="T1" fmla="*/ 243802 h 206"/>
                <a:gd name="T2" fmla="*/ 71438 w 206"/>
                <a:gd name="T3" fmla="*/ 233994 h 206"/>
                <a:gd name="T4" fmla="*/ 71438 w 206"/>
                <a:gd name="T5" fmla="*/ 224186 h 206"/>
                <a:gd name="T6" fmla="*/ 74613 w 206"/>
                <a:gd name="T7" fmla="*/ 205971 h 206"/>
                <a:gd name="T8" fmla="*/ 76200 w 206"/>
                <a:gd name="T9" fmla="*/ 197564 h 206"/>
                <a:gd name="T10" fmla="*/ 76200 w 206"/>
                <a:gd name="T11" fmla="*/ 183552 h 206"/>
                <a:gd name="T12" fmla="*/ 71438 w 206"/>
                <a:gd name="T13" fmla="*/ 165337 h 206"/>
                <a:gd name="T14" fmla="*/ 66675 w 206"/>
                <a:gd name="T15" fmla="*/ 144320 h 206"/>
                <a:gd name="T16" fmla="*/ 53975 w 206"/>
                <a:gd name="T17" fmla="*/ 134511 h 206"/>
                <a:gd name="T18" fmla="*/ 19050 w 206"/>
                <a:gd name="T19" fmla="*/ 116296 h 206"/>
                <a:gd name="T20" fmla="*/ 0 w 206"/>
                <a:gd name="T21" fmla="*/ 103686 h 206"/>
                <a:gd name="T22" fmla="*/ 7938 w 206"/>
                <a:gd name="T23" fmla="*/ 91075 h 206"/>
                <a:gd name="T24" fmla="*/ 17463 w 206"/>
                <a:gd name="T25" fmla="*/ 85471 h 206"/>
                <a:gd name="T26" fmla="*/ 25400 w 206"/>
                <a:gd name="T27" fmla="*/ 84070 h 206"/>
                <a:gd name="T28" fmla="*/ 53975 w 206"/>
                <a:gd name="T29" fmla="*/ 89674 h 206"/>
                <a:gd name="T30" fmla="*/ 66675 w 206"/>
                <a:gd name="T31" fmla="*/ 89674 h 206"/>
                <a:gd name="T32" fmla="*/ 76200 w 206"/>
                <a:gd name="T33" fmla="*/ 93878 h 206"/>
                <a:gd name="T34" fmla="*/ 79375 w 206"/>
                <a:gd name="T35" fmla="*/ 54645 h 206"/>
                <a:gd name="T36" fmla="*/ 88900 w 206"/>
                <a:gd name="T37" fmla="*/ 60250 h 206"/>
                <a:gd name="T38" fmla="*/ 98425 w 206"/>
                <a:gd name="T39" fmla="*/ 64453 h 206"/>
                <a:gd name="T40" fmla="*/ 125413 w 206"/>
                <a:gd name="T41" fmla="*/ 50442 h 206"/>
                <a:gd name="T42" fmla="*/ 147638 w 206"/>
                <a:gd name="T43" fmla="*/ 25221 h 206"/>
                <a:gd name="T44" fmla="*/ 160338 w 206"/>
                <a:gd name="T45" fmla="*/ 8407 h 206"/>
                <a:gd name="T46" fmla="*/ 174625 w 206"/>
                <a:gd name="T47" fmla="*/ 5605 h 206"/>
                <a:gd name="T48" fmla="*/ 185737 w 206"/>
                <a:gd name="T49" fmla="*/ 2802 h 206"/>
                <a:gd name="T50" fmla="*/ 198437 w 206"/>
                <a:gd name="T51" fmla="*/ 22419 h 206"/>
                <a:gd name="T52" fmla="*/ 227013 w 206"/>
                <a:gd name="T53" fmla="*/ 37831 h 206"/>
                <a:gd name="T54" fmla="*/ 252413 w 206"/>
                <a:gd name="T55" fmla="*/ 53244 h 206"/>
                <a:gd name="T56" fmla="*/ 268288 w 206"/>
                <a:gd name="T57" fmla="*/ 60250 h 206"/>
                <a:gd name="T58" fmla="*/ 280988 w 206"/>
                <a:gd name="T59" fmla="*/ 67256 h 206"/>
                <a:gd name="T60" fmla="*/ 290513 w 206"/>
                <a:gd name="T61" fmla="*/ 68657 h 206"/>
                <a:gd name="T62" fmla="*/ 306388 w 206"/>
                <a:gd name="T63" fmla="*/ 70058 h 206"/>
                <a:gd name="T64" fmla="*/ 320675 w 206"/>
                <a:gd name="T65" fmla="*/ 74261 h 206"/>
                <a:gd name="T66" fmla="*/ 317500 w 206"/>
                <a:gd name="T67" fmla="*/ 95279 h 206"/>
                <a:gd name="T68" fmla="*/ 303213 w 206"/>
                <a:gd name="T69" fmla="*/ 130308 h 206"/>
                <a:gd name="T70" fmla="*/ 285750 w 206"/>
                <a:gd name="T71" fmla="*/ 155529 h 206"/>
                <a:gd name="T72" fmla="*/ 290513 w 206"/>
                <a:gd name="T73" fmla="*/ 163936 h 206"/>
                <a:gd name="T74" fmla="*/ 301625 w 206"/>
                <a:gd name="T75" fmla="*/ 169540 h 206"/>
                <a:gd name="T76" fmla="*/ 306388 w 206"/>
                <a:gd name="T77" fmla="*/ 180750 h 206"/>
                <a:gd name="T78" fmla="*/ 303213 w 206"/>
                <a:gd name="T79" fmla="*/ 190558 h 206"/>
                <a:gd name="T80" fmla="*/ 301625 w 206"/>
                <a:gd name="T81" fmla="*/ 197564 h 206"/>
                <a:gd name="T82" fmla="*/ 303213 w 206"/>
                <a:gd name="T83" fmla="*/ 210174 h 206"/>
                <a:gd name="T84" fmla="*/ 309563 w 206"/>
                <a:gd name="T85" fmla="*/ 226988 h 206"/>
                <a:gd name="T86" fmla="*/ 315913 w 206"/>
                <a:gd name="T87" fmla="*/ 239598 h 206"/>
                <a:gd name="T88" fmla="*/ 295275 w 206"/>
                <a:gd name="T89" fmla="*/ 259215 h 206"/>
                <a:gd name="T90" fmla="*/ 268288 w 206"/>
                <a:gd name="T91" fmla="*/ 270424 h 206"/>
                <a:gd name="T92" fmla="*/ 246063 w 206"/>
                <a:gd name="T93" fmla="*/ 260616 h 206"/>
                <a:gd name="T94" fmla="*/ 236538 w 206"/>
                <a:gd name="T95" fmla="*/ 255011 h 206"/>
                <a:gd name="T96" fmla="*/ 227013 w 206"/>
                <a:gd name="T97" fmla="*/ 253610 h 206"/>
                <a:gd name="T98" fmla="*/ 209550 w 206"/>
                <a:gd name="T99" fmla="*/ 256412 h 206"/>
                <a:gd name="T100" fmla="*/ 195262 w 206"/>
                <a:gd name="T101" fmla="*/ 270424 h 206"/>
                <a:gd name="T102" fmla="*/ 188912 w 206"/>
                <a:gd name="T103" fmla="*/ 288639 h 206"/>
                <a:gd name="T104" fmla="*/ 174625 w 206"/>
                <a:gd name="T105" fmla="*/ 288639 h 206"/>
                <a:gd name="T106" fmla="*/ 158750 w 206"/>
                <a:gd name="T107" fmla="*/ 284436 h 206"/>
                <a:gd name="T108" fmla="*/ 150813 w 206"/>
                <a:gd name="T109" fmla="*/ 278831 h 206"/>
                <a:gd name="T110" fmla="*/ 146050 w 206"/>
                <a:gd name="T111" fmla="*/ 281633 h 206"/>
                <a:gd name="T112" fmla="*/ 139700 w 206"/>
                <a:gd name="T113" fmla="*/ 288639 h 206"/>
                <a:gd name="T114" fmla="*/ 120650 w 206"/>
                <a:gd name="T115" fmla="*/ 284436 h 206"/>
                <a:gd name="T116" fmla="*/ 92075 w 206"/>
                <a:gd name="T117" fmla="*/ 270424 h 206"/>
                <a:gd name="T118" fmla="*/ 71438 w 206"/>
                <a:gd name="T119" fmla="*/ 249407 h 2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6"/>
                <a:gd name="T181" fmla="*/ 0 h 206"/>
                <a:gd name="T182" fmla="*/ 206 w 206"/>
                <a:gd name="T183" fmla="*/ 206 h 2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6" h="206">
                  <a:moveTo>
                    <a:pt x="45" y="178"/>
                  </a:moveTo>
                  <a:lnTo>
                    <a:pt x="47" y="176"/>
                  </a:lnTo>
                  <a:lnTo>
                    <a:pt x="47" y="174"/>
                  </a:lnTo>
                  <a:lnTo>
                    <a:pt x="47" y="171"/>
                  </a:lnTo>
                  <a:lnTo>
                    <a:pt x="47" y="169"/>
                  </a:lnTo>
                  <a:lnTo>
                    <a:pt x="45" y="167"/>
                  </a:lnTo>
                  <a:lnTo>
                    <a:pt x="45" y="164"/>
                  </a:lnTo>
                  <a:lnTo>
                    <a:pt x="45" y="162"/>
                  </a:lnTo>
                  <a:lnTo>
                    <a:pt x="45" y="160"/>
                  </a:lnTo>
                  <a:lnTo>
                    <a:pt x="45" y="155"/>
                  </a:lnTo>
                  <a:lnTo>
                    <a:pt x="45" y="150"/>
                  </a:lnTo>
                  <a:lnTo>
                    <a:pt x="47" y="147"/>
                  </a:lnTo>
                  <a:lnTo>
                    <a:pt x="47" y="145"/>
                  </a:lnTo>
                  <a:lnTo>
                    <a:pt x="47" y="143"/>
                  </a:lnTo>
                  <a:lnTo>
                    <a:pt x="48" y="141"/>
                  </a:lnTo>
                  <a:lnTo>
                    <a:pt x="48" y="138"/>
                  </a:lnTo>
                  <a:lnTo>
                    <a:pt x="48" y="135"/>
                  </a:lnTo>
                  <a:lnTo>
                    <a:pt x="48" y="131"/>
                  </a:lnTo>
                  <a:lnTo>
                    <a:pt x="47" y="127"/>
                  </a:lnTo>
                  <a:lnTo>
                    <a:pt x="47" y="122"/>
                  </a:lnTo>
                  <a:lnTo>
                    <a:pt x="45" y="118"/>
                  </a:lnTo>
                  <a:lnTo>
                    <a:pt x="44" y="113"/>
                  </a:lnTo>
                  <a:lnTo>
                    <a:pt x="43" y="108"/>
                  </a:lnTo>
                  <a:lnTo>
                    <a:pt x="42" y="103"/>
                  </a:lnTo>
                  <a:lnTo>
                    <a:pt x="41" y="99"/>
                  </a:lnTo>
                  <a:lnTo>
                    <a:pt x="38" y="99"/>
                  </a:lnTo>
                  <a:lnTo>
                    <a:pt x="34" y="96"/>
                  </a:lnTo>
                  <a:lnTo>
                    <a:pt x="26" y="92"/>
                  </a:lnTo>
                  <a:lnTo>
                    <a:pt x="19" y="88"/>
                  </a:lnTo>
                  <a:lnTo>
                    <a:pt x="12" y="83"/>
                  </a:lnTo>
                  <a:lnTo>
                    <a:pt x="6" y="79"/>
                  </a:lnTo>
                  <a:lnTo>
                    <a:pt x="3" y="76"/>
                  </a:lnTo>
                  <a:lnTo>
                    <a:pt x="0" y="74"/>
                  </a:lnTo>
                  <a:lnTo>
                    <a:pt x="0" y="67"/>
                  </a:lnTo>
                  <a:lnTo>
                    <a:pt x="3" y="67"/>
                  </a:lnTo>
                  <a:lnTo>
                    <a:pt x="5" y="65"/>
                  </a:lnTo>
                  <a:lnTo>
                    <a:pt x="6" y="64"/>
                  </a:lnTo>
                  <a:lnTo>
                    <a:pt x="9" y="62"/>
                  </a:lnTo>
                  <a:lnTo>
                    <a:pt x="11" y="61"/>
                  </a:lnTo>
                  <a:lnTo>
                    <a:pt x="13" y="61"/>
                  </a:lnTo>
                  <a:lnTo>
                    <a:pt x="14" y="60"/>
                  </a:lnTo>
                  <a:lnTo>
                    <a:pt x="16" y="60"/>
                  </a:lnTo>
                  <a:lnTo>
                    <a:pt x="29" y="67"/>
                  </a:lnTo>
                  <a:lnTo>
                    <a:pt x="31" y="65"/>
                  </a:lnTo>
                  <a:lnTo>
                    <a:pt x="34" y="64"/>
                  </a:lnTo>
                  <a:lnTo>
                    <a:pt x="36" y="64"/>
                  </a:lnTo>
                  <a:lnTo>
                    <a:pt x="38" y="64"/>
                  </a:lnTo>
                  <a:lnTo>
                    <a:pt x="42" y="64"/>
                  </a:lnTo>
                  <a:lnTo>
                    <a:pt x="44" y="65"/>
                  </a:lnTo>
                  <a:lnTo>
                    <a:pt x="45" y="65"/>
                  </a:lnTo>
                  <a:lnTo>
                    <a:pt x="48" y="67"/>
                  </a:lnTo>
                  <a:lnTo>
                    <a:pt x="48" y="36"/>
                  </a:lnTo>
                  <a:lnTo>
                    <a:pt x="49" y="38"/>
                  </a:lnTo>
                  <a:lnTo>
                    <a:pt x="50" y="39"/>
                  </a:lnTo>
                  <a:lnTo>
                    <a:pt x="52" y="41"/>
                  </a:lnTo>
                  <a:lnTo>
                    <a:pt x="54" y="42"/>
                  </a:lnTo>
                  <a:lnTo>
                    <a:pt x="56" y="43"/>
                  </a:lnTo>
                  <a:lnTo>
                    <a:pt x="57" y="45"/>
                  </a:lnTo>
                  <a:lnTo>
                    <a:pt x="60" y="46"/>
                  </a:lnTo>
                  <a:lnTo>
                    <a:pt x="62" y="46"/>
                  </a:lnTo>
                  <a:lnTo>
                    <a:pt x="67" y="45"/>
                  </a:lnTo>
                  <a:lnTo>
                    <a:pt x="73" y="42"/>
                  </a:lnTo>
                  <a:lnTo>
                    <a:pt x="79" y="36"/>
                  </a:lnTo>
                  <a:lnTo>
                    <a:pt x="85" y="31"/>
                  </a:lnTo>
                  <a:lnTo>
                    <a:pt x="89" y="25"/>
                  </a:lnTo>
                  <a:lnTo>
                    <a:pt x="93" y="18"/>
                  </a:lnTo>
                  <a:lnTo>
                    <a:pt x="96" y="11"/>
                  </a:lnTo>
                  <a:lnTo>
                    <a:pt x="98" y="6"/>
                  </a:lnTo>
                  <a:lnTo>
                    <a:pt x="101" y="6"/>
                  </a:lnTo>
                  <a:lnTo>
                    <a:pt x="104" y="6"/>
                  </a:lnTo>
                  <a:lnTo>
                    <a:pt x="106" y="4"/>
                  </a:lnTo>
                  <a:lnTo>
                    <a:pt x="110" y="4"/>
                  </a:lnTo>
                  <a:lnTo>
                    <a:pt x="112" y="3"/>
                  </a:lnTo>
                  <a:lnTo>
                    <a:pt x="114" y="3"/>
                  </a:lnTo>
                  <a:lnTo>
                    <a:pt x="117" y="2"/>
                  </a:lnTo>
                  <a:lnTo>
                    <a:pt x="119" y="0"/>
                  </a:lnTo>
                  <a:lnTo>
                    <a:pt x="119" y="13"/>
                  </a:lnTo>
                  <a:lnTo>
                    <a:pt x="125" y="16"/>
                  </a:lnTo>
                  <a:lnTo>
                    <a:pt x="131" y="18"/>
                  </a:lnTo>
                  <a:lnTo>
                    <a:pt x="137" y="22"/>
                  </a:lnTo>
                  <a:lnTo>
                    <a:pt x="143" y="27"/>
                  </a:lnTo>
                  <a:lnTo>
                    <a:pt x="148" y="29"/>
                  </a:lnTo>
                  <a:lnTo>
                    <a:pt x="155" y="34"/>
                  </a:lnTo>
                  <a:lnTo>
                    <a:pt x="159" y="38"/>
                  </a:lnTo>
                  <a:lnTo>
                    <a:pt x="165" y="41"/>
                  </a:lnTo>
                  <a:lnTo>
                    <a:pt x="166" y="42"/>
                  </a:lnTo>
                  <a:lnTo>
                    <a:pt x="169" y="43"/>
                  </a:lnTo>
                  <a:lnTo>
                    <a:pt x="171" y="45"/>
                  </a:lnTo>
                  <a:lnTo>
                    <a:pt x="174" y="46"/>
                  </a:lnTo>
                  <a:lnTo>
                    <a:pt x="177" y="48"/>
                  </a:lnTo>
                  <a:lnTo>
                    <a:pt x="178" y="48"/>
                  </a:lnTo>
                  <a:lnTo>
                    <a:pt x="180" y="49"/>
                  </a:lnTo>
                  <a:lnTo>
                    <a:pt x="183" y="49"/>
                  </a:lnTo>
                  <a:lnTo>
                    <a:pt x="187" y="49"/>
                  </a:lnTo>
                  <a:lnTo>
                    <a:pt x="189" y="49"/>
                  </a:lnTo>
                  <a:lnTo>
                    <a:pt x="193" y="50"/>
                  </a:lnTo>
                  <a:lnTo>
                    <a:pt x="196" y="50"/>
                  </a:lnTo>
                  <a:lnTo>
                    <a:pt x="199" y="53"/>
                  </a:lnTo>
                  <a:lnTo>
                    <a:pt x="202" y="53"/>
                  </a:lnTo>
                  <a:lnTo>
                    <a:pt x="206" y="54"/>
                  </a:lnTo>
                  <a:lnTo>
                    <a:pt x="202" y="60"/>
                  </a:lnTo>
                  <a:lnTo>
                    <a:pt x="200" y="68"/>
                  </a:lnTo>
                  <a:lnTo>
                    <a:pt x="197" y="76"/>
                  </a:lnTo>
                  <a:lnTo>
                    <a:pt x="194" y="85"/>
                  </a:lnTo>
                  <a:lnTo>
                    <a:pt x="191" y="93"/>
                  </a:lnTo>
                  <a:lnTo>
                    <a:pt x="188" y="102"/>
                  </a:lnTo>
                  <a:lnTo>
                    <a:pt x="184" y="107"/>
                  </a:lnTo>
                  <a:lnTo>
                    <a:pt x="180" y="111"/>
                  </a:lnTo>
                  <a:lnTo>
                    <a:pt x="181" y="114"/>
                  </a:lnTo>
                  <a:lnTo>
                    <a:pt x="182" y="115"/>
                  </a:lnTo>
                  <a:lnTo>
                    <a:pt x="183" y="117"/>
                  </a:lnTo>
                  <a:lnTo>
                    <a:pt x="186" y="118"/>
                  </a:lnTo>
                  <a:lnTo>
                    <a:pt x="188" y="120"/>
                  </a:lnTo>
                  <a:lnTo>
                    <a:pt x="190" y="121"/>
                  </a:lnTo>
                  <a:lnTo>
                    <a:pt x="191" y="121"/>
                  </a:lnTo>
                  <a:lnTo>
                    <a:pt x="193" y="122"/>
                  </a:lnTo>
                  <a:lnTo>
                    <a:pt x="193" y="129"/>
                  </a:lnTo>
                  <a:lnTo>
                    <a:pt x="193" y="132"/>
                  </a:lnTo>
                  <a:lnTo>
                    <a:pt x="193" y="135"/>
                  </a:lnTo>
                  <a:lnTo>
                    <a:pt x="191" y="136"/>
                  </a:lnTo>
                  <a:lnTo>
                    <a:pt x="191" y="138"/>
                  </a:lnTo>
                  <a:lnTo>
                    <a:pt x="191" y="139"/>
                  </a:lnTo>
                  <a:lnTo>
                    <a:pt x="190" y="141"/>
                  </a:lnTo>
                  <a:lnTo>
                    <a:pt x="190" y="142"/>
                  </a:lnTo>
                  <a:lnTo>
                    <a:pt x="190" y="146"/>
                  </a:lnTo>
                  <a:lnTo>
                    <a:pt x="191" y="150"/>
                  </a:lnTo>
                  <a:lnTo>
                    <a:pt x="193" y="153"/>
                  </a:lnTo>
                  <a:lnTo>
                    <a:pt x="193" y="158"/>
                  </a:lnTo>
                  <a:lnTo>
                    <a:pt x="195" y="162"/>
                  </a:lnTo>
                  <a:lnTo>
                    <a:pt x="196" y="165"/>
                  </a:lnTo>
                  <a:lnTo>
                    <a:pt x="197" y="168"/>
                  </a:lnTo>
                  <a:lnTo>
                    <a:pt x="199" y="171"/>
                  </a:lnTo>
                  <a:lnTo>
                    <a:pt x="194" y="175"/>
                  </a:lnTo>
                  <a:lnTo>
                    <a:pt x="190" y="181"/>
                  </a:lnTo>
                  <a:lnTo>
                    <a:pt x="186" y="185"/>
                  </a:lnTo>
                  <a:lnTo>
                    <a:pt x="180" y="189"/>
                  </a:lnTo>
                  <a:lnTo>
                    <a:pt x="175" y="192"/>
                  </a:lnTo>
                  <a:lnTo>
                    <a:pt x="169" y="193"/>
                  </a:lnTo>
                  <a:lnTo>
                    <a:pt x="163" y="192"/>
                  </a:lnTo>
                  <a:lnTo>
                    <a:pt x="157" y="188"/>
                  </a:lnTo>
                  <a:lnTo>
                    <a:pt x="155" y="186"/>
                  </a:lnTo>
                  <a:lnTo>
                    <a:pt x="152" y="185"/>
                  </a:lnTo>
                  <a:lnTo>
                    <a:pt x="150" y="183"/>
                  </a:lnTo>
                  <a:lnTo>
                    <a:pt x="149" y="182"/>
                  </a:lnTo>
                  <a:lnTo>
                    <a:pt x="146" y="182"/>
                  </a:lnTo>
                  <a:lnTo>
                    <a:pt x="145" y="181"/>
                  </a:lnTo>
                  <a:lnTo>
                    <a:pt x="143" y="181"/>
                  </a:lnTo>
                  <a:lnTo>
                    <a:pt x="140" y="181"/>
                  </a:lnTo>
                  <a:lnTo>
                    <a:pt x="137" y="181"/>
                  </a:lnTo>
                  <a:lnTo>
                    <a:pt x="132" y="183"/>
                  </a:lnTo>
                  <a:lnTo>
                    <a:pt x="129" y="186"/>
                  </a:lnTo>
                  <a:lnTo>
                    <a:pt x="126" y="189"/>
                  </a:lnTo>
                  <a:lnTo>
                    <a:pt x="123" y="193"/>
                  </a:lnTo>
                  <a:lnTo>
                    <a:pt x="121" y="197"/>
                  </a:lnTo>
                  <a:lnTo>
                    <a:pt x="119" y="201"/>
                  </a:lnTo>
                  <a:lnTo>
                    <a:pt x="119" y="206"/>
                  </a:lnTo>
                  <a:lnTo>
                    <a:pt x="115" y="206"/>
                  </a:lnTo>
                  <a:lnTo>
                    <a:pt x="112" y="206"/>
                  </a:lnTo>
                  <a:lnTo>
                    <a:pt x="110" y="206"/>
                  </a:lnTo>
                  <a:lnTo>
                    <a:pt x="106" y="206"/>
                  </a:lnTo>
                  <a:lnTo>
                    <a:pt x="102" y="204"/>
                  </a:lnTo>
                  <a:lnTo>
                    <a:pt x="100" y="203"/>
                  </a:lnTo>
                  <a:lnTo>
                    <a:pt x="98" y="201"/>
                  </a:lnTo>
                  <a:lnTo>
                    <a:pt x="95" y="197"/>
                  </a:lnTo>
                  <a:lnTo>
                    <a:pt x="95" y="199"/>
                  </a:lnTo>
                  <a:lnTo>
                    <a:pt x="94" y="199"/>
                  </a:lnTo>
                  <a:lnTo>
                    <a:pt x="93" y="200"/>
                  </a:lnTo>
                  <a:lnTo>
                    <a:pt x="92" y="201"/>
                  </a:lnTo>
                  <a:lnTo>
                    <a:pt x="90" y="203"/>
                  </a:lnTo>
                  <a:lnTo>
                    <a:pt x="89" y="204"/>
                  </a:lnTo>
                  <a:lnTo>
                    <a:pt x="88" y="206"/>
                  </a:lnTo>
                  <a:lnTo>
                    <a:pt x="87" y="206"/>
                  </a:lnTo>
                  <a:lnTo>
                    <a:pt x="82" y="204"/>
                  </a:lnTo>
                  <a:lnTo>
                    <a:pt x="76" y="203"/>
                  </a:lnTo>
                  <a:lnTo>
                    <a:pt x="70" y="200"/>
                  </a:lnTo>
                  <a:lnTo>
                    <a:pt x="64" y="197"/>
                  </a:lnTo>
                  <a:lnTo>
                    <a:pt x="58" y="193"/>
                  </a:lnTo>
                  <a:lnTo>
                    <a:pt x="54" y="189"/>
                  </a:lnTo>
                  <a:lnTo>
                    <a:pt x="48" y="183"/>
                  </a:lnTo>
                  <a:lnTo>
                    <a:pt x="45" y="178"/>
                  </a:lnTo>
                  <a:close/>
                </a:path>
              </a:pathLst>
            </a:custGeom>
            <a:solidFill>
              <a:srgbClr val="B11B1B"/>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1" name="Freeform 329">
              <a:extLst>
                <a:ext uri="{FF2B5EF4-FFF2-40B4-BE49-F238E27FC236}">
                  <a16:creationId xmlns:a16="http://schemas.microsoft.com/office/drawing/2014/main" id="{4CBCD121-E222-376C-D5DE-93B7921D83C6}"/>
                </a:ext>
              </a:extLst>
            </p:cNvPr>
            <p:cNvSpPr>
              <a:spLocks/>
            </p:cNvSpPr>
            <p:nvPr/>
          </p:nvSpPr>
          <p:spPr bwMode="gray">
            <a:xfrm>
              <a:off x="5983872" y="2129495"/>
              <a:ext cx="34149" cy="69332"/>
            </a:xfrm>
            <a:custGeom>
              <a:avLst/>
              <a:gdLst>
                <a:gd name="T0" fmla="*/ 9525 w 18"/>
                <a:gd name="T1" fmla="*/ 18215 h 39"/>
                <a:gd name="T2" fmla="*/ 11112 w 18"/>
                <a:gd name="T3" fmla="*/ 18215 h 39"/>
                <a:gd name="T4" fmla="*/ 12700 w 18"/>
                <a:gd name="T5" fmla="*/ 16814 h 39"/>
                <a:gd name="T6" fmla="*/ 17462 w 18"/>
                <a:gd name="T7" fmla="*/ 11209 h 39"/>
                <a:gd name="T8" fmla="*/ 19050 w 18"/>
                <a:gd name="T9" fmla="*/ 8407 h 39"/>
                <a:gd name="T10" fmla="*/ 23812 w 18"/>
                <a:gd name="T11" fmla="*/ 5605 h 39"/>
                <a:gd name="T12" fmla="*/ 26988 w 18"/>
                <a:gd name="T13" fmla="*/ 2802 h 39"/>
                <a:gd name="T14" fmla="*/ 28575 w 18"/>
                <a:gd name="T15" fmla="*/ 1401 h 39"/>
                <a:gd name="T16" fmla="*/ 28575 w 18"/>
                <a:gd name="T17" fmla="*/ 0 h 39"/>
                <a:gd name="T18" fmla="*/ 28575 w 18"/>
                <a:gd name="T19" fmla="*/ 7006 h 39"/>
                <a:gd name="T20" fmla="*/ 26988 w 18"/>
                <a:gd name="T21" fmla="*/ 16814 h 39"/>
                <a:gd name="T22" fmla="*/ 26988 w 18"/>
                <a:gd name="T23" fmla="*/ 23820 h 39"/>
                <a:gd name="T24" fmla="*/ 26988 w 18"/>
                <a:gd name="T25" fmla="*/ 32227 h 39"/>
                <a:gd name="T26" fmla="*/ 23812 w 18"/>
                <a:gd name="T27" fmla="*/ 37831 h 39"/>
                <a:gd name="T28" fmla="*/ 23812 w 18"/>
                <a:gd name="T29" fmla="*/ 47639 h 39"/>
                <a:gd name="T30" fmla="*/ 26988 w 18"/>
                <a:gd name="T31" fmla="*/ 50442 h 39"/>
                <a:gd name="T32" fmla="*/ 28575 w 18"/>
                <a:gd name="T33" fmla="*/ 54645 h 39"/>
                <a:gd name="T34" fmla="*/ 26988 w 18"/>
                <a:gd name="T35" fmla="*/ 54645 h 39"/>
                <a:gd name="T36" fmla="*/ 23812 w 18"/>
                <a:gd name="T37" fmla="*/ 54645 h 39"/>
                <a:gd name="T38" fmla="*/ 22225 w 18"/>
                <a:gd name="T39" fmla="*/ 54645 h 39"/>
                <a:gd name="T40" fmla="*/ 19050 w 18"/>
                <a:gd name="T41" fmla="*/ 54645 h 39"/>
                <a:gd name="T42" fmla="*/ 17462 w 18"/>
                <a:gd name="T43" fmla="*/ 54645 h 39"/>
                <a:gd name="T44" fmla="*/ 15875 w 18"/>
                <a:gd name="T45" fmla="*/ 54645 h 39"/>
                <a:gd name="T46" fmla="*/ 12700 w 18"/>
                <a:gd name="T47" fmla="*/ 54645 h 39"/>
                <a:gd name="T48" fmla="*/ 11112 w 18"/>
                <a:gd name="T49" fmla="*/ 54645 h 39"/>
                <a:gd name="T50" fmla="*/ 7937 w 18"/>
                <a:gd name="T51" fmla="*/ 53244 h 39"/>
                <a:gd name="T52" fmla="*/ 4762 w 18"/>
                <a:gd name="T53" fmla="*/ 53244 h 39"/>
                <a:gd name="T54" fmla="*/ 4762 w 18"/>
                <a:gd name="T55" fmla="*/ 50442 h 39"/>
                <a:gd name="T56" fmla="*/ 3175 w 18"/>
                <a:gd name="T57" fmla="*/ 49040 h 39"/>
                <a:gd name="T58" fmla="*/ 3175 w 18"/>
                <a:gd name="T59" fmla="*/ 47639 h 39"/>
                <a:gd name="T60" fmla="*/ 0 w 18"/>
                <a:gd name="T61" fmla="*/ 43436 h 39"/>
                <a:gd name="T62" fmla="*/ 0 w 18"/>
                <a:gd name="T63" fmla="*/ 39232 h 39"/>
                <a:gd name="T64" fmla="*/ 3175 w 18"/>
                <a:gd name="T65" fmla="*/ 37831 h 39"/>
                <a:gd name="T66" fmla="*/ 3175 w 18"/>
                <a:gd name="T67" fmla="*/ 36430 h 39"/>
                <a:gd name="T68" fmla="*/ 4762 w 18"/>
                <a:gd name="T69" fmla="*/ 33628 h 39"/>
                <a:gd name="T70" fmla="*/ 4762 w 18"/>
                <a:gd name="T71" fmla="*/ 29424 h 39"/>
                <a:gd name="T72" fmla="*/ 7937 w 18"/>
                <a:gd name="T73" fmla="*/ 26622 h 39"/>
                <a:gd name="T74" fmla="*/ 7937 w 18"/>
                <a:gd name="T75" fmla="*/ 22418 h 39"/>
                <a:gd name="T76" fmla="*/ 9525 w 18"/>
                <a:gd name="T77" fmla="*/ 19616 h 39"/>
                <a:gd name="T78" fmla="*/ 9525 w 18"/>
                <a:gd name="T79" fmla="*/ 18215 h 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
                <a:gd name="T121" fmla="*/ 0 h 39"/>
                <a:gd name="T122" fmla="*/ 18 w 18"/>
                <a:gd name="T123" fmla="*/ 39 h 3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 h="39">
                  <a:moveTo>
                    <a:pt x="6" y="13"/>
                  </a:moveTo>
                  <a:lnTo>
                    <a:pt x="7" y="13"/>
                  </a:lnTo>
                  <a:lnTo>
                    <a:pt x="8" y="12"/>
                  </a:lnTo>
                  <a:lnTo>
                    <a:pt x="11" y="8"/>
                  </a:lnTo>
                  <a:lnTo>
                    <a:pt x="12" y="6"/>
                  </a:lnTo>
                  <a:lnTo>
                    <a:pt x="15" y="4"/>
                  </a:lnTo>
                  <a:lnTo>
                    <a:pt x="17" y="2"/>
                  </a:lnTo>
                  <a:lnTo>
                    <a:pt x="18" y="1"/>
                  </a:lnTo>
                  <a:lnTo>
                    <a:pt x="18" y="0"/>
                  </a:lnTo>
                  <a:lnTo>
                    <a:pt x="18" y="5"/>
                  </a:lnTo>
                  <a:lnTo>
                    <a:pt x="17" y="12"/>
                  </a:lnTo>
                  <a:lnTo>
                    <a:pt x="17" y="17"/>
                  </a:lnTo>
                  <a:lnTo>
                    <a:pt x="17" y="23"/>
                  </a:lnTo>
                  <a:lnTo>
                    <a:pt x="15" y="27"/>
                  </a:lnTo>
                  <a:lnTo>
                    <a:pt x="15" y="34"/>
                  </a:lnTo>
                  <a:lnTo>
                    <a:pt x="17" y="36"/>
                  </a:lnTo>
                  <a:lnTo>
                    <a:pt x="18" y="39"/>
                  </a:lnTo>
                  <a:lnTo>
                    <a:pt x="17" y="39"/>
                  </a:lnTo>
                  <a:lnTo>
                    <a:pt x="15" y="39"/>
                  </a:lnTo>
                  <a:lnTo>
                    <a:pt x="14" y="39"/>
                  </a:lnTo>
                  <a:lnTo>
                    <a:pt x="12" y="39"/>
                  </a:lnTo>
                  <a:lnTo>
                    <a:pt x="11" y="39"/>
                  </a:lnTo>
                  <a:lnTo>
                    <a:pt x="10" y="39"/>
                  </a:lnTo>
                  <a:lnTo>
                    <a:pt x="8" y="39"/>
                  </a:lnTo>
                  <a:lnTo>
                    <a:pt x="7" y="39"/>
                  </a:lnTo>
                  <a:lnTo>
                    <a:pt x="5" y="38"/>
                  </a:lnTo>
                  <a:lnTo>
                    <a:pt x="3" y="38"/>
                  </a:lnTo>
                  <a:lnTo>
                    <a:pt x="3" y="36"/>
                  </a:lnTo>
                  <a:lnTo>
                    <a:pt x="2" y="35"/>
                  </a:lnTo>
                  <a:lnTo>
                    <a:pt x="2" y="34"/>
                  </a:lnTo>
                  <a:lnTo>
                    <a:pt x="0" y="31"/>
                  </a:lnTo>
                  <a:lnTo>
                    <a:pt x="0" y="28"/>
                  </a:lnTo>
                  <a:lnTo>
                    <a:pt x="2" y="27"/>
                  </a:lnTo>
                  <a:lnTo>
                    <a:pt x="2" y="26"/>
                  </a:lnTo>
                  <a:lnTo>
                    <a:pt x="3" y="24"/>
                  </a:lnTo>
                  <a:lnTo>
                    <a:pt x="3" y="21"/>
                  </a:lnTo>
                  <a:lnTo>
                    <a:pt x="5" y="19"/>
                  </a:lnTo>
                  <a:lnTo>
                    <a:pt x="5" y="16"/>
                  </a:lnTo>
                  <a:lnTo>
                    <a:pt x="6" y="14"/>
                  </a:lnTo>
                  <a:lnTo>
                    <a:pt x="6" y="1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2" name="Freeform 330">
              <a:extLst>
                <a:ext uri="{FF2B5EF4-FFF2-40B4-BE49-F238E27FC236}">
                  <a16:creationId xmlns:a16="http://schemas.microsoft.com/office/drawing/2014/main" id="{C6845361-6330-729F-2DCA-B4EE23B6C94D}"/>
                </a:ext>
              </a:extLst>
            </p:cNvPr>
            <p:cNvSpPr>
              <a:spLocks/>
            </p:cNvSpPr>
            <p:nvPr/>
          </p:nvSpPr>
          <p:spPr bwMode="gray">
            <a:xfrm>
              <a:off x="6731144" y="2430600"/>
              <a:ext cx="66291" cy="53486"/>
            </a:xfrm>
            <a:custGeom>
              <a:avLst/>
              <a:gdLst>
                <a:gd name="T0" fmla="*/ 0 w 35"/>
                <a:gd name="T1" fmla="*/ 26622 h 30"/>
                <a:gd name="T2" fmla="*/ 4763 w 35"/>
                <a:gd name="T3" fmla="*/ 42035 h 30"/>
                <a:gd name="T4" fmla="*/ 12700 w 35"/>
                <a:gd name="T5" fmla="*/ 37832 h 30"/>
                <a:gd name="T6" fmla="*/ 22225 w 35"/>
                <a:gd name="T7" fmla="*/ 36430 h 30"/>
                <a:gd name="T8" fmla="*/ 26988 w 35"/>
                <a:gd name="T9" fmla="*/ 32227 h 30"/>
                <a:gd name="T10" fmla="*/ 33338 w 35"/>
                <a:gd name="T11" fmla="*/ 29425 h 30"/>
                <a:gd name="T12" fmla="*/ 38100 w 35"/>
                <a:gd name="T13" fmla="*/ 25221 h 30"/>
                <a:gd name="T14" fmla="*/ 44450 w 35"/>
                <a:gd name="T15" fmla="*/ 19616 h 30"/>
                <a:gd name="T16" fmla="*/ 46038 w 35"/>
                <a:gd name="T17" fmla="*/ 15413 h 30"/>
                <a:gd name="T18" fmla="*/ 46038 w 35"/>
                <a:gd name="T19" fmla="*/ 8407 h 30"/>
                <a:gd name="T20" fmla="*/ 47625 w 35"/>
                <a:gd name="T21" fmla="*/ 8407 h 30"/>
                <a:gd name="T22" fmla="*/ 49213 w 35"/>
                <a:gd name="T23" fmla="*/ 5605 h 30"/>
                <a:gd name="T24" fmla="*/ 52388 w 35"/>
                <a:gd name="T25" fmla="*/ 5605 h 30"/>
                <a:gd name="T26" fmla="*/ 52388 w 35"/>
                <a:gd name="T27" fmla="*/ 4204 h 30"/>
                <a:gd name="T28" fmla="*/ 53975 w 35"/>
                <a:gd name="T29" fmla="*/ 4204 h 30"/>
                <a:gd name="T30" fmla="*/ 55563 w 35"/>
                <a:gd name="T31" fmla="*/ 2802 h 30"/>
                <a:gd name="T32" fmla="*/ 55563 w 35"/>
                <a:gd name="T33" fmla="*/ 0 h 30"/>
                <a:gd name="T34" fmla="*/ 47625 w 35"/>
                <a:gd name="T35" fmla="*/ 2802 h 30"/>
                <a:gd name="T36" fmla="*/ 38100 w 35"/>
                <a:gd name="T37" fmla="*/ 4204 h 30"/>
                <a:gd name="T38" fmla="*/ 31750 w 35"/>
                <a:gd name="T39" fmla="*/ 8407 h 30"/>
                <a:gd name="T40" fmla="*/ 23813 w 35"/>
                <a:gd name="T41" fmla="*/ 14012 h 30"/>
                <a:gd name="T42" fmla="*/ 15875 w 35"/>
                <a:gd name="T43" fmla="*/ 15413 h 30"/>
                <a:gd name="T44" fmla="*/ 9525 w 35"/>
                <a:gd name="T45" fmla="*/ 19616 h 30"/>
                <a:gd name="T46" fmla="*/ 3175 w 35"/>
                <a:gd name="T47" fmla="*/ 23820 h 30"/>
                <a:gd name="T48" fmla="*/ 0 w 35"/>
                <a:gd name="T49" fmla="*/ 26622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
                <a:gd name="T76" fmla="*/ 0 h 30"/>
                <a:gd name="T77" fmla="*/ 35 w 35"/>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 h="30">
                  <a:moveTo>
                    <a:pt x="0" y="19"/>
                  </a:moveTo>
                  <a:lnTo>
                    <a:pt x="3" y="30"/>
                  </a:lnTo>
                  <a:lnTo>
                    <a:pt x="8" y="27"/>
                  </a:lnTo>
                  <a:lnTo>
                    <a:pt x="14" y="26"/>
                  </a:lnTo>
                  <a:lnTo>
                    <a:pt x="17" y="23"/>
                  </a:lnTo>
                  <a:lnTo>
                    <a:pt x="21" y="21"/>
                  </a:lnTo>
                  <a:lnTo>
                    <a:pt x="24" y="18"/>
                  </a:lnTo>
                  <a:lnTo>
                    <a:pt x="28" y="14"/>
                  </a:lnTo>
                  <a:lnTo>
                    <a:pt x="29" y="11"/>
                  </a:lnTo>
                  <a:lnTo>
                    <a:pt x="29" y="6"/>
                  </a:lnTo>
                  <a:lnTo>
                    <a:pt x="30" y="6"/>
                  </a:lnTo>
                  <a:lnTo>
                    <a:pt x="31" y="4"/>
                  </a:lnTo>
                  <a:lnTo>
                    <a:pt x="33" y="4"/>
                  </a:lnTo>
                  <a:lnTo>
                    <a:pt x="33" y="3"/>
                  </a:lnTo>
                  <a:lnTo>
                    <a:pt x="34" y="3"/>
                  </a:lnTo>
                  <a:lnTo>
                    <a:pt x="35" y="2"/>
                  </a:lnTo>
                  <a:lnTo>
                    <a:pt x="35" y="0"/>
                  </a:lnTo>
                  <a:lnTo>
                    <a:pt x="30" y="2"/>
                  </a:lnTo>
                  <a:lnTo>
                    <a:pt x="24" y="3"/>
                  </a:lnTo>
                  <a:lnTo>
                    <a:pt x="20" y="6"/>
                  </a:lnTo>
                  <a:lnTo>
                    <a:pt x="15" y="10"/>
                  </a:lnTo>
                  <a:lnTo>
                    <a:pt x="10" y="11"/>
                  </a:lnTo>
                  <a:lnTo>
                    <a:pt x="6" y="14"/>
                  </a:lnTo>
                  <a:lnTo>
                    <a:pt x="2" y="17"/>
                  </a:lnTo>
                  <a:lnTo>
                    <a:pt x="0" y="1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3" name="Freeform 331">
              <a:extLst>
                <a:ext uri="{FF2B5EF4-FFF2-40B4-BE49-F238E27FC236}">
                  <a16:creationId xmlns:a16="http://schemas.microsoft.com/office/drawing/2014/main" id="{8BE951BA-3216-9F5E-19AB-8E8FAD23CB3E}"/>
                </a:ext>
              </a:extLst>
            </p:cNvPr>
            <p:cNvSpPr>
              <a:spLocks/>
            </p:cNvSpPr>
            <p:nvPr/>
          </p:nvSpPr>
          <p:spPr bwMode="gray">
            <a:xfrm>
              <a:off x="6030073" y="1897723"/>
              <a:ext cx="220967" cy="103011"/>
            </a:xfrm>
            <a:custGeom>
              <a:avLst/>
              <a:gdLst>
                <a:gd name="T0" fmla="*/ 98425 w 120"/>
                <a:gd name="T1" fmla="*/ 8407 h 59"/>
                <a:gd name="T2" fmla="*/ 93663 w 120"/>
                <a:gd name="T3" fmla="*/ 9808 h 59"/>
                <a:gd name="T4" fmla="*/ 90488 w 120"/>
                <a:gd name="T5" fmla="*/ 9808 h 59"/>
                <a:gd name="T6" fmla="*/ 88900 w 120"/>
                <a:gd name="T7" fmla="*/ 15413 h 59"/>
                <a:gd name="T8" fmla="*/ 88900 w 120"/>
                <a:gd name="T9" fmla="*/ 22418 h 59"/>
                <a:gd name="T10" fmla="*/ 87313 w 120"/>
                <a:gd name="T11" fmla="*/ 29424 h 59"/>
                <a:gd name="T12" fmla="*/ 82550 w 120"/>
                <a:gd name="T13" fmla="*/ 29424 h 59"/>
                <a:gd name="T14" fmla="*/ 85725 w 120"/>
                <a:gd name="T15" fmla="*/ 35029 h 59"/>
                <a:gd name="T16" fmla="*/ 87313 w 120"/>
                <a:gd name="T17" fmla="*/ 39232 h 59"/>
                <a:gd name="T18" fmla="*/ 90488 w 120"/>
                <a:gd name="T19" fmla="*/ 40633 h 59"/>
                <a:gd name="T20" fmla="*/ 93663 w 120"/>
                <a:gd name="T21" fmla="*/ 44837 h 59"/>
                <a:gd name="T22" fmla="*/ 79375 w 120"/>
                <a:gd name="T23" fmla="*/ 49040 h 59"/>
                <a:gd name="T24" fmla="*/ 63500 w 120"/>
                <a:gd name="T25" fmla="*/ 51843 h 59"/>
                <a:gd name="T26" fmla="*/ 46038 w 120"/>
                <a:gd name="T27" fmla="*/ 54645 h 59"/>
                <a:gd name="T28" fmla="*/ 20638 w 120"/>
                <a:gd name="T29" fmla="*/ 50441 h 59"/>
                <a:gd name="T30" fmla="*/ 0 w 120"/>
                <a:gd name="T31" fmla="*/ 65854 h 59"/>
                <a:gd name="T32" fmla="*/ 0 w 120"/>
                <a:gd name="T33" fmla="*/ 70058 h 59"/>
                <a:gd name="T34" fmla="*/ 4763 w 120"/>
                <a:gd name="T35" fmla="*/ 72860 h 59"/>
                <a:gd name="T36" fmla="*/ 15875 w 120"/>
                <a:gd name="T37" fmla="*/ 71459 h 59"/>
                <a:gd name="T38" fmla="*/ 57150 w 120"/>
                <a:gd name="T39" fmla="*/ 65854 h 59"/>
                <a:gd name="T40" fmla="*/ 63500 w 120"/>
                <a:gd name="T41" fmla="*/ 75662 h 59"/>
                <a:gd name="T42" fmla="*/ 76200 w 120"/>
                <a:gd name="T43" fmla="*/ 81267 h 59"/>
                <a:gd name="T44" fmla="*/ 87313 w 120"/>
                <a:gd name="T45" fmla="*/ 82668 h 59"/>
                <a:gd name="T46" fmla="*/ 96837 w 120"/>
                <a:gd name="T47" fmla="*/ 82668 h 59"/>
                <a:gd name="T48" fmla="*/ 103188 w 120"/>
                <a:gd name="T49" fmla="*/ 82668 h 59"/>
                <a:gd name="T50" fmla="*/ 109538 w 120"/>
                <a:gd name="T51" fmla="*/ 82668 h 59"/>
                <a:gd name="T52" fmla="*/ 115888 w 120"/>
                <a:gd name="T53" fmla="*/ 82668 h 59"/>
                <a:gd name="T54" fmla="*/ 120650 w 120"/>
                <a:gd name="T55" fmla="*/ 82668 h 59"/>
                <a:gd name="T56" fmla="*/ 130175 w 120"/>
                <a:gd name="T57" fmla="*/ 82668 h 59"/>
                <a:gd name="T58" fmla="*/ 139700 w 120"/>
                <a:gd name="T59" fmla="*/ 78465 h 59"/>
                <a:gd name="T60" fmla="*/ 150813 w 120"/>
                <a:gd name="T61" fmla="*/ 75662 h 59"/>
                <a:gd name="T62" fmla="*/ 160338 w 120"/>
                <a:gd name="T63" fmla="*/ 70058 h 59"/>
                <a:gd name="T64" fmla="*/ 169863 w 120"/>
                <a:gd name="T65" fmla="*/ 63052 h 59"/>
                <a:gd name="T66" fmla="*/ 179388 w 120"/>
                <a:gd name="T67" fmla="*/ 51843 h 59"/>
                <a:gd name="T68" fmla="*/ 184150 w 120"/>
                <a:gd name="T69" fmla="*/ 42035 h 59"/>
                <a:gd name="T70" fmla="*/ 190500 w 120"/>
                <a:gd name="T71" fmla="*/ 32227 h 59"/>
                <a:gd name="T72" fmla="*/ 187325 w 120"/>
                <a:gd name="T73" fmla="*/ 30825 h 59"/>
                <a:gd name="T74" fmla="*/ 182563 w 120"/>
                <a:gd name="T75" fmla="*/ 26622 h 59"/>
                <a:gd name="T76" fmla="*/ 179388 w 120"/>
                <a:gd name="T77" fmla="*/ 19616 h 59"/>
                <a:gd name="T78" fmla="*/ 177800 w 120"/>
                <a:gd name="T79" fmla="*/ 9808 h 59"/>
                <a:gd name="T80" fmla="*/ 168275 w 120"/>
                <a:gd name="T81" fmla="*/ 9808 h 59"/>
                <a:gd name="T82" fmla="*/ 161925 w 120"/>
                <a:gd name="T83" fmla="*/ 5605 h 59"/>
                <a:gd name="T84" fmla="*/ 158750 w 120"/>
                <a:gd name="T85" fmla="*/ 4203 h 59"/>
                <a:gd name="T86" fmla="*/ 149225 w 120"/>
                <a:gd name="T87" fmla="*/ 0 h 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
                <a:gd name="T133" fmla="*/ 0 h 59"/>
                <a:gd name="T134" fmla="*/ 120 w 120"/>
                <a:gd name="T135" fmla="*/ 59 h 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 h="59">
                  <a:moveTo>
                    <a:pt x="63" y="6"/>
                  </a:moveTo>
                  <a:lnTo>
                    <a:pt x="62" y="6"/>
                  </a:lnTo>
                  <a:lnTo>
                    <a:pt x="61" y="6"/>
                  </a:lnTo>
                  <a:lnTo>
                    <a:pt x="59" y="7"/>
                  </a:lnTo>
                  <a:lnTo>
                    <a:pt x="58" y="7"/>
                  </a:lnTo>
                  <a:lnTo>
                    <a:pt x="57" y="7"/>
                  </a:lnTo>
                  <a:lnTo>
                    <a:pt x="57" y="10"/>
                  </a:lnTo>
                  <a:lnTo>
                    <a:pt x="56" y="11"/>
                  </a:lnTo>
                  <a:lnTo>
                    <a:pt x="56" y="14"/>
                  </a:lnTo>
                  <a:lnTo>
                    <a:pt x="56" y="16"/>
                  </a:lnTo>
                  <a:lnTo>
                    <a:pt x="55" y="19"/>
                  </a:lnTo>
                  <a:lnTo>
                    <a:pt x="55" y="21"/>
                  </a:lnTo>
                  <a:lnTo>
                    <a:pt x="54" y="21"/>
                  </a:lnTo>
                  <a:lnTo>
                    <a:pt x="52" y="21"/>
                  </a:lnTo>
                  <a:lnTo>
                    <a:pt x="52" y="23"/>
                  </a:lnTo>
                  <a:lnTo>
                    <a:pt x="54" y="25"/>
                  </a:lnTo>
                  <a:lnTo>
                    <a:pt x="54" y="26"/>
                  </a:lnTo>
                  <a:lnTo>
                    <a:pt x="55" y="28"/>
                  </a:lnTo>
                  <a:lnTo>
                    <a:pt x="56" y="29"/>
                  </a:lnTo>
                  <a:lnTo>
                    <a:pt x="57" y="29"/>
                  </a:lnTo>
                  <a:lnTo>
                    <a:pt x="58" y="30"/>
                  </a:lnTo>
                  <a:lnTo>
                    <a:pt x="59" y="32"/>
                  </a:lnTo>
                  <a:lnTo>
                    <a:pt x="55" y="33"/>
                  </a:lnTo>
                  <a:lnTo>
                    <a:pt x="50" y="35"/>
                  </a:lnTo>
                  <a:lnTo>
                    <a:pt x="45" y="36"/>
                  </a:lnTo>
                  <a:lnTo>
                    <a:pt x="40" y="37"/>
                  </a:lnTo>
                  <a:lnTo>
                    <a:pt x="36" y="39"/>
                  </a:lnTo>
                  <a:lnTo>
                    <a:pt x="29" y="39"/>
                  </a:lnTo>
                  <a:lnTo>
                    <a:pt x="22" y="37"/>
                  </a:lnTo>
                  <a:lnTo>
                    <a:pt x="13" y="36"/>
                  </a:lnTo>
                  <a:lnTo>
                    <a:pt x="0" y="45"/>
                  </a:lnTo>
                  <a:lnTo>
                    <a:pt x="0" y="47"/>
                  </a:lnTo>
                  <a:lnTo>
                    <a:pt x="0" y="48"/>
                  </a:lnTo>
                  <a:lnTo>
                    <a:pt x="0" y="50"/>
                  </a:lnTo>
                  <a:lnTo>
                    <a:pt x="1" y="51"/>
                  </a:lnTo>
                  <a:lnTo>
                    <a:pt x="3" y="52"/>
                  </a:lnTo>
                  <a:lnTo>
                    <a:pt x="5" y="52"/>
                  </a:lnTo>
                  <a:lnTo>
                    <a:pt x="10" y="51"/>
                  </a:lnTo>
                  <a:lnTo>
                    <a:pt x="17" y="50"/>
                  </a:lnTo>
                  <a:lnTo>
                    <a:pt x="36" y="47"/>
                  </a:lnTo>
                  <a:lnTo>
                    <a:pt x="38" y="51"/>
                  </a:lnTo>
                  <a:lnTo>
                    <a:pt x="40" y="54"/>
                  </a:lnTo>
                  <a:lnTo>
                    <a:pt x="44" y="55"/>
                  </a:lnTo>
                  <a:lnTo>
                    <a:pt x="48" y="58"/>
                  </a:lnTo>
                  <a:lnTo>
                    <a:pt x="51" y="58"/>
                  </a:lnTo>
                  <a:lnTo>
                    <a:pt x="55" y="59"/>
                  </a:lnTo>
                  <a:lnTo>
                    <a:pt x="58" y="59"/>
                  </a:lnTo>
                  <a:lnTo>
                    <a:pt x="61" y="59"/>
                  </a:lnTo>
                  <a:lnTo>
                    <a:pt x="63" y="59"/>
                  </a:lnTo>
                  <a:lnTo>
                    <a:pt x="65" y="59"/>
                  </a:lnTo>
                  <a:lnTo>
                    <a:pt x="68" y="59"/>
                  </a:lnTo>
                  <a:lnTo>
                    <a:pt x="69" y="59"/>
                  </a:lnTo>
                  <a:lnTo>
                    <a:pt x="71" y="59"/>
                  </a:lnTo>
                  <a:lnTo>
                    <a:pt x="73" y="59"/>
                  </a:lnTo>
                  <a:lnTo>
                    <a:pt x="75" y="59"/>
                  </a:lnTo>
                  <a:lnTo>
                    <a:pt x="76" y="59"/>
                  </a:lnTo>
                  <a:lnTo>
                    <a:pt x="80" y="59"/>
                  </a:lnTo>
                  <a:lnTo>
                    <a:pt x="82" y="59"/>
                  </a:lnTo>
                  <a:lnTo>
                    <a:pt x="84" y="58"/>
                  </a:lnTo>
                  <a:lnTo>
                    <a:pt x="88" y="56"/>
                  </a:lnTo>
                  <a:lnTo>
                    <a:pt x="91" y="55"/>
                  </a:lnTo>
                  <a:lnTo>
                    <a:pt x="95" y="54"/>
                  </a:lnTo>
                  <a:lnTo>
                    <a:pt x="97" y="52"/>
                  </a:lnTo>
                  <a:lnTo>
                    <a:pt x="101" y="50"/>
                  </a:lnTo>
                  <a:lnTo>
                    <a:pt x="104" y="48"/>
                  </a:lnTo>
                  <a:lnTo>
                    <a:pt x="107" y="45"/>
                  </a:lnTo>
                  <a:lnTo>
                    <a:pt x="110" y="40"/>
                  </a:lnTo>
                  <a:lnTo>
                    <a:pt x="113" y="37"/>
                  </a:lnTo>
                  <a:lnTo>
                    <a:pt x="115" y="33"/>
                  </a:lnTo>
                  <a:lnTo>
                    <a:pt x="116" y="30"/>
                  </a:lnTo>
                  <a:lnTo>
                    <a:pt x="118" y="26"/>
                  </a:lnTo>
                  <a:lnTo>
                    <a:pt x="120" y="23"/>
                  </a:lnTo>
                  <a:lnTo>
                    <a:pt x="119" y="23"/>
                  </a:lnTo>
                  <a:lnTo>
                    <a:pt x="118" y="22"/>
                  </a:lnTo>
                  <a:lnTo>
                    <a:pt x="116" y="21"/>
                  </a:lnTo>
                  <a:lnTo>
                    <a:pt x="115" y="19"/>
                  </a:lnTo>
                  <a:lnTo>
                    <a:pt x="113" y="18"/>
                  </a:lnTo>
                  <a:lnTo>
                    <a:pt x="113" y="14"/>
                  </a:lnTo>
                  <a:lnTo>
                    <a:pt x="112" y="11"/>
                  </a:lnTo>
                  <a:lnTo>
                    <a:pt x="112" y="7"/>
                  </a:lnTo>
                  <a:lnTo>
                    <a:pt x="108" y="7"/>
                  </a:lnTo>
                  <a:lnTo>
                    <a:pt x="106" y="7"/>
                  </a:lnTo>
                  <a:lnTo>
                    <a:pt x="104" y="6"/>
                  </a:lnTo>
                  <a:lnTo>
                    <a:pt x="102" y="4"/>
                  </a:lnTo>
                  <a:lnTo>
                    <a:pt x="101" y="4"/>
                  </a:lnTo>
                  <a:lnTo>
                    <a:pt x="100" y="3"/>
                  </a:lnTo>
                  <a:lnTo>
                    <a:pt x="97" y="2"/>
                  </a:lnTo>
                  <a:lnTo>
                    <a:pt x="94" y="0"/>
                  </a:lnTo>
                  <a:lnTo>
                    <a:pt x="63" y="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4" name="Freeform 332">
              <a:extLst>
                <a:ext uri="{FF2B5EF4-FFF2-40B4-BE49-F238E27FC236}">
                  <a16:creationId xmlns:a16="http://schemas.microsoft.com/office/drawing/2014/main" id="{C5888931-EC2B-1CC9-CEE0-E71F353F37A1}"/>
                </a:ext>
              </a:extLst>
            </p:cNvPr>
            <p:cNvSpPr>
              <a:spLocks/>
            </p:cNvSpPr>
            <p:nvPr/>
          </p:nvSpPr>
          <p:spPr bwMode="gray">
            <a:xfrm>
              <a:off x="6212876" y="3456732"/>
              <a:ext cx="425862" cy="326854"/>
            </a:xfrm>
            <a:custGeom>
              <a:avLst/>
              <a:gdLst>
                <a:gd name="T0" fmla="*/ 42863 w 230"/>
                <a:gd name="T1" fmla="*/ 249407 h 187"/>
                <a:gd name="T2" fmla="*/ 26988 w 230"/>
                <a:gd name="T3" fmla="*/ 243802 h 187"/>
                <a:gd name="T4" fmla="*/ 9525 w 230"/>
                <a:gd name="T5" fmla="*/ 236796 h 187"/>
                <a:gd name="T6" fmla="*/ 1588 w 230"/>
                <a:gd name="T7" fmla="*/ 221383 h 187"/>
                <a:gd name="T8" fmla="*/ 0 w 230"/>
                <a:gd name="T9" fmla="*/ 203168 h 187"/>
                <a:gd name="T10" fmla="*/ 0 w 230"/>
                <a:gd name="T11" fmla="*/ 177947 h 187"/>
                <a:gd name="T12" fmla="*/ 14288 w 230"/>
                <a:gd name="T13" fmla="*/ 147122 h 187"/>
                <a:gd name="T14" fmla="*/ 30163 w 230"/>
                <a:gd name="T15" fmla="*/ 120500 h 187"/>
                <a:gd name="T16" fmla="*/ 68263 w 230"/>
                <a:gd name="T17" fmla="*/ 103686 h 187"/>
                <a:gd name="T18" fmla="*/ 103188 w 230"/>
                <a:gd name="T19" fmla="*/ 98081 h 187"/>
                <a:gd name="T20" fmla="*/ 122238 w 230"/>
                <a:gd name="T21" fmla="*/ 88273 h 187"/>
                <a:gd name="T22" fmla="*/ 125413 w 230"/>
                <a:gd name="T23" fmla="*/ 74261 h 187"/>
                <a:gd name="T24" fmla="*/ 125413 w 230"/>
                <a:gd name="T25" fmla="*/ 68657 h 187"/>
                <a:gd name="T26" fmla="*/ 125413 w 230"/>
                <a:gd name="T27" fmla="*/ 61651 h 187"/>
                <a:gd name="T28" fmla="*/ 160338 w 230"/>
                <a:gd name="T29" fmla="*/ 61651 h 187"/>
                <a:gd name="T30" fmla="*/ 179388 w 230"/>
                <a:gd name="T31" fmla="*/ 47639 h 187"/>
                <a:gd name="T32" fmla="*/ 196850 w 230"/>
                <a:gd name="T33" fmla="*/ 22419 h 187"/>
                <a:gd name="T34" fmla="*/ 217488 w 230"/>
                <a:gd name="T35" fmla="*/ 2802 h 187"/>
                <a:gd name="T36" fmla="*/ 238125 w 230"/>
                <a:gd name="T37" fmla="*/ 2802 h 187"/>
                <a:gd name="T38" fmla="*/ 247650 w 230"/>
                <a:gd name="T39" fmla="*/ 15413 h 187"/>
                <a:gd name="T40" fmla="*/ 257175 w 230"/>
                <a:gd name="T41" fmla="*/ 22419 h 187"/>
                <a:gd name="T42" fmla="*/ 266700 w 230"/>
                <a:gd name="T43" fmla="*/ 46238 h 187"/>
                <a:gd name="T44" fmla="*/ 274638 w 230"/>
                <a:gd name="T45" fmla="*/ 77064 h 187"/>
                <a:gd name="T46" fmla="*/ 293688 w 230"/>
                <a:gd name="T47" fmla="*/ 93878 h 187"/>
                <a:gd name="T48" fmla="*/ 307975 w 230"/>
                <a:gd name="T49" fmla="*/ 107889 h 187"/>
                <a:gd name="T50" fmla="*/ 320675 w 230"/>
                <a:gd name="T51" fmla="*/ 133110 h 187"/>
                <a:gd name="T52" fmla="*/ 350838 w 230"/>
                <a:gd name="T53" fmla="*/ 165337 h 187"/>
                <a:gd name="T54" fmla="*/ 361950 w 230"/>
                <a:gd name="T55" fmla="*/ 193360 h 187"/>
                <a:gd name="T56" fmla="*/ 357188 w 230"/>
                <a:gd name="T57" fmla="*/ 191959 h 187"/>
                <a:gd name="T58" fmla="*/ 350838 w 230"/>
                <a:gd name="T59" fmla="*/ 191959 h 187"/>
                <a:gd name="T60" fmla="*/ 344488 w 230"/>
                <a:gd name="T61" fmla="*/ 191959 h 187"/>
                <a:gd name="T62" fmla="*/ 334963 w 230"/>
                <a:gd name="T63" fmla="*/ 190558 h 187"/>
                <a:gd name="T64" fmla="*/ 331788 w 230"/>
                <a:gd name="T65" fmla="*/ 182151 h 187"/>
                <a:gd name="T66" fmla="*/ 328613 w 230"/>
                <a:gd name="T67" fmla="*/ 177947 h 187"/>
                <a:gd name="T68" fmla="*/ 322263 w 230"/>
                <a:gd name="T69" fmla="*/ 177947 h 187"/>
                <a:gd name="T70" fmla="*/ 317500 w 230"/>
                <a:gd name="T71" fmla="*/ 180750 h 187"/>
                <a:gd name="T72" fmla="*/ 314325 w 230"/>
                <a:gd name="T73" fmla="*/ 187756 h 187"/>
                <a:gd name="T74" fmla="*/ 311150 w 230"/>
                <a:gd name="T75" fmla="*/ 193360 h 187"/>
                <a:gd name="T76" fmla="*/ 285750 w 230"/>
                <a:gd name="T77" fmla="*/ 197564 h 187"/>
                <a:gd name="T78" fmla="*/ 260350 w 230"/>
                <a:gd name="T79" fmla="*/ 198965 h 187"/>
                <a:gd name="T80" fmla="*/ 242888 w 230"/>
                <a:gd name="T81" fmla="*/ 208773 h 187"/>
                <a:gd name="T82" fmla="*/ 239713 w 230"/>
                <a:gd name="T83" fmla="*/ 214378 h 187"/>
                <a:gd name="T84" fmla="*/ 236538 w 230"/>
                <a:gd name="T85" fmla="*/ 218581 h 187"/>
                <a:gd name="T86" fmla="*/ 222250 w 230"/>
                <a:gd name="T87" fmla="*/ 221383 h 187"/>
                <a:gd name="T88" fmla="*/ 212725 w 230"/>
                <a:gd name="T89" fmla="*/ 222785 h 187"/>
                <a:gd name="T90" fmla="*/ 198437 w 230"/>
                <a:gd name="T91" fmla="*/ 221383 h 187"/>
                <a:gd name="T92" fmla="*/ 180975 w 230"/>
                <a:gd name="T93" fmla="*/ 208773 h 187"/>
                <a:gd name="T94" fmla="*/ 161925 w 230"/>
                <a:gd name="T95" fmla="*/ 193360 h 187"/>
                <a:gd name="T96" fmla="*/ 139700 w 230"/>
                <a:gd name="T97" fmla="*/ 198965 h 187"/>
                <a:gd name="T98" fmla="*/ 122238 w 230"/>
                <a:gd name="T99" fmla="*/ 218581 h 187"/>
                <a:gd name="T100" fmla="*/ 109538 w 230"/>
                <a:gd name="T101" fmla="*/ 243802 h 187"/>
                <a:gd name="T102" fmla="*/ 76200 w 230"/>
                <a:gd name="T103" fmla="*/ 243802 h 187"/>
                <a:gd name="T104" fmla="*/ 61913 w 230"/>
                <a:gd name="T105" fmla="*/ 249407 h 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0"/>
                <a:gd name="T160" fmla="*/ 0 h 187"/>
                <a:gd name="T161" fmla="*/ 230 w 230"/>
                <a:gd name="T162" fmla="*/ 187 h 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0" h="187">
                  <a:moveTo>
                    <a:pt x="33" y="187"/>
                  </a:moveTo>
                  <a:lnTo>
                    <a:pt x="31" y="181"/>
                  </a:lnTo>
                  <a:lnTo>
                    <a:pt x="27" y="178"/>
                  </a:lnTo>
                  <a:lnTo>
                    <a:pt x="25" y="177"/>
                  </a:lnTo>
                  <a:lnTo>
                    <a:pt x="20" y="176"/>
                  </a:lnTo>
                  <a:lnTo>
                    <a:pt x="17" y="174"/>
                  </a:lnTo>
                  <a:lnTo>
                    <a:pt x="13" y="174"/>
                  </a:lnTo>
                  <a:lnTo>
                    <a:pt x="9" y="172"/>
                  </a:lnTo>
                  <a:lnTo>
                    <a:pt x="6" y="169"/>
                  </a:lnTo>
                  <a:lnTo>
                    <a:pt x="3" y="166"/>
                  </a:lnTo>
                  <a:lnTo>
                    <a:pt x="2" y="162"/>
                  </a:lnTo>
                  <a:lnTo>
                    <a:pt x="1" y="158"/>
                  </a:lnTo>
                  <a:lnTo>
                    <a:pt x="0" y="153"/>
                  </a:lnTo>
                  <a:lnTo>
                    <a:pt x="0" y="148"/>
                  </a:lnTo>
                  <a:lnTo>
                    <a:pt x="0" y="145"/>
                  </a:lnTo>
                  <a:lnTo>
                    <a:pt x="0" y="141"/>
                  </a:lnTo>
                  <a:lnTo>
                    <a:pt x="0" y="138"/>
                  </a:lnTo>
                  <a:lnTo>
                    <a:pt x="0" y="127"/>
                  </a:lnTo>
                  <a:lnTo>
                    <a:pt x="2" y="119"/>
                  </a:lnTo>
                  <a:lnTo>
                    <a:pt x="6" y="112"/>
                  </a:lnTo>
                  <a:lnTo>
                    <a:pt x="9" y="105"/>
                  </a:lnTo>
                  <a:lnTo>
                    <a:pt x="13" y="98"/>
                  </a:lnTo>
                  <a:lnTo>
                    <a:pt x="17" y="92"/>
                  </a:lnTo>
                  <a:lnTo>
                    <a:pt x="19" y="86"/>
                  </a:lnTo>
                  <a:lnTo>
                    <a:pt x="21" y="77"/>
                  </a:lnTo>
                  <a:lnTo>
                    <a:pt x="36" y="77"/>
                  </a:lnTo>
                  <a:lnTo>
                    <a:pt x="43" y="74"/>
                  </a:lnTo>
                  <a:lnTo>
                    <a:pt x="50" y="73"/>
                  </a:lnTo>
                  <a:lnTo>
                    <a:pt x="58" y="72"/>
                  </a:lnTo>
                  <a:lnTo>
                    <a:pt x="65" y="70"/>
                  </a:lnTo>
                  <a:lnTo>
                    <a:pt x="71" y="67"/>
                  </a:lnTo>
                  <a:lnTo>
                    <a:pt x="75" y="65"/>
                  </a:lnTo>
                  <a:lnTo>
                    <a:pt x="77" y="63"/>
                  </a:lnTo>
                  <a:lnTo>
                    <a:pt x="78" y="60"/>
                  </a:lnTo>
                  <a:lnTo>
                    <a:pt x="79" y="56"/>
                  </a:lnTo>
                  <a:lnTo>
                    <a:pt x="79" y="53"/>
                  </a:lnTo>
                  <a:lnTo>
                    <a:pt x="79" y="52"/>
                  </a:lnTo>
                  <a:lnTo>
                    <a:pt x="79" y="51"/>
                  </a:lnTo>
                  <a:lnTo>
                    <a:pt x="79" y="49"/>
                  </a:lnTo>
                  <a:lnTo>
                    <a:pt x="79" y="48"/>
                  </a:lnTo>
                  <a:lnTo>
                    <a:pt x="79" y="46"/>
                  </a:lnTo>
                  <a:lnTo>
                    <a:pt x="79" y="44"/>
                  </a:lnTo>
                  <a:lnTo>
                    <a:pt x="88" y="46"/>
                  </a:lnTo>
                  <a:lnTo>
                    <a:pt x="95" y="46"/>
                  </a:lnTo>
                  <a:lnTo>
                    <a:pt x="101" y="44"/>
                  </a:lnTo>
                  <a:lnTo>
                    <a:pt x="106" y="41"/>
                  </a:lnTo>
                  <a:lnTo>
                    <a:pt x="109" y="39"/>
                  </a:lnTo>
                  <a:lnTo>
                    <a:pt x="113" y="34"/>
                  </a:lnTo>
                  <a:lnTo>
                    <a:pt x="116" y="30"/>
                  </a:lnTo>
                  <a:lnTo>
                    <a:pt x="119" y="26"/>
                  </a:lnTo>
                  <a:lnTo>
                    <a:pt x="124" y="16"/>
                  </a:lnTo>
                  <a:lnTo>
                    <a:pt x="129" y="8"/>
                  </a:lnTo>
                  <a:lnTo>
                    <a:pt x="133" y="4"/>
                  </a:lnTo>
                  <a:lnTo>
                    <a:pt x="137" y="2"/>
                  </a:lnTo>
                  <a:lnTo>
                    <a:pt x="143" y="0"/>
                  </a:lnTo>
                  <a:lnTo>
                    <a:pt x="149" y="0"/>
                  </a:lnTo>
                  <a:lnTo>
                    <a:pt x="150" y="2"/>
                  </a:lnTo>
                  <a:lnTo>
                    <a:pt x="151" y="5"/>
                  </a:lnTo>
                  <a:lnTo>
                    <a:pt x="153" y="8"/>
                  </a:lnTo>
                  <a:lnTo>
                    <a:pt x="156" y="11"/>
                  </a:lnTo>
                  <a:lnTo>
                    <a:pt x="158" y="12"/>
                  </a:lnTo>
                  <a:lnTo>
                    <a:pt x="160" y="15"/>
                  </a:lnTo>
                  <a:lnTo>
                    <a:pt x="162" y="16"/>
                  </a:lnTo>
                  <a:lnTo>
                    <a:pt x="164" y="20"/>
                  </a:lnTo>
                  <a:lnTo>
                    <a:pt x="165" y="25"/>
                  </a:lnTo>
                  <a:lnTo>
                    <a:pt x="168" y="33"/>
                  </a:lnTo>
                  <a:lnTo>
                    <a:pt x="169" y="40"/>
                  </a:lnTo>
                  <a:lnTo>
                    <a:pt x="170" y="49"/>
                  </a:lnTo>
                  <a:lnTo>
                    <a:pt x="173" y="55"/>
                  </a:lnTo>
                  <a:lnTo>
                    <a:pt x="176" y="60"/>
                  </a:lnTo>
                  <a:lnTo>
                    <a:pt x="179" y="65"/>
                  </a:lnTo>
                  <a:lnTo>
                    <a:pt x="185" y="67"/>
                  </a:lnTo>
                  <a:lnTo>
                    <a:pt x="191" y="67"/>
                  </a:lnTo>
                  <a:lnTo>
                    <a:pt x="192" y="73"/>
                  </a:lnTo>
                  <a:lnTo>
                    <a:pt x="194" y="77"/>
                  </a:lnTo>
                  <a:lnTo>
                    <a:pt x="195" y="83"/>
                  </a:lnTo>
                  <a:lnTo>
                    <a:pt x="197" y="87"/>
                  </a:lnTo>
                  <a:lnTo>
                    <a:pt x="202" y="95"/>
                  </a:lnTo>
                  <a:lnTo>
                    <a:pt x="209" y="104"/>
                  </a:lnTo>
                  <a:lnTo>
                    <a:pt x="215" y="111"/>
                  </a:lnTo>
                  <a:lnTo>
                    <a:pt x="221" y="118"/>
                  </a:lnTo>
                  <a:lnTo>
                    <a:pt x="227" y="123"/>
                  </a:lnTo>
                  <a:lnTo>
                    <a:pt x="230" y="127"/>
                  </a:lnTo>
                  <a:lnTo>
                    <a:pt x="228" y="138"/>
                  </a:lnTo>
                  <a:lnTo>
                    <a:pt x="227" y="137"/>
                  </a:lnTo>
                  <a:lnTo>
                    <a:pt x="226" y="137"/>
                  </a:lnTo>
                  <a:lnTo>
                    <a:pt x="225" y="137"/>
                  </a:lnTo>
                  <a:lnTo>
                    <a:pt x="223" y="137"/>
                  </a:lnTo>
                  <a:lnTo>
                    <a:pt x="222" y="137"/>
                  </a:lnTo>
                  <a:lnTo>
                    <a:pt x="221" y="137"/>
                  </a:lnTo>
                  <a:lnTo>
                    <a:pt x="220" y="137"/>
                  </a:lnTo>
                  <a:lnTo>
                    <a:pt x="220" y="138"/>
                  </a:lnTo>
                  <a:lnTo>
                    <a:pt x="217" y="137"/>
                  </a:lnTo>
                  <a:lnTo>
                    <a:pt x="215" y="137"/>
                  </a:lnTo>
                  <a:lnTo>
                    <a:pt x="214" y="137"/>
                  </a:lnTo>
                  <a:lnTo>
                    <a:pt x="211" y="136"/>
                  </a:lnTo>
                  <a:lnTo>
                    <a:pt x="210" y="134"/>
                  </a:lnTo>
                  <a:lnTo>
                    <a:pt x="209" y="133"/>
                  </a:lnTo>
                  <a:lnTo>
                    <a:pt x="209" y="130"/>
                  </a:lnTo>
                  <a:lnTo>
                    <a:pt x="209" y="127"/>
                  </a:lnTo>
                  <a:lnTo>
                    <a:pt x="208" y="127"/>
                  </a:lnTo>
                  <a:lnTo>
                    <a:pt x="207" y="127"/>
                  </a:lnTo>
                  <a:lnTo>
                    <a:pt x="205" y="127"/>
                  </a:lnTo>
                  <a:lnTo>
                    <a:pt x="204" y="127"/>
                  </a:lnTo>
                  <a:lnTo>
                    <a:pt x="203" y="127"/>
                  </a:lnTo>
                  <a:lnTo>
                    <a:pt x="202" y="127"/>
                  </a:lnTo>
                  <a:lnTo>
                    <a:pt x="201" y="127"/>
                  </a:lnTo>
                  <a:lnTo>
                    <a:pt x="200" y="129"/>
                  </a:lnTo>
                  <a:lnTo>
                    <a:pt x="200" y="130"/>
                  </a:lnTo>
                  <a:lnTo>
                    <a:pt x="198" y="132"/>
                  </a:lnTo>
                  <a:lnTo>
                    <a:pt x="198" y="134"/>
                  </a:lnTo>
                  <a:lnTo>
                    <a:pt x="197" y="136"/>
                  </a:lnTo>
                  <a:lnTo>
                    <a:pt x="197" y="137"/>
                  </a:lnTo>
                  <a:lnTo>
                    <a:pt x="196" y="138"/>
                  </a:lnTo>
                  <a:lnTo>
                    <a:pt x="190" y="138"/>
                  </a:lnTo>
                  <a:lnTo>
                    <a:pt x="185" y="141"/>
                  </a:lnTo>
                  <a:lnTo>
                    <a:pt x="180" y="141"/>
                  </a:lnTo>
                  <a:lnTo>
                    <a:pt x="175" y="138"/>
                  </a:lnTo>
                  <a:lnTo>
                    <a:pt x="169" y="141"/>
                  </a:lnTo>
                  <a:lnTo>
                    <a:pt x="164" y="142"/>
                  </a:lnTo>
                  <a:lnTo>
                    <a:pt x="159" y="144"/>
                  </a:lnTo>
                  <a:lnTo>
                    <a:pt x="154" y="149"/>
                  </a:lnTo>
                  <a:lnTo>
                    <a:pt x="153" y="149"/>
                  </a:lnTo>
                  <a:lnTo>
                    <a:pt x="153" y="151"/>
                  </a:lnTo>
                  <a:lnTo>
                    <a:pt x="152" y="152"/>
                  </a:lnTo>
                  <a:lnTo>
                    <a:pt x="151" y="153"/>
                  </a:lnTo>
                  <a:lnTo>
                    <a:pt x="151" y="155"/>
                  </a:lnTo>
                  <a:lnTo>
                    <a:pt x="150" y="155"/>
                  </a:lnTo>
                  <a:lnTo>
                    <a:pt x="149" y="156"/>
                  </a:lnTo>
                  <a:lnTo>
                    <a:pt x="145" y="156"/>
                  </a:lnTo>
                  <a:lnTo>
                    <a:pt x="143" y="156"/>
                  </a:lnTo>
                  <a:lnTo>
                    <a:pt x="140" y="158"/>
                  </a:lnTo>
                  <a:lnTo>
                    <a:pt x="138" y="158"/>
                  </a:lnTo>
                  <a:lnTo>
                    <a:pt x="137" y="158"/>
                  </a:lnTo>
                  <a:lnTo>
                    <a:pt x="134" y="159"/>
                  </a:lnTo>
                  <a:lnTo>
                    <a:pt x="132" y="159"/>
                  </a:lnTo>
                  <a:lnTo>
                    <a:pt x="128" y="159"/>
                  </a:lnTo>
                  <a:lnTo>
                    <a:pt x="125" y="158"/>
                  </a:lnTo>
                  <a:lnTo>
                    <a:pt x="120" y="156"/>
                  </a:lnTo>
                  <a:lnTo>
                    <a:pt x="116" y="152"/>
                  </a:lnTo>
                  <a:lnTo>
                    <a:pt x="114" y="149"/>
                  </a:lnTo>
                  <a:lnTo>
                    <a:pt x="110" y="145"/>
                  </a:lnTo>
                  <a:lnTo>
                    <a:pt x="106" y="142"/>
                  </a:lnTo>
                  <a:lnTo>
                    <a:pt x="102" y="138"/>
                  </a:lnTo>
                  <a:lnTo>
                    <a:pt x="96" y="138"/>
                  </a:lnTo>
                  <a:lnTo>
                    <a:pt x="93" y="138"/>
                  </a:lnTo>
                  <a:lnTo>
                    <a:pt x="88" y="142"/>
                  </a:lnTo>
                  <a:lnTo>
                    <a:pt x="84" y="146"/>
                  </a:lnTo>
                  <a:lnTo>
                    <a:pt x="81" y="151"/>
                  </a:lnTo>
                  <a:lnTo>
                    <a:pt x="77" y="156"/>
                  </a:lnTo>
                  <a:lnTo>
                    <a:pt x="75" y="162"/>
                  </a:lnTo>
                  <a:lnTo>
                    <a:pt x="71" y="167"/>
                  </a:lnTo>
                  <a:lnTo>
                    <a:pt x="69" y="174"/>
                  </a:lnTo>
                  <a:lnTo>
                    <a:pt x="60" y="174"/>
                  </a:lnTo>
                  <a:lnTo>
                    <a:pt x="52" y="174"/>
                  </a:lnTo>
                  <a:lnTo>
                    <a:pt x="48" y="174"/>
                  </a:lnTo>
                  <a:lnTo>
                    <a:pt x="44" y="174"/>
                  </a:lnTo>
                  <a:lnTo>
                    <a:pt x="42" y="176"/>
                  </a:lnTo>
                  <a:lnTo>
                    <a:pt x="39" y="178"/>
                  </a:lnTo>
                  <a:lnTo>
                    <a:pt x="37" y="181"/>
                  </a:lnTo>
                  <a:lnTo>
                    <a:pt x="33" y="18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5" name="Freeform 333">
              <a:extLst>
                <a:ext uri="{FF2B5EF4-FFF2-40B4-BE49-F238E27FC236}">
                  <a16:creationId xmlns:a16="http://schemas.microsoft.com/office/drawing/2014/main" id="{619DFA50-C696-E812-863D-CA1E83B3A07D}"/>
                </a:ext>
              </a:extLst>
            </p:cNvPr>
            <p:cNvSpPr>
              <a:spLocks/>
            </p:cNvSpPr>
            <p:nvPr/>
          </p:nvSpPr>
          <p:spPr bwMode="gray">
            <a:xfrm>
              <a:off x="6044137" y="3809339"/>
              <a:ext cx="80352" cy="51503"/>
            </a:xfrm>
            <a:custGeom>
              <a:avLst/>
              <a:gdLst>
                <a:gd name="T0" fmla="*/ 66675 w 43"/>
                <a:gd name="T1" fmla="*/ 0 h 29"/>
                <a:gd name="T2" fmla="*/ 66675 w 43"/>
                <a:gd name="T3" fmla="*/ 14012 h 29"/>
                <a:gd name="T4" fmla="*/ 68263 w 43"/>
                <a:gd name="T5" fmla="*/ 22419 h 29"/>
                <a:gd name="T6" fmla="*/ 68263 w 43"/>
                <a:gd name="T7" fmla="*/ 29425 h 29"/>
                <a:gd name="T8" fmla="*/ 66675 w 43"/>
                <a:gd name="T9" fmla="*/ 35029 h 29"/>
                <a:gd name="T10" fmla="*/ 60325 w 43"/>
                <a:gd name="T11" fmla="*/ 37832 h 29"/>
                <a:gd name="T12" fmla="*/ 49213 w 43"/>
                <a:gd name="T13" fmla="*/ 39233 h 29"/>
                <a:gd name="T14" fmla="*/ 33338 w 43"/>
                <a:gd name="T15" fmla="*/ 39233 h 29"/>
                <a:gd name="T16" fmla="*/ 7938 w 43"/>
                <a:gd name="T17" fmla="*/ 40634 h 29"/>
                <a:gd name="T18" fmla="*/ 6350 w 43"/>
                <a:gd name="T19" fmla="*/ 39233 h 29"/>
                <a:gd name="T20" fmla="*/ 6350 w 43"/>
                <a:gd name="T21" fmla="*/ 37832 h 29"/>
                <a:gd name="T22" fmla="*/ 4763 w 43"/>
                <a:gd name="T23" fmla="*/ 35029 h 29"/>
                <a:gd name="T24" fmla="*/ 3175 w 43"/>
                <a:gd name="T25" fmla="*/ 33628 h 29"/>
                <a:gd name="T26" fmla="*/ 3175 w 43"/>
                <a:gd name="T27" fmla="*/ 29425 h 29"/>
                <a:gd name="T28" fmla="*/ 0 w 43"/>
                <a:gd name="T29" fmla="*/ 26622 h 29"/>
                <a:gd name="T30" fmla="*/ 0 w 43"/>
                <a:gd name="T31" fmla="*/ 22419 h 29"/>
                <a:gd name="T32" fmla="*/ 0 w 43"/>
                <a:gd name="T33" fmla="*/ 18215 h 29"/>
                <a:gd name="T34" fmla="*/ 3175 w 43"/>
                <a:gd name="T35" fmla="*/ 14012 h 29"/>
                <a:gd name="T36" fmla="*/ 3175 w 43"/>
                <a:gd name="T37" fmla="*/ 12611 h 29"/>
                <a:gd name="T38" fmla="*/ 4763 w 43"/>
                <a:gd name="T39" fmla="*/ 11209 h 29"/>
                <a:gd name="T40" fmla="*/ 4763 w 43"/>
                <a:gd name="T41" fmla="*/ 7006 h 29"/>
                <a:gd name="T42" fmla="*/ 6350 w 43"/>
                <a:gd name="T43" fmla="*/ 5605 h 29"/>
                <a:gd name="T44" fmla="*/ 7938 w 43"/>
                <a:gd name="T45" fmla="*/ 1401 h 29"/>
                <a:gd name="T46" fmla="*/ 12700 w 43"/>
                <a:gd name="T47" fmla="*/ 0 h 29"/>
                <a:gd name="T48" fmla="*/ 66675 w 43"/>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
                <a:gd name="T76" fmla="*/ 0 h 29"/>
                <a:gd name="T77" fmla="*/ 43 w 43"/>
                <a:gd name="T78" fmla="*/ 29 h 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 h="29">
                  <a:moveTo>
                    <a:pt x="42" y="0"/>
                  </a:moveTo>
                  <a:lnTo>
                    <a:pt x="42" y="10"/>
                  </a:lnTo>
                  <a:lnTo>
                    <a:pt x="43" y="16"/>
                  </a:lnTo>
                  <a:lnTo>
                    <a:pt x="43" y="21"/>
                  </a:lnTo>
                  <a:lnTo>
                    <a:pt x="42" y="25"/>
                  </a:lnTo>
                  <a:lnTo>
                    <a:pt x="38" y="27"/>
                  </a:lnTo>
                  <a:lnTo>
                    <a:pt x="31" y="28"/>
                  </a:lnTo>
                  <a:lnTo>
                    <a:pt x="21" y="28"/>
                  </a:lnTo>
                  <a:lnTo>
                    <a:pt x="5" y="29"/>
                  </a:lnTo>
                  <a:lnTo>
                    <a:pt x="4" y="28"/>
                  </a:lnTo>
                  <a:lnTo>
                    <a:pt x="4" y="27"/>
                  </a:lnTo>
                  <a:lnTo>
                    <a:pt x="3" y="25"/>
                  </a:lnTo>
                  <a:lnTo>
                    <a:pt x="2" y="24"/>
                  </a:lnTo>
                  <a:lnTo>
                    <a:pt x="2" y="21"/>
                  </a:lnTo>
                  <a:lnTo>
                    <a:pt x="0" y="19"/>
                  </a:lnTo>
                  <a:lnTo>
                    <a:pt x="0" y="16"/>
                  </a:lnTo>
                  <a:lnTo>
                    <a:pt x="0" y="13"/>
                  </a:lnTo>
                  <a:lnTo>
                    <a:pt x="2" y="10"/>
                  </a:lnTo>
                  <a:lnTo>
                    <a:pt x="2" y="9"/>
                  </a:lnTo>
                  <a:lnTo>
                    <a:pt x="3" y="8"/>
                  </a:lnTo>
                  <a:lnTo>
                    <a:pt x="3" y="5"/>
                  </a:lnTo>
                  <a:lnTo>
                    <a:pt x="4" y="4"/>
                  </a:lnTo>
                  <a:lnTo>
                    <a:pt x="5" y="1"/>
                  </a:lnTo>
                  <a:lnTo>
                    <a:pt x="8" y="0"/>
                  </a:lnTo>
                  <a:lnTo>
                    <a:pt x="4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6" name="Freeform 334">
              <a:extLst>
                <a:ext uri="{FF2B5EF4-FFF2-40B4-BE49-F238E27FC236}">
                  <a16:creationId xmlns:a16="http://schemas.microsoft.com/office/drawing/2014/main" id="{226574A2-F37C-1D25-941E-F1DBA92D6350}"/>
                </a:ext>
              </a:extLst>
            </p:cNvPr>
            <p:cNvSpPr>
              <a:spLocks/>
            </p:cNvSpPr>
            <p:nvPr/>
          </p:nvSpPr>
          <p:spPr bwMode="gray">
            <a:xfrm>
              <a:off x="6026055" y="3367584"/>
              <a:ext cx="251099" cy="461563"/>
            </a:xfrm>
            <a:custGeom>
              <a:avLst/>
              <a:gdLst>
                <a:gd name="T0" fmla="*/ 160337 w 136"/>
                <a:gd name="T1" fmla="*/ 12610 h 264"/>
                <a:gd name="T2" fmla="*/ 163512 w 136"/>
                <a:gd name="T3" fmla="*/ 25221 h 264"/>
                <a:gd name="T4" fmla="*/ 168275 w 136"/>
                <a:gd name="T5" fmla="*/ 39232 h 264"/>
                <a:gd name="T6" fmla="*/ 150812 w 136"/>
                <a:gd name="T7" fmla="*/ 64453 h 264"/>
                <a:gd name="T8" fmla="*/ 134937 w 136"/>
                <a:gd name="T9" fmla="*/ 93878 h 264"/>
                <a:gd name="T10" fmla="*/ 123825 w 136"/>
                <a:gd name="T11" fmla="*/ 127505 h 264"/>
                <a:gd name="T12" fmla="*/ 112712 w 136"/>
                <a:gd name="T13" fmla="*/ 154127 h 264"/>
                <a:gd name="T14" fmla="*/ 101600 w 136"/>
                <a:gd name="T15" fmla="*/ 184953 h 264"/>
                <a:gd name="T16" fmla="*/ 93662 w 136"/>
                <a:gd name="T17" fmla="*/ 203168 h 264"/>
                <a:gd name="T18" fmla="*/ 88900 w 136"/>
                <a:gd name="T19" fmla="*/ 212976 h 264"/>
                <a:gd name="T20" fmla="*/ 82550 w 136"/>
                <a:gd name="T21" fmla="*/ 218581 h 264"/>
                <a:gd name="T22" fmla="*/ 71437 w 136"/>
                <a:gd name="T23" fmla="*/ 214377 h 264"/>
                <a:gd name="T24" fmla="*/ 60325 w 136"/>
                <a:gd name="T25" fmla="*/ 207372 h 264"/>
                <a:gd name="T26" fmla="*/ 44450 w 136"/>
                <a:gd name="T27" fmla="*/ 204569 h 264"/>
                <a:gd name="T28" fmla="*/ 30162 w 136"/>
                <a:gd name="T29" fmla="*/ 212976 h 264"/>
                <a:gd name="T30" fmla="*/ 14287 w 136"/>
                <a:gd name="T31" fmla="*/ 243802 h 264"/>
                <a:gd name="T32" fmla="*/ 0 w 136"/>
                <a:gd name="T33" fmla="*/ 274627 h 264"/>
                <a:gd name="T34" fmla="*/ 1588 w 136"/>
                <a:gd name="T35" fmla="*/ 285836 h 264"/>
                <a:gd name="T36" fmla="*/ 4762 w 136"/>
                <a:gd name="T37" fmla="*/ 294243 h 264"/>
                <a:gd name="T38" fmla="*/ 9525 w 136"/>
                <a:gd name="T39" fmla="*/ 298447 h 264"/>
                <a:gd name="T40" fmla="*/ 19050 w 136"/>
                <a:gd name="T41" fmla="*/ 298447 h 264"/>
                <a:gd name="T42" fmla="*/ 30162 w 136"/>
                <a:gd name="T43" fmla="*/ 298447 h 264"/>
                <a:gd name="T44" fmla="*/ 33337 w 136"/>
                <a:gd name="T45" fmla="*/ 309656 h 264"/>
                <a:gd name="T46" fmla="*/ 33337 w 136"/>
                <a:gd name="T47" fmla="*/ 325069 h 264"/>
                <a:gd name="T48" fmla="*/ 33337 w 136"/>
                <a:gd name="T49" fmla="*/ 343284 h 264"/>
                <a:gd name="T50" fmla="*/ 33337 w 136"/>
                <a:gd name="T51" fmla="*/ 348889 h 264"/>
                <a:gd name="T52" fmla="*/ 33337 w 136"/>
                <a:gd name="T53" fmla="*/ 354493 h 264"/>
                <a:gd name="T54" fmla="*/ 80962 w 136"/>
                <a:gd name="T55" fmla="*/ 353092 h 264"/>
                <a:gd name="T56" fmla="*/ 215900 w 136"/>
                <a:gd name="T57" fmla="*/ 334877 h 264"/>
                <a:gd name="T58" fmla="*/ 203200 w 136"/>
                <a:gd name="T59" fmla="*/ 320865 h 264"/>
                <a:gd name="T60" fmla="*/ 184150 w 136"/>
                <a:gd name="T61" fmla="*/ 315261 h 264"/>
                <a:gd name="T62" fmla="*/ 168275 w 136"/>
                <a:gd name="T63" fmla="*/ 304051 h 264"/>
                <a:gd name="T64" fmla="*/ 163512 w 136"/>
                <a:gd name="T65" fmla="*/ 285836 h 264"/>
                <a:gd name="T66" fmla="*/ 163512 w 136"/>
                <a:gd name="T67" fmla="*/ 267621 h 264"/>
                <a:gd name="T68" fmla="*/ 166687 w 136"/>
                <a:gd name="T69" fmla="*/ 238197 h 264"/>
                <a:gd name="T70" fmla="*/ 182562 w 136"/>
                <a:gd name="T71" fmla="*/ 207372 h 264"/>
                <a:gd name="T72" fmla="*/ 196850 w 136"/>
                <a:gd name="T73" fmla="*/ 177947 h 264"/>
                <a:gd name="T74" fmla="*/ 185737 w 136"/>
                <a:gd name="T75" fmla="*/ 144319 h 264"/>
                <a:gd name="T76" fmla="*/ 166687 w 136"/>
                <a:gd name="T77" fmla="*/ 123302 h 264"/>
                <a:gd name="T78" fmla="*/ 163512 w 136"/>
                <a:gd name="T79" fmla="*/ 99482 h 264"/>
                <a:gd name="T80" fmla="*/ 177800 w 136"/>
                <a:gd name="T81" fmla="*/ 93878 h 264"/>
                <a:gd name="T82" fmla="*/ 196850 w 136"/>
                <a:gd name="T83" fmla="*/ 95279 h 264"/>
                <a:gd name="T84" fmla="*/ 193675 w 136"/>
                <a:gd name="T85" fmla="*/ 86872 h 264"/>
                <a:gd name="T86" fmla="*/ 185737 w 136"/>
                <a:gd name="T87" fmla="*/ 58849 h 264"/>
                <a:gd name="T88" fmla="*/ 182562 w 136"/>
                <a:gd name="T89" fmla="*/ 28023 h 264"/>
                <a:gd name="T90" fmla="*/ 182562 w 136"/>
                <a:gd name="T91" fmla="*/ 18215 h 264"/>
                <a:gd name="T92" fmla="*/ 182562 w 136"/>
                <a:gd name="T93" fmla="*/ 9808 h 264"/>
                <a:gd name="T94" fmla="*/ 173037 w 136"/>
                <a:gd name="T95" fmla="*/ 7006 h 264"/>
                <a:gd name="T96" fmla="*/ 163512 w 136"/>
                <a:gd name="T97" fmla="*/ 2802 h 2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6"/>
                <a:gd name="T148" fmla="*/ 0 h 264"/>
                <a:gd name="T149" fmla="*/ 136 w 136"/>
                <a:gd name="T150" fmla="*/ 264 h 26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6" h="264">
                  <a:moveTo>
                    <a:pt x="100" y="0"/>
                  </a:moveTo>
                  <a:lnTo>
                    <a:pt x="100" y="5"/>
                  </a:lnTo>
                  <a:lnTo>
                    <a:pt x="101" y="9"/>
                  </a:lnTo>
                  <a:lnTo>
                    <a:pt x="101" y="12"/>
                  </a:lnTo>
                  <a:lnTo>
                    <a:pt x="103" y="14"/>
                  </a:lnTo>
                  <a:lnTo>
                    <a:pt x="103" y="18"/>
                  </a:lnTo>
                  <a:lnTo>
                    <a:pt x="104" y="21"/>
                  </a:lnTo>
                  <a:lnTo>
                    <a:pt x="105" y="24"/>
                  </a:lnTo>
                  <a:lnTo>
                    <a:pt x="106" y="28"/>
                  </a:lnTo>
                  <a:lnTo>
                    <a:pt x="103" y="34"/>
                  </a:lnTo>
                  <a:lnTo>
                    <a:pt x="98" y="41"/>
                  </a:lnTo>
                  <a:lnTo>
                    <a:pt x="95" y="46"/>
                  </a:lnTo>
                  <a:lnTo>
                    <a:pt x="91" y="52"/>
                  </a:lnTo>
                  <a:lnTo>
                    <a:pt x="89" y="59"/>
                  </a:lnTo>
                  <a:lnTo>
                    <a:pt x="85" y="67"/>
                  </a:lnTo>
                  <a:lnTo>
                    <a:pt x="83" y="75"/>
                  </a:lnTo>
                  <a:lnTo>
                    <a:pt x="81" y="84"/>
                  </a:lnTo>
                  <a:lnTo>
                    <a:pt x="78" y="91"/>
                  </a:lnTo>
                  <a:lnTo>
                    <a:pt x="76" y="98"/>
                  </a:lnTo>
                  <a:lnTo>
                    <a:pt x="73" y="104"/>
                  </a:lnTo>
                  <a:lnTo>
                    <a:pt x="71" y="110"/>
                  </a:lnTo>
                  <a:lnTo>
                    <a:pt x="69" y="117"/>
                  </a:lnTo>
                  <a:lnTo>
                    <a:pt x="66" y="124"/>
                  </a:lnTo>
                  <a:lnTo>
                    <a:pt x="64" y="132"/>
                  </a:lnTo>
                  <a:lnTo>
                    <a:pt x="61" y="141"/>
                  </a:lnTo>
                  <a:lnTo>
                    <a:pt x="60" y="142"/>
                  </a:lnTo>
                  <a:lnTo>
                    <a:pt x="59" y="145"/>
                  </a:lnTo>
                  <a:lnTo>
                    <a:pt x="58" y="148"/>
                  </a:lnTo>
                  <a:lnTo>
                    <a:pt x="57" y="149"/>
                  </a:lnTo>
                  <a:lnTo>
                    <a:pt x="56" y="152"/>
                  </a:lnTo>
                  <a:lnTo>
                    <a:pt x="54" y="155"/>
                  </a:lnTo>
                  <a:lnTo>
                    <a:pt x="53" y="156"/>
                  </a:lnTo>
                  <a:lnTo>
                    <a:pt x="52" y="156"/>
                  </a:lnTo>
                  <a:lnTo>
                    <a:pt x="50" y="156"/>
                  </a:lnTo>
                  <a:lnTo>
                    <a:pt x="47" y="155"/>
                  </a:lnTo>
                  <a:lnTo>
                    <a:pt x="45" y="153"/>
                  </a:lnTo>
                  <a:lnTo>
                    <a:pt x="42" y="152"/>
                  </a:lnTo>
                  <a:lnTo>
                    <a:pt x="40" y="149"/>
                  </a:lnTo>
                  <a:lnTo>
                    <a:pt x="38" y="148"/>
                  </a:lnTo>
                  <a:lnTo>
                    <a:pt x="35" y="146"/>
                  </a:lnTo>
                  <a:lnTo>
                    <a:pt x="32" y="146"/>
                  </a:lnTo>
                  <a:lnTo>
                    <a:pt x="28" y="146"/>
                  </a:lnTo>
                  <a:lnTo>
                    <a:pt x="25" y="148"/>
                  </a:lnTo>
                  <a:lnTo>
                    <a:pt x="21" y="149"/>
                  </a:lnTo>
                  <a:lnTo>
                    <a:pt x="19" y="152"/>
                  </a:lnTo>
                  <a:lnTo>
                    <a:pt x="14" y="159"/>
                  </a:lnTo>
                  <a:lnTo>
                    <a:pt x="12" y="166"/>
                  </a:lnTo>
                  <a:lnTo>
                    <a:pt x="9" y="174"/>
                  </a:lnTo>
                  <a:lnTo>
                    <a:pt x="7" y="183"/>
                  </a:lnTo>
                  <a:lnTo>
                    <a:pt x="3" y="189"/>
                  </a:lnTo>
                  <a:lnTo>
                    <a:pt x="0" y="196"/>
                  </a:lnTo>
                  <a:lnTo>
                    <a:pt x="0" y="199"/>
                  </a:lnTo>
                  <a:lnTo>
                    <a:pt x="1" y="202"/>
                  </a:lnTo>
                  <a:lnTo>
                    <a:pt x="1" y="204"/>
                  </a:lnTo>
                  <a:lnTo>
                    <a:pt x="1" y="207"/>
                  </a:lnTo>
                  <a:lnTo>
                    <a:pt x="2" y="209"/>
                  </a:lnTo>
                  <a:lnTo>
                    <a:pt x="3" y="210"/>
                  </a:lnTo>
                  <a:lnTo>
                    <a:pt x="3" y="211"/>
                  </a:lnTo>
                  <a:lnTo>
                    <a:pt x="5" y="213"/>
                  </a:lnTo>
                  <a:lnTo>
                    <a:pt x="6" y="213"/>
                  </a:lnTo>
                  <a:lnTo>
                    <a:pt x="8" y="213"/>
                  </a:lnTo>
                  <a:lnTo>
                    <a:pt x="9" y="213"/>
                  </a:lnTo>
                  <a:lnTo>
                    <a:pt x="12" y="213"/>
                  </a:lnTo>
                  <a:lnTo>
                    <a:pt x="14" y="213"/>
                  </a:lnTo>
                  <a:lnTo>
                    <a:pt x="16" y="213"/>
                  </a:lnTo>
                  <a:lnTo>
                    <a:pt x="19" y="213"/>
                  </a:lnTo>
                  <a:lnTo>
                    <a:pt x="21" y="213"/>
                  </a:lnTo>
                  <a:lnTo>
                    <a:pt x="21" y="217"/>
                  </a:lnTo>
                  <a:lnTo>
                    <a:pt x="21" y="221"/>
                  </a:lnTo>
                  <a:lnTo>
                    <a:pt x="20" y="225"/>
                  </a:lnTo>
                  <a:lnTo>
                    <a:pt x="21" y="228"/>
                  </a:lnTo>
                  <a:lnTo>
                    <a:pt x="21" y="232"/>
                  </a:lnTo>
                  <a:lnTo>
                    <a:pt x="21" y="236"/>
                  </a:lnTo>
                  <a:lnTo>
                    <a:pt x="21" y="241"/>
                  </a:lnTo>
                  <a:lnTo>
                    <a:pt x="21" y="245"/>
                  </a:lnTo>
                  <a:lnTo>
                    <a:pt x="21" y="246"/>
                  </a:lnTo>
                  <a:lnTo>
                    <a:pt x="21" y="248"/>
                  </a:lnTo>
                  <a:lnTo>
                    <a:pt x="21" y="249"/>
                  </a:lnTo>
                  <a:lnTo>
                    <a:pt x="21" y="250"/>
                  </a:lnTo>
                  <a:lnTo>
                    <a:pt x="21" y="252"/>
                  </a:lnTo>
                  <a:lnTo>
                    <a:pt x="21" y="253"/>
                  </a:lnTo>
                  <a:lnTo>
                    <a:pt x="20" y="253"/>
                  </a:lnTo>
                  <a:lnTo>
                    <a:pt x="19" y="255"/>
                  </a:lnTo>
                  <a:lnTo>
                    <a:pt x="51" y="252"/>
                  </a:lnTo>
                  <a:lnTo>
                    <a:pt x="84" y="255"/>
                  </a:lnTo>
                  <a:lnTo>
                    <a:pt x="133" y="264"/>
                  </a:lnTo>
                  <a:lnTo>
                    <a:pt x="136" y="239"/>
                  </a:lnTo>
                  <a:lnTo>
                    <a:pt x="135" y="235"/>
                  </a:lnTo>
                  <a:lnTo>
                    <a:pt x="131" y="232"/>
                  </a:lnTo>
                  <a:lnTo>
                    <a:pt x="128" y="229"/>
                  </a:lnTo>
                  <a:lnTo>
                    <a:pt x="124" y="228"/>
                  </a:lnTo>
                  <a:lnTo>
                    <a:pt x="121" y="227"/>
                  </a:lnTo>
                  <a:lnTo>
                    <a:pt x="116" y="225"/>
                  </a:lnTo>
                  <a:lnTo>
                    <a:pt x="112" y="223"/>
                  </a:lnTo>
                  <a:lnTo>
                    <a:pt x="109" y="220"/>
                  </a:lnTo>
                  <a:lnTo>
                    <a:pt x="106" y="217"/>
                  </a:lnTo>
                  <a:lnTo>
                    <a:pt x="105" y="213"/>
                  </a:lnTo>
                  <a:lnTo>
                    <a:pt x="104" y="209"/>
                  </a:lnTo>
                  <a:lnTo>
                    <a:pt x="103" y="204"/>
                  </a:lnTo>
                  <a:lnTo>
                    <a:pt x="103" y="199"/>
                  </a:lnTo>
                  <a:lnTo>
                    <a:pt x="103" y="195"/>
                  </a:lnTo>
                  <a:lnTo>
                    <a:pt x="103" y="191"/>
                  </a:lnTo>
                  <a:lnTo>
                    <a:pt x="103" y="189"/>
                  </a:lnTo>
                  <a:lnTo>
                    <a:pt x="103" y="178"/>
                  </a:lnTo>
                  <a:lnTo>
                    <a:pt x="105" y="170"/>
                  </a:lnTo>
                  <a:lnTo>
                    <a:pt x="108" y="162"/>
                  </a:lnTo>
                  <a:lnTo>
                    <a:pt x="111" y="155"/>
                  </a:lnTo>
                  <a:lnTo>
                    <a:pt x="115" y="148"/>
                  </a:lnTo>
                  <a:lnTo>
                    <a:pt x="118" y="141"/>
                  </a:lnTo>
                  <a:lnTo>
                    <a:pt x="122" y="134"/>
                  </a:lnTo>
                  <a:lnTo>
                    <a:pt x="124" y="127"/>
                  </a:lnTo>
                  <a:lnTo>
                    <a:pt x="123" y="117"/>
                  </a:lnTo>
                  <a:lnTo>
                    <a:pt x="121" y="109"/>
                  </a:lnTo>
                  <a:lnTo>
                    <a:pt x="117" y="103"/>
                  </a:lnTo>
                  <a:lnTo>
                    <a:pt x="114" y="98"/>
                  </a:lnTo>
                  <a:lnTo>
                    <a:pt x="109" y="93"/>
                  </a:lnTo>
                  <a:lnTo>
                    <a:pt x="105" y="88"/>
                  </a:lnTo>
                  <a:lnTo>
                    <a:pt x="103" y="82"/>
                  </a:lnTo>
                  <a:lnTo>
                    <a:pt x="103" y="74"/>
                  </a:lnTo>
                  <a:lnTo>
                    <a:pt x="103" y="71"/>
                  </a:lnTo>
                  <a:lnTo>
                    <a:pt x="105" y="68"/>
                  </a:lnTo>
                  <a:lnTo>
                    <a:pt x="109" y="68"/>
                  </a:lnTo>
                  <a:lnTo>
                    <a:pt x="112" y="67"/>
                  </a:lnTo>
                  <a:lnTo>
                    <a:pt x="117" y="68"/>
                  </a:lnTo>
                  <a:lnTo>
                    <a:pt x="121" y="68"/>
                  </a:lnTo>
                  <a:lnTo>
                    <a:pt x="124" y="68"/>
                  </a:lnTo>
                  <a:lnTo>
                    <a:pt x="126" y="68"/>
                  </a:lnTo>
                  <a:lnTo>
                    <a:pt x="123" y="64"/>
                  </a:lnTo>
                  <a:lnTo>
                    <a:pt x="122" y="62"/>
                  </a:lnTo>
                  <a:lnTo>
                    <a:pt x="120" y="56"/>
                  </a:lnTo>
                  <a:lnTo>
                    <a:pt x="118" y="49"/>
                  </a:lnTo>
                  <a:lnTo>
                    <a:pt x="117" y="42"/>
                  </a:lnTo>
                  <a:lnTo>
                    <a:pt x="116" y="35"/>
                  </a:lnTo>
                  <a:lnTo>
                    <a:pt x="116" y="28"/>
                  </a:lnTo>
                  <a:lnTo>
                    <a:pt x="115" y="20"/>
                  </a:lnTo>
                  <a:lnTo>
                    <a:pt x="115" y="17"/>
                  </a:lnTo>
                  <a:lnTo>
                    <a:pt x="115" y="16"/>
                  </a:lnTo>
                  <a:lnTo>
                    <a:pt x="115" y="13"/>
                  </a:lnTo>
                  <a:lnTo>
                    <a:pt x="115" y="12"/>
                  </a:lnTo>
                  <a:lnTo>
                    <a:pt x="115" y="9"/>
                  </a:lnTo>
                  <a:lnTo>
                    <a:pt x="115" y="7"/>
                  </a:lnTo>
                  <a:lnTo>
                    <a:pt x="115" y="6"/>
                  </a:lnTo>
                  <a:lnTo>
                    <a:pt x="112" y="5"/>
                  </a:lnTo>
                  <a:lnTo>
                    <a:pt x="109" y="5"/>
                  </a:lnTo>
                  <a:lnTo>
                    <a:pt x="106" y="3"/>
                  </a:lnTo>
                  <a:lnTo>
                    <a:pt x="104" y="3"/>
                  </a:lnTo>
                  <a:lnTo>
                    <a:pt x="103" y="2"/>
                  </a:lnTo>
                  <a:lnTo>
                    <a:pt x="101" y="2"/>
                  </a:lnTo>
                  <a:lnTo>
                    <a:pt x="10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7" name="Freeform 335">
              <a:extLst>
                <a:ext uri="{FF2B5EF4-FFF2-40B4-BE49-F238E27FC236}">
                  <a16:creationId xmlns:a16="http://schemas.microsoft.com/office/drawing/2014/main" id="{794D0C45-A743-E74B-3295-D99CCAEC76F8}"/>
                </a:ext>
              </a:extLst>
            </p:cNvPr>
            <p:cNvSpPr>
              <a:spLocks/>
            </p:cNvSpPr>
            <p:nvPr/>
          </p:nvSpPr>
          <p:spPr bwMode="gray">
            <a:xfrm>
              <a:off x="7090717" y="2262217"/>
              <a:ext cx="660893" cy="610131"/>
            </a:xfrm>
            <a:custGeom>
              <a:avLst/>
              <a:gdLst>
                <a:gd name="T0" fmla="*/ 463550 w 356"/>
                <a:gd name="T1" fmla="*/ 127506 h 349"/>
                <a:gd name="T2" fmla="*/ 452438 w 356"/>
                <a:gd name="T3" fmla="*/ 105087 h 349"/>
                <a:gd name="T4" fmla="*/ 409575 w 356"/>
                <a:gd name="T5" fmla="*/ 79866 h 349"/>
                <a:gd name="T6" fmla="*/ 358775 w 356"/>
                <a:gd name="T7" fmla="*/ 56046 h 349"/>
                <a:gd name="T8" fmla="*/ 292100 w 356"/>
                <a:gd name="T9" fmla="*/ 64453 h 349"/>
                <a:gd name="T10" fmla="*/ 269875 w 356"/>
                <a:gd name="T11" fmla="*/ 84070 h 349"/>
                <a:gd name="T12" fmla="*/ 258763 w 356"/>
                <a:gd name="T13" fmla="*/ 84070 h 349"/>
                <a:gd name="T14" fmla="*/ 249238 w 356"/>
                <a:gd name="T15" fmla="*/ 95279 h 349"/>
                <a:gd name="T16" fmla="*/ 214313 w 356"/>
                <a:gd name="T17" fmla="*/ 106488 h 349"/>
                <a:gd name="T18" fmla="*/ 195262 w 356"/>
                <a:gd name="T19" fmla="*/ 109291 h 349"/>
                <a:gd name="T20" fmla="*/ 184150 w 356"/>
                <a:gd name="T21" fmla="*/ 106488 h 349"/>
                <a:gd name="T22" fmla="*/ 171450 w 356"/>
                <a:gd name="T23" fmla="*/ 89674 h 349"/>
                <a:gd name="T24" fmla="*/ 144462 w 356"/>
                <a:gd name="T25" fmla="*/ 77064 h 349"/>
                <a:gd name="T26" fmla="*/ 109538 w 356"/>
                <a:gd name="T27" fmla="*/ 60250 h 349"/>
                <a:gd name="T28" fmla="*/ 103188 w 356"/>
                <a:gd name="T29" fmla="*/ 7006 h 349"/>
                <a:gd name="T30" fmla="*/ 79375 w 356"/>
                <a:gd name="T31" fmla="*/ 5605 h 349"/>
                <a:gd name="T32" fmla="*/ 68263 w 356"/>
                <a:gd name="T33" fmla="*/ 32227 h 349"/>
                <a:gd name="T34" fmla="*/ 28575 w 356"/>
                <a:gd name="T35" fmla="*/ 22419 h 349"/>
                <a:gd name="T36" fmla="*/ 0 w 356"/>
                <a:gd name="T37" fmla="*/ 5605 h 349"/>
                <a:gd name="T38" fmla="*/ 0 w 356"/>
                <a:gd name="T39" fmla="*/ 15413 h 349"/>
                <a:gd name="T40" fmla="*/ 6350 w 356"/>
                <a:gd name="T41" fmla="*/ 51843 h 349"/>
                <a:gd name="T42" fmla="*/ 25400 w 356"/>
                <a:gd name="T43" fmla="*/ 93878 h 349"/>
                <a:gd name="T44" fmla="*/ 46037 w 356"/>
                <a:gd name="T45" fmla="*/ 130308 h 349"/>
                <a:gd name="T46" fmla="*/ 69850 w 356"/>
                <a:gd name="T47" fmla="*/ 156930 h 349"/>
                <a:gd name="T48" fmla="*/ 58738 w 356"/>
                <a:gd name="T49" fmla="*/ 170942 h 349"/>
                <a:gd name="T50" fmla="*/ 71437 w 356"/>
                <a:gd name="T51" fmla="*/ 211575 h 349"/>
                <a:gd name="T52" fmla="*/ 123825 w 356"/>
                <a:gd name="T53" fmla="*/ 246604 h 349"/>
                <a:gd name="T54" fmla="*/ 128588 w 356"/>
                <a:gd name="T55" fmla="*/ 266220 h 349"/>
                <a:gd name="T56" fmla="*/ 150812 w 356"/>
                <a:gd name="T57" fmla="*/ 313860 h 349"/>
                <a:gd name="T58" fmla="*/ 169862 w 356"/>
                <a:gd name="T59" fmla="*/ 315261 h 349"/>
                <a:gd name="T60" fmla="*/ 190500 w 356"/>
                <a:gd name="T61" fmla="*/ 334877 h 349"/>
                <a:gd name="T62" fmla="*/ 228600 w 356"/>
                <a:gd name="T63" fmla="*/ 386720 h 349"/>
                <a:gd name="T64" fmla="*/ 234950 w 356"/>
                <a:gd name="T65" fmla="*/ 399331 h 349"/>
                <a:gd name="T66" fmla="*/ 246063 w 356"/>
                <a:gd name="T67" fmla="*/ 402133 h 349"/>
                <a:gd name="T68" fmla="*/ 258763 w 356"/>
                <a:gd name="T69" fmla="*/ 402133 h 349"/>
                <a:gd name="T70" fmla="*/ 292100 w 356"/>
                <a:gd name="T71" fmla="*/ 428755 h 349"/>
                <a:gd name="T72" fmla="*/ 323850 w 356"/>
                <a:gd name="T73" fmla="*/ 434360 h 349"/>
                <a:gd name="T74" fmla="*/ 341312 w 356"/>
                <a:gd name="T75" fmla="*/ 431557 h 349"/>
                <a:gd name="T76" fmla="*/ 355600 w 356"/>
                <a:gd name="T77" fmla="*/ 424552 h 349"/>
                <a:gd name="T78" fmla="*/ 373062 w 356"/>
                <a:gd name="T79" fmla="*/ 416145 h 349"/>
                <a:gd name="T80" fmla="*/ 392112 w 356"/>
                <a:gd name="T81" fmla="*/ 435761 h 349"/>
                <a:gd name="T82" fmla="*/ 403225 w 356"/>
                <a:gd name="T83" fmla="*/ 469389 h 349"/>
                <a:gd name="T84" fmla="*/ 427038 w 356"/>
                <a:gd name="T85" fmla="*/ 474993 h 349"/>
                <a:gd name="T86" fmla="*/ 474663 w 356"/>
                <a:gd name="T87" fmla="*/ 480598 h 349"/>
                <a:gd name="T88" fmla="*/ 534988 w 356"/>
                <a:gd name="T89" fmla="*/ 489005 h 349"/>
                <a:gd name="T90" fmla="*/ 534988 w 356"/>
                <a:gd name="T91" fmla="*/ 466586 h 349"/>
                <a:gd name="T92" fmla="*/ 539750 w 356"/>
                <a:gd name="T93" fmla="*/ 451174 h 349"/>
                <a:gd name="T94" fmla="*/ 561975 w 356"/>
                <a:gd name="T95" fmla="*/ 434360 h 349"/>
                <a:gd name="T96" fmla="*/ 555625 w 356"/>
                <a:gd name="T97" fmla="*/ 411941 h 349"/>
                <a:gd name="T98" fmla="*/ 552450 w 356"/>
                <a:gd name="T99" fmla="*/ 390924 h 349"/>
                <a:gd name="T100" fmla="*/ 512763 w 356"/>
                <a:gd name="T101" fmla="*/ 358697 h 349"/>
                <a:gd name="T102" fmla="*/ 500063 w 356"/>
                <a:gd name="T103" fmla="*/ 323668 h 349"/>
                <a:gd name="T104" fmla="*/ 511175 w 356"/>
                <a:gd name="T105" fmla="*/ 298447 h 349"/>
                <a:gd name="T106" fmla="*/ 503238 w 356"/>
                <a:gd name="T107" fmla="*/ 278831 h 349"/>
                <a:gd name="T108" fmla="*/ 484188 w 356"/>
                <a:gd name="T109" fmla="*/ 276029 h 349"/>
                <a:gd name="T110" fmla="*/ 466725 w 356"/>
                <a:gd name="T111" fmla="*/ 245203 h 349"/>
                <a:gd name="T112" fmla="*/ 461963 w 356"/>
                <a:gd name="T113" fmla="*/ 204569 h 349"/>
                <a:gd name="T114" fmla="*/ 454025 w 356"/>
                <a:gd name="T115" fmla="*/ 196162 h 349"/>
                <a:gd name="T116" fmla="*/ 460375 w 356"/>
                <a:gd name="T117" fmla="*/ 180750 h 349"/>
                <a:gd name="T118" fmla="*/ 469900 w 356"/>
                <a:gd name="T119" fmla="*/ 165337 h 349"/>
                <a:gd name="T120" fmla="*/ 471488 w 356"/>
                <a:gd name="T121" fmla="*/ 155529 h 34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6"/>
                <a:gd name="T184" fmla="*/ 0 h 349"/>
                <a:gd name="T185" fmla="*/ 356 w 356"/>
                <a:gd name="T186" fmla="*/ 349 h 34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6" h="349">
                  <a:moveTo>
                    <a:pt x="297" y="105"/>
                  </a:moveTo>
                  <a:lnTo>
                    <a:pt x="296" y="102"/>
                  </a:lnTo>
                  <a:lnTo>
                    <a:pt x="294" y="98"/>
                  </a:lnTo>
                  <a:lnTo>
                    <a:pt x="293" y="94"/>
                  </a:lnTo>
                  <a:lnTo>
                    <a:pt x="292" y="91"/>
                  </a:lnTo>
                  <a:lnTo>
                    <a:pt x="292" y="86"/>
                  </a:lnTo>
                  <a:lnTo>
                    <a:pt x="291" y="82"/>
                  </a:lnTo>
                  <a:lnTo>
                    <a:pt x="291" y="79"/>
                  </a:lnTo>
                  <a:lnTo>
                    <a:pt x="290" y="75"/>
                  </a:lnTo>
                  <a:lnTo>
                    <a:pt x="285" y="75"/>
                  </a:lnTo>
                  <a:lnTo>
                    <a:pt x="280" y="74"/>
                  </a:lnTo>
                  <a:lnTo>
                    <a:pt x="275" y="71"/>
                  </a:lnTo>
                  <a:lnTo>
                    <a:pt x="272" y="69"/>
                  </a:lnTo>
                  <a:lnTo>
                    <a:pt x="265" y="62"/>
                  </a:lnTo>
                  <a:lnTo>
                    <a:pt x="258" y="57"/>
                  </a:lnTo>
                  <a:lnTo>
                    <a:pt x="251" y="50"/>
                  </a:lnTo>
                  <a:lnTo>
                    <a:pt x="242" y="44"/>
                  </a:lnTo>
                  <a:lnTo>
                    <a:pt x="238" y="42"/>
                  </a:lnTo>
                  <a:lnTo>
                    <a:pt x="232" y="40"/>
                  </a:lnTo>
                  <a:lnTo>
                    <a:pt x="226" y="40"/>
                  </a:lnTo>
                  <a:lnTo>
                    <a:pt x="218" y="40"/>
                  </a:lnTo>
                  <a:lnTo>
                    <a:pt x="191" y="40"/>
                  </a:lnTo>
                  <a:lnTo>
                    <a:pt x="190" y="40"/>
                  </a:lnTo>
                  <a:lnTo>
                    <a:pt x="186" y="43"/>
                  </a:lnTo>
                  <a:lnTo>
                    <a:pt x="184" y="46"/>
                  </a:lnTo>
                  <a:lnTo>
                    <a:pt x="180" y="50"/>
                  </a:lnTo>
                  <a:lnTo>
                    <a:pt x="177" y="54"/>
                  </a:lnTo>
                  <a:lnTo>
                    <a:pt x="173" y="57"/>
                  </a:lnTo>
                  <a:lnTo>
                    <a:pt x="171" y="58"/>
                  </a:lnTo>
                  <a:lnTo>
                    <a:pt x="170" y="60"/>
                  </a:lnTo>
                  <a:lnTo>
                    <a:pt x="168" y="60"/>
                  </a:lnTo>
                  <a:lnTo>
                    <a:pt x="166" y="60"/>
                  </a:lnTo>
                  <a:lnTo>
                    <a:pt x="165" y="60"/>
                  </a:lnTo>
                  <a:lnTo>
                    <a:pt x="164" y="60"/>
                  </a:lnTo>
                  <a:lnTo>
                    <a:pt x="163" y="60"/>
                  </a:lnTo>
                  <a:lnTo>
                    <a:pt x="161" y="60"/>
                  </a:lnTo>
                  <a:lnTo>
                    <a:pt x="160" y="60"/>
                  </a:lnTo>
                  <a:lnTo>
                    <a:pt x="159" y="60"/>
                  </a:lnTo>
                  <a:lnTo>
                    <a:pt x="161" y="65"/>
                  </a:lnTo>
                  <a:lnTo>
                    <a:pt x="157" y="68"/>
                  </a:lnTo>
                  <a:lnTo>
                    <a:pt x="152" y="69"/>
                  </a:lnTo>
                  <a:lnTo>
                    <a:pt x="148" y="72"/>
                  </a:lnTo>
                  <a:lnTo>
                    <a:pt x="144" y="74"/>
                  </a:lnTo>
                  <a:lnTo>
                    <a:pt x="140" y="75"/>
                  </a:lnTo>
                  <a:lnTo>
                    <a:pt x="135" y="76"/>
                  </a:lnTo>
                  <a:lnTo>
                    <a:pt x="132" y="76"/>
                  </a:lnTo>
                  <a:lnTo>
                    <a:pt x="127" y="78"/>
                  </a:lnTo>
                  <a:lnTo>
                    <a:pt x="126" y="78"/>
                  </a:lnTo>
                  <a:lnTo>
                    <a:pt x="124" y="78"/>
                  </a:lnTo>
                  <a:lnTo>
                    <a:pt x="123" y="78"/>
                  </a:lnTo>
                  <a:lnTo>
                    <a:pt x="122" y="78"/>
                  </a:lnTo>
                  <a:lnTo>
                    <a:pt x="121" y="78"/>
                  </a:lnTo>
                  <a:lnTo>
                    <a:pt x="120" y="78"/>
                  </a:lnTo>
                  <a:lnTo>
                    <a:pt x="119" y="78"/>
                  </a:lnTo>
                  <a:lnTo>
                    <a:pt x="116" y="76"/>
                  </a:lnTo>
                  <a:lnTo>
                    <a:pt x="114" y="74"/>
                  </a:lnTo>
                  <a:lnTo>
                    <a:pt x="113" y="72"/>
                  </a:lnTo>
                  <a:lnTo>
                    <a:pt x="111" y="69"/>
                  </a:lnTo>
                  <a:lnTo>
                    <a:pt x="109" y="67"/>
                  </a:lnTo>
                  <a:lnTo>
                    <a:pt x="108" y="64"/>
                  </a:lnTo>
                  <a:lnTo>
                    <a:pt x="105" y="62"/>
                  </a:lnTo>
                  <a:lnTo>
                    <a:pt x="103" y="60"/>
                  </a:lnTo>
                  <a:lnTo>
                    <a:pt x="101" y="58"/>
                  </a:lnTo>
                  <a:lnTo>
                    <a:pt x="96" y="57"/>
                  </a:lnTo>
                  <a:lnTo>
                    <a:pt x="91" y="55"/>
                  </a:lnTo>
                  <a:lnTo>
                    <a:pt x="84" y="54"/>
                  </a:lnTo>
                  <a:lnTo>
                    <a:pt x="78" y="51"/>
                  </a:lnTo>
                  <a:lnTo>
                    <a:pt x="73" y="49"/>
                  </a:lnTo>
                  <a:lnTo>
                    <a:pt x="70" y="46"/>
                  </a:lnTo>
                  <a:lnTo>
                    <a:pt x="69" y="43"/>
                  </a:lnTo>
                  <a:lnTo>
                    <a:pt x="69" y="33"/>
                  </a:lnTo>
                  <a:lnTo>
                    <a:pt x="69" y="23"/>
                  </a:lnTo>
                  <a:lnTo>
                    <a:pt x="69" y="16"/>
                  </a:lnTo>
                  <a:lnTo>
                    <a:pt x="68" y="11"/>
                  </a:lnTo>
                  <a:lnTo>
                    <a:pt x="65" y="5"/>
                  </a:lnTo>
                  <a:lnTo>
                    <a:pt x="63" y="3"/>
                  </a:lnTo>
                  <a:lnTo>
                    <a:pt x="59" y="1"/>
                  </a:lnTo>
                  <a:lnTo>
                    <a:pt x="56" y="0"/>
                  </a:lnTo>
                  <a:lnTo>
                    <a:pt x="52" y="1"/>
                  </a:lnTo>
                  <a:lnTo>
                    <a:pt x="50" y="4"/>
                  </a:lnTo>
                  <a:lnTo>
                    <a:pt x="47" y="8"/>
                  </a:lnTo>
                  <a:lnTo>
                    <a:pt x="46" y="12"/>
                  </a:lnTo>
                  <a:lnTo>
                    <a:pt x="45" y="16"/>
                  </a:lnTo>
                  <a:lnTo>
                    <a:pt x="44" y="21"/>
                  </a:lnTo>
                  <a:lnTo>
                    <a:pt x="43" y="23"/>
                  </a:lnTo>
                  <a:lnTo>
                    <a:pt x="40" y="25"/>
                  </a:lnTo>
                  <a:lnTo>
                    <a:pt x="35" y="23"/>
                  </a:lnTo>
                  <a:lnTo>
                    <a:pt x="31" y="22"/>
                  </a:lnTo>
                  <a:lnTo>
                    <a:pt x="23" y="19"/>
                  </a:lnTo>
                  <a:lnTo>
                    <a:pt x="18" y="16"/>
                  </a:lnTo>
                  <a:lnTo>
                    <a:pt x="12" y="12"/>
                  </a:lnTo>
                  <a:lnTo>
                    <a:pt x="7" y="10"/>
                  </a:lnTo>
                  <a:lnTo>
                    <a:pt x="2" y="5"/>
                  </a:lnTo>
                  <a:lnTo>
                    <a:pt x="0" y="3"/>
                  </a:lnTo>
                  <a:lnTo>
                    <a:pt x="0" y="4"/>
                  </a:lnTo>
                  <a:lnTo>
                    <a:pt x="0" y="5"/>
                  </a:lnTo>
                  <a:lnTo>
                    <a:pt x="0" y="7"/>
                  </a:lnTo>
                  <a:lnTo>
                    <a:pt x="0" y="8"/>
                  </a:lnTo>
                  <a:lnTo>
                    <a:pt x="0" y="10"/>
                  </a:lnTo>
                  <a:lnTo>
                    <a:pt x="0" y="11"/>
                  </a:lnTo>
                  <a:lnTo>
                    <a:pt x="0" y="14"/>
                  </a:lnTo>
                  <a:lnTo>
                    <a:pt x="0" y="15"/>
                  </a:lnTo>
                  <a:lnTo>
                    <a:pt x="1" y="23"/>
                  </a:lnTo>
                  <a:lnTo>
                    <a:pt x="2" y="30"/>
                  </a:lnTo>
                  <a:lnTo>
                    <a:pt x="4" y="37"/>
                  </a:lnTo>
                  <a:lnTo>
                    <a:pt x="7" y="42"/>
                  </a:lnTo>
                  <a:lnTo>
                    <a:pt x="9" y="47"/>
                  </a:lnTo>
                  <a:lnTo>
                    <a:pt x="13" y="53"/>
                  </a:lnTo>
                  <a:lnTo>
                    <a:pt x="15" y="60"/>
                  </a:lnTo>
                  <a:lnTo>
                    <a:pt x="16" y="67"/>
                  </a:lnTo>
                  <a:lnTo>
                    <a:pt x="19" y="67"/>
                  </a:lnTo>
                  <a:lnTo>
                    <a:pt x="20" y="72"/>
                  </a:lnTo>
                  <a:lnTo>
                    <a:pt x="22" y="78"/>
                  </a:lnTo>
                  <a:lnTo>
                    <a:pt x="26" y="85"/>
                  </a:lnTo>
                  <a:lnTo>
                    <a:pt x="29" y="93"/>
                  </a:lnTo>
                  <a:lnTo>
                    <a:pt x="33" y="98"/>
                  </a:lnTo>
                  <a:lnTo>
                    <a:pt x="38" y="104"/>
                  </a:lnTo>
                  <a:lnTo>
                    <a:pt x="41" y="108"/>
                  </a:lnTo>
                  <a:lnTo>
                    <a:pt x="45" y="111"/>
                  </a:lnTo>
                  <a:lnTo>
                    <a:pt x="44" y="112"/>
                  </a:lnTo>
                  <a:lnTo>
                    <a:pt x="43" y="114"/>
                  </a:lnTo>
                  <a:lnTo>
                    <a:pt x="41" y="116"/>
                  </a:lnTo>
                  <a:lnTo>
                    <a:pt x="40" y="118"/>
                  </a:lnTo>
                  <a:lnTo>
                    <a:pt x="38" y="119"/>
                  </a:lnTo>
                  <a:lnTo>
                    <a:pt x="37" y="122"/>
                  </a:lnTo>
                  <a:lnTo>
                    <a:pt x="37" y="125"/>
                  </a:lnTo>
                  <a:lnTo>
                    <a:pt x="37" y="129"/>
                  </a:lnTo>
                  <a:lnTo>
                    <a:pt x="37" y="136"/>
                  </a:lnTo>
                  <a:lnTo>
                    <a:pt x="40" y="143"/>
                  </a:lnTo>
                  <a:lnTo>
                    <a:pt x="45" y="151"/>
                  </a:lnTo>
                  <a:lnTo>
                    <a:pt x="50" y="158"/>
                  </a:lnTo>
                  <a:lnTo>
                    <a:pt x="57" y="165"/>
                  </a:lnTo>
                  <a:lnTo>
                    <a:pt x="64" y="171"/>
                  </a:lnTo>
                  <a:lnTo>
                    <a:pt x="71" y="175"/>
                  </a:lnTo>
                  <a:lnTo>
                    <a:pt x="78" y="176"/>
                  </a:lnTo>
                  <a:lnTo>
                    <a:pt x="79" y="179"/>
                  </a:lnTo>
                  <a:lnTo>
                    <a:pt x="79" y="181"/>
                  </a:lnTo>
                  <a:lnTo>
                    <a:pt x="79" y="183"/>
                  </a:lnTo>
                  <a:lnTo>
                    <a:pt x="81" y="186"/>
                  </a:lnTo>
                  <a:lnTo>
                    <a:pt x="81" y="190"/>
                  </a:lnTo>
                  <a:lnTo>
                    <a:pt x="81" y="193"/>
                  </a:lnTo>
                  <a:lnTo>
                    <a:pt x="81" y="199"/>
                  </a:lnTo>
                  <a:lnTo>
                    <a:pt x="78" y="203"/>
                  </a:lnTo>
                  <a:lnTo>
                    <a:pt x="92" y="224"/>
                  </a:lnTo>
                  <a:lnTo>
                    <a:pt x="95" y="224"/>
                  </a:lnTo>
                  <a:lnTo>
                    <a:pt x="97" y="224"/>
                  </a:lnTo>
                  <a:lnTo>
                    <a:pt x="99" y="225"/>
                  </a:lnTo>
                  <a:lnTo>
                    <a:pt x="102" y="225"/>
                  </a:lnTo>
                  <a:lnTo>
                    <a:pt x="104" y="225"/>
                  </a:lnTo>
                  <a:lnTo>
                    <a:pt x="107" y="225"/>
                  </a:lnTo>
                  <a:lnTo>
                    <a:pt x="109" y="225"/>
                  </a:lnTo>
                  <a:lnTo>
                    <a:pt x="111" y="224"/>
                  </a:lnTo>
                  <a:lnTo>
                    <a:pt x="113" y="225"/>
                  </a:lnTo>
                  <a:lnTo>
                    <a:pt x="116" y="231"/>
                  </a:lnTo>
                  <a:lnTo>
                    <a:pt x="120" y="239"/>
                  </a:lnTo>
                  <a:lnTo>
                    <a:pt x="126" y="249"/>
                  </a:lnTo>
                  <a:lnTo>
                    <a:pt x="130" y="259"/>
                  </a:lnTo>
                  <a:lnTo>
                    <a:pt x="136" y="268"/>
                  </a:lnTo>
                  <a:lnTo>
                    <a:pt x="141" y="273"/>
                  </a:lnTo>
                  <a:lnTo>
                    <a:pt x="144" y="276"/>
                  </a:lnTo>
                  <a:lnTo>
                    <a:pt x="145" y="278"/>
                  </a:lnTo>
                  <a:lnTo>
                    <a:pt x="146" y="279"/>
                  </a:lnTo>
                  <a:lnTo>
                    <a:pt x="146" y="280"/>
                  </a:lnTo>
                  <a:lnTo>
                    <a:pt x="147" y="283"/>
                  </a:lnTo>
                  <a:lnTo>
                    <a:pt x="148" y="285"/>
                  </a:lnTo>
                  <a:lnTo>
                    <a:pt x="149" y="286"/>
                  </a:lnTo>
                  <a:lnTo>
                    <a:pt x="151" y="286"/>
                  </a:lnTo>
                  <a:lnTo>
                    <a:pt x="152" y="287"/>
                  </a:lnTo>
                  <a:lnTo>
                    <a:pt x="154" y="287"/>
                  </a:lnTo>
                  <a:lnTo>
                    <a:pt x="155" y="287"/>
                  </a:lnTo>
                  <a:lnTo>
                    <a:pt x="157" y="287"/>
                  </a:lnTo>
                  <a:lnTo>
                    <a:pt x="159" y="287"/>
                  </a:lnTo>
                  <a:lnTo>
                    <a:pt x="160" y="287"/>
                  </a:lnTo>
                  <a:lnTo>
                    <a:pt x="161" y="287"/>
                  </a:lnTo>
                  <a:lnTo>
                    <a:pt x="163" y="287"/>
                  </a:lnTo>
                  <a:lnTo>
                    <a:pt x="165" y="292"/>
                  </a:lnTo>
                  <a:lnTo>
                    <a:pt x="168" y="297"/>
                  </a:lnTo>
                  <a:lnTo>
                    <a:pt x="173" y="300"/>
                  </a:lnTo>
                  <a:lnTo>
                    <a:pt x="178" y="304"/>
                  </a:lnTo>
                  <a:lnTo>
                    <a:pt x="184" y="306"/>
                  </a:lnTo>
                  <a:lnTo>
                    <a:pt x="190" y="308"/>
                  </a:lnTo>
                  <a:lnTo>
                    <a:pt x="196" y="308"/>
                  </a:lnTo>
                  <a:lnTo>
                    <a:pt x="202" y="310"/>
                  </a:lnTo>
                  <a:lnTo>
                    <a:pt x="203" y="310"/>
                  </a:lnTo>
                  <a:lnTo>
                    <a:pt x="204" y="310"/>
                  </a:lnTo>
                  <a:lnTo>
                    <a:pt x="205" y="310"/>
                  </a:lnTo>
                  <a:lnTo>
                    <a:pt x="208" y="310"/>
                  </a:lnTo>
                  <a:lnTo>
                    <a:pt x="210" y="310"/>
                  </a:lnTo>
                  <a:lnTo>
                    <a:pt x="213" y="310"/>
                  </a:lnTo>
                  <a:lnTo>
                    <a:pt x="215" y="308"/>
                  </a:lnTo>
                  <a:lnTo>
                    <a:pt x="217" y="308"/>
                  </a:lnTo>
                  <a:lnTo>
                    <a:pt x="220" y="307"/>
                  </a:lnTo>
                  <a:lnTo>
                    <a:pt x="221" y="306"/>
                  </a:lnTo>
                  <a:lnTo>
                    <a:pt x="223" y="304"/>
                  </a:lnTo>
                  <a:lnTo>
                    <a:pt x="224" y="303"/>
                  </a:lnTo>
                  <a:lnTo>
                    <a:pt x="227" y="301"/>
                  </a:lnTo>
                  <a:lnTo>
                    <a:pt x="228" y="300"/>
                  </a:lnTo>
                  <a:lnTo>
                    <a:pt x="230" y="299"/>
                  </a:lnTo>
                  <a:lnTo>
                    <a:pt x="233" y="299"/>
                  </a:lnTo>
                  <a:lnTo>
                    <a:pt x="235" y="297"/>
                  </a:lnTo>
                  <a:lnTo>
                    <a:pt x="238" y="297"/>
                  </a:lnTo>
                  <a:lnTo>
                    <a:pt x="242" y="299"/>
                  </a:lnTo>
                  <a:lnTo>
                    <a:pt x="245" y="301"/>
                  </a:lnTo>
                  <a:lnTo>
                    <a:pt x="246" y="306"/>
                  </a:lnTo>
                  <a:lnTo>
                    <a:pt x="247" y="311"/>
                  </a:lnTo>
                  <a:lnTo>
                    <a:pt x="248" y="318"/>
                  </a:lnTo>
                  <a:lnTo>
                    <a:pt x="248" y="324"/>
                  </a:lnTo>
                  <a:lnTo>
                    <a:pt x="251" y="329"/>
                  </a:lnTo>
                  <a:lnTo>
                    <a:pt x="253" y="335"/>
                  </a:lnTo>
                  <a:lnTo>
                    <a:pt x="254" y="335"/>
                  </a:lnTo>
                  <a:lnTo>
                    <a:pt x="257" y="336"/>
                  </a:lnTo>
                  <a:lnTo>
                    <a:pt x="259" y="338"/>
                  </a:lnTo>
                  <a:lnTo>
                    <a:pt x="261" y="338"/>
                  </a:lnTo>
                  <a:lnTo>
                    <a:pt x="265" y="339"/>
                  </a:lnTo>
                  <a:lnTo>
                    <a:pt x="269" y="339"/>
                  </a:lnTo>
                  <a:lnTo>
                    <a:pt x="273" y="339"/>
                  </a:lnTo>
                  <a:lnTo>
                    <a:pt x="275" y="339"/>
                  </a:lnTo>
                  <a:lnTo>
                    <a:pt x="284" y="340"/>
                  </a:lnTo>
                  <a:lnTo>
                    <a:pt x="292" y="340"/>
                  </a:lnTo>
                  <a:lnTo>
                    <a:pt x="299" y="343"/>
                  </a:lnTo>
                  <a:lnTo>
                    <a:pt x="305" y="345"/>
                  </a:lnTo>
                  <a:lnTo>
                    <a:pt x="312" y="346"/>
                  </a:lnTo>
                  <a:lnTo>
                    <a:pt x="319" y="347"/>
                  </a:lnTo>
                  <a:lnTo>
                    <a:pt x="328" y="349"/>
                  </a:lnTo>
                  <a:lnTo>
                    <a:pt x="337" y="349"/>
                  </a:lnTo>
                  <a:lnTo>
                    <a:pt x="337" y="345"/>
                  </a:lnTo>
                  <a:lnTo>
                    <a:pt x="337" y="342"/>
                  </a:lnTo>
                  <a:lnTo>
                    <a:pt x="337" y="338"/>
                  </a:lnTo>
                  <a:lnTo>
                    <a:pt x="337" y="336"/>
                  </a:lnTo>
                  <a:lnTo>
                    <a:pt x="337" y="333"/>
                  </a:lnTo>
                  <a:lnTo>
                    <a:pt x="337" y="332"/>
                  </a:lnTo>
                  <a:lnTo>
                    <a:pt x="337" y="331"/>
                  </a:lnTo>
                  <a:lnTo>
                    <a:pt x="337" y="329"/>
                  </a:lnTo>
                  <a:lnTo>
                    <a:pt x="337" y="325"/>
                  </a:lnTo>
                  <a:lnTo>
                    <a:pt x="340" y="322"/>
                  </a:lnTo>
                  <a:lnTo>
                    <a:pt x="342" y="318"/>
                  </a:lnTo>
                  <a:lnTo>
                    <a:pt x="344" y="317"/>
                  </a:lnTo>
                  <a:lnTo>
                    <a:pt x="348" y="314"/>
                  </a:lnTo>
                  <a:lnTo>
                    <a:pt x="350" y="311"/>
                  </a:lnTo>
                  <a:lnTo>
                    <a:pt x="354" y="310"/>
                  </a:lnTo>
                  <a:lnTo>
                    <a:pt x="356" y="307"/>
                  </a:lnTo>
                  <a:lnTo>
                    <a:pt x="356" y="300"/>
                  </a:lnTo>
                  <a:lnTo>
                    <a:pt x="354" y="299"/>
                  </a:lnTo>
                  <a:lnTo>
                    <a:pt x="352" y="297"/>
                  </a:lnTo>
                  <a:lnTo>
                    <a:pt x="350" y="294"/>
                  </a:lnTo>
                  <a:lnTo>
                    <a:pt x="349" y="292"/>
                  </a:lnTo>
                  <a:lnTo>
                    <a:pt x="348" y="289"/>
                  </a:lnTo>
                  <a:lnTo>
                    <a:pt x="348" y="286"/>
                  </a:lnTo>
                  <a:lnTo>
                    <a:pt x="348" y="282"/>
                  </a:lnTo>
                  <a:lnTo>
                    <a:pt x="348" y="279"/>
                  </a:lnTo>
                  <a:lnTo>
                    <a:pt x="343" y="278"/>
                  </a:lnTo>
                  <a:lnTo>
                    <a:pt x="339" y="275"/>
                  </a:lnTo>
                  <a:lnTo>
                    <a:pt x="333" y="269"/>
                  </a:lnTo>
                  <a:lnTo>
                    <a:pt x="328" y="264"/>
                  </a:lnTo>
                  <a:lnTo>
                    <a:pt x="323" y="256"/>
                  </a:lnTo>
                  <a:lnTo>
                    <a:pt x="318" y="249"/>
                  </a:lnTo>
                  <a:lnTo>
                    <a:pt x="315" y="243"/>
                  </a:lnTo>
                  <a:lnTo>
                    <a:pt x="314" y="238"/>
                  </a:lnTo>
                  <a:lnTo>
                    <a:pt x="314" y="233"/>
                  </a:lnTo>
                  <a:lnTo>
                    <a:pt x="315" y="231"/>
                  </a:lnTo>
                  <a:lnTo>
                    <a:pt x="316" y="226"/>
                  </a:lnTo>
                  <a:lnTo>
                    <a:pt x="318" y="224"/>
                  </a:lnTo>
                  <a:lnTo>
                    <a:pt x="319" y="220"/>
                  </a:lnTo>
                  <a:lnTo>
                    <a:pt x="321" y="217"/>
                  </a:lnTo>
                  <a:lnTo>
                    <a:pt x="322" y="213"/>
                  </a:lnTo>
                  <a:lnTo>
                    <a:pt x="322" y="208"/>
                  </a:lnTo>
                  <a:lnTo>
                    <a:pt x="322" y="204"/>
                  </a:lnTo>
                  <a:lnTo>
                    <a:pt x="321" y="201"/>
                  </a:lnTo>
                  <a:lnTo>
                    <a:pt x="319" y="200"/>
                  </a:lnTo>
                  <a:lnTo>
                    <a:pt x="317" y="199"/>
                  </a:lnTo>
                  <a:lnTo>
                    <a:pt x="315" y="199"/>
                  </a:lnTo>
                  <a:lnTo>
                    <a:pt x="312" y="199"/>
                  </a:lnTo>
                  <a:lnTo>
                    <a:pt x="310" y="199"/>
                  </a:lnTo>
                  <a:lnTo>
                    <a:pt x="308" y="199"/>
                  </a:lnTo>
                  <a:lnTo>
                    <a:pt x="305" y="197"/>
                  </a:lnTo>
                  <a:lnTo>
                    <a:pt x="303" y="196"/>
                  </a:lnTo>
                  <a:lnTo>
                    <a:pt x="302" y="194"/>
                  </a:lnTo>
                  <a:lnTo>
                    <a:pt x="299" y="192"/>
                  </a:lnTo>
                  <a:lnTo>
                    <a:pt x="297" y="183"/>
                  </a:lnTo>
                  <a:lnTo>
                    <a:pt x="294" y="175"/>
                  </a:lnTo>
                  <a:lnTo>
                    <a:pt x="293" y="165"/>
                  </a:lnTo>
                  <a:lnTo>
                    <a:pt x="293" y="157"/>
                  </a:lnTo>
                  <a:lnTo>
                    <a:pt x="292" y="150"/>
                  </a:lnTo>
                  <a:lnTo>
                    <a:pt x="292" y="146"/>
                  </a:lnTo>
                  <a:lnTo>
                    <a:pt x="291" y="146"/>
                  </a:lnTo>
                  <a:lnTo>
                    <a:pt x="291" y="144"/>
                  </a:lnTo>
                  <a:lnTo>
                    <a:pt x="290" y="144"/>
                  </a:lnTo>
                  <a:lnTo>
                    <a:pt x="289" y="143"/>
                  </a:lnTo>
                  <a:lnTo>
                    <a:pt x="287" y="141"/>
                  </a:lnTo>
                  <a:lnTo>
                    <a:pt x="286" y="140"/>
                  </a:lnTo>
                  <a:lnTo>
                    <a:pt x="286" y="139"/>
                  </a:lnTo>
                  <a:lnTo>
                    <a:pt x="286" y="136"/>
                  </a:lnTo>
                  <a:lnTo>
                    <a:pt x="287" y="133"/>
                  </a:lnTo>
                  <a:lnTo>
                    <a:pt x="289" y="130"/>
                  </a:lnTo>
                  <a:lnTo>
                    <a:pt x="290" y="129"/>
                  </a:lnTo>
                  <a:lnTo>
                    <a:pt x="292" y="126"/>
                  </a:lnTo>
                  <a:lnTo>
                    <a:pt x="293" y="125"/>
                  </a:lnTo>
                  <a:lnTo>
                    <a:pt x="294" y="122"/>
                  </a:lnTo>
                  <a:lnTo>
                    <a:pt x="294" y="121"/>
                  </a:lnTo>
                  <a:lnTo>
                    <a:pt x="296" y="118"/>
                  </a:lnTo>
                  <a:lnTo>
                    <a:pt x="296" y="115"/>
                  </a:lnTo>
                  <a:lnTo>
                    <a:pt x="296" y="114"/>
                  </a:lnTo>
                  <a:lnTo>
                    <a:pt x="297" y="114"/>
                  </a:lnTo>
                  <a:lnTo>
                    <a:pt x="297" y="112"/>
                  </a:lnTo>
                  <a:lnTo>
                    <a:pt x="297" y="111"/>
                  </a:lnTo>
                  <a:lnTo>
                    <a:pt x="297" y="109"/>
                  </a:lnTo>
                  <a:lnTo>
                    <a:pt x="297" y="10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8" name="Freeform 336">
              <a:extLst>
                <a:ext uri="{FF2B5EF4-FFF2-40B4-BE49-F238E27FC236}">
                  <a16:creationId xmlns:a16="http://schemas.microsoft.com/office/drawing/2014/main" id="{2B60D1DB-976B-2FB2-BB11-ECFAE45B9027}"/>
                </a:ext>
              </a:extLst>
            </p:cNvPr>
            <p:cNvSpPr>
              <a:spLocks/>
            </p:cNvSpPr>
            <p:nvPr/>
          </p:nvSpPr>
          <p:spPr bwMode="gray">
            <a:xfrm>
              <a:off x="6841626" y="2531624"/>
              <a:ext cx="128563" cy="168383"/>
            </a:xfrm>
            <a:custGeom>
              <a:avLst/>
              <a:gdLst>
                <a:gd name="T0" fmla="*/ 1588 w 70"/>
                <a:gd name="T1" fmla="*/ 124704 h 97"/>
                <a:gd name="T2" fmla="*/ 9525 w 70"/>
                <a:gd name="T3" fmla="*/ 128907 h 97"/>
                <a:gd name="T4" fmla="*/ 17462 w 70"/>
                <a:gd name="T5" fmla="*/ 134512 h 97"/>
                <a:gd name="T6" fmla="*/ 28575 w 70"/>
                <a:gd name="T7" fmla="*/ 135913 h 97"/>
                <a:gd name="T8" fmla="*/ 39687 w 70"/>
                <a:gd name="T9" fmla="*/ 135913 h 97"/>
                <a:gd name="T10" fmla="*/ 53975 w 70"/>
                <a:gd name="T11" fmla="*/ 128907 h 97"/>
                <a:gd name="T12" fmla="*/ 69850 w 70"/>
                <a:gd name="T13" fmla="*/ 114896 h 97"/>
                <a:gd name="T14" fmla="*/ 80962 w 70"/>
                <a:gd name="T15" fmla="*/ 100884 h 97"/>
                <a:gd name="T16" fmla="*/ 79375 w 70"/>
                <a:gd name="T17" fmla="*/ 95279 h 97"/>
                <a:gd name="T18" fmla="*/ 73025 w 70"/>
                <a:gd name="T19" fmla="*/ 89675 h 97"/>
                <a:gd name="T20" fmla="*/ 71437 w 70"/>
                <a:gd name="T21" fmla="*/ 82669 h 97"/>
                <a:gd name="T22" fmla="*/ 69850 w 70"/>
                <a:gd name="T23" fmla="*/ 72861 h 97"/>
                <a:gd name="T24" fmla="*/ 71437 w 70"/>
                <a:gd name="T25" fmla="*/ 63052 h 97"/>
                <a:gd name="T26" fmla="*/ 80962 w 70"/>
                <a:gd name="T27" fmla="*/ 50442 h 97"/>
                <a:gd name="T28" fmla="*/ 95250 w 70"/>
                <a:gd name="T29" fmla="*/ 43436 h 97"/>
                <a:gd name="T30" fmla="*/ 107950 w 70"/>
                <a:gd name="T31" fmla="*/ 37831 h 97"/>
                <a:gd name="T32" fmla="*/ 111125 w 70"/>
                <a:gd name="T33" fmla="*/ 26622 h 97"/>
                <a:gd name="T34" fmla="*/ 109538 w 70"/>
                <a:gd name="T35" fmla="*/ 18215 h 97"/>
                <a:gd name="T36" fmla="*/ 107950 w 70"/>
                <a:gd name="T37" fmla="*/ 9808 h 97"/>
                <a:gd name="T38" fmla="*/ 107950 w 70"/>
                <a:gd name="T39" fmla="*/ 4203 h 97"/>
                <a:gd name="T40" fmla="*/ 98425 w 70"/>
                <a:gd name="T41" fmla="*/ 2802 h 97"/>
                <a:gd name="T42" fmla="*/ 77787 w 70"/>
                <a:gd name="T43" fmla="*/ 12610 h 97"/>
                <a:gd name="T44" fmla="*/ 60325 w 70"/>
                <a:gd name="T45" fmla="*/ 23820 h 97"/>
                <a:gd name="T46" fmla="*/ 46037 w 70"/>
                <a:gd name="T47" fmla="*/ 32227 h 97"/>
                <a:gd name="T48" fmla="*/ 36512 w 70"/>
                <a:gd name="T49" fmla="*/ 32227 h 97"/>
                <a:gd name="T50" fmla="*/ 30162 w 70"/>
                <a:gd name="T51" fmla="*/ 28023 h 97"/>
                <a:gd name="T52" fmla="*/ 20637 w 70"/>
                <a:gd name="T53" fmla="*/ 22419 h 97"/>
                <a:gd name="T54" fmla="*/ 15875 w 70"/>
                <a:gd name="T55" fmla="*/ 16814 h 97"/>
                <a:gd name="T56" fmla="*/ 11112 w 70"/>
                <a:gd name="T57" fmla="*/ 22419 h 97"/>
                <a:gd name="T58" fmla="*/ 7937 w 70"/>
                <a:gd name="T59" fmla="*/ 53244 h 97"/>
                <a:gd name="T60" fmla="*/ 4762 w 70"/>
                <a:gd name="T61" fmla="*/ 89675 h 97"/>
                <a:gd name="T62" fmla="*/ 0 w 70"/>
                <a:gd name="T63" fmla="*/ 119099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97"/>
                <a:gd name="T98" fmla="*/ 70 w 70"/>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97">
                  <a:moveTo>
                    <a:pt x="0" y="87"/>
                  </a:moveTo>
                  <a:lnTo>
                    <a:pt x="1" y="89"/>
                  </a:lnTo>
                  <a:lnTo>
                    <a:pt x="4" y="90"/>
                  </a:lnTo>
                  <a:lnTo>
                    <a:pt x="6" y="92"/>
                  </a:lnTo>
                  <a:lnTo>
                    <a:pt x="8" y="94"/>
                  </a:lnTo>
                  <a:lnTo>
                    <a:pt x="11" y="96"/>
                  </a:lnTo>
                  <a:lnTo>
                    <a:pt x="13" y="97"/>
                  </a:lnTo>
                  <a:lnTo>
                    <a:pt x="18" y="97"/>
                  </a:lnTo>
                  <a:lnTo>
                    <a:pt x="20" y="97"/>
                  </a:lnTo>
                  <a:lnTo>
                    <a:pt x="25" y="97"/>
                  </a:lnTo>
                  <a:lnTo>
                    <a:pt x="30" y="94"/>
                  </a:lnTo>
                  <a:lnTo>
                    <a:pt x="34" y="92"/>
                  </a:lnTo>
                  <a:lnTo>
                    <a:pt x="39" y="87"/>
                  </a:lnTo>
                  <a:lnTo>
                    <a:pt x="44" y="82"/>
                  </a:lnTo>
                  <a:lnTo>
                    <a:pt x="48" y="78"/>
                  </a:lnTo>
                  <a:lnTo>
                    <a:pt x="51" y="72"/>
                  </a:lnTo>
                  <a:lnTo>
                    <a:pt x="53" y="70"/>
                  </a:lnTo>
                  <a:lnTo>
                    <a:pt x="50" y="68"/>
                  </a:lnTo>
                  <a:lnTo>
                    <a:pt x="49" y="66"/>
                  </a:lnTo>
                  <a:lnTo>
                    <a:pt x="46" y="64"/>
                  </a:lnTo>
                  <a:lnTo>
                    <a:pt x="45" y="61"/>
                  </a:lnTo>
                  <a:lnTo>
                    <a:pt x="45" y="59"/>
                  </a:lnTo>
                  <a:lnTo>
                    <a:pt x="44" y="56"/>
                  </a:lnTo>
                  <a:lnTo>
                    <a:pt x="44" y="52"/>
                  </a:lnTo>
                  <a:lnTo>
                    <a:pt x="44" y="49"/>
                  </a:lnTo>
                  <a:lnTo>
                    <a:pt x="45" y="45"/>
                  </a:lnTo>
                  <a:lnTo>
                    <a:pt x="48" y="40"/>
                  </a:lnTo>
                  <a:lnTo>
                    <a:pt x="51" y="36"/>
                  </a:lnTo>
                  <a:lnTo>
                    <a:pt x="56" y="33"/>
                  </a:lnTo>
                  <a:lnTo>
                    <a:pt x="60" y="31"/>
                  </a:lnTo>
                  <a:lnTo>
                    <a:pt x="65" y="28"/>
                  </a:lnTo>
                  <a:lnTo>
                    <a:pt x="68" y="27"/>
                  </a:lnTo>
                  <a:lnTo>
                    <a:pt x="70" y="23"/>
                  </a:lnTo>
                  <a:lnTo>
                    <a:pt x="70" y="19"/>
                  </a:lnTo>
                  <a:lnTo>
                    <a:pt x="70" y="16"/>
                  </a:lnTo>
                  <a:lnTo>
                    <a:pt x="69" y="13"/>
                  </a:lnTo>
                  <a:lnTo>
                    <a:pt x="69" y="10"/>
                  </a:lnTo>
                  <a:lnTo>
                    <a:pt x="68" y="7"/>
                  </a:lnTo>
                  <a:lnTo>
                    <a:pt x="68" y="6"/>
                  </a:lnTo>
                  <a:lnTo>
                    <a:pt x="68" y="3"/>
                  </a:lnTo>
                  <a:lnTo>
                    <a:pt x="69" y="0"/>
                  </a:lnTo>
                  <a:lnTo>
                    <a:pt x="62" y="2"/>
                  </a:lnTo>
                  <a:lnTo>
                    <a:pt x="55" y="6"/>
                  </a:lnTo>
                  <a:lnTo>
                    <a:pt x="49" y="9"/>
                  </a:lnTo>
                  <a:lnTo>
                    <a:pt x="43" y="13"/>
                  </a:lnTo>
                  <a:lnTo>
                    <a:pt x="38" y="17"/>
                  </a:lnTo>
                  <a:lnTo>
                    <a:pt x="33" y="20"/>
                  </a:lnTo>
                  <a:lnTo>
                    <a:pt x="29" y="23"/>
                  </a:lnTo>
                  <a:lnTo>
                    <a:pt x="25" y="23"/>
                  </a:lnTo>
                  <a:lnTo>
                    <a:pt x="23" y="23"/>
                  </a:lnTo>
                  <a:lnTo>
                    <a:pt x="21" y="21"/>
                  </a:lnTo>
                  <a:lnTo>
                    <a:pt x="19" y="20"/>
                  </a:lnTo>
                  <a:lnTo>
                    <a:pt x="16" y="19"/>
                  </a:lnTo>
                  <a:lnTo>
                    <a:pt x="13" y="16"/>
                  </a:lnTo>
                  <a:lnTo>
                    <a:pt x="11" y="14"/>
                  </a:lnTo>
                  <a:lnTo>
                    <a:pt x="10" y="12"/>
                  </a:lnTo>
                  <a:lnTo>
                    <a:pt x="8" y="10"/>
                  </a:lnTo>
                  <a:lnTo>
                    <a:pt x="7" y="16"/>
                  </a:lnTo>
                  <a:lnTo>
                    <a:pt x="6" y="27"/>
                  </a:lnTo>
                  <a:lnTo>
                    <a:pt x="5" y="38"/>
                  </a:lnTo>
                  <a:lnTo>
                    <a:pt x="4" y="52"/>
                  </a:lnTo>
                  <a:lnTo>
                    <a:pt x="3" y="64"/>
                  </a:lnTo>
                  <a:lnTo>
                    <a:pt x="1" y="76"/>
                  </a:lnTo>
                  <a:lnTo>
                    <a:pt x="0" y="85"/>
                  </a:lnTo>
                  <a:lnTo>
                    <a:pt x="0" y="8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69" name="Freeform 337">
              <a:extLst>
                <a:ext uri="{FF2B5EF4-FFF2-40B4-BE49-F238E27FC236}">
                  <a16:creationId xmlns:a16="http://schemas.microsoft.com/office/drawing/2014/main" id="{5B9DF341-BE10-5E20-9206-CEBCAB0D040E}"/>
                </a:ext>
              </a:extLst>
            </p:cNvPr>
            <p:cNvSpPr>
              <a:spLocks/>
            </p:cNvSpPr>
            <p:nvPr/>
          </p:nvSpPr>
          <p:spPr bwMode="gray">
            <a:xfrm>
              <a:off x="6835601" y="2577190"/>
              <a:ext cx="703078" cy="655694"/>
            </a:xfrm>
            <a:custGeom>
              <a:avLst/>
              <a:gdLst>
                <a:gd name="T0" fmla="*/ 457200 w 379"/>
                <a:gd name="T1" fmla="*/ 246604 h 376"/>
                <a:gd name="T2" fmla="*/ 460375 w 379"/>
                <a:gd name="T3" fmla="*/ 231191 h 376"/>
                <a:gd name="T4" fmla="*/ 452438 w 379"/>
                <a:gd name="T5" fmla="*/ 211575 h 376"/>
                <a:gd name="T6" fmla="*/ 439738 w 379"/>
                <a:gd name="T7" fmla="*/ 196162 h 376"/>
                <a:gd name="T8" fmla="*/ 398463 w 379"/>
                <a:gd name="T9" fmla="*/ 165337 h 376"/>
                <a:gd name="T10" fmla="*/ 374650 w 379"/>
                <a:gd name="T11" fmla="*/ 141517 h 376"/>
                <a:gd name="T12" fmla="*/ 369888 w 379"/>
                <a:gd name="T13" fmla="*/ 126104 h 376"/>
                <a:gd name="T14" fmla="*/ 365125 w 379"/>
                <a:gd name="T15" fmla="*/ 112093 h 376"/>
                <a:gd name="T16" fmla="*/ 350838 w 379"/>
                <a:gd name="T17" fmla="*/ 112093 h 376"/>
                <a:gd name="T18" fmla="*/ 334963 w 379"/>
                <a:gd name="T19" fmla="*/ 105087 h 376"/>
                <a:gd name="T20" fmla="*/ 309563 w 379"/>
                <a:gd name="T21" fmla="*/ 100883 h 376"/>
                <a:gd name="T22" fmla="*/ 295275 w 379"/>
                <a:gd name="T23" fmla="*/ 105087 h 376"/>
                <a:gd name="T24" fmla="*/ 282575 w 379"/>
                <a:gd name="T25" fmla="*/ 102285 h 376"/>
                <a:gd name="T26" fmla="*/ 266700 w 379"/>
                <a:gd name="T27" fmla="*/ 105087 h 376"/>
                <a:gd name="T28" fmla="*/ 254000 w 379"/>
                <a:gd name="T29" fmla="*/ 96680 h 376"/>
                <a:gd name="T30" fmla="*/ 246063 w 379"/>
                <a:gd name="T31" fmla="*/ 86872 h 376"/>
                <a:gd name="T32" fmla="*/ 231775 w 379"/>
                <a:gd name="T33" fmla="*/ 54645 h 376"/>
                <a:gd name="T34" fmla="*/ 190500 w 379"/>
                <a:gd name="T35" fmla="*/ 35029 h 376"/>
                <a:gd name="T36" fmla="*/ 155575 w 379"/>
                <a:gd name="T37" fmla="*/ 21017 h 376"/>
                <a:gd name="T38" fmla="*/ 112713 w 379"/>
                <a:gd name="T39" fmla="*/ 0 h 376"/>
                <a:gd name="T40" fmla="*/ 90488 w 379"/>
                <a:gd name="T41" fmla="*/ 11209 h 376"/>
                <a:gd name="T42" fmla="*/ 73025 w 379"/>
                <a:gd name="T43" fmla="*/ 30826 h 376"/>
                <a:gd name="T44" fmla="*/ 74613 w 379"/>
                <a:gd name="T45" fmla="*/ 47639 h 376"/>
                <a:gd name="T46" fmla="*/ 85725 w 379"/>
                <a:gd name="T47" fmla="*/ 60250 h 376"/>
                <a:gd name="T48" fmla="*/ 65088 w 379"/>
                <a:gd name="T49" fmla="*/ 82668 h 376"/>
                <a:gd name="T50" fmla="*/ 34925 w 379"/>
                <a:gd name="T51" fmla="*/ 96680 h 376"/>
                <a:gd name="T52" fmla="*/ 17463 w 379"/>
                <a:gd name="T53" fmla="*/ 95279 h 376"/>
                <a:gd name="T54" fmla="*/ 4763 w 379"/>
                <a:gd name="T55" fmla="*/ 91075 h 376"/>
                <a:gd name="T56" fmla="*/ 0 w 379"/>
                <a:gd name="T57" fmla="*/ 116296 h 376"/>
                <a:gd name="T58" fmla="*/ 4763 w 379"/>
                <a:gd name="T59" fmla="*/ 142918 h 376"/>
                <a:gd name="T60" fmla="*/ 20638 w 379"/>
                <a:gd name="T61" fmla="*/ 166738 h 376"/>
                <a:gd name="T62" fmla="*/ 44450 w 379"/>
                <a:gd name="T63" fmla="*/ 203168 h 376"/>
                <a:gd name="T64" fmla="*/ 60325 w 379"/>
                <a:gd name="T65" fmla="*/ 226988 h 376"/>
                <a:gd name="T66" fmla="*/ 69850 w 379"/>
                <a:gd name="T67" fmla="*/ 245203 h 376"/>
                <a:gd name="T68" fmla="*/ 90488 w 379"/>
                <a:gd name="T69" fmla="*/ 267621 h 376"/>
                <a:gd name="T70" fmla="*/ 119063 w 379"/>
                <a:gd name="T71" fmla="*/ 305453 h 376"/>
                <a:gd name="T72" fmla="*/ 125413 w 379"/>
                <a:gd name="T73" fmla="*/ 344685 h 376"/>
                <a:gd name="T74" fmla="*/ 149225 w 379"/>
                <a:gd name="T75" fmla="*/ 381115 h 376"/>
                <a:gd name="T76" fmla="*/ 185738 w 379"/>
                <a:gd name="T77" fmla="*/ 430156 h 376"/>
                <a:gd name="T78" fmla="*/ 214313 w 379"/>
                <a:gd name="T79" fmla="*/ 477795 h 376"/>
                <a:gd name="T80" fmla="*/ 244475 w 379"/>
                <a:gd name="T81" fmla="*/ 526836 h 376"/>
                <a:gd name="T82" fmla="*/ 265113 w 379"/>
                <a:gd name="T83" fmla="*/ 517028 h 376"/>
                <a:gd name="T84" fmla="*/ 266700 w 379"/>
                <a:gd name="T85" fmla="*/ 501615 h 376"/>
                <a:gd name="T86" fmla="*/ 271463 w 379"/>
                <a:gd name="T87" fmla="*/ 487604 h 376"/>
                <a:gd name="T88" fmla="*/ 282575 w 379"/>
                <a:gd name="T89" fmla="*/ 481999 h 376"/>
                <a:gd name="T90" fmla="*/ 314325 w 379"/>
                <a:gd name="T91" fmla="*/ 486202 h 376"/>
                <a:gd name="T92" fmla="*/ 341313 w 379"/>
                <a:gd name="T93" fmla="*/ 501615 h 376"/>
                <a:gd name="T94" fmla="*/ 363538 w 379"/>
                <a:gd name="T95" fmla="*/ 481999 h 376"/>
                <a:gd name="T96" fmla="*/ 384175 w 379"/>
                <a:gd name="T97" fmla="*/ 452575 h 376"/>
                <a:gd name="T98" fmla="*/ 601663 w 379"/>
                <a:gd name="T99" fmla="*/ 326470 h 376"/>
                <a:gd name="T100" fmla="*/ 461963 w 379"/>
                <a:gd name="T101" fmla="*/ 256412 h 3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9"/>
                <a:gd name="T154" fmla="*/ 0 h 376"/>
                <a:gd name="T155" fmla="*/ 379 w 379"/>
                <a:gd name="T156" fmla="*/ 376 h 3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9" h="376">
                  <a:moveTo>
                    <a:pt x="291" y="179"/>
                  </a:moveTo>
                  <a:lnTo>
                    <a:pt x="290" y="177"/>
                  </a:lnTo>
                  <a:lnTo>
                    <a:pt x="288" y="177"/>
                  </a:lnTo>
                  <a:lnTo>
                    <a:pt x="288" y="176"/>
                  </a:lnTo>
                  <a:lnTo>
                    <a:pt x="288" y="173"/>
                  </a:lnTo>
                  <a:lnTo>
                    <a:pt x="288" y="170"/>
                  </a:lnTo>
                  <a:lnTo>
                    <a:pt x="288" y="168"/>
                  </a:lnTo>
                  <a:lnTo>
                    <a:pt x="290" y="165"/>
                  </a:lnTo>
                  <a:lnTo>
                    <a:pt x="290" y="161"/>
                  </a:lnTo>
                  <a:lnTo>
                    <a:pt x="288" y="157"/>
                  </a:lnTo>
                  <a:lnTo>
                    <a:pt x="287" y="154"/>
                  </a:lnTo>
                  <a:lnTo>
                    <a:pt x="285" y="151"/>
                  </a:lnTo>
                  <a:lnTo>
                    <a:pt x="282" y="148"/>
                  </a:lnTo>
                  <a:lnTo>
                    <a:pt x="279" y="145"/>
                  </a:lnTo>
                  <a:lnTo>
                    <a:pt x="278" y="143"/>
                  </a:lnTo>
                  <a:lnTo>
                    <a:pt x="277" y="140"/>
                  </a:lnTo>
                  <a:lnTo>
                    <a:pt x="278" y="138"/>
                  </a:lnTo>
                  <a:lnTo>
                    <a:pt x="266" y="130"/>
                  </a:lnTo>
                  <a:lnTo>
                    <a:pt x="258" y="123"/>
                  </a:lnTo>
                  <a:lnTo>
                    <a:pt x="251" y="118"/>
                  </a:lnTo>
                  <a:lnTo>
                    <a:pt x="246" y="112"/>
                  </a:lnTo>
                  <a:lnTo>
                    <a:pt x="242" y="108"/>
                  </a:lnTo>
                  <a:lnTo>
                    <a:pt x="239" y="105"/>
                  </a:lnTo>
                  <a:lnTo>
                    <a:pt x="236" y="101"/>
                  </a:lnTo>
                  <a:lnTo>
                    <a:pt x="233" y="98"/>
                  </a:lnTo>
                  <a:lnTo>
                    <a:pt x="233" y="97"/>
                  </a:lnTo>
                  <a:lnTo>
                    <a:pt x="233" y="93"/>
                  </a:lnTo>
                  <a:lnTo>
                    <a:pt x="233" y="90"/>
                  </a:lnTo>
                  <a:lnTo>
                    <a:pt x="233" y="87"/>
                  </a:lnTo>
                  <a:lnTo>
                    <a:pt x="232" y="85"/>
                  </a:lnTo>
                  <a:lnTo>
                    <a:pt x="232" y="82"/>
                  </a:lnTo>
                  <a:lnTo>
                    <a:pt x="230" y="80"/>
                  </a:lnTo>
                  <a:lnTo>
                    <a:pt x="228" y="80"/>
                  </a:lnTo>
                  <a:lnTo>
                    <a:pt x="226" y="80"/>
                  </a:lnTo>
                  <a:lnTo>
                    <a:pt x="223" y="80"/>
                  </a:lnTo>
                  <a:lnTo>
                    <a:pt x="221" y="80"/>
                  </a:lnTo>
                  <a:lnTo>
                    <a:pt x="218" y="79"/>
                  </a:lnTo>
                  <a:lnTo>
                    <a:pt x="216" y="78"/>
                  </a:lnTo>
                  <a:lnTo>
                    <a:pt x="214" y="76"/>
                  </a:lnTo>
                  <a:lnTo>
                    <a:pt x="211" y="75"/>
                  </a:lnTo>
                  <a:lnTo>
                    <a:pt x="205" y="73"/>
                  </a:lnTo>
                  <a:lnTo>
                    <a:pt x="201" y="72"/>
                  </a:lnTo>
                  <a:lnTo>
                    <a:pt x="197" y="72"/>
                  </a:lnTo>
                  <a:lnTo>
                    <a:pt x="195" y="72"/>
                  </a:lnTo>
                  <a:lnTo>
                    <a:pt x="192" y="72"/>
                  </a:lnTo>
                  <a:lnTo>
                    <a:pt x="191" y="73"/>
                  </a:lnTo>
                  <a:lnTo>
                    <a:pt x="189" y="73"/>
                  </a:lnTo>
                  <a:lnTo>
                    <a:pt x="186" y="75"/>
                  </a:lnTo>
                  <a:lnTo>
                    <a:pt x="184" y="75"/>
                  </a:lnTo>
                  <a:lnTo>
                    <a:pt x="183" y="73"/>
                  </a:lnTo>
                  <a:lnTo>
                    <a:pt x="180" y="73"/>
                  </a:lnTo>
                  <a:lnTo>
                    <a:pt x="178" y="73"/>
                  </a:lnTo>
                  <a:lnTo>
                    <a:pt x="176" y="75"/>
                  </a:lnTo>
                  <a:lnTo>
                    <a:pt x="173" y="75"/>
                  </a:lnTo>
                  <a:lnTo>
                    <a:pt x="171" y="75"/>
                  </a:lnTo>
                  <a:lnTo>
                    <a:pt x="168" y="75"/>
                  </a:lnTo>
                  <a:lnTo>
                    <a:pt x="166" y="73"/>
                  </a:lnTo>
                  <a:lnTo>
                    <a:pt x="164" y="72"/>
                  </a:lnTo>
                  <a:lnTo>
                    <a:pt x="161" y="71"/>
                  </a:lnTo>
                  <a:lnTo>
                    <a:pt x="160" y="69"/>
                  </a:lnTo>
                  <a:lnTo>
                    <a:pt x="159" y="68"/>
                  </a:lnTo>
                  <a:lnTo>
                    <a:pt x="158" y="66"/>
                  </a:lnTo>
                  <a:lnTo>
                    <a:pt x="157" y="65"/>
                  </a:lnTo>
                  <a:lnTo>
                    <a:pt x="155" y="62"/>
                  </a:lnTo>
                  <a:lnTo>
                    <a:pt x="153" y="55"/>
                  </a:lnTo>
                  <a:lnTo>
                    <a:pt x="151" y="48"/>
                  </a:lnTo>
                  <a:lnTo>
                    <a:pt x="148" y="43"/>
                  </a:lnTo>
                  <a:lnTo>
                    <a:pt x="146" y="39"/>
                  </a:lnTo>
                  <a:lnTo>
                    <a:pt x="142" y="33"/>
                  </a:lnTo>
                  <a:lnTo>
                    <a:pt x="136" y="30"/>
                  </a:lnTo>
                  <a:lnTo>
                    <a:pt x="129" y="27"/>
                  </a:lnTo>
                  <a:lnTo>
                    <a:pt x="120" y="25"/>
                  </a:lnTo>
                  <a:lnTo>
                    <a:pt x="112" y="23"/>
                  </a:lnTo>
                  <a:lnTo>
                    <a:pt x="107" y="20"/>
                  </a:lnTo>
                  <a:lnTo>
                    <a:pt x="103" y="18"/>
                  </a:lnTo>
                  <a:lnTo>
                    <a:pt x="98" y="15"/>
                  </a:lnTo>
                  <a:lnTo>
                    <a:pt x="92" y="12"/>
                  </a:lnTo>
                  <a:lnTo>
                    <a:pt x="88" y="8"/>
                  </a:lnTo>
                  <a:lnTo>
                    <a:pt x="81" y="4"/>
                  </a:lnTo>
                  <a:lnTo>
                    <a:pt x="71" y="0"/>
                  </a:lnTo>
                  <a:lnTo>
                    <a:pt x="69" y="1"/>
                  </a:lnTo>
                  <a:lnTo>
                    <a:pt x="66" y="4"/>
                  </a:lnTo>
                  <a:lnTo>
                    <a:pt x="61" y="5"/>
                  </a:lnTo>
                  <a:lnTo>
                    <a:pt x="57" y="8"/>
                  </a:lnTo>
                  <a:lnTo>
                    <a:pt x="53" y="9"/>
                  </a:lnTo>
                  <a:lnTo>
                    <a:pt x="50" y="13"/>
                  </a:lnTo>
                  <a:lnTo>
                    <a:pt x="47" y="18"/>
                  </a:lnTo>
                  <a:lnTo>
                    <a:pt x="46" y="22"/>
                  </a:lnTo>
                  <a:lnTo>
                    <a:pt x="46" y="25"/>
                  </a:lnTo>
                  <a:lnTo>
                    <a:pt x="46" y="29"/>
                  </a:lnTo>
                  <a:lnTo>
                    <a:pt x="47" y="32"/>
                  </a:lnTo>
                  <a:lnTo>
                    <a:pt x="47" y="34"/>
                  </a:lnTo>
                  <a:lnTo>
                    <a:pt x="48" y="37"/>
                  </a:lnTo>
                  <a:lnTo>
                    <a:pt x="51" y="39"/>
                  </a:lnTo>
                  <a:lnTo>
                    <a:pt x="52" y="41"/>
                  </a:lnTo>
                  <a:lnTo>
                    <a:pt x="54" y="43"/>
                  </a:lnTo>
                  <a:lnTo>
                    <a:pt x="53" y="45"/>
                  </a:lnTo>
                  <a:lnTo>
                    <a:pt x="50" y="50"/>
                  </a:lnTo>
                  <a:lnTo>
                    <a:pt x="46" y="54"/>
                  </a:lnTo>
                  <a:lnTo>
                    <a:pt x="41" y="59"/>
                  </a:lnTo>
                  <a:lnTo>
                    <a:pt x="36" y="64"/>
                  </a:lnTo>
                  <a:lnTo>
                    <a:pt x="32" y="66"/>
                  </a:lnTo>
                  <a:lnTo>
                    <a:pt x="27" y="69"/>
                  </a:lnTo>
                  <a:lnTo>
                    <a:pt x="22" y="69"/>
                  </a:lnTo>
                  <a:lnTo>
                    <a:pt x="20" y="69"/>
                  </a:lnTo>
                  <a:lnTo>
                    <a:pt x="16" y="69"/>
                  </a:lnTo>
                  <a:lnTo>
                    <a:pt x="14" y="69"/>
                  </a:lnTo>
                  <a:lnTo>
                    <a:pt x="11" y="68"/>
                  </a:lnTo>
                  <a:lnTo>
                    <a:pt x="9" y="68"/>
                  </a:lnTo>
                  <a:lnTo>
                    <a:pt x="7" y="66"/>
                  </a:lnTo>
                  <a:lnTo>
                    <a:pt x="4" y="66"/>
                  </a:lnTo>
                  <a:lnTo>
                    <a:pt x="3" y="65"/>
                  </a:lnTo>
                  <a:lnTo>
                    <a:pt x="3" y="66"/>
                  </a:lnTo>
                  <a:lnTo>
                    <a:pt x="2" y="71"/>
                  </a:lnTo>
                  <a:lnTo>
                    <a:pt x="1" y="76"/>
                  </a:lnTo>
                  <a:lnTo>
                    <a:pt x="0" y="83"/>
                  </a:lnTo>
                  <a:lnTo>
                    <a:pt x="0" y="90"/>
                  </a:lnTo>
                  <a:lnTo>
                    <a:pt x="1" y="98"/>
                  </a:lnTo>
                  <a:lnTo>
                    <a:pt x="2" y="101"/>
                  </a:lnTo>
                  <a:lnTo>
                    <a:pt x="3" y="102"/>
                  </a:lnTo>
                  <a:lnTo>
                    <a:pt x="4" y="105"/>
                  </a:lnTo>
                  <a:lnTo>
                    <a:pt x="8" y="106"/>
                  </a:lnTo>
                  <a:lnTo>
                    <a:pt x="9" y="112"/>
                  </a:lnTo>
                  <a:lnTo>
                    <a:pt x="13" y="119"/>
                  </a:lnTo>
                  <a:lnTo>
                    <a:pt x="16" y="125"/>
                  </a:lnTo>
                  <a:lnTo>
                    <a:pt x="21" y="131"/>
                  </a:lnTo>
                  <a:lnTo>
                    <a:pt x="25" y="138"/>
                  </a:lnTo>
                  <a:lnTo>
                    <a:pt x="28" y="145"/>
                  </a:lnTo>
                  <a:lnTo>
                    <a:pt x="31" y="152"/>
                  </a:lnTo>
                  <a:lnTo>
                    <a:pt x="31" y="161"/>
                  </a:lnTo>
                  <a:lnTo>
                    <a:pt x="35" y="161"/>
                  </a:lnTo>
                  <a:lnTo>
                    <a:pt x="38" y="162"/>
                  </a:lnTo>
                  <a:lnTo>
                    <a:pt x="40" y="165"/>
                  </a:lnTo>
                  <a:lnTo>
                    <a:pt x="41" y="168"/>
                  </a:lnTo>
                  <a:lnTo>
                    <a:pt x="42" y="170"/>
                  </a:lnTo>
                  <a:lnTo>
                    <a:pt x="44" y="175"/>
                  </a:lnTo>
                  <a:lnTo>
                    <a:pt x="45" y="179"/>
                  </a:lnTo>
                  <a:lnTo>
                    <a:pt x="48" y="183"/>
                  </a:lnTo>
                  <a:lnTo>
                    <a:pt x="52" y="187"/>
                  </a:lnTo>
                  <a:lnTo>
                    <a:pt x="57" y="191"/>
                  </a:lnTo>
                  <a:lnTo>
                    <a:pt x="61" y="197"/>
                  </a:lnTo>
                  <a:lnTo>
                    <a:pt x="66" y="204"/>
                  </a:lnTo>
                  <a:lnTo>
                    <a:pt x="71" y="211"/>
                  </a:lnTo>
                  <a:lnTo>
                    <a:pt x="75" y="218"/>
                  </a:lnTo>
                  <a:lnTo>
                    <a:pt x="77" y="226"/>
                  </a:lnTo>
                  <a:lnTo>
                    <a:pt x="78" y="233"/>
                  </a:lnTo>
                  <a:lnTo>
                    <a:pt x="78" y="240"/>
                  </a:lnTo>
                  <a:lnTo>
                    <a:pt x="79" y="246"/>
                  </a:lnTo>
                  <a:lnTo>
                    <a:pt x="81" y="251"/>
                  </a:lnTo>
                  <a:lnTo>
                    <a:pt x="83" y="257"/>
                  </a:lnTo>
                  <a:lnTo>
                    <a:pt x="88" y="265"/>
                  </a:lnTo>
                  <a:lnTo>
                    <a:pt x="94" y="272"/>
                  </a:lnTo>
                  <a:lnTo>
                    <a:pt x="102" y="279"/>
                  </a:lnTo>
                  <a:lnTo>
                    <a:pt x="108" y="289"/>
                  </a:lnTo>
                  <a:lnTo>
                    <a:pt x="114" y="297"/>
                  </a:lnTo>
                  <a:lnTo>
                    <a:pt x="117" y="307"/>
                  </a:lnTo>
                  <a:lnTo>
                    <a:pt x="121" y="316"/>
                  </a:lnTo>
                  <a:lnTo>
                    <a:pt x="126" y="326"/>
                  </a:lnTo>
                  <a:lnTo>
                    <a:pt x="130" y="333"/>
                  </a:lnTo>
                  <a:lnTo>
                    <a:pt x="135" y="341"/>
                  </a:lnTo>
                  <a:lnTo>
                    <a:pt x="141" y="348"/>
                  </a:lnTo>
                  <a:lnTo>
                    <a:pt x="146" y="357"/>
                  </a:lnTo>
                  <a:lnTo>
                    <a:pt x="151" y="365"/>
                  </a:lnTo>
                  <a:lnTo>
                    <a:pt x="154" y="376"/>
                  </a:lnTo>
                  <a:lnTo>
                    <a:pt x="162" y="376"/>
                  </a:lnTo>
                  <a:lnTo>
                    <a:pt x="165" y="374"/>
                  </a:lnTo>
                  <a:lnTo>
                    <a:pt x="166" y="372"/>
                  </a:lnTo>
                  <a:lnTo>
                    <a:pt x="167" y="369"/>
                  </a:lnTo>
                  <a:lnTo>
                    <a:pt x="168" y="368"/>
                  </a:lnTo>
                  <a:lnTo>
                    <a:pt x="168" y="365"/>
                  </a:lnTo>
                  <a:lnTo>
                    <a:pt x="168" y="362"/>
                  </a:lnTo>
                  <a:lnTo>
                    <a:pt x="168" y="358"/>
                  </a:lnTo>
                  <a:lnTo>
                    <a:pt x="168" y="354"/>
                  </a:lnTo>
                  <a:lnTo>
                    <a:pt x="168" y="351"/>
                  </a:lnTo>
                  <a:lnTo>
                    <a:pt x="170" y="350"/>
                  </a:lnTo>
                  <a:lnTo>
                    <a:pt x="171" y="348"/>
                  </a:lnTo>
                  <a:lnTo>
                    <a:pt x="172" y="347"/>
                  </a:lnTo>
                  <a:lnTo>
                    <a:pt x="174" y="346"/>
                  </a:lnTo>
                  <a:lnTo>
                    <a:pt x="176" y="344"/>
                  </a:lnTo>
                  <a:lnTo>
                    <a:pt x="178" y="344"/>
                  </a:lnTo>
                  <a:lnTo>
                    <a:pt x="179" y="344"/>
                  </a:lnTo>
                  <a:lnTo>
                    <a:pt x="186" y="344"/>
                  </a:lnTo>
                  <a:lnTo>
                    <a:pt x="192" y="346"/>
                  </a:lnTo>
                  <a:lnTo>
                    <a:pt x="198" y="347"/>
                  </a:lnTo>
                  <a:lnTo>
                    <a:pt x="203" y="350"/>
                  </a:lnTo>
                  <a:lnTo>
                    <a:pt x="207" y="351"/>
                  </a:lnTo>
                  <a:lnTo>
                    <a:pt x="211" y="355"/>
                  </a:lnTo>
                  <a:lnTo>
                    <a:pt x="215" y="358"/>
                  </a:lnTo>
                  <a:lnTo>
                    <a:pt x="217" y="362"/>
                  </a:lnTo>
                  <a:lnTo>
                    <a:pt x="221" y="357"/>
                  </a:lnTo>
                  <a:lnTo>
                    <a:pt x="224" y="351"/>
                  </a:lnTo>
                  <a:lnTo>
                    <a:pt x="229" y="344"/>
                  </a:lnTo>
                  <a:lnTo>
                    <a:pt x="233" y="339"/>
                  </a:lnTo>
                  <a:lnTo>
                    <a:pt x="237" y="332"/>
                  </a:lnTo>
                  <a:lnTo>
                    <a:pt x="240" y="326"/>
                  </a:lnTo>
                  <a:lnTo>
                    <a:pt x="242" y="323"/>
                  </a:lnTo>
                  <a:lnTo>
                    <a:pt x="243" y="322"/>
                  </a:lnTo>
                  <a:lnTo>
                    <a:pt x="319" y="304"/>
                  </a:lnTo>
                  <a:lnTo>
                    <a:pt x="354" y="294"/>
                  </a:lnTo>
                  <a:lnTo>
                    <a:pt x="379" y="233"/>
                  </a:lnTo>
                  <a:lnTo>
                    <a:pt x="371" y="215"/>
                  </a:lnTo>
                  <a:lnTo>
                    <a:pt x="362" y="226"/>
                  </a:lnTo>
                  <a:lnTo>
                    <a:pt x="309" y="218"/>
                  </a:lnTo>
                  <a:lnTo>
                    <a:pt x="291" y="183"/>
                  </a:lnTo>
                  <a:lnTo>
                    <a:pt x="291" y="17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0" name="Freeform 338">
              <a:extLst>
                <a:ext uri="{FF2B5EF4-FFF2-40B4-BE49-F238E27FC236}">
                  <a16:creationId xmlns:a16="http://schemas.microsoft.com/office/drawing/2014/main" id="{39AD6718-3AB6-62C2-ADC2-DD9FB6B297AE}"/>
                </a:ext>
              </a:extLst>
            </p:cNvPr>
            <p:cNvSpPr>
              <a:spLocks/>
            </p:cNvSpPr>
            <p:nvPr/>
          </p:nvSpPr>
          <p:spPr bwMode="gray">
            <a:xfrm>
              <a:off x="7424177" y="2860464"/>
              <a:ext cx="229003" cy="352611"/>
            </a:xfrm>
            <a:custGeom>
              <a:avLst/>
              <a:gdLst>
                <a:gd name="T0" fmla="*/ 100012 w 124"/>
                <a:gd name="T1" fmla="*/ 5605 h 201"/>
                <a:gd name="T2" fmla="*/ 104775 w 124"/>
                <a:gd name="T3" fmla="*/ 21017 h 201"/>
                <a:gd name="T4" fmla="*/ 114300 w 124"/>
                <a:gd name="T5" fmla="*/ 36430 h 201"/>
                <a:gd name="T6" fmla="*/ 125413 w 124"/>
                <a:gd name="T7" fmla="*/ 47639 h 201"/>
                <a:gd name="T8" fmla="*/ 144463 w 124"/>
                <a:gd name="T9" fmla="*/ 54645 h 201"/>
                <a:gd name="T10" fmla="*/ 166688 w 124"/>
                <a:gd name="T11" fmla="*/ 57448 h 201"/>
                <a:gd name="T12" fmla="*/ 182563 w 124"/>
                <a:gd name="T13" fmla="*/ 65854 h 201"/>
                <a:gd name="T14" fmla="*/ 195263 w 124"/>
                <a:gd name="T15" fmla="*/ 78465 h 201"/>
                <a:gd name="T16" fmla="*/ 195263 w 124"/>
                <a:gd name="T17" fmla="*/ 102285 h 201"/>
                <a:gd name="T18" fmla="*/ 182563 w 124"/>
                <a:gd name="T19" fmla="*/ 131709 h 201"/>
                <a:gd name="T20" fmla="*/ 166688 w 124"/>
                <a:gd name="T21" fmla="*/ 158331 h 201"/>
                <a:gd name="T22" fmla="*/ 155575 w 124"/>
                <a:gd name="T23" fmla="*/ 187755 h 201"/>
                <a:gd name="T24" fmla="*/ 146050 w 124"/>
                <a:gd name="T25" fmla="*/ 205970 h 201"/>
                <a:gd name="T26" fmla="*/ 133350 w 124"/>
                <a:gd name="T27" fmla="*/ 212976 h 201"/>
                <a:gd name="T28" fmla="*/ 119063 w 124"/>
                <a:gd name="T29" fmla="*/ 221383 h 201"/>
                <a:gd name="T30" fmla="*/ 114300 w 124"/>
                <a:gd name="T31" fmla="*/ 231191 h 201"/>
                <a:gd name="T32" fmla="*/ 109538 w 124"/>
                <a:gd name="T33" fmla="*/ 238197 h 201"/>
                <a:gd name="T34" fmla="*/ 101600 w 124"/>
                <a:gd name="T35" fmla="*/ 242401 h 201"/>
                <a:gd name="T36" fmla="*/ 95250 w 124"/>
                <a:gd name="T37" fmla="*/ 243802 h 201"/>
                <a:gd name="T38" fmla="*/ 85725 w 124"/>
                <a:gd name="T39" fmla="*/ 246604 h 201"/>
                <a:gd name="T40" fmla="*/ 84138 w 124"/>
                <a:gd name="T41" fmla="*/ 252209 h 201"/>
                <a:gd name="T42" fmla="*/ 79375 w 124"/>
                <a:gd name="T43" fmla="*/ 262017 h 201"/>
                <a:gd name="T44" fmla="*/ 69850 w 124"/>
                <a:gd name="T45" fmla="*/ 269023 h 201"/>
                <a:gd name="T46" fmla="*/ 50800 w 124"/>
                <a:gd name="T47" fmla="*/ 271825 h 201"/>
                <a:gd name="T48" fmla="*/ 30163 w 124"/>
                <a:gd name="T49" fmla="*/ 277430 h 201"/>
                <a:gd name="T50" fmla="*/ 23813 w 124"/>
                <a:gd name="T51" fmla="*/ 278831 h 201"/>
                <a:gd name="T52" fmla="*/ 20638 w 124"/>
                <a:gd name="T53" fmla="*/ 276028 h 201"/>
                <a:gd name="T54" fmla="*/ 17463 w 124"/>
                <a:gd name="T55" fmla="*/ 271825 h 201"/>
                <a:gd name="T56" fmla="*/ 14288 w 124"/>
                <a:gd name="T57" fmla="*/ 267621 h 201"/>
                <a:gd name="T58" fmla="*/ 14288 w 124"/>
                <a:gd name="T59" fmla="*/ 257813 h 201"/>
                <a:gd name="T60" fmla="*/ 12700 w 124"/>
                <a:gd name="T61" fmla="*/ 243802 h 201"/>
                <a:gd name="T62" fmla="*/ 7938 w 124"/>
                <a:gd name="T63" fmla="*/ 233994 h 201"/>
                <a:gd name="T64" fmla="*/ 4763 w 124"/>
                <a:gd name="T65" fmla="*/ 224185 h 201"/>
                <a:gd name="T66" fmla="*/ 0 w 124"/>
                <a:gd name="T67" fmla="*/ 196162 h 201"/>
                <a:gd name="T68" fmla="*/ 96838 w 124"/>
                <a:gd name="T69" fmla="*/ 98081 h 201"/>
                <a:gd name="T70" fmla="*/ 100012 w 124"/>
                <a:gd name="T71" fmla="*/ 0 h 20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4"/>
                <a:gd name="T109" fmla="*/ 0 h 201"/>
                <a:gd name="T110" fmla="*/ 124 w 124"/>
                <a:gd name="T111" fmla="*/ 201 h 20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4" h="201">
                  <a:moveTo>
                    <a:pt x="63" y="0"/>
                  </a:moveTo>
                  <a:lnTo>
                    <a:pt x="63" y="4"/>
                  </a:lnTo>
                  <a:lnTo>
                    <a:pt x="64" y="9"/>
                  </a:lnTo>
                  <a:lnTo>
                    <a:pt x="66" y="15"/>
                  </a:lnTo>
                  <a:lnTo>
                    <a:pt x="68" y="20"/>
                  </a:lnTo>
                  <a:lnTo>
                    <a:pt x="72" y="26"/>
                  </a:lnTo>
                  <a:lnTo>
                    <a:pt x="75" y="30"/>
                  </a:lnTo>
                  <a:lnTo>
                    <a:pt x="79" y="34"/>
                  </a:lnTo>
                  <a:lnTo>
                    <a:pt x="85" y="37"/>
                  </a:lnTo>
                  <a:lnTo>
                    <a:pt x="91" y="39"/>
                  </a:lnTo>
                  <a:lnTo>
                    <a:pt x="98" y="40"/>
                  </a:lnTo>
                  <a:lnTo>
                    <a:pt x="105" y="41"/>
                  </a:lnTo>
                  <a:lnTo>
                    <a:pt x="111" y="44"/>
                  </a:lnTo>
                  <a:lnTo>
                    <a:pt x="115" y="47"/>
                  </a:lnTo>
                  <a:lnTo>
                    <a:pt x="120" y="51"/>
                  </a:lnTo>
                  <a:lnTo>
                    <a:pt x="123" y="56"/>
                  </a:lnTo>
                  <a:lnTo>
                    <a:pt x="124" y="63"/>
                  </a:lnTo>
                  <a:lnTo>
                    <a:pt x="123" y="73"/>
                  </a:lnTo>
                  <a:lnTo>
                    <a:pt x="119" y="84"/>
                  </a:lnTo>
                  <a:lnTo>
                    <a:pt x="115" y="94"/>
                  </a:lnTo>
                  <a:lnTo>
                    <a:pt x="110" y="104"/>
                  </a:lnTo>
                  <a:lnTo>
                    <a:pt x="105" y="113"/>
                  </a:lnTo>
                  <a:lnTo>
                    <a:pt x="100" y="123"/>
                  </a:lnTo>
                  <a:lnTo>
                    <a:pt x="98" y="134"/>
                  </a:lnTo>
                  <a:lnTo>
                    <a:pt x="96" y="145"/>
                  </a:lnTo>
                  <a:lnTo>
                    <a:pt x="92" y="147"/>
                  </a:lnTo>
                  <a:lnTo>
                    <a:pt x="88" y="148"/>
                  </a:lnTo>
                  <a:lnTo>
                    <a:pt x="84" y="152"/>
                  </a:lnTo>
                  <a:lnTo>
                    <a:pt x="80" y="155"/>
                  </a:lnTo>
                  <a:lnTo>
                    <a:pt x="75" y="158"/>
                  </a:lnTo>
                  <a:lnTo>
                    <a:pt x="73" y="162"/>
                  </a:lnTo>
                  <a:lnTo>
                    <a:pt x="72" y="165"/>
                  </a:lnTo>
                  <a:lnTo>
                    <a:pt x="72" y="169"/>
                  </a:lnTo>
                  <a:lnTo>
                    <a:pt x="69" y="170"/>
                  </a:lnTo>
                  <a:lnTo>
                    <a:pt x="68" y="172"/>
                  </a:lnTo>
                  <a:lnTo>
                    <a:pt x="64" y="173"/>
                  </a:lnTo>
                  <a:lnTo>
                    <a:pt x="62" y="173"/>
                  </a:lnTo>
                  <a:lnTo>
                    <a:pt x="60" y="174"/>
                  </a:lnTo>
                  <a:lnTo>
                    <a:pt x="56" y="176"/>
                  </a:lnTo>
                  <a:lnTo>
                    <a:pt x="54" y="176"/>
                  </a:lnTo>
                  <a:lnTo>
                    <a:pt x="53" y="176"/>
                  </a:lnTo>
                  <a:lnTo>
                    <a:pt x="53" y="180"/>
                  </a:lnTo>
                  <a:lnTo>
                    <a:pt x="51" y="184"/>
                  </a:lnTo>
                  <a:lnTo>
                    <a:pt x="50" y="187"/>
                  </a:lnTo>
                  <a:lnTo>
                    <a:pt x="48" y="190"/>
                  </a:lnTo>
                  <a:lnTo>
                    <a:pt x="44" y="192"/>
                  </a:lnTo>
                  <a:lnTo>
                    <a:pt x="38" y="194"/>
                  </a:lnTo>
                  <a:lnTo>
                    <a:pt x="32" y="194"/>
                  </a:lnTo>
                  <a:lnTo>
                    <a:pt x="25" y="195"/>
                  </a:lnTo>
                  <a:lnTo>
                    <a:pt x="19" y="198"/>
                  </a:lnTo>
                  <a:lnTo>
                    <a:pt x="15" y="201"/>
                  </a:lnTo>
                  <a:lnTo>
                    <a:pt x="15" y="199"/>
                  </a:lnTo>
                  <a:lnTo>
                    <a:pt x="15" y="198"/>
                  </a:lnTo>
                  <a:lnTo>
                    <a:pt x="13" y="197"/>
                  </a:lnTo>
                  <a:lnTo>
                    <a:pt x="12" y="195"/>
                  </a:lnTo>
                  <a:lnTo>
                    <a:pt x="11" y="194"/>
                  </a:lnTo>
                  <a:lnTo>
                    <a:pt x="10" y="192"/>
                  </a:lnTo>
                  <a:lnTo>
                    <a:pt x="9" y="191"/>
                  </a:lnTo>
                  <a:lnTo>
                    <a:pt x="9" y="188"/>
                  </a:lnTo>
                  <a:lnTo>
                    <a:pt x="9" y="184"/>
                  </a:lnTo>
                  <a:lnTo>
                    <a:pt x="9" y="178"/>
                  </a:lnTo>
                  <a:lnTo>
                    <a:pt x="8" y="174"/>
                  </a:lnTo>
                  <a:lnTo>
                    <a:pt x="6" y="170"/>
                  </a:lnTo>
                  <a:lnTo>
                    <a:pt x="5" y="167"/>
                  </a:lnTo>
                  <a:lnTo>
                    <a:pt x="4" y="163"/>
                  </a:lnTo>
                  <a:lnTo>
                    <a:pt x="3" y="160"/>
                  </a:lnTo>
                  <a:lnTo>
                    <a:pt x="0" y="156"/>
                  </a:lnTo>
                  <a:lnTo>
                    <a:pt x="0" y="140"/>
                  </a:lnTo>
                  <a:lnTo>
                    <a:pt x="36" y="130"/>
                  </a:lnTo>
                  <a:lnTo>
                    <a:pt x="61" y="70"/>
                  </a:lnTo>
                  <a:lnTo>
                    <a:pt x="53" y="52"/>
                  </a:lnTo>
                  <a:lnTo>
                    <a:pt x="63"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1" name="Freeform 339">
              <a:extLst>
                <a:ext uri="{FF2B5EF4-FFF2-40B4-BE49-F238E27FC236}">
                  <a16:creationId xmlns:a16="http://schemas.microsoft.com/office/drawing/2014/main" id="{925601E1-E947-F875-ED1C-78165D9FEE6E}"/>
                </a:ext>
              </a:extLst>
            </p:cNvPr>
            <p:cNvSpPr>
              <a:spLocks/>
            </p:cNvSpPr>
            <p:nvPr/>
          </p:nvSpPr>
          <p:spPr bwMode="gray">
            <a:xfrm>
              <a:off x="7118840" y="3100160"/>
              <a:ext cx="329442" cy="305067"/>
            </a:xfrm>
            <a:custGeom>
              <a:avLst/>
              <a:gdLst>
                <a:gd name="T0" fmla="*/ 12700 w 177"/>
                <a:gd name="T1" fmla="*/ 105087 h 174"/>
                <a:gd name="T2" fmla="*/ 19050 w 177"/>
                <a:gd name="T3" fmla="*/ 99482 h 174"/>
                <a:gd name="T4" fmla="*/ 22225 w 177"/>
                <a:gd name="T5" fmla="*/ 93878 h 174"/>
                <a:gd name="T6" fmla="*/ 22225 w 177"/>
                <a:gd name="T7" fmla="*/ 85471 h 174"/>
                <a:gd name="T8" fmla="*/ 22225 w 177"/>
                <a:gd name="T9" fmla="*/ 74262 h 174"/>
                <a:gd name="T10" fmla="*/ 25400 w 177"/>
                <a:gd name="T11" fmla="*/ 68657 h 174"/>
                <a:gd name="T12" fmla="*/ 28575 w 177"/>
                <a:gd name="T13" fmla="*/ 64453 h 174"/>
                <a:gd name="T14" fmla="*/ 34925 w 177"/>
                <a:gd name="T15" fmla="*/ 58849 h 174"/>
                <a:gd name="T16" fmla="*/ 39688 w 177"/>
                <a:gd name="T17" fmla="*/ 58849 h 174"/>
                <a:gd name="T18" fmla="*/ 60325 w 177"/>
                <a:gd name="T19" fmla="*/ 63052 h 174"/>
                <a:gd name="T20" fmla="*/ 79375 w 177"/>
                <a:gd name="T21" fmla="*/ 68657 h 174"/>
                <a:gd name="T22" fmla="*/ 92075 w 177"/>
                <a:gd name="T23" fmla="*/ 75663 h 174"/>
                <a:gd name="T24" fmla="*/ 101600 w 177"/>
                <a:gd name="T25" fmla="*/ 85471 h 174"/>
                <a:gd name="T26" fmla="*/ 112713 w 177"/>
                <a:gd name="T27" fmla="*/ 70058 h 174"/>
                <a:gd name="T28" fmla="*/ 127000 w 177"/>
                <a:gd name="T29" fmla="*/ 51843 h 174"/>
                <a:gd name="T30" fmla="*/ 138113 w 177"/>
                <a:gd name="T31" fmla="*/ 33628 h 174"/>
                <a:gd name="T32" fmla="*/ 142875 w 177"/>
                <a:gd name="T33" fmla="*/ 28023 h 174"/>
                <a:gd name="T34" fmla="*/ 263525 w 177"/>
                <a:gd name="T35" fmla="*/ 23820 h 174"/>
                <a:gd name="T36" fmla="*/ 269875 w 177"/>
                <a:gd name="T37" fmla="*/ 33628 h 174"/>
                <a:gd name="T38" fmla="*/ 273050 w 177"/>
                <a:gd name="T39" fmla="*/ 43436 h 174"/>
                <a:gd name="T40" fmla="*/ 277813 w 177"/>
                <a:gd name="T41" fmla="*/ 54645 h 174"/>
                <a:gd name="T42" fmla="*/ 277813 w 177"/>
                <a:gd name="T43" fmla="*/ 70058 h 174"/>
                <a:gd name="T44" fmla="*/ 277813 w 177"/>
                <a:gd name="T45" fmla="*/ 78465 h 174"/>
                <a:gd name="T46" fmla="*/ 279400 w 177"/>
                <a:gd name="T47" fmla="*/ 85471 h 174"/>
                <a:gd name="T48" fmla="*/ 280988 w 177"/>
                <a:gd name="T49" fmla="*/ 92477 h 174"/>
                <a:gd name="T50" fmla="*/ 280988 w 177"/>
                <a:gd name="T51" fmla="*/ 99482 h 174"/>
                <a:gd name="T52" fmla="*/ 279400 w 177"/>
                <a:gd name="T53" fmla="*/ 102285 h 174"/>
                <a:gd name="T54" fmla="*/ 277813 w 177"/>
                <a:gd name="T55" fmla="*/ 103686 h 174"/>
                <a:gd name="T56" fmla="*/ 263525 w 177"/>
                <a:gd name="T57" fmla="*/ 124703 h 174"/>
                <a:gd name="T58" fmla="*/ 242888 w 177"/>
                <a:gd name="T59" fmla="*/ 138715 h 174"/>
                <a:gd name="T60" fmla="*/ 222250 w 177"/>
                <a:gd name="T61" fmla="*/ 148523 h 174"/>
                <a:gd name="T62" fmla="*/ 201613 w 177"/>
                <a:gd name="T63" fmla="*/ 154128 h 174"/>
                <a:gd name="T64" fmla="*/ 173038 w 177"/>
                <a:gd name="T65" fmla="*/ 169540 h 174"/>
                <a:gd name="T66" fmla="*/ 147638 w 177"/>
                <a:gd name="T67" fmla="*/ 179349 h 174"/>
                <a:gd name="T68" fmla="*/ 122238 w 177"/>
                <a:gd name="T69" fmla="*/ 193360 h 174"/>
                <a:gd name="T70" fmla="*/ 92075 w 177"/>
                <a:gd name="T71" fmla="*/ 203168 h 174"/>
                <a:gd name="T72" fmla="*/ 76200 w 177"/>
                <a:gd name="T73" fmla="*/ 210174 h 174"/>
                <a:gd name="T74" fmla="*/ 58738 w 177"/>
                <a:gd name="T75" fmla="*/ 222785 h 174"/>
                <a:gd name="T76" fmla="*/ 47625 w 177"/>
                <a:gd name="T77" fmla="*/ 233994 h 174"/>
                <a:gd name="T78" fmla="*/ 36513 w 177"/>
                <a:gd name="T79" fmla="*/ 243802 h 174"/>
                <a:gd name="T80" fmla="*/ 22225 w 177"/>
                <a:gd name="T81" fmla="*/ 214378 h 174"/>
                <a:gd name="T82" fmla="*/ 12700 w 177"/>
                <a:gd name="T83" fmla="*/ 177947 h 174"/>
                <a:gd name="T84" fmla="*/ 7938 w 177"/>
                <a:gd name="T85" fmla="*/ 142918 h 174"/>
                <a:gd name="T86" fmla="*/ 0 w 177"/>
                <a:gd name="T87" fmla="*/ 109291 h 1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7"/>
                <a:gd name="T133" fmla="*/ 0 h 174"/>
                <a:gd name="T134" fmla="*/ 177 w 177"/>
                <a:gd name="T135" fmla="*/ 174 h 1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7" h="174">
                  <a:moveTo>
                    <a:pt x="0" y="78"/>
                  </a:moveTo>
                  <a:lnTo>
                    <a:pt x="8" y="75"/>
                  </a:lnTo>
                  <a:lnTo>
                    <a:pt x="11" y="73"/>
                  </a:lnTo>
                  <a:lnTo>
                    <a:pt x="12" y="71"/>
                  </a:lnTo>
                  <a:lnTo>
                    <a:pt x="13" y="68"/>
                  </a:lnTo>
                  <a:lnTo>
                    <a:pt x="14" y="67"/>
                  </a:lnTo>
                  <a:lnTo>
                    <a:pt x="14" y="64"/>
                  </a:lnTo>
                  <a:lnTo>
                    <a:pt x="14" y="61"/>
                  </a:lnTo>
                  <a:lnTo>
                    <a:pt x="14" y="57"/>
                  </a:lnTo>
                  <a:lnTo>
                    <a:pt x="14" y="53"/>
                  </a:lnTo>
                  <a:lnTo>
                    <a:pt x="14" y="50"/>
                  </a:lnTo>
                  <a:lnTo>
                    <a:pt x="16" y="49"/>
                  </a:lnTo>
                  <a:lnTo>
                    <a:pt x="17" y="47"/>
                  </a:lnTo>
                  <a:lnTo>
                    <a:pt x="18" y="46"/>
                  </a:lnTo>
                  <a:lnTo>
                    <a:pt x="20" y="45"/>
                  </a:lnTo>
                  <a:lnTo>
                    <a:pt x="22" y="42"/>
                  </a:lnTo>
                  <a:lnTo>
                    <a:pt x="24" y="42"/>
                  </a:lnTo>
                  <a:lnTo>
                    <a:pt x="25" y="42"/>
                  </a:lnTo>
                  <a:lnTo>
                    <a:pt x="32" y="42"/>
                  </a:lnTo>
                  <a:lnTo>
                    <a:pt x="38" y="45"/>
                  </a:lnTo>
                  <a:lnTo>
                    <a:pt x="45" y="46"/>
                  </a:lnTo>
                  <a:lnTo>
                    <a:pt x="50" y="49"/>
                  </a:lnTo>
                  <a:lnTo>
                    <a:pt x="54" y="50"/>
                  </a:lnTo>
                  <a:lnTo>
                    <a:pt x="58" y="54"/>
                  </a:lnTo>
                  <a:lnTo>
                    <a:pt x="62" y="57"/>
                  </a:lnTo>
                  <a:lnTo>
                    <a:pt x="64" y="61"/>
                  </a:lnTo>
                  <a:lnTo>
                    <a:pt x="68" y="56"/>
                  </a:lnTo>
                  <a:lnTo>
                    <a:pt x="71" y="50"/>
                  </a:lnTo>
                  <a:lnTo>
                    <a:pt x="76" y="42"/>
                  </a:lnTo>
                  <a:lnTo>
                    <a:pt x="80" y="37"/>
                  </a:lnTo>
                  <a:lnTo>
                    <a:pt x="84" y="30"/>
                  </a:lnTo>
                  <a:lnTo>
                    <a:pt x="87" y="24"/>
                  </a:lnTo>
                  <a:lnTo>
                    <a:pt x="89" y="21"/>
                  </a:lnTo>
                  <a:lnTo>
                    <a:pt x="90" y="20"/>
                  </a:lnTo>
                  <a:lnTo>
                    <a:pt x="166" y="0"/>
                  </a:lnTo>
                  <a:lnTo>
                    <a:pt x="166" y="17"/>
                  </a:lnTo>
                  <a:lnTo>
                    <a:pt x="169" y="21"/>
                  </a:lnTo>
                  <a:lnTo>
                    <a:pt x="170" y="24"/>
                  </a:lnTo>
                  <a:lnTo>
                    <a:pt x="171" y="28"/>
                  </a:lnTo>
                  <a:lnTo>
                    <a:pt x="172" y="31"/>
                  </a:lnTo>
                  <a:lnTo>
                    <a:pt x="174" y="35"/>
                  </a:lnTo>
                  <a:lnTo>
                    <a:pt x="175" y="39"/>
                  </a:lnTo>
                  <a:lnTo>
                    <a:pt x="175" y="46"/>
                  </a:lnTo>
                  <a:lnTo>
                    <a:pt x="175" y="50"/>
                  </a:lnTo>
                  <a:lnTo>
                    <a:pt x="175" y="53"/>
                  </a:lnTo>
                  <a:lnTo>
                    <a:pt x="175" y="56"/>
                  </a:lnTo>
                  <a:lnTo>
                    <a:pt x="176" y="59"/>
                  </a:lnTo>
                  <a:lnTo>
                    <a:pt x="176" y="61"/>
                  </a:lnTo>
                  <a:lnTo>
                    <a:pt x="176" y="64"/>
                  </a:lnTo>
                  <a:lnTo>
                    <a:pt x="177" y="66"/>
                  </a:lnTo>
                  <a:lnTo>
                    <a:pt x="177" y="68"/>
                  </a:lnTo>
                  <a:lnTo>
                    <a:pt x="177" y="71"/>
                  </a:lnTo>
                  <a:lnTo>
                    <a:pt x="176" y="71"/>
                  </a:lnTo>
                  <a:lnTo>
                    <a:pt x="176" y="73"/>
                  </a:lnTo>
                  <a:lnTo>
                    <a:pt x="175" y="73"/>
                  </a:lnTo>
                  <a:lnTo>
                    <a:pt x="175" y="74"/>
                  </a:lnTo>
                  <a:lnTo>
                    <a:pt x="171" y="82"/>
                  </a:lnTo>
                  <a:lnTo>
                    <a:pt x="166" y="89"/>
                  </a:lnTo>
                  <a:lnTo>
                    <a:pt x="160" y="95"/>
                  </a:lnTo>
                  <a:lnTo>
                    <a:pt x="153" y="99"/>
                  </a:lnTo>
                  <a:lnTo>
                    <a:pt x="147" y="103"/>
                  </a:lnTo>
                  <a:lnTo>
                    <a:pt x="140" y="106"/>
                  </a:lnTo>
                  <a:lnTo>
                    <a:pt x="134" y="109"/>
                  </a:lnTo>
                  <a:lnTo>
                    <a:pt x="127" y="110"/>
                  </a:lnTo>
                  <a:lnTo>
                    <a:pt x="118" y="116"/>
                  </a:lnTo>
                  <a:lnTo>
                    <a:pt x="109" y="121"/>
                  </a:lnTo>
                  <a:lnTo>
                    <a:pt x="101" y="125"/>
                  </a:lnTo>
                  <a:lnTo>
                    <a:pt x="93" y="128"/>
                  </a:lnTo>
                  <a:lnTo>
                    <a:pt x="86" y="133"/>
                  </a:lnTo>
                  <a:lnTo>
                    <a:pt x="77" y="138"/>
                  </a:lnTo>
                  <a:lnTo>
                    <a:pt x="68" y="140"/>
                  </a:lnTo>
                  <a:lnTo>
                    <a:pt x="58" y="145"/>
                  </a:lnTo>
                  <a:lnTo>
                    <a:pt x="52" y="147"/>
                  </a:lnTo>
                  <a:lnTo>
                    <a:pt x="48" y="150"/>
                  </a:lnTo>
                  <a:lnTo>
                    <a:pt x="42" y="154"/>
                  </a:lnTo>
                  <a:lnTo>
                    <a:pt x="37" y="159"/>
                  </a:lnTo>
                  <a:lnTo>
                    <a:pt x="33" y="163"/>
                  </a:lnTo>
                  <a:lnTo>
                    <a:pt x="30" y="167"/>
                  </a:lnTo>
                  <a:lnTo>
                    <a:pt x="26" y="171"/>
                  </a:lnTo>
                  <a:lnTo>
                    <a:pt x="23" y="174"/>
                  </a:lnTo>
                  <a:lnTo>
                    <a:pt x="18" y="164"/>
                  </a:lnTo>
                  <a:lnTo>
                    <a:pt x="14" y="153"/>
                  </a:lnTo>
                  <a:lnTo>
                    <a:pt x="12" y="140"/>
                  </a:lnTo>
                  <a:lnTo>
                    <a:pt x="8" y="127"/>
                  </a:lnTo>
                  <a:lnTo>
                    <a:pt x="7" y="114"/>
                  </a:lnTo>
                  <a:lnTo>
                    <a:pt x="5" y="102"/>
                  </a:lnTo>
                  <a:lnTo>
                    <a:pt x="3" y="89"/>
                  </a:lnTo>
                  <a:lnTo>
                    <a:pt x="0" y="7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2" name="Freeform 340">
              <a:extLst>
                <a:ext uri="{FF2B5EF4-FFF2-40B4-BE49-F238E27FC236}">
                  <a16:creationId xmlns:a16="http://schemas.microsoft.com/office/drawing/2014/main" id="{511F7FE1-168A-6701-840F-52CB5AC3B02C}"/>
                </a:ext>
              </a:extLst>
            </p:cNvPr>
            <p:cNvSpPr>
              <a:spLocks/>
            </p:cNvSpPr>
            <p:nvPr/>
          </p:nvSpPr>
          <p:spPr bwMode="gray">
            <a:xfrm>
              <a:off x="7371947" y="2814903"/>
              <a:ext cx="170747" cy="158478"/>
            </a:xfrm>
            <a:custGeom>
              <a:avLst/>
              <a:gdLst>
                <a:gd name="T0" fmla="*/ 0 w 92"/>
                <a:gd name="T1" fmla="*/ 60250 h 90"/>
                <a:gd name="T2" fmla="*/ 3175 w 92"/>
                <a:gd name="T3" fmla="*/ 60250 h 90"/>
                <a:gd name="T4" fmla="*/ 4762 w 92"/>
                <a:gd name="T5" fmla="*/ 60250 h 90"/>
                <a:gd name="T6" fmla="*/ 7938 w 92"/>
                <a:gd name="T7" fmla="*/ 63052 h 90"/>
                <a:gd name="T8" fmla="*/ 7938 w 92"/>
                <a:gd name="T9" fmla="*/ 65854 h 90"/>
                <a:gd name="T10" fmla="*/ 9525 w 92"/>
                <a:gd name="T11" fmla="*/ 70058 h 90"/>
                <a:gd name="T12" fmla="*/ 12700 w 92"/>
                <a:gd name="T13" fmla="*/ 72860 h 90"/>
                <a:gd name="T14" fmla="*/ 20637 w 92"/>
                <a:gd name="T15" fmla="*/ 72860 h 90"/>
                <a:gd name="T16" fmla="*/ 31750 w 92"/>
                <a:gd name="T17" fmla="*/ 72860 h 90"/>
                <a:gd name="T18" fmla="*/ 50800 w 92"/>
                <a:gd name="T19" fmla="*/ 68657 h 90"/>
                <a:gd name="T20" fmla="*/ 65088 w 92"/>
                <a:gd name="T21" fmla="*/ 65854 h 90"/>
                <a:gd name="T22" fmla="*/ 79375 w 92"/>
                <a:gd name="T23" fmla="*/ 63052 h 90"/>
                <a:gd name="T24" fmla="*/ 90487 w 92"/>
                <a:gd name="T25" fmla="*/ 56046 h 90"/>
                <a:gd name="T26" fmla="*/ 100012 w 92"/>
                <a:gd name="T27" fmla="*/ 49040 h 90"/>
                <a:gd name="T28" fmla="*/ 112713 w 92"/>
                <a:gd name="T29" fmla="*/ 37831 h 90"/>
                <a:gd name="T30" fmla="*/ 123825 w 92"/>
                <a:gd name="T31" fmla="*/ 19616 h 90"/>
                <a:gd name="T32" fmla="*/ 134938 w 92"/>
                <a:gd name="T33" fmla="*/ 0 h 90"/>
                <a:gd name="T34" fmla="*/ 136525 w 92"/>
                <a:gd name="T35" fmla="*/ 2802 h 90"/>
                <a:gd name="T36" fmla="*/ 139700 w 92"/>
                <a:gd name="T37" fmla="*/ 7006 h 90"/>
                <a:gd name="T38" fmla="*/ 141288 w 92"/>
                <a:gd name="T39" fmla="*/ 9808 h 90"/>
                <a:gd name="T40" fmla="*/ 141288 w 92"/>
                <a:gd name="T41" fmla="*/ 14012 h 90"/>
                <a:gd name="T42" fmla="*/ 142875 w 92"/>
                <a:gd name="T43" fmla="*/ 18215 h 90"/>
                <a:gd name="T44" fmla="*/ 144463 w 92"/>
                <a:gd name="T45" fmla="*/ 22418 h 90"/>
                <a:gd name="T46" fmla="*/ 144463 w 92"/>
                <a:gd name="T47" fmla="*/ 26622 h 90"/>
                <a:gd name="T48" fmla="*/ 146050 w 92"/>
                <a:gd name="T49" fmla="*/ 33628 h 90"/>
                <a:gd name="T50" fmla="*/ 125413 w 92"/>
                <a:gd name="T51" fmla="*/ 109290 h 90"/>
                <a:gd name="T52" fmla="*/ 115888 w 92"/>
                <a:gd name="T53" fmla="*/ 126104 h 90"/>
                <a:gd name="T54" fmla="*/ 28575 w 92"/>
                <a:gd name="T55" fmla="*/ 114895 h 90"/>
                <a:gd name="T56" fmla="*/ 0 w 92"/>
                <a:gd name="T57" fmla="*/ 60250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2"/>
                <a:gd name="T88" fmla="*/ 0 h 90"/>
                <a:gd name="T89" fmla="*/ 92 w 92"/>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2" h="90">
                  <a:moveTo>
                    <a:pt x="0" y="43"/>
                  </a:moveTo>
                  <a:lnTo>
                    <a:pt x="2" y="43"/>
                  </a:lnTo>
                  <a:lnTo>
                    <a:pt x="3" y="43"/>
                  </a:lnTo>
                  <a:lnTo>
                    <a:pt x="5" y="45"/>
                  </a:lnTo>
                  <a:lnTo>
                    <a:pt x="5" y="47"/>
                  </a:lnTo>
                  <a:lnTo>
                    <a:pt x="6" y="50"/>
                  </a:lnTo>
                  <a:lnTo>
                    <a:pt x="8" y="52"/>
                  </a:lnTo>
                  <a:lnTo>
                    <a:pt x="13" y="52"/>
                  </a:lnTo>
                  <a:lnTo>
                    <a:pt x="20" y="52"/>
                  </a:lnTo>
                  <a:lnTo>
                    <a:pt x="32" y="49"/>
                  </a:lnTo>
                  <a:lnTo>
                    <a:pt x="41" y="47"/>
                  </a:lnTo>
                  <a:lnTo>
                    <a:pt x="50" y="45"/>
                  </a:lnTo>
                  <a:lnTo>
                    <a:pt x="57" y="40"/>
                  </a:lnTo>
                  <a:lnTo>
                    <a:pt x="63" y="35"/>
                  </a:lnTo>
                  <a:lnTo>
                    <a:pt x="71" y="27"/>
                  </a:lnTo>
                  <a:lnTo>
                    <a:pt x="78" y="14"/>
                  </a:lnTo>
                  <a:lnTo>
                    <a:pt x="85" y="0"/>
                  </a:lnTo>
                  <a:lnTo>
                    <a:pt x="86" y="2"/>
                  </a:lnTo>
                  <a:lnTo>
                    <a:pt x="88" y="5"/>
                  </a:lnTo>
                  <a:lnTo>
                    <a:pt x="89" y="7"/>
                  </a:lnTo>
                  <a:lnTo>
                    <a:pt x="89" y="10"/>
                  </a:lnTo>
                  <a:lnTo>
                    <a:pt x="90" y="13"/>
                  </a:lnTo>
                  <a:lnTo>
                    <a:pt x="91" y="16"/>
                  </a:lnTo>
                  <a:lnTo>
                    <a:pt x="91" y="19"/>
                  </a:lnTo>
                  <a:lnTo>
                    <a:pt x="92" y="24"/>
                  </a:lnTo>
                  <a:lnTo>
                    <a:pt x="79" y="78"/>
                  </a:lnTo>
                  <a:lnTo>
                    <a:pt x="73" y="90"/>
                  </a:lnTo>
                  <a:lnTo>
                    <a:pt x="18" y="82"/>
                  </a:lnTo>
                  <a:lnTo>
                    <a:pt x="0" y="4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3" name="Freeform 341">
              <a:extLst>
                <a:ext uri="{FF2B5EF4-FFF2-40B4-BE49-F238E27FC236}">
                  <a16:creationId xmlns:a16="http://schemas.microsoft.com/office/drawing/2014/main" id="{D8299276-56C2-3611-4D86-AECAEC6370FD}"/>
                </a:ext>
              </a:extLst>
            </p:cNvPr>
            <p:cNvSpPr>
              <a:spLocks/>
            </p:cNvSpPr>
            <p:nvPr/>
          </p:nvSpPr>
          <p:spPr bwMode="gray">
            <a:xfrm>
              <a:off x="6964163" y="2367207"/>
              <a:ext cx="299311" cy="342704"/>
            </a:xfrm>
            <a:custGeom>
              <a:avLst/>
              <a:gdLst>
                <a:gd name="T0" fmla="*/ 236538 w 162"/>
                <a:gd name="T1" fmla="*/ 200366 h 197"/>
                <a:gd name="T2" fmla="*/ 241300 w 162"/>
                <a:gd name="T3" fmla="*/ 186355 h 197"/>
                <a:gd name="T4" fmla="*/ 241300 w 162"/>
                <a:gd name="T5" fmla="*/ 176546 h 197"/>
                <a:gd name="T6" fmla="*/ 238125 w 162"/>
                <a:gd name="T7" fmla="*/ 169541 h 197"/>
                <a:gd name="T8" fmla="*/ 236538 w 162"/>
                <a:gd name="T9" fmla="*/ 162535 h 197"/>
                <a:gd name="T10" fmla="*/ 214313 w 162"/>
                <a:gd name="T11" fmla="*/ 155529 h 197"/>
                <a:gd name="T12" fmla="*/ 190500 w 162"/>
                <a:gd name="T13" fmla="*/ 137314 h 197"/>
                <a:gd name="T14" fmla="*/ 174625 w 162"/>
                <a:gd name="T15" fmla="*/ 116296 h 197"/>
                <a:gd name="T16" fmla="*/ 169862 w 162"/>
                <a:gd name="T17" fmla="*/ 96680 h 197"/>
                <a:gd name="T18" fmla="*/ 169862 w 162"/>
                <a:gd name="T19" fmla="*/ 86872 h 197"/>
                <a:gd name="T20" fmla="*/ 174625 w 162"/>
                <a:gd name="T21" fmla="*/ 81267 h 197"/>
                <a:gd name="T22" fmla="*/ 179387 w 162"/>
                <a:gd name="T23" fmla="*/ 75663 h 197"/>
                <a:gd name="T24" fmla="*/ 182562 w 162"/>
                <a:gd name="T25" fmla="*/ 71459 h 197"/>
                <a:gd name="T26" fmla="*/ 171450 w 162"/>
                <a:gd name="T27" fmla="*/ 60250 h 197"/>
                <a:gd name="T28" fmla="*/ 157162 w 162"/>
                <a:gd name="T29" fmla="*/ 44837 h 197"/>
                <a:gd name="T30" fmla="*/ 146050 w 162"/>
                <a:gd name="T31" fmla="*/ 25221 h 197"/>
                <a:gd name="T32" fmla="*/ 141287 w 162"/>
                <a:gd name="T33" fmla="*/ 9808 h 197"/>
                <a:gd name="T34" fmla="*/ 131762 w 162"/>
                <a:gd name="T35" fmla="*/ 9808 h 197"/>
                <a:gd name="T36" fmla="*/ 120650 w 162"/>
                <a:gd name="T37" fmla="*/ 7006 h 197"/>
                <a:gd name="T38" fmla="*/ 111125 w 162"/>
                <a:gd name="T39" fmla="*/ 2802 h 197"/>
                <a:gd name="T40" fmla="*/ 100012 w 162"/>
                <a:gd name="T41" fmla="*/ 0 h 197"/>
                <a:gd name="T42" fmla="*/ 92075 w 162"/>
                <a:gd name="T43" fmla="*/ 0 h 197"/>
                <a:gd name="T44" fmla="*/ 87312 w 162"/>
                <a:gd name="T45" fmla="*/ 0 h 197"/>
                <a:gd name="T46" fmla="*/ 84137 w 162"/>
                <a:gd name="T47" fmla="*/ 0 h 197"/>
                <a:gd name="T48" fmla="*/ 80962 w 162"/>
                <a:gd name="T49" fmla="*/ 0 h 197"/>
                <a:gd name="T50" fmla="*/ 74612 w 162"/>
                <a:gd name="T51" fmla="*/ 2802 h 197"/>
                <a:gd name="T52" fmla="*/ 61913 w 162"/>
                <a:gd name="T53" fmla="*/ 15413 h 197"/>
                <a:gd name="T54" fmla="*/ 50800 w 162"/>
                <a:gd name="T55" fmla="*/ 26622 h 197"/>
                <a:gd name="T56" fmla="*/ 44450 w 162"/>
                <a:gd name="T57" fmla="*/ 35029 h 197"/>
                <a:gd name="T58" fmla="*/ 44450 w 162"/>
                <a:gd name="T59" fmla="*/ 50442 h 197"/>
                <a:gd name="T60" fmla="*/ 46037 w 162"/>
                <a:gd name="T61" fmla="*/ 65855 h 197"/>
                <a:gd name="T62" fmla="*/ 46037 w 162"/>
                <a:gd name="T63" fmla="*/ 81267 h 197"/>
                <a:gd name="T64" fmla="*/ 44450 w 162"/>
                <a:gd name="T65" fmla="*/ 92477 h 197"/>
                <a:gd name="T66" fmla="*/ 39687 w 162"/>
                <a:gd name="T67" fmla="*/ 100884 h 197"/>
                <a:gd name="T68" fmla="*/ 26988 w 162"/>
                <a:gd name="T69" fmla="*/ 110692 h 197"/>
                <a:gd name="T70" fmla="*/ 14288 w 162"/>
                <a:gd name="T71" fmla="*/ 120500 h 197"/>
                <a:gd name="T72" fmla="*/ 1588 w 162"/>
                <a:gd name="T73" fmla="*/ 127506 h 197"/>
                <a:gd name="T74" fmla="*/ 1588 w 162"/>
                <a:gd name="T75" fmla="*/ 147122 h 197"/>
                <a:gd name="T76" fmla="*/ 1588 w 162"/>
                <a:gd name="T77" fmla="*/ 159733 h 197"/>
                <a:gd name="T78" fmla="*/ 20637 w 162"/>
                <a:gd name="T79" fmla="*/ 172343 h 197"/>
                <a:gd name="T80" fmla="*/ 80962 w 162"/>
                <a:gd name="T81" fmla="*/ 200366 h 197"/>
                <a:gd name="T82" fmla="*/ 114300 w 162"/>
                <a:gd name="T83" fmla="*/ 215779 h 197"/>
                <a:gd name="T84" fmla="*/ 131762 w 162"/>
                <a:gd name="T85" fmla="*/ 232593 h 197"/>
                <a:gd name="T86" fmla="*/ 134937 w 162"/>
                <a:gd name="T87" fmla="*/ 250808 h 197"/>
                <a:gd name="T88" fmla="*/ 136525 w 162"/>
                <a:gd name="T89" fmla="*/ 257814 h 197"/>
                <a:gd name="T90" fmla="*/ 141287 w 162"/>
                <a:gd name="T91" fmla="*/ 263419 h 197"/>
                <a:gd name="T92" fmla="*/ 146050 w 162"/>
                <a:gd name="T93" fmla="*/ 267622 h 197"/>
                <a:gd name="T94" fmla="*/ 152400 w 162"/>
                <a:gd name="T95" fmla="*/ 271826 h 197"/>
                <a:gd name="T96" fmla="*/ 161925 w 162"/>
                <a:gd name="T97" fmla="*/ 276029 h 197"/>
                <a:gd name="T98" fmla="*/ 166687 w 162"/>
                <a:gd name="T99" fmla="*/ 273227 h 197"/>
                <a:gd name="T100" fmla="*/ 176212 w 162"/>
                <a:gd name="T101" fmla="*/ 273227 h 197"/>
                <a:gd name="T102" fmla="*/ 182562 w 162"/>
                <a:gd name="T103" fmla="*/ 276029 h 197"/>
                <a:gd name="T104" fmla="*/ 185737 w 162"/>
                <a:gd name="T105" fmla="*/ 276029 h 197"/>
                <a:gd name="T106" fmla="*/ 196850 w 162"/>
                <a:gd name="T107" fmla="*/ 276029 h 197"/>
                <a:gd name="T108" fmla="*/ 211138 w 162"/>
                <a:gd name="T109" fmla="*/ 276029 h 197"/>
                <a:gd name="T110" fmla="*/ 223838 w 162"/>
                <a:gd name="T111" fmla="*/ 276029 h 197"/>
                <a:gd name="T112" fmla="*/ 231775 w 162"/>
                <a:gd name="T113" fmla="*/ 243802 h 197"/>
                <a:gd name="T114" fmla="*/ 234950 w 162"/>
                <a:gd name="T115" fmla="*/ 243802 h 197"/>
                <a:gd name="T116" fmla="*/ 236538 w 162"/>
                <a:gd name="T117" fmla="*/ 242401 h 197"/>
                <a:gd name="T118" fmla="*/ 241300 w 162"/>
                <a:gd name="T119" fmla="*/ 241000 h 197"/>
                <a:gd name="T120" fmla="*/ 244475 w 162"/>
                <a:gd name="T121" fmla="*/ 236796 h 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197"/>
                <a:gd name="T185" fmla="*/ 162 w 162"/>
                <a:gd name="T186" fmla="*/ 197 h 19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197">
                  <a:moveTo>
                    <a:pt x="162" y="165"/>
                  </a:moveTo>
                  <a:lnTo>
                    <a:pt x="149" y="143"/>
                  </a:lnTo>
                  <a:lnTo>
                    <a:pt x="152" y="139"/>
                  </a:lnTo>
                  <a:lnTo>
                    <a:pt x="152" y="133"/>
                  </a:lnTo>
                  <a:lnTo>
                    <a:pt x="152" y="130"/>
                  </a:lnTo>
                  <a:lnTo>
                    <a:pt x="152" y="126"/>
                  </a:lnTo>
                  <a:lnTo>
                    <a:pt x="150" y="123"/>
                  </a:lnTo>
                  <a:lnTo>
                    <a:pt x="150" y="121"/>
                  </a:lnTo>
                  <a:lnTo>
                    <a:pt x="150" y="119"/>
                  </a:lnTo>
                  <a:lnTo>
                    <a:pt x="149" y="116"/>
                  </a:lnTo>
                  <a:lnTo>
                    <a:pt x="142" y="115"/>
                  </a:lnTo>
                  <a:lnTo>
                    <a:pt x="135" y="111"/>
                  </a:lnTo>
                  <a:lnTo>
                    <a:pt x="128" y="105"/>
                  </a:lnTo>
                  <a:lnTo>
                    <a:pt x="120" y="98"/>
                  </a:lnTo>
                  <a:lnTo>
                    <a:pt x="115" y="91"/>
                  </a:lnTo>
                  <a:lnTo>
                    <a:pt x="110" y="83"/>
                  </a:lnTo>
                  <a:lnTo>
                    <a:pt x="107" y="76"/>
                  </a:lnTo>
                  <a:lnTo>
                    <a:pt x="107" y="69"/>
                  </a:lnTo>
                  <a:lnTo>
                    <a:pt x="107" y="65"/>
                  </a:lnTo>
                  <a:lnTo>
                    <a:pt x="107" y="62"/>
                  </a:lnTo>
                  <a:lnTo>
                    <a:pt x="108" y="59"/>
                  </a:lnTo>
                  <a:lnTo>
                    <a:pt x="110" y="58"/>
                  </a:lnTo>
                  <a:lnTo>
                    <a:pt x="111" y="56"/>
                  </a:lnTo>
                  <a:lnTo>
                    <a:pt x="113" y="54"/>
                  </a:lnTo>
                  <a:lnTo>
                    <a:pt x="114" y="52"/>
                  </a:lnTo>
                  <a:lnTo>
                    <a:pt x="115" y="51"/>
                  </a:lnTo>
                  <a:lnTo>
                    <a:pt x="111" y="47"/>
                  </a:lnTo>
                  <a:lnTo>
                    <a:pt x="108" y="43"/>
                  </a:lnTo>
                  <a:lnTo>
                    <a:pt x="103" y="37"/>
                  </a:lnTo>
                  <a:lnTo>
                    <a:pt x="99" y="32"/>
                  </a:lnTo>
                  <a:lnTo>
                    <a:pt x="96" y="25"/>
                  </a:lnTo>
                  <a:lnTo>
                    <a:pt x="92" y="18"/>
                  </a:lnTo>
                  <a:lnTo>
                    <a:pt x="90" y="12"/>
                  </a:lnTo>
                  <a:lnTo>
                    <a:pt x="89" y="7"/>
                  </a:lnTo>
                  <a:lnTo>
                    <a:pt x="86" y="7"/>
                  </a:lnTo>
                  <a:lnTo>
                    <a:pt x="83" y="7"/>
                  </a:lnTo>
                  <a:lnTo>
                    <a:pt x="79" y="7"/>
                  </a:lnTo>
                  <a:lnTo>
                    <a:pt x="76" y="5"/>
                  </a:lnTo>
                  <a:lnTo>
                    <a:pt x="73" y="4"/>
                  </a:lnTo>
                  <a:lnTo>
                    <a:pt x="70" y="2"/>
                  </a:lnTo>
                  <a:lnTo>
                    <a:pt x="66" y="1"/>
                  </a:lnTo>
                  <a:lnTo>
                    <a:pt x="63" y="0"/>
                  </a:lnTo>
                  <a:lnTo>
                    <a:pt x="59" y="0"/>
                  </a:lnTo>
                  <a:lnTo>
                    <a:pt x="58" y="0"/>
                  </a:lnTo>
                  <a:lnTo>
                    <a:pt x="57" y="0"/>
                  </a:lnTo>
                  <a:lnTo>
                    <a:pt x="55" y="0"/>
                  </a:lnTo>
                  <a:lnTo>
                    <a:pt x="54" y="0"/>
                  </a:lnTo>
                  <a:lnTo>
                    <a:pt x="53" y="0"/>
                  </a:lnTo>
                  <a:lnTo>
                    <a:pt x="52" y="0"/>
                  </a:lnTo>
                  <a:lnTo>
                    <a:pt x="51" y="0"/>
                  </a:lnTo>
                  <a:lnTo>
                    <a:pt x="49" y="1"/>
                  </a:lnTo>
                  <a:lnTo>
                    <a:pt x="47" y="2"/>
                  </a:lnTo>
                  <a:lnTo>
                    <a:pt x="43" y="7"/>
                  </a:lnTo>
                  <a:lnTo>
                    <a:pt x="39" y="11"/>
                  </a:lnTo>
                  <a:lnTo>
                    <a:pt x="35" y="15"/>
                  </a:lnTo>
                  <a:lnTo>
                    <a:pt x="32" y="19"/>
                  </a:lnTo>
                  <a:lnTo>
                    <a:pt x="29" y="22"/>
                  </a:lnTo>
                  <a:lnTo>
                    <a:pt x="28" y="25"/>
                  </a:lnTo>
                  <a:lnTo>
                    <a:pt x="28" y="30"/>
                  </a:lnTo>
                  <a:lnTo>
                    <a:pt x="28" y="36"/>
                  </a:lnTo>
                  <a:lnTo>
                    <a:pt x="29" y="41"/>
                  </a:lnTo>
                  <a:lnTo>
                    <a:pt x="29" y="47"/>
                  </a:lnTo>
                  <a:lnTo>
                    <a:pt x="31" y="54"/>
                  </a:lnTo>
                  <a:lnTo>
                    <a:pt x="29" y="58"/>
                  </a:lnTo>
                  <a:lnTo>
                    <a:pt x="29" y="62"/>
                  </a:lnTo>
                  <a:lnTo>
                    <a:pt x="28" y="66"/>
                  </a:lnTo>
                  <a:lnTo>
                    <a:pt x="27" y="69"/>
                  </a:lnTo>
                  <a:lnTo>
                    <a:pt x="25" y="72"/>
                  </a:lnTo>
                  <a:lnTo>
                    <a:pt x="21" y="76"/>
                  </a:lnTo>
                  <a:lnTo>
                    <a:pt x="17" y="79"/>
                  </a:lnTo>
                  <a:lnTo>
                    <a:pt x="14" y="83"/>
                  </a:lnTo>
                  <a:lnTo>
                    <a:pt x="9" y="86"/>
                  </a:lnTo>
                  <a:lnTo>
                    <a:pt x="4" y="88"/>
                  </a:lnTo>
                  <a:lnTo>
                    <a:pt x="1" y="91"/>
                  </a:lnTo>
                  <a:lnTo>
                    <a:pt x="2" y="98"/>
                  </a:lnTo>
                  <a:lnTo>
                    <a:pt x="1" y="105"/>
                  </a:lnTo>
                  <a:lnTo>
                    <a:pt x="0" y="109"/>
                  </a:lnTo>
                  <a:lnTo>
                    <a:pt x="1" y="114"/>
                  </a:lnTo>
                  <a:lnTo>
                    <a:pt x="4" y="118"/>
                  </a:lnTo>
                  <a:lnTo>
                    <a:pt x="13" y="123"/>
                  </a:lnTo>
                  <a:lnTo>
                    <a:pt x="27" y="132"/>
                  </a:lnTo>
                  <a:lnTo>
                    <a:pt x="51" y="143"/>
                  </a:lnTo>
                  <a:lnTo>
                    <a:pt x="63" y="147"/>
                  </a:lnTo>
                  <a:lnTo>
                    <a:pt x="72" y="154"/>
                  </a:lnTo>
                  <a:lnTo>
                    <a:pt x="78" y="159"/>
                  </a:lnTo>
                  <a:lnTo>
                    <a:pt x="83" y="166"/>
                  </a:lnTo>
                  <a:lnTo>
                    <a:pt x="85" y="173"/>
                  </a:lnTo>
                  <a:lnTo>
                    <a:pt x="85" y="179"/>
                  </a:lnTo>
                  <a:lnTo>
                    <a:pt x="86" y="183"/>
                  </a:lnTo>
                  <a:lnTo>
                    <a:pt x="86" y="184"/>
                  </a:lnTo>
                  <a:lnTo>
                    <a:pt x="88" y="187"/>
                  </a:lnTo>
                  <a:lnTo>
                    <a:pt x="89" y="188"/>
                  </a:lnTo>
                  <a:lnTo>
                    <a:pt x="90" y="190"/>
                  </a:lnTo>
                  <a:lnTo>
                    <a:pt x="92" y="191"/>
                  </a:lnTo>
                  <a:lnTo>
                    <a:pt x="93" y="193"/>
                  </a:lnTo>
                  <a:lnTo>
                    <a:pt x="96" y="194"/>
                  </a:lnTo>
                  <a:lnTo>
                    <a:pt x="98" y="195"/>
                  </a:lnTo>
                  <a:lnTo>
                    <a:pt x="102" y="197"/>
                  </a:lnTo>
                  <a:lnTo>
                    <a:pt x="104" y="195"/>
                  </a:lnTo>
                  <a:lnTo>
                    <a:pt x="105" y="195"/>
                  </a:lnTo>
                  <a:lnTo>
                    <a:pt x="109" y="194"/>
                  </a:lnTo>
                  <a:lnTo>
                    <a:pt x="111" y="195"/>
                  </a:lnTo>
                  <a:lnTo>
                    <a:pt x="114" y="195"/>
                  </a:lnTo>
                  <a:lnTo>
                    <a:pt x="115" y="197"/>
                  </a:lnTo>
                  <a:lnTo>
                    <a:pt x="116" y="197"/>
                  </a:lnTo>
                  <a:lnTo>
                    <a:pt x="117" y="197"/>
                  </a:lnTo>
                  <a:lnTo>
                    <a:pt x="120" y="197"/>
                  </a:lnTo>
                  <a:lnTo>
                    <a:pt x="124" y="197"/>
                  </a:lnTo>
                  <a:lnTo>
                    <a:pt x="128" y="197"/>
                  </a:lnTo>
                  <a:lnTo>
                    <a:pt x="133" y="197"/>
                  </a:lnTo>
                  <a:lnTo>
                    <a:pt x="136" y="197"/>
                  </a:lnTo>
                  <a:lnTo>
                    <a:pt x="141" y="197"/>
                  </a:lnTo>
                  <a:lnTo>
                    <a:pt x="143" y="197"/>
                  </a:lnTo>
                  <a:lnTo>
                    <a:pt x="146" y="174"/>
                  </a:lnTo>
                  <a:lnTo>
                    <a:pt x="147" y="174"/>
                  </a:lnTo>
                  <a:lnTo>
                    <a:pt x="148" y="174"/>
                  </a:lnTo>
                  <a:lnTo>
                    <a:pt x="148" y="173"/>
                  </a:lnTo>
                  <a:lnTo>
                    <a:pt x="149" y="173"/>
                  </a:lnTo>
                  <a:lnTo>
                    <a:pt x="150" y="172"/>
                  </a:lnTo>
                  <a:lnTo>
                    <a:pt x="152" y="172"/>
                  </a:lnTo>
                  <a:lnTo>
                    <a:pt x="153" y="170"/>
                  </a:lnTo>
                  <a:lnTo>
                    <a:pt x="154" y="169"/>
                  </a:lnTo>
                  <a:lnTo>
                    <a:pt x="162" y="16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4" name="Freeform 342">
              <a:extLst>
                <a:ext uri="{FF2B5EF4-FFF2-40B4-BE49-F238E27FC236}">
                  <a16:creationId xmlns:a16="http://schemas.microsoft.com/office/drawing/2014/main" id="{2354295D-BCDA-A852-8F69-A4E3B4284B77}"/>
                </a:ext>
              </a:extLst>
            </p:cNvPr>
            <p:cNvSpPr>
              <a:spLocks/>
            </p:cNvSpPr>
            <p:nvPr/>
          </p:nvSpPr>
          <p:spPr bwMode="gray">
            <a:xfrm>
              <a:off x="5756876" y="2929986"/>
              <a:ext cx="498181" cy="500990"/>
            </a:xfrm>
            <a:custGeom>
              <a:avLst/>
              <a:gdLst>
                <a:gd name="T0" fmla="*/ 120650 w 269"/>
                <a:gd name="T1" fmla="*/ 145721 h 287"/>
                <a:gd name="T2" fmla="*/ 128588 w 269"/>
                <a:gd name="T3" fmla="*/ 142918 h 287"/>
                <a:gd name="T4" fmla="*/ 141288 w 269"/>
                <a:gd name="T5" fmla="*/ 152726 h 287"/>
                <a:gd name="T6" fmla="*/ 331788 w 269"/>
                <a:gd name="T7" fmla="*/ 0 h 287"/>
                <a:gd name="T8" fmla="*/ 342900 w 269"/>
                <a:gd name="T9" fmla="*/ 5605 h 287"/>
                <a:gd name="T10" fmla="*/ 360363 w 269"/>
                <a:gd name="T11" fmla="*/ 11209 h 287"/>
                <a:gd name="T12" fmla="*/ 366713 w 269"/>
                <a:gd name="T13" fmla="*/ 21017 h 287"/>
                <a:gd name="T14" fmla="*/ 381000 w 269"/>
                <a:gd name="T15" fmla="*/ 28023 h 287"/>
                <a:gd name="T16" fmla="*/ 392113 w 269"/>
                <a:gd name="T17" fmla="*/ 32227 h 287"/>
                <a:gd name="T18" fmla="*/ 401638 w 269"/>
                <a:gd name="T19" fmla="*/ 28023 h 287"/>
                <a:gd name="T20" fmla="*/ 411163 w 269"/>
                <a:gd name="T21" fmla="*/ 25221 h 287"/>
                <a:gd name="T22" fmla="*/ 420688 w 269"/>
                <a:gd name="T23" fmla="*/ 82668 h 287"/>
                <a:gd name="T24" fmla="*/ 427038 w 269"/>
                <a:gd name="T25" fmla="*/ 116296 h 287"/>
                <a:gd name="T26" fmla="*/ 423863 w 269"/>
                <a:gd name="T27" fmla="*/ 135913 h 287"/>
                <a:gd name="T28" fmla="*/ 423863 w 269"/>
                <a:gd name="T29" fmla="*/ 182151 h 287"/>
                <a:gd name="T30" fmla="*/ 417513 w 269"/>
                <a:gd name="T31" fmla="*/ 222784 h 287"/>
                <a:gd name="T32" fmla="*/ 393700 w 269"/>
                <a:gd name="T33" fmla="*/ 260616 h 287"/>
                <a:gd name="T34" fmla="*/ 377825 w 269"/>
                <a:gd name="T35" fmla="*/ 291441 h 287"/>
                <a:gd name="T36" fmla="*/ 376238 w 269"/>
                <a:gd name="T37" fmla="*/ 323668 h 287"/>
                <a:gd name="T38" fmla="*/ 363538 w 269"/>
                <a:gd name="T39" fmla="*/ 343284 h 287"/>
                <a:gd name="T40" fmla="*/ 341313 w 269"/>
                <a:gd name="T41" fmla="*/ 353092 h 287"/>
                <a:gd name="T42" fmla="*/ 312738 w 269"/>
                <a:gd name="T43" fmla="*/ 343284 h 287"/>
                <a:gd name="T44" fmla="*/ 292100 w 269"/>
                <a:gd name="T45" fmla="*/ 341883 h 287"/>
                <a:gd name="T46" fmla="*/ 271463 w 269"/>
                <a:gd name="T47" fmla="*/ 353092 h 287"/>
                <a:gd name="T48" fmla="*/ 261938 w 269"/>
                <a:gd name="T49" fmla="*/ 362901 h 287"/>
                <a:gd name="T50" fmla="*/ 254000 w 269"/>
                <a:gd name="T51" fmla="*/ 371307 h 287"/>
                <a:gd name="T52" fmla="*/ 239713 w 269"/>
                <a:gd name="T53" fmla="*/ 367104 h 287"/>
                <a:gd name="T54" fmla="*/ 231775 w 269"/>
                <a:gd name="T55" fmla="*/ 353092 h 287"/>
                <a:gd name="T56" fmla="*/ 214313 w 269"/>
                <a:gd name="T57" fmla="*/ 346087 h 287"/>
                <a:gd name="T58" fmla="*/ 206375 w 269"/>
                <a:gd name="T59" fmla="*/ 347488 h 287"/>
                <a:gd name="T60" fmla="*/ 200025 w 269"/>
                <a:gd name="T61" fmla="*/ 351691 h 287"/>
                <a:gd name="T62" fmla="*/ 185738 w 269"/>
                <a:gd name="T63" fmla="*/ 351691 h 287"/>
                <a:gd name="T64" fmla="*/ 168275 w 269"/>
                <a:gd name="T65" fmla="*/ 341883 h 287"/>
                <a:gd name="T66" fmla="*/ 150813 w 269"/>
                <a:gd name="T67" fmla="*/ 330674 h 287"/>
                <a:gd name="T68" fmla="*/ 123825 w 269"/>
                <a:gd name="T69" fmla="*/ 336278 h 287"/>
                <a:gd name="T70" fmla="*/ 103188 w 269"/>
                <a:gd name="T71" fmla="*/ 361499 h 287"/>
                <a:gd name="T72" fmla="*/ 95250 w 269"/>
                <a:gd name="T73" fmla="*/ 392325 h 287"/>
                <a:gd name="T74" fmla="*/ 82550 w 269"/>
                <a:gd name="T75" fmla="*/ 386720 h 287"/>
                <a:gd name="T76" fmla="*/ 71438 w 269"/>
                <a:gd name="T77" fmla="*/ 378313 h 287"/>
                <a:gd name="T78" fmla="*/ 50800 w 269"/>
                <a:gd name="T79" fmla="*/ 402133 h 287"/>
                <a:gd name="T80" fmla="*/ 33338 w 269"/>
                <a:gd name="T81" fmla="*/ 386720 h 287"/>
                <a:gd name="T82" fmla="*/ 33338 w 269"/>
                <a:gd name="T83" fmla="*/ 365703 h 287"/>
                <a:gd name="T84" fmla="*/ 30163 w 269"/>
                <a:gd name="T85" fmla="*/ 343284 h 287"/>
                <a:gd name="T86" fmla="*/ 17463 w 269"/>
                <a:gd name="T87" fmla="*/ 327871 h 287"/>
                <a:gd name="T88" fmla="*/ 3175 w 269"/>
                <a:gd name="T89" fmla="*/ 308255 h 287"/>
                <a:gd name="T90" fmla="*/ 26988 w 269"/>
                <a:gd name="T91" fmla="*/ 285837 h 287"/>
                <a:gd name="T92" fmla="*/ 46038 w 269"/>
                <a:gd name="T93" fmla="*/ 276029 h 287"/>
                <a:gd name="T94" fmla="*/ 69850 w 269"/>
                <a:gd name="T95" fmla="*/ 274627 h 287"/>
                <a:gd name="T96" fmla="*/ 90488 w 269"/>
                <a:gd name="T97" fmla="*/ 270424 h 287"/>
                <a:gd name="T98" fmla="*/ 101600 w 269"/>
                <a:gd name="T99" fmla="*/ 256412 h 287"/>
                <a:gd name="T100" fmla="*/ 112713 w 269"/>
                <a:gd name="T101" fmla="*/ 215779 h 287"/>
                <a:gd name="T102" fmla="*/ 111125 w 269"/>
                <a:gd name="T103" fmla="*/ 172343 h 2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9"/>
                <a:gd name="T157" fmla="*/ 0 h 287"/>
                <a:gd name="T158" fmla="*/ 269 w 269"/>
                <a:gd name="T159" fmla="*/ 287 h 28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9" h="287">
                  <a:moveTo>
                    <a:pt x="72" y="109"/>
                  </a:moveTo>
                  <a:lnTo>
                    <a:pt x="73" y="105"/>
                  </a:lnTo>
                  <a:lnTo>
                    <a:pt x="76" y="104"/>
                  </a:lnTo>
                  <a:lnTo>
                    <a:pt x="77" y="102"/>
                  </a:lnTo>
                  <a:lnTo>
                    <a:pt x="79" y="102"/>
                  </a:lnTo>
                  <a:lnTo>
                    <a:pt x="81" y="102"/>
                  </a:lnTo>
                  <a:lnTo>
                    <a:pt x="84" y="104"/>
                  </a:lnTo>
                  <a:lnTo>
                    <a:pt x="86" y="106"/>
                  </a:lnTo>
                  <a:lnTo>
                    <a:pt x="89" y="109"/>
                  </a:lnTo>
                  <a:lnTo>
                    <a:pt x="203" y="2"/>
                  </a:lnTo>
                  <a:lnTo>
                    <a:pt x="206" y="1"/>
                  </a:lnTo>
                  <a:lnTo>
                    <a:pt x="209" y="0"/>
                  </a:lnTo>
                  <a:lnTo>
                    <a:pt x="211" y="1"/>
                  </a:lnTo>
                  <a:lnTo>
                    <a:pt x="213" y="1"/>
                  </a:lnTo>
                  <a:lnTo>
                    <a:pt x="216" y="4"/>
                  </a:lnTo>
                  <a:lnTo>
                    <a:pt x="219" y="5"/>
                  </a:lnTo>
                  <a:lnTo>
                    <a:pt x="223" y="7"/>
                  </a:lnTo>
                  <a:lnTo>
                    <a:pt x="227" y="8"/>
                  </a:lnTo>
                  <a:lnTo>
                    <a:pt x="228" y="9"/>
                  </a:lnTo>
                  <a:lnTo>
                    <a:pt x="229" y="12"/>
                  </a:lnTo>
                  <a:lnTo>
                    <a:pt x="231" y="15"/>
                  </a:lnTo>
                  <a:lnTo>
                    <a:pt x="234" y="18"/>
                  </a:lnTo>
                  <a:lnTo>
                    <a:pt x="236" y="19"/>
                  </a:lnTo>
                  <a:lnTo>
                    <a:pt x="240" y="20"/>
                  </a:lnTo>
                  <a:lnTo>
                    <a:pt x="242" y="22"/>
                  </a:lnTo>
                  <a:lnTo>
                    <a:pt x="246" y="23"/>
                  </a:lnTo>
                  <a:lnTo>
                    <a:pt x="247" y="23"/>
                  </a:lnTo>
                  <a:lnTo>
                    <a:pt x="249" y="22"/>
                  </a:lnTo>
                  <a:lnTo>
                    <a:pt x="250" y="22"/>
                  </a:lnTo>
                  <a:lnTo>
                    <a:pt x="253" y="20"/>
                  </a:lnTo>
                  <a:lnTo>
                    <a:pt x="255" y="20"/>
                  </a:lnTo>
                  <a:lnTo>
                    <a:pt x="256" y="19"/>
                  </a:lnTo>
                  <a:lnTo>
                    <a:pt x="259" y="18"/>
                  </a:lnTo>
                  <a:lnTo>
                    <a:pt x="260" y="15"/>
                  </a:lnTo>
                  <a:lnTo>
                    <a:pt x="259" y="48"/>
                  </a:lnTo>
                  <a:lnTo>
                    <a:pt x="265" y="59"/>
                  </a:lnTo>
                  <a:lnTo>
                    <a:pt x="268" y="69"/>
                  </a:lnTo>
                  <a:lnTo>
                    <a:pt x="269" y="77"/>
                  </a:lnTo>
                  <a:lnTo>
                    <a:pt x="269" y="83"/>
                  </a:lnTo>
                  <a:lnTo>
                    <a:pt x="269" y="87"/>
                  </a:lnTo>
                  <a:lnTo>
                    <a:pt x="268" y="91"/>
                  </a:lnTo>
                  <a:lnTo>
                    <a:pt x="267" y="97"/>
                  </a:lnTo>
                  <a:lnTo>
                    <a:pt x="267" y="101"/>
                  </a:lnTo>
                  <a:lnTo>
                    <a:pt x="267" y="118"/>
                  </a:lnTo>
                  <a:lnTo>
                    <a:pt x="267" y="130"/>
                  </a:lnTo>
                  <a:lnTo>
                    <a:pt x="266" y="141"/>
                  </a:lnTo>
                  <a:lnTo>
                    <a:pt x="265" y="151"/>
                  </a:lnTo>
                  <a:lnTo>
                    <a:pt x="263" y="159"/>
                  </a:lnTo>
                  <a:lnTo>
                    <a:pt x="260" y="166"/>
                  </a:lnTo>
                  <a:lnTo>
                    <a:pt x="255" y="176"/>
                  </a:lnTo>
                  <a:lnTo>
                    <a:pt x="248" y="186"/>
                  </a:lnTo>
                  <a:lnTo>
                    <a:pt x="243" y="193"/>
                  </a:lnTo>
                  <a:lnTo>
                    <a:pt x="241" y="200"/>
                  </a:lnTo>
                  <a:lnTo>
                    <a:pt x="238" y="208"/>
                  </a:lnTo>
                  <a:lnTo>
                    <a:pt x="238" y="218"/>
                  </a:lnTo>
                  <a:lnTo>
                    <a:pt x="237" y="224"/>
                  </a:lnTo>
                  <a:lnTo>
                    <a:pt x="237" y="231"/>
                  </a:lnTo>
                  <a:lnTo>
                    <a:pt x="236" y="237"/>
                  </a:lnTo>
                  <a:lnTo>
                    <a:pt x="235" y="240"/>
                  </a:lnTo>
                  <a:lnTo>
                    <a:pt x="229" y="245"/>
                  </a:lnTo>
                  <a:lnTo>
                    <a:pt x="224" y="248"/>
                  </a:lnTo>
                  <a:lnTo>
                    <a:pt x="219" y="251"/>
                  </a:lnTo>
                  <a:lnTo>
                    <a:pt x="215" y="252"/>
                  </a:lnTo>
                  <a:lnTo>
                    <a:pt x="209" y="251"/>
                  </a:lnTo>
                  <a:lnTo>
                    <a:pt x="203" y="248"/>
                  </a:lnTo>
                  <a:lnTo>
                    <a:pt x="197" y="245"/>
                  </a:lnTo>
                  <a:lnTo>
                    <a:pt x="191" y="243"/>
                  </a:lnTo>
                  <a:lnTo>
                    <a:pt x="187" y="243"/>
                  </a:lnTo>
                  <a:lnTo>
                    <a:pt x="184" y="244"/>
                  </a:lnTo>
                  <a:lnTo>
                    <a:pt x="179" y="247"/>
                  </a:lnTo>
                  <a:lnTo>
                    <a:pt x="174" y="250"/>
                  </a:lnTo>
                  <a:lnTo>
                    <a:pt x="171" y="252"/>
                  </a:lnTo>
                  <a:lnTo>
                    <a:pt x="168" y="254"/>
                  </a:lnTo>
                  <a:lnTo>
                    <a:pt x="167" y="257"/>
                  </a:lnTo>
                  <a:lnTo>
                    <a:pt x="165" y="259"/>
                  </a:lnTo>
                  <a:lnTo>
                    <a:pt x="164" y="261"/>
                  </a:lnTo>
                  <a:lnTo>
                    <a:pt x="162" y="264"/>
                  </a:lnTo>
                  <a:lnTo>
                    <a:pt x="160" y="265"/>
                  </a:lnTo>
                  <a:lnTo>
                    <a:pt x="156" y="265"/>
                  </a:lnTo>
                  <a:lnTo>
                    <a:pt x="153" y="264"/>
                  </a:lnTo>
                  <a:lnTo>
                    <a:pt x="151" y="262"/>
                  </a:lnTo>
                  <a:lnTo>
                    <a:pt x="149" y="259"/>
                  </a:lnTo>
                  <a:lnTo>
                    <a:pt x="148" y="257"/>
                  </a:lnTo>
                  <a:lnTo>
                    <a:pt x="146" y="252"/>
                  </a:lnTo>
                  <a:lnTo>
                    <a:pt x="143" y="250"/>
                  </a:lnTo>
                  <a:lnTo>
                    <a:pt x="140" y="248"/>
                  </a:lnTo>
                  <a:lnTo>
                    <a:pt x="135" y="247"/>
                  </a:lnTo>
                  <a:lnTo>
                    <a:pt x="134" y="248"/>
                  </a:lnTo>
                  <a:lnTo>
                    <a:pt x="133" y="248"/>
                  </a:lnTo>
                  <a:lnTo>
                    <a:pt x="130" y="248"/>
                  </a:lnTo>
                  <a:lnTo>
                    <a:pt x="129" y="250"/>
                  </a:lnTo>
                  <a:lnTo>
                    <a:pt x="128" y="251"/>
                  </a:lnTo>
                  <a:lnTo>
                    <a:pt x="126" y="251"/>
                  </a:lnTo>
                  <a:lnTo>
                    <a:pt x="124" y="252"/>
                  </a:lnTo>
                  <a:lnTo>
                    <a:pt x="123" y="252"/>
                  </a:lnTo>
                  <a:lnTo>
                    <a:pt x="117" y="251"/>
                  </a:lnTo>
                  <a:lnTo>
                    <a:pt x="114" y="250"/>
                  </a:lnTo>
                  <a:lnTo>
                    <a:pt x="110" y="247"/>
                  </a:lnTo>
                  <a:lnTo>
                    <a:pt x="106" y="244"/>
                  </a:lnTo>
                  <a:lnTo>
                    <a:pt x="103" y="240"/>
                  </a:lnTo>
                  <a:lnTo>
                    <a:pt x="99" y="237"/>
                  </a:lnTo>
                  <a:lnTo>
                    <a:pt x="95" y="236"/>
                  </a:lnTo>
                  <a:lnTo>
                    <a:pt x="89" y="234"/>
                  </a:lnTo>
                  <a:lnTo>
                    <a:pt x="83" y="236"/>
                  </a:lnTo>
                  <a:lnTo>
                    <a:pt x="78" y="240"/>
                  </a:lnTo>
                  <a:lnTo>
                    <a:pt x="73" y="244"/>
                  </a:lnTo>
                  <a:lnTo>
                    <a:pt x="70" y="251"/>
                  </a:lnTo>
                  <a:lnTo>
                    <a:pt x="65" y="258"/>
                  </a:lnTo>
                  <a:lnTo>
                    <a:pt x="61" y="265"/>
                  </a:lnTo>
                  <a:lnTo>
                    <a:pt x="60" y="273"/>
                  </a:lnTo>
                  <a:lnTo>
                    <a:pt x="60" y="280"/>
                  </a:lnTo>
                  <a:lnTo>
                    <a:pt x="58" y="279"/>
                  </a:lnTo>
                  <a:lnTo>
                    <a:pt x="55" y="279"/>
                  </a:lnTo>
                  <a:lnTo>
                    <a:pt x="52" y="276"/>
                  </a:lnTo>
                  <a:lnTo>
                    <a:pt x="50" y="275"/>
                  </a:lnTo>
                  <a:lnTo>
                    <a:pt x="47" y="272"/>
                  </a:lnTo>
                  <a:lnTo>
                    <a:pt x="45" y="270"/>
                  </a:lnTo>
                  <a:lnTo>
                    <a:pt x="42" y="269"/>
                  </a:lnTo>
                  <a:lnTo>
                    <a:pt x="40" y="268"/>
                  </a:lnTo>
                  <a:lnTo>
                    <a:pt x="32" y="287"/>
                  </a:lnTo>
                  <a:lnTo>
                    <a:pt x="23" y="287"/>
                  </a:lnTo>
                  <a:lnTo>
                    <a:pt x="22" y="282"/>
                  </a:lnTo>
                  <a:lnTo>
                    <a:pt x="21" y="276"/>
                  </a:lnTo>
                  <a:lnTo>
                    <a:pt x="21" y="272"/>
                  </a:lnTo>
                  <a:lnTo>
                    <a:pt x="21" y="266"/>
                  </a:lnTo>
                  <a:lnTo>
                    <a:pt x="21" y="261"/>
                  </a:lnTo>
                  <a:lnTo>
                    <a:pt x="21" y="255"/>
                  </a:lnTo>
                  <a:lnTo>
                    <a:pt x="20" y="251"/>
                  </a:lnTo>
                  <a:lnTo>
                    <a:pt x="19" y="245"/>
                  </a:lnTo>
                  <a:lnTo>
                    <a:pt x="17" y="241"/>
                  </a:lnTo>
                  <a:lnTo>
                    <a:pt x="14" y="237"/>
                  </a:lnTo>
                  <a:lnTo>
                    <a:pt x="11" y="234"/>
                  </a:lnTo>
                  <a:lnTo>
                    <a:pt x="8" y="230"/>
                  </a:lnTo>
                  <a:lnTo>
                    <a:pt x="4" y="226"/>
                  </a:lnTo>
                  <a:lnTo>
                    <a:pt x="2" y="220"/>
                  </a:lnTo>
                  <a:lnTo>
                    <a:pt x="1" y="212"/>
                  </a:lnTo>
                  <a:lnTo>
                    <a:pt x="0" y="204"/>
                  </a:lnTo>
                  <a:lnTo>
                    <a:pt x="17" y="204"/>
                  </a:lnTo>
                  <a:lnTo>
                    <a:pt x="21" y="201"/>
                  </a:lnTo>
                  <a:lnTo>
                    <a:pt x="25" y="198"/>
                  </a:lnTo>
                  <a:lnTo>
                    <a:pt x="29" y="197"/>
                  </a:lnTo>
                  <a:lnTo>
                    <a:pt x="34" y="197"/>
                  </a:lnTo>
                  <a:lnTo>
                    <a:pt x="39" y="197"/>
                  </a:lnTo>
                  <a:lnTo>
                    <a:pt x="44" y="196"/>
                  </a:lnTo>
                  <a:lnTo>
                    <a:pt x="48" y="196"/>
                  </a:lnTo>
                  <a:lnTo>
                    <a:pt x="53" y="194"/>
                  </a:lnTo>
                  <a:lnTo>
                    <a:pt x="57" y="193"/>
                  </a:lnTo>
                  <a:lnTo>
                    <a:pt x="59" y="190"/>
                  </a:lnTo>
                  <a:lnTo>
                    <a:pt x="61" y="187"/>
                  </a:lnTo>
                  <a:lnTo>
                    <a:pt x="64" y="183"/>
                  </a:lnTo>
                  <a:lnTo>
                    <a:pt x="66" y="175"/>
                  </a:lnTo>
                  <a:lnTo>
                    <a:pt x="70" y="165"/>
                  </a:lnTo>
                  <a:lnTo>
                    <a:pt x="71" y="154"/>
                  </a:lnTo>
                  <a:lnTo>
                    <a:pt x="71" y="143"/>
                  </a:lnTo>
                  <a:lnTo>
                    <a:pt x="71" y="133"/>
                  </a:lnTo>
                  <a:lnTo>
                    <a:pt x="70" y="123"/>
                  </a:lnTo>
                  <a:lnTo>
                    <a:pt x="72" y="10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5" name="Freeform 343">
              <a:extLst>
                <a:ext uri="{FF2B5EF4-FFF2-40B4-BE49-F238E27FC236}">
                  <a16:creationId xmlns:a16="http://schemas.microsoft.com/office/drawing/2014/main" id="{FBA0D25B-7401-08F7-B77D-1D9D61EF52BD}"/>
                </a:ext>
              </a:extLst>
            </p:cNvPr>
            <p:cNvSpPr>
              <a:spLocks/>
            </p:cNvSpPr>
            <p:nvPr/>
          </p:nvSpPr>
          <p:spPr bwMode="gray">
            <a:xfrm>
              <a:off x="6188771" y="2943661"/>
              <a:ext cx="337477" cy="649751"/>
            </a:xfrm>
            <a:custGeom>
              <a:avLst/>
              <a:gdLst>
                <a:gd name="T0" fmla="*/ 47625 w 182"/>
                <a:gd name="T1" fmla="*/ 71459 h 371"/>
                <a:gd name="T2" fmla="*/ 53975 w 182"/>
                <a:gd name="T3" fmla="*/ 103686 h 371"/>
                <a:gd name="T4" fmla="*/ 50800 w 182"/>
                <a:gd name="T5" fmla="*/ 123302 h 371"/>
                <a:gd name="T6" fmla="*/ 50800 w 182"/>
                <a:gd name="T7" fmla="*/ 170941 h 371"/>
                <a:gd name="T8" fmla="*/ 47625 w 182"/>
                <a:gd name="T9" fmla="*/ 211575 h 371"/>
                <a:gd name="T10" fmla="*/ 22225 w 182"/>
                <a:gd name="T11" fmla="*/ 249406 h 371"/>
                <a:gd name="T12" fmla="*/ 9525 w 182"/>
                <a:gd name="T13" fmla="*/ 280232 h 371"/>
                <a:gd name="T14" fmla="*/ 3175 w 182"/>
                <a:gd name="T15" fmla="*/ 309656 h 371"/>
                <a:gd name="T16" fmla="*/ 1588 w 182"/>
                <a:gd name="T17" fmla="*/ 323668 h 371"/>
                <a:gd name="T18" fmla="*/ 9525 w 182"/>
                <a:gd name="T19" fmla="*/ 330674 h 371"/>
                <a:gd name="T20" fmla="*/ 12700 w 182"/>
                <a:gd name="T21" fmla="*/ 339080 h 371"/>
                <a:gd name="T22" fmla="*/ 19050 w 182"/>
                <a:gd name="T23" fmla="*/ 343284 h 371"/>
                <a:gd name="T24" fmla="*/ 30163 w 182"/>
                <a:gd name="T25" fmla="*/ 347487 h 371"/>
                <a:gd name="T26" fmla="*/ 39687 w 182"/>
                <a:gd name="T27" fmla="*/ 350290 h 371"/>
                <a:gd name="T28" fmla="*/ 39687 w 182"/>
                <a:gd name="T29" fmla="*/ 358697 h 371"/>
                <a:gd name="T30" fmla="*/ 39687 w 182"/>
                <a:gd name="T31" fmla="*/ 368505 h 371"/>
                <a:gd name="T32" fmla="*/ 42862 w 182"/>
                <a:gd name="T33" fmla="*/ 400732 h 371"/>
                <a:gd name="T34" fmla="*/ 50800 w 182"/>
                <a:gd name="T35" fmla="*/ 428755 h 371"/>
                <a:gd name="T36" fmla="*/ 53975 w 182"/>
                <a:gd name="T37" fmla="*/ 435760 h 371"/>
                <a:gd name="T38" fmla="*/ 34925 w 182"/>
                <a:gd name="T39" fmla="*/ 434359 h 371"/>
                <a:gd name="T40" fmla="*/ 20637 w 182"/>
                <a:gd name="T41" fmla="*/ 439964 h 371"/>
                <a:gd name="T42" fmla="*/ 23812 w 182"/>
                <a:gd name="T43" fmla="*/ 465185 h 371"/>
                <a:gd name="T44" fmla="*/ 42862 w 182"/>
                <a:gd name="T45" fmla="*/ 486202 h 371"/>
                <a:gd name="T46" fmla="*/ 53975 w 182"/>
                <a:gd name="T47" fmla="*/ 519830 h 371"/>
                <a:gd name="T48" fmla="*/ 101600 w 182"/>
                <a:gd name="T49" fmla="*/ 514225 h 371"/>
                <a:gd name="T50" fmla="*/ 133350 w 182"/>
                <a:gd name="T51" fmla="*/ 505818 h 371"/>
                <a:gd name="T52" fmla="*/ 144463 w 182"/>
                <a:gd name="T53" fmla="*/ 496010 h 371"/>
                <a:gd name="T54" fmla="*/ 146050 w 182"/>
                <a:gd name="T55" fmla="*/ 484801 h 371"/>
                <a:gd name="T56" fmla="*/ 146050 w 182"/>
                <a:gd name="T57" fmla="*/ 479196 h 371"/>
                <a:gd name="T58" fmla="*/ 160337 w 182"/>
                <a:gd name="T59" fmla="*/ 477795 h 371"/>
                <a:gd name="T60" fmla="*/ 188912 w 182"/>
                <a:gd name="T61" fmla="*/ 470789 h 371"/>
                <a:gd name="T62" fmla="*/ 204788 w 182"/>
                <a:gd name="T63" fmla="*/ 455377 h 371"/>
                <a:gd name="T64" fmla="*/ 227013 w 182"/>
                <a:gd name="T65" fmla="*/ 424551 h 371"/>
                <a:gd name="T66" fmla="*/ 249238 w 182"/>
                <a:gd name="T67" fmla="*/ 413342 h 371"/>
                <a:gd name="T68" fmla="*/ 252413 w 182"/>
                <a:gd name="T69" fmla="*/ 399330 h 371"/>
                <a:gd name="T70" fmla="*/ 244475 w 182"/>
                <a:gd name="T71" fmla="*/ 372708 h 371"/>
                <a:gd name="T72" fmla="*/ 234950 w 182"/>
                <a:gd name="T73" fmla="*/ 350290 h 371"/>
                <a:gd name="T74" fmla="*/ 236538 w 182"/>
                <a:gd name="T75" fmla="*/ 333476 h 371"/>
                <a:gd name="T76" fmla="*/ 241300 w 182"/>
                <a:gd name="T77" fmla="*/ 315261 h 371"/>
                <a:gd name="T78" fmla="*/ 242888 w 182"/>
                <a:gd name="T79" fmla="*/ 295645 h 371"/>
                <a:gd name="T80" fmla="*/ 255588 w 182"/>
                <a:gd name="T81" fmla="*/ 273226 h 371"/>
                <a:gd name="T82" fmla="*/ 274638 w 182"/>
                <a:gd name="T83" fmla="*/ 256412 h 371"/>
                <a:gd name="T84" fmla="*/ 288925 w 182"/>
                <a:gd name="T85" fmla="*/ 128907 h 371"/>
                <a:gd name="T86" fmla="*/ 60325 w 182"/>
                <a:gd name="T87" fmla="*/ 0 h 371"/>
                <a:gd name="T88" fmla="*/ 53975 w 182"/>
                <a:gd name="T89" fmla="*/ 1401 h 371"/>
                <a:gd name="T90" fmla="*/ 47625 w 182"/>
                <a:gd name="T91" fmla="*/ 4203 h 371"/>
                <a:gd name="T92" fmla="*/ 42862 w 182"/>
                <a:gd name="T93" fmla="*/ 7006 h 371"/>
                <a:gd name="T94" fmla="*/ 39687 w 182"/>
                <a:gd name="T95" fmla="*/ 14012 h 3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82"/>
                <a:gd name="T145" fmla="*/ 0 h 371"/>
                <a:gd name="T146" fmla="*/ 182 w 182"/>
                <a:gd name="T147" fmla="*/ 371 h 3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82" h="371">
                  <a:moveTo>
                    <a:pt x="25" y="10"/>
                  </a:moveTo>
                  <a:lnTo>
                    <a:pt x="24" y="40"/>
                  </a:lnTo>
                  <a:lnTo>
                    <a:pt x="30" y="51"/>
                  </a:lnTo>
                  <a:lnTo>
                    <a:pt x="33" y="61"/>
                  </a:lnTo>
                  <a:lnTo>
                    <a:pt x="34" y="68"/>
                  </a:lnTo>
                  <a:lnTo>
                    <a:pt x="34" y="74"/>
                  </a:lnTo>
                  <a:lnTo>
                    <a:pt x="34" y="78"/>
                  </a:lnTo>
                  <a:lnTo>
                    <a:pt x="33" y="82"/>
                  </a:lnTo>
                  <a:lnTo>
                    <a:pt x="32" y="88"/>
                  </a:lnTo>
                  <a:lnTo>
                    <a:pt x="32" y="92"/>
                  </a:lnTo>
                  <a:lnTo>
                    <a:pt x="32" y="110"/>
                  </a:lnTo>
                  <a:lnTo>
                    <a:pt x="32" y="122"/>
                  </a:lnTo>
                  <a:lnTo>
                    <a:pt x="32" y="133"/>
                  </a:lnTo>
                  <a:lnTo>
                    <a:pt x="31" y="143"/>
                  </a:lnTo>
                  <a:lnTo>
                    <a:pt x="30" y="151"/>
                  </a:lnTo>
                  <a:lnTo>
                    <a:pt x="26" y="160"/>
                  </a:lnTo>
                  <a:lnTo>
                    <a:pt x="21" y="168"/>
                  </a:lnTo>
                  <a:lnTo>
                    <a:pt x="14" y="178"/>
                  </a:lnTo>
                  <a:lnTo>
                    <a:pt x="11" y="185"/>
                  </a:lnTo>
                  <a:lnTo>
                    <a:pt x="7" y="192"/>
                  </a:lnTo>
                  <a:lnTo>
                    <a:pt x="6" y="200"/>
                  </a:lnTo>
                  <a:lnTo>
                    <a:pt x="3" y="209"/>
                  </a:lnTo>
                  <a:lnTo>
                    <a:pt x="3" y="215"/>
                  </a:lnTo>
                  <a:lnTo>
                    <a:pt x="2" y="221"/>
                  </a:lnTo>
                  <a:lnTo>
                    <a:pt x="1" y="227"/>
                  </a:lnTo>
                  <a:lnTo>
                    <a:pt x="0" y="228"/>
                  </a:lnTo>
                  <a:lnTo>
                    <a:pt x="1" y="231"/>
                  </a:lnTo>
                  <a:lnTo>
                    <a:pt x="3" y="234"/>
                  </a:lnTo>
                  <a:lnTo>
                    <a:pt x="5" y="235"/>
                  </a:lnTo>
                  <a:lnTo>
                    <a:pt x="6" y="236"/>
                  </a:lnTo>
                  <a:lnTo>
                    <a:pt x="7" y="238"/>
                  </a:lnTo>
                  <a:lnTo>
                    <a:pt x="7" y="241"/>
                  </a:lnTo>
                  <a:lnTo>
                    <a:pt x="8" y="242"/>
                  </a:lnTo>
                  <a:lnTo>
                    <a:pt x="8" y="243"/>
                  </a:lnTo>
                  <a:lnTo>
                    <a:pt x="9" y="245"/>
                  </a:lnTo>
                  <a:lnTo>
                    <a:pt x="12" y="245"/>
                  </a:lnTo>
                  <a:lnTo>
                    <a:pt x="14" y="246"/>
                  </a:lnTo>
                  <a:lnTo>
                    <a:pt x="16" y="246"/>
                  </a:lnTo>
                  <a:lnTo>
                    <a:pt x="19" y="248"/>
                  </a:lnTo>
                  <a:lnTo>
                    <a:pt x="22" y="248"/>
                  </a:lnTo>
                  <a:lnTo>
                    <a:pt x="25" y="249"/>
                  </a:lnTo>
                  <a:lnTo>
                    <a:pt x="25" y="250"/>
                  </a:lnTo>
                  <a:lnTo>
                    <a:pt x="25" y="252"/>
                  </a:lnTo>
                  <a:lnTo>
                    <a:pt x="25" y="255"/>
                  </a:lnTo>
                  <a:lnTo>
                    <a:pt x="25" y="256"/>
                  </a:lnTo>
                  <a:lnTo>
                    <a:pt x="25" y="259"/>
                  </a:lnTo>
                  <a:lnTo>
                    <a:pt x="25" y="260"/>
                  </a:lnTo>
                  <a:lnTo>
                    <a:pt x="25" y="263"/>
                  </a:lnTo>
                  <a:lnTo>
                    <a:pt x="26" y="271"/>
                  </a:lnTo>
                  <a:lnTo>
                    <a:pt x="26" y="279"/>
                  </a:lnTo>
                  <a:lnTo>
                    <a:pt x="27" y="286"/>
                  </a:lnTo>
                  <a:lnTo>
                    <a:pt x="28" y="293"/>
                  </a:lnTo>
                  <a:lnTo>
                    <a:pt x="30" y="300"/>
                  </a:lnTo>
                  <a:lnTo>
                    <a:pt x="32" y="306"/>
                  </a:lnTo>
                  <a:lnTo>
                    <a:pt x="33" y="308"/>
                  </a:lnTo>
                  <a:lnTo>
                    <a:pt x="36" y="311"/>
                  </a:lnTo>
                  <a:lnTo>
                    <a:pt x="34" y="311"/>
                  </a:lnTo>
                  <a:lnTo>
                    <a:pt x="31" y="311"/>
                  </a:lnTo>
                  <a:lnTo>
                    <a:pt x="27" y="311"/>
                  </a:lnTo>
                  <a:lnTo>
                    <a:pt x="22" y="310"/>
                  </a:lnTo>
                  <a:lnTo>
                    <a:pt x="19" y="311"/>
                  </a:lnTo>
                  <a:lnTo>
                    <a:pt x="15" y="311"/>
                  </a:lnTo>
                  <a:lnTo>
                    <a:pt x="13" y="314"/>
                  </a:lnTo>
                  <a:lnTo>
                    <a:pt x="13" y="317"/>
                  </a:lnTo>
                  <a:lnTo>
                    <a:pt x="13" y="325"/>
                  </a:lnTo>
                  <a:lnTo>
                    <a:pt x="15" y="332"/>
                  </a:lnTo>
                  <a:lnTo>
                    <a:pt x="19" y="338"/>
                  </a:lnTo>
                  <a:lnTo>
                    <a:pt x="24" y="342"/>
                  </a:lnTo>
                  <a:lnTo>
                    <a:pt x="27" y="347"/>
                  </a:lnTo>
                  <a:lnTo>
                    <a:pt x="31" y="354"/>
                  </a:lnTo>
                  <a:lnTo>
                    <a:pt x="33" y="361"/>
                  </a:lnTo>
                  <a:lnTo>
                    <a:pt x="34" y="371"/>
                  </a:lnTo>
                  <a:lnTo>
                    <a:pt x="50" y="371"/>
                  </a:lnTo>
                  <a:lnTo>
                    <a:pt x="57" y="368"/>
                  </a:lnTo>
                  <a:lnTo>
                    <a:pt x="64" y="367"/>
                  </a:lnTo>
                  <a:lnTo>
                    <a:pt x="71" y="366"/>
                  </a:lnTo>
                  <a:lnTo>
                    <a:pt x="78" y="364"/>
                  </a:lnTo>
                  <a:lnTo>
                    <a:pt x="84" y="361"/>
                  </a:lnTo>
                  <a:lnTo>
                    <a:pt x="88" y="359"/>
                  </a:lnTo>
                  <a:lnTo>
                    <a:pt x="90" y="357"/>
                  </a:lnTo>
                  <a:lnTo>
                    <a:pt x="91" y="354"/>
                  </a:lnTo>
                  <a:lnTo>
                    <a:pt x="92" y="350"/>
                  </a:lnTo>
                  <a:lnTo>
                    <a:pt x="92" y="347"/>
                  </a:lnTo>
                  <a:lnTo>
                    <a:pt x="92" y="346"/>
                  </a:lnTo>
                  <a:lnTo>
                    <a:pt x="92" y="345"/>
                  </a:lnTo>
                  <a:lnTo>
                    <a:pt x="92" y="343"/>
                  </a:lnTo>
                  <a:lnTo>
                    <a:pt x="92" y="342"/>
                  </a:lnTo>
                  <a:lnTo>
                    <a:pt x="92" y="341"/>
                  </a:lnTo>
                  <a:lnTo>
                    <a:pt x="92" y="339"/>
                  </a:lnTo>
                  <a:lnTo>
                    <a:pt x="101" y="341"/>
                  </a:lnTo>
                  <a:lnTo>
                    <a:pt x="108" y="341"/>
                  </a:lnTo>
                  <a:lnTo>
                    <a:pt x="114" y="339"/>
                  </a:lnTo>
                  <a:lnTo>
                    <a:pt x="119" y="336"/>
                  </a:lnTo>
                  <a:lnTo>
                    <a:pt x="122" y="334"/>
                  </a:lnTo>
                  <a:lnTo>
                    <a:pt x="126" y="329"/>
                  </a:lnTo>
                  <a:lnTo>
                    <a:pt x="129" y="325"/>
                  </a:lnTo>
                  <a:lnTo>
                    <a:pt x="132" y="321"/>
                  </a:lnTo>
                  <a:lnTo>
                    <a:pt x="138" y="311"/>
                  </a:lnTo>
                  <a:lnTo>
                    <a:pt x="143" y="303"/>
                  </a:lnTo>
                  <a:lnTo>
                    <a:pt x="147" y="299"/>
                  </a:lnTo>
                  <a:lnTo>
                    <a:pt x="151" y="297"/>
                  </a:lnTo>
                  <a:lnTo>
                    <a:pt x="157" y="295"/>
                  </a:lnTo>
                  <a:lnTo>
                    <a:pt x="163" y="295"/>
                  </a:lnTo>
                  <a:lnTo>
                    <a:pt x="163" y="292"/>
                  </a:lnTo>
                  <a:lnTo>
                    <a:pt x="159" y="285"/>
                  </a:lnTo>
                  <a:lnTo>
                    <a:pt x="157" y="279"/>
                  </a:lnTo>
                  <a:lnTo>
                    <a:pt x="155" y="271"/>
                  </a:lnTo>
                  <a:lnTo>
                    <a:pt x="154" y="266"/>
                  </a:lnTo>
                  <a:lnTo>
                    <a:pt x="153" y="260"/>
                  </a:lnTo>
                  <a:lnTo>
                    <a:pt x="151" y="255"/>
                  </a:lnTo>
                  <a:lnTo>
                    <a:pt x="148" y="250"/>
                  </a:lnTo>
                  <a:lnTo>
                    <a:pt x="145" y="246"/>
                  </a:lnTo>
                  <a:lnTo>
                    <a:pt x="147" y="242"/>
                  </a:lnTo>
                  <a:lnTo>
                    <a:pt x="149" y="238"/>
                  </a:lnTo>
                  <a:lnTo>
                    <a:pt x="151" y="234"/>
                  </a:lnTo>
                  <a:lnTo>
                    <a:pt x="152" y="231"/>
                  </a:lnTo>
                  <a:lnTo>
                    <a:pt x="152" y="225"/>
                  </a:lnTo>
                  <a:lnTo>
                    <a:pt x="152" y="221"/>
                  </a:lnTo>
                  <a:lnTo>
                    <a:pt x="153" y="215"/>
                  </a:lnTo>
                  <a:lnTo>
                    <a:pt x="153" y="211"/>
                  </a:lnTo>
                  <a:lnTo>
                    <a:pt x="155" y="204"/>
                  </a:lnTo>
                  <a:lnTo>
                    <a:pt x="158" y="199"/>
                  </a:lnTo>
                  <a:lnTo>
                    <a:pt x="161" y="195"/>
                  </a:lnTo>
                  <a:lnTo>
                    <a:pt x="166" y="190"/>
                  </a:lnTo>
                  <a:lnTo>
                    <a:pt x="170" y="186"/>
                  </a:lnTo>
                  <a:lnTo>
                    <a:pt x="173" y="183"/>
                  </a:lnTo>
                  <a:lnTo>
                    <a:pt x="178" y="181"/>
                  </a:lnTo>
                  <a:lnTo>
                    <a:pt x="182" y="178"/>
                  </a:lnTo>
                  <a:lnTo>
                    <a:pt x="182" y="92"/>
                  </a:lnTo>
                  <a:lnTo>
                    <a:pt x="43" y="0"/>
                  </a:lnTo>
                  <a:lnTo>
                    <a:pt x="40" y="0"/>
                  </a:lnTo>
                  <a:lnTo>
                    <a:pt x="38" y="0"/>
                  </a:lnTo>
                  <a:lnTo>
                    <a:pt x="37" y="0"/>
                  </a:lnTo>
                  <a:lnTo>
                    <a:pt x="36" y="1"/>
                  </a:lnTo>
                  <a:lnTo>
                    <a:pt x="34" y="1"/>
                  </a:lnTo>
                  <a:lnTo>
                    <a:pt x="32" y="1"/>
                  </a:lnTo>
                  <a:lnTo>
                    <a:pt x="31" y="3"/>
                  </a:lnTo>
                  <a:lnTo>
                    <a:pt x="30" y="3"/>
                  </a:lnTo>
                  <a:lnTo>
                    <a:pt x="28" y="4"/>
                  </a:lnTo>
                  <a:lnTo>
                    <a:pt x="27" y="4"/>
                  </a:lnTo>
                  <a:lnTo>
                    <a:pt x="27" y="5"/>
                  </a:lnTo>
                  <a:lnTo>
                    <a:pt x="26" y="7"/>
                  </a:lnTo>
                  <a:lnTo>
                    <a:pt x="25" y="8"/>
                  </a:lnTo>
                  <a:lnTo>
                    <a:pt x="25" y="1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6" name="Freeform 344">
              <a:extLst>
                <a:ext uri="{FF2B5EF4-FFF2-40B4-BE49-F238E27FC236}">
                  <a16:creationId xmlns:a16="http://schemas.microsoft.com/office/drawing/2014/main" id="{F6050100-0985-F1D9-70A6-370D799250BF}"/>
                </a:ext>
              </a:extLst>
            </p:cNvPr>
            <p:cNvSpPr>
              <a:spLocks/>
            </p:cNvSpPr>
            <p:nvPr/>
          </p:nvSpPr>
          <p:spPr bwMode="gray">
            <a:xfrm>
              <a:off x="5642373" y="3444844"/>
              <a:ext cx="142623" cy="269407"/>
            </a:xfrm>
            <a:custGeom>
              <a:avLst/>
              <a:gdLst>
                <a:gd name="T0" fmla="*/ 6350 w 77"/>
                <a:gd name="T1" fmla="*/ 212977 h 154"/>
                <a:gd name="T2" fmla="*/ 6350 w 77"/>
                <a:gd name="T3" fmla="*/ 207372 h 154"/>
                <a:gd name="T4" fmla="*/ 6350 w 77"/>
                <a:gd name="T5" fmla="*/ 203169 h 154"/>
                <a:gd name="T6" fmla="*/ 9525 w 77"/>
                <a:gd name="T7" fmla="*/ 200366 h 154"/>
                <a:gd name="T8" fmla="*/ 11113 w 77"/>
                <a:gd name="T9" fmla="*/ 196163 h 154"/>
                <a:gd name="T10" fmla="*/ 11113 w 77"/>
                <a:gd name="T11" fmla="*/ 194762 h 154"/>
                <a:gd name="T12" fmla="*/ 12700 w 77"/>
                <a:gd name="T13" fmla="*/ 190558 h 154"/>
                <a:gd name="T14" fmla="*/ 12700 w 77"/>
                <a:gd name="T15" fmla="*/ 187756 h 154"/>
                <a:gd name="T16" fmla="*/ 12700 w 77"/>
                <a:gd name="T17" fmla="*/ 186355 h 154"/>
                <a:gd name="T18" fmla="*/ 12700 w 77"/>
                <a:gd name="T19" fmla="*/ 182151 h 154"/>
                <a:gd name="T20" fmla="*/ 11113 w 77"/>
                <a:gd name="T21" fmla="*/ 177948 h 154"/>
                <a:gd name="T22" fmla="*/ 9525 w 77"/>
                <a:gd name="T23" fmla="*/ 175145 h 154"/>
                <a:gd name="T24" fmla="*/ 6350 w 77"/>
                <a:gd name="T25" fmla="*/ 168139 h 154"/>
                <a:gd name="T26" fmla="*/ 4763 w 77"/>
                <a:gd name="T27" fmla="*/ 165337 h 154"/>
                <a:gd name="T28" fmla="*/ 1588 w 77"/>
                <a:gd name="T29" fmla="*/ 156930 h 154"/>
                <a:gd name="T30" fmla="*/ 1588 w 77"/>
                <a:gd name="T31" fmla="*/ 154128 h 154"/>
                <a:gd name="T32" fmla="*/ 0 w 77"/>
                <a:gd name="T33" fmla="*/ 149924 h 154"/>
                <a:gd name="T34" fmla="*/ 1588 w 77"/>
                <a:gd name="T35" fmla="*/ 140116 h 154"/>
                <a:gd name="T36" fmla="*/ 3175 w 77"/>
                <a:gd name="T37" fmla="*/ 131709 h 154"/>
                <a:gd name="T38" fmla="*/ 4763 w 77"/>
                <a:gd name="T39" fmla="*/ 124703 h 154"/>
                <a:gd name="T40" fmla="*/ 9525 w 77"/>
                <a:gd name="T41" fmla="*/ 119099 h 154"/>
                <a:gd name="T42" fmla="*/ 12700 w 77"/>
                <a:gd name="T43" fmla="*/ 112093 h 154"/>
                <a:gd name="T44" fmla="*/ 15875 w 77"/>
                <a:gd name="T45" fmla="*/ 106488 h 154"/>
                <a:gd name="T46" fmla="*/ 20638 w 77"/>
                <a:gd name="T47" fmla="*/ 100884 h 154"/>
                <a:gd name="T48" fmla="*/ 23813 w 77"/>
                <a:gd name="T49" fmla="*/ 92477 h 154"/>
                <a:gd name="T50" fmla="*/ 12700 w 77"/>
                <a:gd name="T51" fmla="*/ 43436 h 154"/>
                <a:gd name="T52" fmla="*/ 12700 w 77"/>
                <a:gd name="T53" fmla="*/ 36430 h 154"/>
                <a:gd name="T54" fmla="*/ 12700 w 77"/>
                <a:gd name="T55" fmla="*/ 30826 h 154"/>
                <a:gd name="T56" fmla="*/ 12700 w 77"/>
                <a:gd name="T57" fmla="*/ 25221 h 154"/>
                <a:gd name="T58" fmla="*/ 12700 w 77"/>
                <a:gd name="T59" fmla="*/ 21017 h 154"/>
                <a:gd name="T60" fmla="*/ 12700 w 77"/>
                <a:gd name="T61" fmla="*/ 16814 h 154"/>
                <a:gd name="T62" fmla="*/ 12700 w 77"/>
                <a:gd name="T63" fmla="*/ 11209 h 154"/>
                <a:gd name="T64" fmla="*/ 12700 w 77"/>
                <a:gd name="T65" fmla="*/ 5605 h 154"/>
                <a:gd name="T66" fmla="*/ 12700 w 77"/>
                <a:gd name="T67" fmla="*/ 0 h 154"/>
                <a:gd name="T68" fmla="*/ 85725 w 77"/>
                <a:gd name="T69" fmla="*/ 0 h 154"/>
                <a:gd name="T70" fmla="*/ 107950 w 77"/>
                <a:gd name="T71" fmla="*/ 75663 h 154"/>
                <a:gd name="T72" fmla="*/ 107950 w 77"/>
                <a:gd name="T73" fmla="*/ 116296 h 154"/>
                <a:gd name="T74" fmla="*/ 109538 w 77"/>
                <a:gd name="T75" fmla="*/ 124703 h 154"/>
                <a:gd name="T76" fmla="*/ 109538 w 77"/>
                <a:gd name="T77" fmla="*/ 130308 h 154"/>
                <a:gd name="T78" fmla="*/ 112713 w 77"/>
                <a:gd name="T79" fmla="*/ 135913 h 154"/>
                <a:gd name="T80" fmla="*/ 114300 w 77"/>
                <a:gd name="T81" fmla="*/ 141517 h 154"/>
                <a:gd name="T82" fmla="*/ 115888 w 77"/>
                <a:gd name="T83" fmla="*/ 147122 h 154"/>
                <a:gd name="T84" fmla="*/ 117475 w 77"/>
                <a:gd name="T85" fmla="*/ 151326 h 154"/>
                <a:gd name="T86" fmla="*/ 119063 w 77"/>
                <a:gd name="T87" fmla="*/ 156930 h 154"/>
                <a:gd name="T88" fmla="*/ 122238 w 77"/>
                <a:gd name="T89" fmla="*/ 165337 h 154"/>
                <a:gd name="T90" fmla="*/ 109538 w 77"/>
                <a:gd name="T91" fmla="*/ 168139 h 154"/>
                <a:gd name="T92" fmla="*/ 101600 w 77"/>
                <a:gd name="T93" fmla="*/ 172343 h 154"/>
                <a:gd name="T94" fmla="*/ 87313 w 77"/>
                <a:gd name="T95" fmla="*/ 177948 h 154"/>
                <a:gd name="T96" fmla="*/ 77788 w 77"/>
                <a:gd name="T97" fmla="*/ 184953 h 154"/>
                <a:gd name="T98" fmla="*/ 68263 w 77"/>
                <a:gd name="T99" fmla="*/ 187756 h 154"/>
                <a:gd name="T100" fmla="*/ 60325 w 77"/>
                <a:gd name="T101" fmla="*/ 194762 h 154"/>
                <a:gd name="T102" fmla="*/ 52388 w 77"/>
                <a:gd name="T103" fmla="*/ 197564 h 154"/>
                <a:gd name="T104" fmla="*/ 42863 w 77"/>
                <a:gd name="T105" fmla="*/ 203169 h 154"/>
                <a:gd name="T106" fmla="*/ 38100 w 77"/>
                <a:gd name="T107" fmla="*/ 205971 h 154"/>
                <a:gd name="T108" fmla="*/ 34925 w 77"/>
                <a:gd name="T109" fmla="*/ 207372 h 154"/>
                <a:gd name="T110" fmla="*/ 31750 w 77"/>
                <a:gd name="T111" fmla="*/ 211576 h 154"/>
                <a:gd name="T112" fmla="*/ 25400 w 77"/>
                <a:gd name="T113" fmla="*/ 212977 h 154"/>
                <a:gd name="T114" fmla="*/ 22225 w 77"/>
                <a:gd name="T115" fmla="*/ 215779 h 154"/>
                <a:gd name="T116" fmla="*/ 15875 w 77"/>
                <a:gd name="T117" fmla="*/ 215779 h 154"/>
                <a:gd name="T118" fmla="*/ 12700 w 77"/>
                <a:gd name="T119" fmla="*/ 215779 h 154"/>
                <a:gd name="T120" fmla="*/ 6350 w 77"/>
                <a:gd name="T121" fmla="*/ 212977 h 1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
                <a:gd name="T184" fmla="*/ 0 h 154"/>
                <a:gd name="T185" fmla="*/ 77 w 77"/>
                <a:gd name="T186" fmla="*/ 154 h 15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 h="154">
                  <a:moveTo>
                    <a:pt x="4" y="152"/>
                  </a:moveTo>
                  <a:lnTo>
                    <a:pt x="4" y="148"/>
                  </a:lnTo>
                  <a:lnTo>
                    <a:pt x="4" y="145"/>
                  </a:lnTo>
                  <a:lnTo>
                    <a:pt x="6" y="143"/>
                  </a:lnTo>
                  <a:lnTo>
                    <a:pt x="7" y="140"/>
                  </a:lnTo>
                  <a:lnTo>
                    <a:pt x="7" y="139"/>
                  </a:lnTo>
                  <a:lnTo>
                    <a:pt x="8" y="136"/>
                  </a:lnTo>
                  <a:lnTo>
                    <a:pt x="8" y="134"/>
                  </a:lnTo>
                  <a:lnTo>
                    <a:pt x="8" y="133"/>
                  </a:lnTo>
                  <a:lnTo>
                    <a:pt x="8" y="130"/>
                  </a:lnTo>
                  <a:lnTo>
                    <a:pt x="7" y="127"/>
                  </a:lnTo>
                  <a:lnTo>
                    <a:pt x="6" y="125"/>
                  </a:lnTo>
                  <a:lnTo>
                    <a:pt x="4" y="120"/>
                  </a:lnTo>
                  <a:lnTo>
                    <a:pt x="3" y="118"/>
                  </a:lnTo>
                  <a:lnTo>
                    <a:pt x="1" y="112"/>
                  </a:lnTo>
                  <a:lnTo>
                    <a:pt x="1" y="110"/>
                  </a:lnTo>
                  <a:lnTo>
                    <a:pt x="0" y="107"/>
                  </a:lnTo>
                  <a:lnTo>
                    <a:pt x="1" y="100"/>
                  </a:lnTo>
                  <a:lnTo>
                    <a:pt x="2" y="94"/>
                  </a:lnTo>
                  <a:lnTo>
                    <a:pt x="3" y="89"/>
                  </a:lnTo>
                  <a:lnTo>
                    <a:pt x="6" y="85"/>
                  </a:lnTo>
                  <a:lnTo>
                    <a:pt x="8" y="80"/>
                  </a:lnTo>
                  <a:lnTo>
                    <a:pt x="10" y="76"/>
                  </a:lnTo>
                  <a:lnTo>
                    <a:pt x="13" y="72"/>
                  </a:lnTo>
                  <a:lnTo>
                    <a:pt x="15" y="66"/>
                  </a:lnTo>
                  <a:lnTo>
                    <a:pt x="8" y="31"/>
                  </a:lnTo>
                  <a:lnTo>
                    <a:pt x="8" y="26"/>
                  </a:lnTo>
                  <a:lnTo>
                    <a:pt x="8" y="22"/>
                  </a:lnTo>
                  <a:lnTo>
                    <a:pt x="8" y="18"/>
                  </a:lnTo>
                  <a:lnTo>
                    <a:pt x="8" y="15"/>
                  </a:lnTo>
                  <a:lnTo>
                    <a:pt x="8" y="12"/>
                  </a:lnTo>
                  <a:lnTo>
                    <a:pt x="8" y="8"/>
                  </a:lnTo>
                  <a:lnTo>
                    <a:pt x="8" y="4"/>
                  </a:lnTo>
                  <a:lnTo>
                    <a:pt x="8" y="0"/>
                  </a:lnTo>
                  <a:lnTo>
                    <a:pt x="54" y="0"/>
                  </a:lnTo>
                  <a:lnTo>
                    <a:pt x="68" y="54"/>
                  </a:lnTo>
                  <a:lnTo>
                    <a:pt x="68" y="83"/>
                  </a:lnTo>
                  <a:lnTo>
                    <a:pt x="69" y="89"/>
                  </a:lnTo>
                  <a:lnTo>
                    <a:pt x="69" y="93"/>
                  </a:lnTo>
                  <a:lnTo>
                    <a:pt x="71" y="97"/>
                  </a:lnTo>
                  <a:lnTo>
                    <a:pt x="72" y="101"/>
                  </a:lnTo>
                  <a:lnTo>
                    <a:pt x="73" y="105"/>
                  </a:lnTo>
                  <a:lnTo>
                    <a:pt x="74" y="108"/>
                  </a:lnTo>
                  <a:lnTo>
                    <a:pt x="75" y="112"/>
                  </a:lnTo>
                  <a:lnTo>
                    <a:pt x="77" y="118"/>
                  </a:lnTo>
                  <a:lnTo>
                    <a:pt x="69" y="120"/>
                  </a:lnTo>
                  <a:lnTo>
                    <a:pt x="64" y="123"/>
                  </a:lnTo>
                  <a:lnTo>
                    <a:pt x="55" y="127"/>
                  </a:lnTo>
                  <a:lnTo>
                    <a:pt x="49" y="132"/>
                  </a:lnTo>
                  <a:lnTo>
                    <a:pt x="43" y="134"/>
                  </a:lnTo>
                  <a:lnTo>
                    <a:pt x="38" y="139"/>
                  </a:lnTo>
                  <a:lnTo>
                    <a:pt x="33" y="141"/>
                  </a:lnTo>
                  <a:lnTo>
                    <a:pt x="27" y="145"/>
                  </a:lnTo>
                  <a:lnTo>
                    <a:pt x="24" y="147"/>
                  </a:lnTo>
                  <a:lnTo>
                    <a:pt x="22" y="148"/>
                  </a:lnTo>
                  <a:lnTo>
                    <a:pt x="20" y="151"/>
                  </a:lnTo>
                  <a:lnTo>
                    <a:pt x="16" y="152"/>
                  </a:lnTo>
                  <a:lnTo>
                    <a:pt x="14" y="154"/>
                  </a:lnTo>
                  <a:lnTo>
                    <a:pt x="10" y="154"/>
                  </a:lnTo>
                  <a:lnTo>
                    <a:pt x="8" y="154"/>
                  </a:lnTo>
                  <a:lnTo>
                    <a:pt x="4" y="15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7" name="Freeform 345">
              <a:extLst>
                <a:ext uri="{FF2B5EF4-FFF2-40B4-BE49-F238E27FC236}">
                  <a16:creationId xmlns:a16="http://schemas.microsoft.com/office/drawing/2014/main" id="{580AFD69-699F-2E8B-C316-F35ADCA813FB}"/>
                </a:ext>
              </a:extLst>
            </p:cNvPr>
            <p:cNvSpPr>
              <a:spLocks/>
            </p:cNvSpPr>
            <p:nvPr/>
          </p:nvSpPr>
          <p:spPr bwMode="gray">
            <a:xfrm>
              <a:off x="5744826" y="3438901"/>
              <a:ext cx="64280" cy="213942"/>
            </a:xfrm>
            <a:custGeom>
              <a:avLst/>
              <a:gdLst>
                <a:gd name="T0" fmla="*/ 26988 w 34"/>
                <a:gd name="T1" fmla="*/ 9808 h 122"/>
                <a:gd name="T2" fmla="*/ 28575 w 34"/>
                <a:gd name="T3" fmla="*/ 16814 h 122"/>
                <a:gd name="T4" fmla="*/ 31750 w 34"/>
                <a:gd name="T5" fmla="*/ 25221 h 122"/>
                <a:gd name="T6" fmla="*/ 34925 w 34"/>
                <a:gd name="T7" fmla="*/ 32227 h 122"/>
                <a:gd name="T8" fmla="*/ 38100 w 34"/>
                <a:gd name="T9" fmla="*/ 43436 h 122"/>
                <a:gd name="T10" fmla="*/ 44450 w 34"/>
                <a:gd name="T11" fmla="*/ 53244 h 122"/>
                <a:gd name="T12" fmla="*/ 46037 w 34"/>
                <a:gd name="T13" fmla="*/ 63052 h 122"/>
                <a:gd name="T14" fmla="*/ 49212 w 34"/>
                <a:gd name="T15" fmla="*/ 72861 h 122"/>
                <a:gd name="T16" fmla="*/ 49212 w 34"/>
                <a:gd name="T17" fmla="*/ 85471 h 122"/>
                <a:gd name="T18" fmla="*/ 53975 w 34"/>
                <a:gd name="T19" fmla="*/ 166739 h 122"/>
                <a:gd name="T20" fmla="*/ 49212 w 34"/>
                <a:gd name="T21" fmla="*/ 166739 h 122"/>
                <a:gd name="T22" fmla="*/ 47625 w 34"/>
                <a:gd name="T23" fmla="*/ 166739 h 122"/>
                <a:gd name="T24" fmla="*/ 46037 w 34"/>
                <a:gd name="T25" fmla="*/ 168140 h 122"/>
                <a:gd name="T26" fmla="*/ 42862 w 34"/>
                <a:gd name="T27" fmla="*/ 168140 h 122"/>
                <a:gd name="T28" fmla="*/ 38100 w 34"/>
                <a:gd name="T29" fmla="*/ 168140 h 122"/>
                <a:gd name="T30" fmla="*/ 36512 w 34"/>
                <a:gd name="T31" fmla="*/ 168140 h 122"/>
                <a:gd name="T32" fmla="*/ 33337 w 34"/>
                <a:gd name="T33" fmla="*/ 170942 h 122"/>
                <a:gd name="T34" fmla="*/ 31750 w 34"/>
                <a:gd name="T35" fmla="*/ 170942 h 122"/>
                <a:gd name="T36" fmla="*/ 28575 w 34"/>
                <a:gd name="T37" fmla="*/ 163936 h 122"/>
                <a:gd name="T38" fmla="*/ 26988 w 34"/>
                <a:gd name="T39" fmla="*/ 158332 h 122"/>
                <a:gd name="T40" fmla="*/ 25400 w 34"/>
                <a:gd name="T41" fmla="*/ 154128 h 122"/>
                <a:gd name="T42" fmla="*/ 23812 w 34"/>
                <a:gd name="T43" fmla="*/ 148523 h 122"/>
                <a:gd name="T44" fmla="*/ 22225 w 34"/>
                <a:gd name="T45" fmla="*/ 142919 h 122"/>
                <a:gd name="T46" fmla="*/ 19050 w 34"/>
                <a:gd name="T47" fmla="*/ 137314 h 122"/>
                <a:gd name="T48" fmla="*/ 19050 w 34"/>
                <a:gd name="T49" fmla="*/ 131709 h 122"/>
                <a:gd name="T50" fmla="*/ 17462 w 34"/>
                <a:gd name="T51" fmla="*/ 121901 h 122"/>
                <a:gd name="T52" fmla="*/ 17462 w 34"/>
                <a:gd name="T53" fmla="*/ 81268 h 122"/>
                <a:gd name="T54" fmla="*/ 0 w 34"/>
                <a:gd name="T55" fmla="*/ 5605 h 122"/>
                <a:gd name="T56" fmla="*/ 1588 w 34"/>
                <a:gd name="T57" fmla="*/ 5605 h 122"/>
                <a:gd name="T58" fmla="*/ 1588 w 34"/>
                <a:gd name="T59" fmla="*/ 4203 h 122"/>
                <a:gd name="T60" fmla="*/ 1588 w 34"/>
                <a:gd name="T61" fmla="*/ 1401 h 122"/>
                <a:gd name="T62" fmla="*/ 3175 w 34"/>
                <a:gd name="T63" fmla="*/ 1401 h 122"/>
                <a:gd name="T64" fmla="*/ 3175 w 34"/>
                <a:gd name="T65" fmla="*/ 0 h 122"/>
                <a:gd name="T66" fmla="*/ 4762 w 34"/>
                <a:gd name="T67" fmla="*/ 0 h 122"/>
                <a:gd name="T68" fmla="*/ 6350 w 34"/>
                <a:gd name="T69" fmla="*/ 0 h 122"/>
                <a:gd name="T70" fmla="*/ 9525 w 34"/>
                <a:gd name="T71" fmla="*/ 0 h 122"/>
                <a:gd name="T72" fmla="*/ 14287 w 34"/>
                <a:gd name="T73" fmla="*/ 0 h 122"/>
                <a:gd name="T74" fmla="*/ 15875 w 34"/>
                <a:gd name="T75" fmla="*/ 0 h 122"/>
                <a:gd name="T76" fmla="*/ 19050 w 34"/>
                <a:gd name="T77" fmla="*/ 1401 h 122"/>
                <a:gd name="T78" fmla="*/ 19050 w 34"/>
                <a:gd name="T79" fmla="*/ 4203 h 122"/>
                <a:gd name="T80" fmla="*/ 22225 w 34"/>
                <a:gd name="T81" fmla="*/ 5605 h 122"/>
                <a:gd name="T82" fmla="*/ 23812 w 34"/>
                <a:gd name="T83" fmla="*/ 7006 h 122"/>
                <a:gd name="T84" fmla="*/ 25400 w 34"/>
                <a:gd name="T85" fmla="*/ 9808 h 122"/>
                <a:gd name="T86" fmla="*/ 26988 w 34"/>
                <a:gd name="T87" fmla="*/ 9808 h 1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
                <a:gd name="T133" fmla="*/ 0 h 122"/>
                <a:gd name="T134" fmla="*/ 34 w 34"/>
                <a:gd name="T135" fmla="*/ 122 h 1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 h="122">
                  <a:moveTo>
                    <a:pt x="17" y="7"/>
                  </a:moveTo>
                  <a:lnTo>
                    <a:pt x="18" y="12"/>
                  </a:lnTo>
                  <a:lnTo>
                    <a:pt x="20" y="18"/>
                  </a:lnTo>
                  <a:lnTo>
                    <a:pt x="22" y="23"/>
                  </a:lnTo>
                  <a:lnTo>
                    <a:pt x="24" y="31"/>
                  </a:lnTo>
                  <a:lnTo>
                    <a:pt x="28" y="38"/>
                  </a:lnTo>
                  <a:lnTo>
                    <a:pt x="29" y="45"/>
                  </a:lnTo>
                  <a:lnTo>
                    <a:pt x="31" y="52"/>
                  </a:lnTo>
                  <a:lnTo>
                    <a:pt x="31" y="61"/>
                  </a:lnTo>
                  <a:lnTo>
                    <a:pt x="34" y="119"/>
                  </a:lnTo>
                  <a:lnTo>
                    <a:pt x="31" y="119"/>
                  </a:lnTo>
                  <a:lnTo>
                    <a:pt x="30" y="119"/>
                  </a:lnTo>
                  <a:lnTo>
                    <a:pt x="29" y="120"/>
                  </a:lnTo>
                  <a:lnTo>
                    <a:pt x="27" y="120"/>
                  </a:lnTo>
                  <a:lnTo>
                    <a:pt x="24" y="120"/>
                  </a:lnTo>
                  <a:lnTo>
                    <a:pt x="23" y="120"/>
                  </a:lnTo>
                  <a:lnTo>
                    <a:pt x="21" y="122"/>
                  </a:lnTo>
                  <a:lnTo>
                    <a:pt x="20" y="122"/>
                  </a:lnTo>
                  <a:lnTo>
                    <a:pt x="18" y="117"/>
                  </a:lnTo>
                  <a:lnTo>
                    <a:pt x="17" y="113"/>
                  </a:lnTo>
                  <a:lnTo>
                    <a:pt x="16" y="110"/>
                  </a:lnTo>
                  <a:lnTo>
                    <a:pt x="15" y="106"/>
                  </a:lnTo>
                  <a:lnTo>
                    <a:pt x="14" y="102"/>
                  </a:lnTo>
                  <a:lnTo>
                    <a:pt x="12" y="98"/>
                  </a:lnTo>
                  <a:lnTo>
                    <a:pt x="12" y="94"/>
                  </a:lnTo>
                  <a:lnTo>
                    <a:pt x="11" y="87"/>
                  </a:lnTo>
                  <a:lnTo>
                    <a:pt x="11" y="58"/>
                  </a:lnTo>
                  <a:lnTo>
                    <a:pt x="0" y="4"/>
                  </a:lnTo>
                  <a:lnTo>
                    <a:pt x="1" y="4"/>
                  </a:lnTo>
                  <a:lnTo>
                    <a:pt x="1" y="3"/>
                  </a:lnTo>
                  <a:lnTo>
                    <a:pt x="1" y="1"/>
                  </a:lnTo>
                  <a:lnTo>
                    <a:pt x="2" y="1"/>
                  </a:lnTo>
                  <a:lnTo>
                    <a:pt x="2" y="0"/>
                  </a:lnTo>
                  <a:lnTo>
                    <a:pt x="3" y="0"/>
                  </a:lnTo>
                  <a:lnTo>
                    <a:pt x="4" y="0"/>
                  </a:lnTo>
                  <a:lnTo>
                    <a:pt x="6" y="0"/>
                  </a:lnTo>
                  <a:lnTo>
                    <a:pt x="9" y="0"/>
                  </a:lnTo>
                  <a:lnTo>
                    <a:pt x="10" y="0"/>
                  </a:lnTo>
                  <a:lnTo>
                    <a:pt x="12" y="1"/>
                  </a:lnTo>
                  <a:lnTo>
                    <a:pt x="12" y="3"/>
                  </a:lnTo>
                  <a:lnTo>
                    <a:pt x="14" y="4"/>
                  </a:lnTo>
                  <a:lnTo>
                    <a:pt x="15" y="5"/>
                  </a:lnTo>
                  <a:lnTo>
                    <a:pt x="16" y="7"/>
                  </a:lnTo>
                  <a:lnTo>
                    <a:pt x="17" y="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8" name="Freeform 346">
              <a:extLst>
                <a:ext uri="{FF2B5EF4-FFF2-40B4-BE49-F238E27FC236}">
                  <a16:creationId xmlns:a16="http://schemas.microsoft.com/office/drawing/2014/main" id="{6508B139-68BE-1A05-002A-05ACAD802F13}"/>
                </a:ext>
              </a:extLst>
            </p:cNvPr>
            <p:cNvSpPr>
              <a:spLocks/>
            </p:cNvSpPr>
            <p:nvPr/>
          </p:nvSpPr>
          <p:spPr bwMode="gray">
            <a:xfrm>
              <a:off x="5774959" y="3395321"/>
              <a:ext cx="104457" cy="251580"/>
            </a:xfrm>
            <a:custGeom>
              <a:avLst/>
              <a:gdLst>
                <a:gd name="T0" fmla="*/ 4763 w 56"/>
                <a:gd name="T1" fmla="*/ 42035 h 144"/>
                <a:gd name="T2" fmla="*/ 7938 w 56"/>
                <a:gd name="T3" fmla="*/ 39232 h 144"/>
                <a:gd name="T4" fmla="*/ 11113 w 56"/>
                <a:gd name="T5" fmla="*/ 35029 h 144"/>
                <a:gd name="T6" fmla="*/ 15875 w 56"/>
                <a:gd name="T7" fmla="*/ 32227 h 144"/>
                <a:gd name="T8" fmla="*/ 20638 w 56"/>
                <a:gd name="T9" fmla="*/ 26622 h 144"/>
                <a:gd name="T10" fmla="*/ 49212 w 56"/>
                <a:gd name="T11" fmla="*/ 0 h 144"/>
                <a:gd name="T12" fmla="*/ 57150 w 56"/>
                <a:gd name="T13" fmla="*/ 2802 h 144"/>
                <a:gd name="T14" fmla="*/ 65088 w 56"/>
                <a:gd name="T15" fmla="*/ 9808 h 144"/>
                <a:gd name="T16" fmla="*/ 74613 w 56"/>
                <a:gd name="T17" fmla="*/ 15413 h 144"/>
                <a:gd name="T18" fmla="*/ 82550 w 56"/>
                <a:gd name="T19" fmla="*/ 16814 h 144"/>
                <a:gd name="T20" fmla="*/ 84138 w 56"/>
                <a:gd name="T21" fmla="*/ 21017 h 144"/>
                <a:gd name="T22" fmla="*/ 88900 w 56"/>
                <a:gd name="T23" fmla="*/ 25221 h 144"/>
                <a:gd name="T24" fmla="*/ 88900 w 56"/>
                <a:gd name="T25" fmla="*/ 30826 h 144"/>
                <a:gd name="T26" fmla="*/ 88900 w 56"/>
                <a:gd name="T27" fmla="*/ 36430 h 144"/>
                <a:gd name="T28" fmla="*/ 88900 w 56"/>
                <a:gd name="T29" fmla="*/ 40634 h 144"/>
                <a:gd name="T30" fmla="*/ 88900 w 56"/>
                <a:gd name="T31" fmla="*/ 46238 h 144"/>
                <a:gd name="T32" fmla="*/ 87313 w 56"/>
                <a:gd name="T33" fmla="*/ 65855 h 144"/>
                <a:gd name="T34" fmla="*/ 77788 w 56"/>
                <a:gd name="T35" fmla="*/ 85471 h 144"/>
                <a:gd name="T36" fmla="*/ 65088 w 56"/>
                <a:gd name="T37" fmla="*/ 102285 h 144"/>
                <a:gd name="T38" fmla="*/ 55563 w 56"/>
                <a:gd name="T39" fmla="*/ 121901 h 144"/>
                <a:gd name="T40" fmla="*/ 52388 w 56"/>
                <a:gd name="T41" fmla="*/ 142918 h 144"/>
                <a:gd name="T42" fmla="*/ 55563 w 56"/>
                <a:gd name="T43" fmla="*/ 156930 h 144"/>
                <a:gd name="T44" fmla="*/ 57150 w 56"/>
                <a:gd name="T45" fmla="*/ 168139 h 144"/>
                <a:gd name="T46" fmla="*/ 55563 w 56"/>
                <a:gd name="T47" fmla="*/ 183552 h 144"/>
                <a:gd name="T48" fmla="*/ 49212 w 56"/>
                <a:gd name="T49" fmla="*/ 193360 h 144"/>
                <a:gd name="T50" fmla="*/ 41275 w 56"/>
                <a:gd name="T51" fmla="*/ 196162 h 144"/>
                <a:gd name="T52" fmla="*/ 36513 w 56"/>
                <a:gd name="T53" fmla="*/ 197564 h 144"/>
                <a:gd name="T54" fmla="*/ 28575 w 56"/>
                <a:gd name="T55" fmla="*/ 198965 h 144"/>
                <a:gd name="T56" fmla="*/ 20638 w 56"/>
                <a:gd name="T57" fmla="*/ 120500 h 144"/>
                <a:gd name="T58" fmla="*/ 17463 w 56"/>
                <a:gd name="T59" fmla="*/ 98081 h 144"/>
                <a:gd name="T60" fmla="*/ 11113 w 56"/>
                <a:gd name="T61" fmla="*/ 78465 h 144"/>
                <a:gd name="T62" fmla="*/ 4763 w 56"/>
                <a:gd name="T63" fmla="*/ 61651 h 144"/>
                <a:gd name="T64" fmla="*/ 0 w 56"/>
                <a:gd name="T65" fmla="*/ 44837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144"/>
                <a:gd name="T101" fmla="*/ 56 w 56"/>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144">
                  <a:moveTo>
                    <a:pt x="0" y="32"/>
                  </a:moveTo>
                  <a:lnTo>
                    <a:pt x="3" y="30"/>
                  </a:lnTo>
                  <a:lnTo>
                    <a:pt x="4" y="29"/>
                  </a:lnTo>
                  <a:lnTo>
                    <a:pt x="5" y="28"/>
                  </a:lnTo>
                  <a:lnTo>
                    <a:pt x="6" y="26"/>
                  </a:lnTo>
                  <a:lnTo>
                    <a:pt x="7" y="25"/>
                  </a:lnTo>
                  <a:lnTo>
                    <a:pt x="9" y="23"/>
                  </a:lnTo>
                  <a:lnTo>
                    <a:pt x="10" y="23"/>
                  </a:lnTo>
                  <a:lnTo>
                    <a:pt x="11" y="22"/>
                  </a:lnTo>
                  <a:lnTo>
                    <a:pt x="13" y="19"/>
                  </a:lnTo>
                  <a:lnTo>
                    <a:pt x="23" y="19"/>
                  </a:lnTo>
                  <a:lnTo>
                    <a:pt x="31" y="0"/>
                  </a:lnTo>
                  <a:lnTo>
                    <a:pt x="33" y="1"/>
                  </a:lnTo>
                  <a:lnTo>
                    <a:pt x="36" y="2"/>
                  </a:lnTo>
                  <a:lnTo>
                    <a:pt x="38" y="4"/>
                  </a:lnTo>
                  <a:lnTo>
                    <a:pt x="41" y="7"/>
                  </a:lnTo>
                  <a:lnTo>
                    <a:pt x="44" y="8"/>
                  </a:lnTo>
                  <a:lnTo>
                    <a:pt x="47" y="11"/>
                  </a:lnTo>
                  <a:lnTo>
                    <a:pt x="50" y="11"/>
                  </a:lnTo>
                  <a:lnTo>
                    <a:pt x="52" y="12"/>
                  </a:lnTo>
                  <a:lnTo>
                    <a:pt x="52" y="14"/>
                  </a:lnTo>
                  <a:lnTo>
                    <a:pt x="53" y="15"/>
                  </a:lnTo>
                  <a:lnTo>
                    <a:pt x="55" y="16"/>
                  </a:lnTo>
                  <a:lnTo>
                    <a:pt x="56" y="18"/>
                  </a:lnTo>
                  <a:lnTo>
                    <a:pt x="56" y="19"/>
                  </a:lnTo>
                  <a:lnTo>
                    <a:pt x="56" y="22"/>
                  </a:lnTo>
                  <a:lnTo>
                    <a:pt x="56" y="23"/>
                  </a:lnTo>
                  <a:lnTo>
                    <a:pt x="56" y="26"/>
                  </a:lnTo>
                  <a:lnTo>
                    <a:pt x="56" y="28"/>
                  </a:lnTo>
                  <a:lnTo>
                    <a:pt x="56" y="29"/>
                  </a:lnTo>
                  <a:lnTo>
                    <a:pt x="56" y="30"/>
                  </a:lnTo>
                  <a:lnTo>
                    <a:pt x="56" y="33"/>
                  </a:lnTo>
                  <a:lnTo>
                    <a:pt x="56" y="38"/>
                  </a:lnTo>
                  <a:lnTo>
                    <a:pt x="55" y="47"/>
                  </a:lnTo>
                  <a:lnTo>
                    <a:pt x="52" y="54"/>
                  </a:lnTo>
                  <a:lnTo>
                    <a:pt x="49" y="61"/>
                  </a:lnTo>
                  <a:lnTo>
                    <a:pt x="45" y="68"/>
                  </a:lnTo>
                  <a:lnTo>
                    <a:pt x="41" y="73"/>
                  </a:lnTo>
                  <a:lnTo>
                    <a:pt x="37" y="80"/>
                  </a:lnTo>
                  <a:lnTo>
                    <a:pt x="35" y="87"/>
                  </a:lnTo>
                  <a:lnTo>
                    <a:pt x="33" y="95"/>
                  </a:lnTo>
                  <a:lnTo>
                    <a:pt x="33" y="102"/>
                  </a:lnTo>
                  <a:lnTo>
                    <a:pt x="35" y="107"/>
                  </a:lnTo>
                  <a:lnTo>
                    <a:pt x="35" y="112"/>
                  </a:lnTo>
                  <a:lnTo>
                    <a:pt x="36" y="116"/>
                  </a:lnTo>
                  <a:lnTo>
                    <a:pt x="36" y="120"/>
                  </a:lnTo>
                  <a:lnTo>
                    <a:pt x="36" y="124"/>
                  </a:lnTo>
                  <a:lnTo>
                    <a:pt x="35" y="131"/>
                  </a:lnTo>
                  <a:lnTo>
                    <a:pt x="33" y="138"/>
                  </a:lnTo>
                  <a:lnTo>
                    <a:pt x="31" y="138"/>
                  </a:lnTo>
                  <a:lnTo>
                    <a:pt x="29" y="140"/>
                  </a:lnTo>
                  <a:lnTo>
                    <a:pt x="26" y="140"/>
                  </a:lnTo>
                  <a:lnTo>
                    <a:pt x="24" y="141"/>
                  </a:lnTo>
                  <a:lnTo>
                    <a:pt x="23" y="141"/>
                  </a:lnTo>
                  <a:lnTo>
                    <a:pt x="20" y="142"/>
                  </a:lnTo>
                  <a:lnTo>
                    <a:pt x="18" y="142"/>
                  </a:lnTo>
                  <a:lnTo>
                    <a:pt x="17" y="144"/>
                  </a:lnTo>
                  <a:lnTo>
                    <a:pt x="13" y="86"/>
                  </a:lnTo>
                  <a:lnTo>
                    <a:pt x="13" y="77"/>
                  </a:lnTo>
                  <a:lnTo>
                    <a:pt x="11" y="70"/>
                  </a:lnTo>
                  <a:lnTo>
                    <a:pt x="10" y="63"/>
                  </a:lnTo>
                  <a:lnTo>
                    <a:pt x="7" y="56"/>
                  </a:lnTo>
                  <a:lnTo>
                    <a:pt x="5" y="49"/>
                  </a:lnTo>
                  <a:lnTo>
                    <a:pt x="3" y="44"/>
                  </a:lnTo>
                  <a:lnTo>
                    <a:pt x="1" y="38"/>
                  </a:lnTo>
                  <a:lnTo>
                    <a:pt x="0" y="3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79" name="Freeform 347">
              <a:extLst>
                <a:ext uri="{FF2B5EF4-FFF2-40B4-BE49-F238E27FC236}">
                  <a16:creationId xmlns:a16="http://schemas.microsoft.com/office/drawing/2014/main" id="{BA22E236-814B-50A4-BB93-57CC7CD303EA}"/>
                </a:ext>
              </a:extLst>
            </p:cNvPr>
            <p:cNvSpPr>
              <a:spLocks/>
            </p:cNvSpPr>
            <p:nvPr/>
          </p:nvSpPr>
          <p:spPr bwMode="gray">
            <a:xfrm>
              <a:off x="5835219" y="3335889"/>
              <a:ext cx="385688" cy="380341"/>
            </a:xfrm>
            <a:custGeom>
              <a:avLst/>
              <a:gdLst>
                <a:gd name="T0" fmla="*/ 3175 w 209"/>
                <a:gd name="T1" fmla="*/ 224186 h 218"/>
                <a:gd name="T2" fmla="*/ 3175 w 209"/>
                <a:gd name="T3" fmla="*/ 204569 h 218"/>
                <a:gd name="T4" fmla="*/ 0 w 209"/>
                <a:gd name="T5" fmla="*/ 180750 h 218"/>
                <a:gd name="T6" fmla="*/ 12700 w 209"/>
                <a:gd name="T7" fmla="*/ 149924 h 218"/>
                <a:gd name="T8" fmla="*/ 28575 w 209"/>
                <a:gd name="T9" fmla="*/ 123302 h 218"/>
                <a:gd name="T10" fmla="*/ 34925 w 209"/>
                <a:gd name="T11" fmla="*/ 95279 h 218"/>
                <a:gd name="T12" fmla="*/ 34925 w 209"/>
                <a:gd name="T13" fmla="*/ 88273 h 218"/>
                <a:gd name="T14" fmla="*/ 34925 w 209"/>
                <a:gd name="T15" fmla="*/ 79866 h 218"/>
                <a:gd name="T16" fmla="*/ 33338 w 209"/>
                <a:gd name="T17" fmla="*/ 70058 h 218"/>
                <a:gd name="T18" fmla="*/ 28575 w 209"/>
                <a:gd name="T19" fmla="*/ 64453 h 218"/>
                <a:gd name="T20" fmla="*/ 36513 w 209"/>
                <a:gd name="T21" fmla="*/ 33628 h 218"/>
                <a:gd name="T22" fmla="*/ 55563 w 209"/>
                <a:gd name="T23" fmla="*/ 8407 h 218"/>
                <a:gd name="T24" fmla="*/ 84138 w 209"/>
                <a:gd name="T25" fmla="*/ 2802 h 218"/>
                <a:gd name="T26" fmla="*/ 101600 w 209"/>
                <a:gd name="T27" fmla="*/ 14012 h 218"/>
                <a:gd name="T28" fmla="*/ 119063 w 209"/>
                <a:gd name="T29" fmla="*/ 23820 h 218"/>
                <a:gd name="T30" fmla="*/ 133350 w 209"/>
                <a:gd name="T31" fmla="*/ 23820 h 218"/>
                <a:gd name="T32" fmla="*/ 139700 w 209"/>
                <a:gd name="T33" fmla="*/ 19616 h 218"/>
                <a:gd name="T34" fmla="*/ 147638 w 209"/>
                <a:gd name="T35" fmla="*/ 18215 h 218"/>
                <a:gd name="T36" fmla="*/ 165100 w 209"/>
                <a:gd name="T37" fmla="*/ 25221 h 218"/>
                <a:gd name="T38" fmla="*/ 173038 w 209"/>
                <a:gd name="T39" fmla="*/ 39232 h 218"/>
                <a:gd name="T40" fmla="*/ 187325 w 209"/>
                <a:gd name="T41" fmla="*/ 43436 h 218"/>
                <a:gd name="T42" fmla="*/ 195263 w 209"/>
                <a:gd name="T43" fmla="*/ 35029 h 218"/>
                <a:gd name="T44" fmla="*/ 204788 w 209"/>
                <a:gd name="T45" fmla="*/ 25221 h 218"/>
                <a:gd name="T46" fmla="*/ 225425 w 209"/>
                <a:gd name="T47" fmla="*/ 14012 h 218"/>
                <a:gd name="T48" fmla="*/ 246063 w 209"/>
                <a:gd name="T49" fmla="*/ 15413 h 218"/>
                <a:gd name="T50" fmla="*/ 274638 w 209"/>
                <a:gd name="T51" fmla="*/ 25221 h 218"/>
                <a:gd name="T52" fmla="*/ 296863 w 209"/>
                <a:gd name="T53" fmla="*/ 15413 h 218"/>
                <a:gd name="T54" fmla="*/ 309563 w 209"/>
                <a:gd name="T55" fmla="*/ 12610 h 218"/>
                <a:gd name="T56" fmla="*/ 315913 w 209"/>
                <a:gd name="T57" fmla="*/ 18215 h 218"/>
                <a:gd name="T58" fmla="*/ 320675 w 209"/>
                <a:gd name="T59" fmla="*/ 28023 h 218"/>
                <a:gd name="T60" fmla="*/ 325438 w 209"/>
                <a:gd name="T61" fmla="*/ 44837 h 218"/>
                <a:gd name="T62" fmla="*/ 330200 w 209"/>
                <a:gd name="T63" fmla="*/ 58849 h 218"/>
                <a:gd name="T64" fmla="*/ 320675 w 209"/>
                <a:gd name="T65" fmla="*/ 84070 h 218"/>
                <a:gd name="T66" fmla="*/ 306388 w 209"/>
                <a:gd name="T67" fmla="*/ 109291 h 218"/>
                <a:gd name="T68" fmla="*/ 293688 w 209"/>
                <a:gd name="T69" fmla="*/ 142918 h 218"/>
                <a:gd name="T70" fmla="*/ 280988 w 209"/>
                <a:gd name="T71" fmla="*/ 170942 h 218"/>
                <a:gd name="T72" fmla="*/ 269875 w 209"/>
                <a:gd name="T73" fmla="*/ 198965 h 218"/>
                <a:gd name="T74" fmla="*/ 260350 w 209"/>
                <a:gd name="T75" fmla="*/ 224186 h 218"/>
                <a:gd name="T76" fmla="*/ 255588 w 209"/>
                <a:gd name="T77" fmla="*/ 235395 h 218"/>
                <a:gd name="T78" fmla="*/ 247650 w 209"/>
                <a:gd name="T79" fmla="*/ 245203 h 218"/>
                <a:gd name="T80" fmla="*/ 238125 w 209"/>
                <a:gd name="T81" fmla="*/ 243802 h 218"/>
                <a:gd name="T82" fmla="*/ 227013 w 209"/>
                <a:gd name="T83" fmla="*/ 235395 h 218"/>
                <a:gd name="T84" fmla="*/ 215900 w 209"/>
                <a:gd name="T85" fmla="*/ 231192 h 218"/>
                <a:gd name="T86" fmla="*/ 198438 w 209"/>
                <a:gd name="T87" fmla="*/ 236796 h 218"/>
                <a:gd name="T88" fmla="*/ 184150 w 209"/>
                <a:gd name="T89" fmla="*/ 260616 h 218"/>
                <a:gd name="T90" fmla="*/ 169863 w 209"/>
                <a:gd name="T91" fmla="*/ 295645 h 218"/>
                <a:gd name="T92" fmla="*/ 111125 w 209"/>
                <a:gd name="T93" fmla="*/ 304052 h 218"/>
                <a:gd name="T94" fmla="*/ 101600 w 209"/>
                <a:gd name="T95" fmla="*/ 304052 h 218"/>
                <a:gd name="T96" fmla="*/ 93663 w 209"/>
                <a:gd name="T97" fmla="*/ 301250 h 218"/>
                <a:gd name="T98" fmla="*/ 76200 w 209"/>
                <a:gd name="T99" fmla="*/ 298447 h 218"/>
                <a:gd name="T100" fmla="*/ 60325 w 209"/>
                <a:gd name="T101" fmla="*/ 283034 h 218"/>
                <a:gd name="T102" fmla="*/ 55563 w 209"/>
                <a:gd name="T103" fmla="*/ 256412 h 218"/>
                <a:gd name="T104" fmla="*/ 39688 w 209"/>
                <a:gd name="T105" fmla="*/ 246604 h 218"/>
                <a:gd name="T106" fmla="*/ 23813 w 209"/>
                <a:gd name="T107" fmla="*/ 239598 h 2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9"/>
                <a:gd name="T163" fmla="*/ 0 h 218"/>
                <a:gd name="T164" fmla="*/ 209 w 209"/>
                <a:gd name="T165" fmla="*/ 218 h 2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9" h="218">
                  <a:moveTo>
                    <a:pt x="0" y="175"/>
                  </a:moveTo>
                  <a:lnTo>
                    <a:pt x="2" y="168"/>
                  </a:lnTo>
                  <a:lnTo>
                    <a:pt x="2" y="160"/>
                  </a:lnTo>
                  <a:lnTo>
                    <a:pt x="2" y="156"/>
                  </a:lnTo>
                  <a:lnTo>
                    <a:pt x="2" y="150"/>
                  </a:lnTo>
                  <a:lnTo>
                    <a:pt x="2" y="146"/>
                  </a:lnTo>
                  <a:lnTo>
                    <a:pt x="0" y="142"/>
                  </a:lnTo>
                  <a:lnTo>
                    <a:pt x="0" y="136"/>
                  </a:lnTo>
                  <a:lnTo>
                    <a:pt x="0" y="129"/>
                  </a:lnTo>
                  <a:lnTo>
                    <a:pt x="2" y="121"/>
                  </a:lnTo>
                  <a:lnTo>
                    <a:pt x="4" y="114"/>
                  </a:lnTo>
                  <a:lnTo>
                    <a:pt x="8" y="107"/>
                  </a:lnTo>
                  <a:lnTo>
                    <a:pt x="11" y="102"/>
                  </a:lnTo>
                  <a:lnTo>
                    <a:pt x="15" y="95"/>
                  </a:lnTo>
                  <a:lnTo>
                    <a:pt x="18" y="88"/>
                  </a:lnTo>
                  <a:lnTo>
                    <a:pt x="21" y="81"/>
                  </a:lnTo>
                  <a:lnTo>
                    <a:pt x="22" y="72"/>
                  </a:lnTo>
                  <a:lnTo>
                    <a:pt x="22" y="68"/>
                  </a:lnTo>
                  <a:lnTo>
                    <a:pt x="22" y="65"/>
                  </a:lnTo>
                  <a:lnTo>
                    <a:pt x="22" y="64"/>
                  </a:lnTo>
                  <a:lnTo>
                    <a:pt x="22" y="63"/>
                  </a:lnTo>
                  <a:lnTo>
                    <a:pt x="22" y="61"/>
                  </a:lnTo>
                  <a:lnTo>
                    <a:pt x="22" y="58"/>
                  </a:lnTo>
                  <a:lnTo>
                    <a:pt x="22" y="57"/>
                  </a:lnTo>
                  <a:lnTo>
                    <a:pt x="22" y="53"/>
                  </a:lnTo>
                  <a:lnTo>
                    <a:pt x="22" y="52"/>
                  </a:lnTo>
                  <a:lnTo>
                    <a:pt x="21" y="50"/>
                  </a:lnTo>
                  <a:lnTo>
                    <a:pt x="19" y="49"/>
                  </a:lnTo>
                  <a:lnTo>
                    <a:pt x="18" y="48"/>
                  </a:lnTo>
                  <a:lnTo>
                    <a:pt x="18" y="46"/>
                  </a:lnTo>
                  <a:lnTo>
                    <a:pt x="18" y="39"/>
                  </a:lnTo>
                  <a:lnTo>
                    <a:pt x="19" y="31"/>
                  </a:lnTo>
                  <a:lnTo>
                    <a:pt x="23" y="24"/>
                  </a:lnTo>
                  <a:lnTo>
                    <a:pt x="27" y="17"/>
                  </a:lnTo>
                  <a:lnTo>
                    <a:pt x="30" y="10"/>
                  </a:lnTo>
                  <a:lnTo>
                    <a:pt x="35" y="6"/>
                  </a:lnTo>
                  <a:lnTo>
                    <a:pt x="40" y="2"/>
                  </a:lnTo>
                  <a:lnTo>
                    <a:pt x="46" y="0"/>
                  </a:lnTo>
                  <a:lnTo>
                    <a:pt x="53" y="2"/>
                  </a:lnTo>
                  <a:lnTo>
                    <a:pt x="57" y="3"/>
                  </a:lnTo>
                  <a:lnTo>
                    <a:pt x="61" y="6"/>
                  </a:lnTo>
                  <a:lnTo>
                    <a:pt x="64" y="10"/>
                  </a:lnTo>
                  <a:lnTo>
                    <a:pt x="68" y="13"/>
                  </a:lnTo>
                  <a:lnTo>
                    <a:pt x="72" y="16"/>
                  </a:lnTo>
                  <a:lnTo>
                    <a:pt x="75" y="17"/>
                  </a:lnTo>
                  <a:lnTo>
                    <a:pt x="81" y="18"/>
                  </a:lnTo>
                  <a:lnTo>
                    <a:pt x="82" y="18"/>
                  </a:lnTo>
                  <a:lnTo>
                    <a:pt x="84" y="17"/>
                  </a:lnTo>
                  <a:lnTo>
                    <a:pt x="86" y="17"/>
                  </a:lnTo>
                  <a:lnTo>
                    <a:pt x="87" y="16"/>
                  </a:lnTo>
                  <a:lnTo>
                    <a:pt x="88" y="14"/>
                  </a:lnTo>
                  <a:lnTo>
                    <a:pt x="91" y="14"/>
                  </a:lnTo>
                  <a:lnTo>
                    <a:pt x="92" y="14"/>
                  </a:lnTo>
                  <a:lnTo>
                    <a:pt x="93" y="13"/>
                  </a:lnTo>
                  <a:lnTo>
                    <a:pt x="98" y="14"/>
                  </a:lnTo>
                  <a:lnTo>
                    <a:pt x="101" y="16"/>
                  </a:lnTo>
                  <a:lnTo>
                    <a:pt x="104" y="18"/>
                  </a:lnTo>
                  <a:lnTo>
                    <a:pt x="106" y="23"/>
                  </a:lnTo>
                  <a:lnTo>
                    <a:pt x="107" y="25"/>
                  </a:lnTo>
                  <a:lnTo>
                    <a:pt x="109" y="28"/>
                  </a:lnTo>
                  <a:lnTo>
                    <a:pt x="111" y="30"/>
                  </a:lnTo>
                  <a:lnTo>
                    <a:pt x="114" y="31"/>
                  </a:lnTo>
                  <a:lnTo>
                    <a:pt x="118" y="31"/>
                  </a:lnTo>
                  <a:lnTo>
                    <a:pt x="120" y="30"/>
                  </a:lnTo>
                  <a:lnTo>
                    <a:pt x="122" y="27"/>
                  </a:lnTo>
                  <a:lnTo>
                    <a:pt x="123" y="25"/>
                  </a:lnTo>
                  <a:lnTo>
                    <a:pt x="125" y="23"/>
                  </a:lnTo>
                  <a:lnTo>
                    <a:pt x="126" y="20"/>
                  </a:lnTo>
                  <a:lnTo>
                    <a:pt x="129" y="18"/>
                  </a:lnTo>
                  <a:lnTo>
                    <a:pt x="132" y="16"/>
                  </a:lnTo>
                  <a:lnTo>
                    <a:pt x="137" y="13"/>
                  </a:lnTo>
                  <a:lnTo>
                    <a:pt x="142" y="10"/>
                  </a:lnTo>
                  <a:lnTo>
                    <a:pt x="145" y="9"/>
                  </a:lnTo>
                  <a:lnTo>
                    <a:pt x="149" y="9"/>
                  </a:lnTo>
                  <a:lnTo>
                    <a:pt x="155" y="11"/>
                  </a:lnTo>
                  <a:lnTo>
                    <a:pt x="161" y="14"/>
                  </a:lnTo>
                  <a:lnTo>
                    <a:pt x="167" y="17"/>
                  </a:lnTo>
                  <a:lnTo>
                    <a:pt x="173" y="18"/>
                  </a:lnTo>
                  <a:lnTo>
                    <a:pt x="177" y="17"/>
                  </a:lnTo>
                  <a:lnTo>
                    <a:pt x="182" y="14"/>
                  </a:lnTo>
                  <a:lnTo>
                    <a:pt x="187" y="11"/>
                  </a:lnTo>
                  <a:lnTo>
                    <a:pt x="193" y="6"/>
                  </a:lnTo>
                  <a:lnTo>
                    <a:pt x="194" y="7"/>
                  </a:lnTo>
                  <a:lnTo>
                    <a:pt x="195" y="9"/>
                  </a:lnTo>
                  <a:lnTo>
                    <a:pt x="196" y="10"/>
                  </a:lnTo>
                  <a:lnTo>
                    <a:pt x="198" y="11"/>
                  </a:lnTo>
                  <a:lnTo>
                    <a:pt x="199" y="13"/>
                  </a:lnTo>
                  <a:lnTo>
                    <a:pt x="200" y="14"/>
                  </a:lnTo>
                  <a:lnTo>
                    <a:pt x="201" y="16"/>
                  </a:lnTo>
                  <a:lnTo>
                    <a:pt x="202" y="20"/>
                  </a:lnTo>
                  <a:lnTo>
                    <a:pt x="202" y="24"/>
                  </a:lnTo>
                  <a:lnTo>
                    <a:pt x="204" y="28"/>
                  </a:lnTo>
                  <a:lnTo>
                    <a:pt x="205" y="32"/>
                  </a:lnTo>
                  <a:lnTo>
                    <a:pt x="206" y="35"/>
                  </a:lnTo>
                  <a:lnTo>
                    <a:pt x="207" y="39"/>
                  </a:lnTo>
                  <a:lnTo>
                    <a:pt x="208" y="42"/>
                  </a:lnTo>
                  <a:lnTo>
                    <a:pt x="209" y="46"/>
                  </a:lnTo>
                  <a:lnTo>
                    <a:pt x="206" y="52"/>
                  </a:lnTo>
                  <a:lnTo>
                    <a:pt x="202" y="60"/>
                  </a:lnTo>
                  <a:lnTo>
                    <a:pt x="199" y="65"/>
                  </a:lnTo>
                  <a:lnTo>
                    <a:pt x="195" y="71"/>
                  </a:lnTo>
                  <a:lnTo>
                    <a:pt x="193" y="78"/>
                  </a:lnTo>
                  <a:lnTo>
                    <a:pt x="189" y="85"/>
                  </a:lnTo>
                  <a:lnTo>
                    <a:pt x="187" y="93"/>
                  </a:lnTo>
                  <a:lnTo>
                    <a:pt x="185" y="102"/>
                  </a:lnTo>
                  <a:lnTo>
                    <a:pt x="182" y="109"/>
                  </a:lnTo>
                  <a:lnTo>
                    <a:pt x="180" y="116"/>
                  </a:lnTo>
                  <a:lnTo>
                    <a:pt x="177" y="122"/>
                  </a:lnTo>
                  <a:lnTo>
                    <a:pt x="175" y="128"/>
                  </a:lnTo>
                  <a:lnTo>
                    <a:pt x="173" y="135"/>
                  </a:lnTo>
                  <a:lnTo>
                    <a:pt x="170" y="142"/>
                  </a:lnTo>
                  <a:lnTo>
                    <a:pt x="168" y="150"/>
                  </a:lnTo>
                  <a:lnTo>
                    <a:pt x="165" y="159"/>
                  </a:lnTo>
                  <a:lnTo>
                    <a:pt x="164" y="160"/>
                  </a:lnTo>
                  <a:lnTo>
                    <a:pt x="163" y="164"/>
                  </a:lnTo>
                  <a:lnTo>
                    <a:pt x="162" y="167"/>
                  </a:lnTo>
                  <a:lnTo>
                    <a:pt x="161" y="168"/>
                  </a:lnTo>
                  <a:lnTo>
                    <a:pt x="160" y="171"/>
                  </a:lnTo>
                  <a:lnTo>
                    <a:pt x="158" y="174"/>
                  </a:lnTo>
                  <a:lnTo>
                    <a:pt x="156" y="175"/>
                  </a:lnTo>
                  <a:lnTo>
                    <a:pt x="155" y="175"/>
                  </a:lnTo>
                  <a:lnTo>
                    <a:pt x="153" y="175"/>
                  </a:lnTo>
                  <a:lnTo>
                    <a:pt x="150" y="174"/>
                  </a:lnTo>
                  <a:lnTo>
                    <a:pt x="148" y="172"/>
                  </a:lnTo>
                  <a:lnTo>
                    <a:pt x="145" y="171"/>
                  </a:lnTo>
                  <a:lnTo>
                    <a:pt x="143" y="168"/>
                  </a:lnTo>
                  <a:lnTo>
                    <a:pt x="141" y="167"/>
                  </a:lnTo>
                  <a:lnTo>
                    <a:pt x="138" y="165"/>
                  </a:lnTo>
                  <a:lnTo>
                    <a:pt x="136" y="165"/>
                  </a:lnTo>
                  <a:lnTo>
                    <a:pt x="132" y="165"/>
                  </a:lnTo>
                  <a:lnTo>
                    <a:pt x="129" y="167"/>
                  </a:lnTo>
                  <a:lnTo>
                    <a:pt x="125" y="169"/>
                  </a:lnTo>
                  <a:lnTo>
                    <a:pt x="123" y="171"/>
                  </a:lnTo>
                  <a:lnTo>
                    <a:pt x="118" y="178"/>
                  </a:lnTo>
                  <a:lnTo>
                    <a:pt x="116" y="186"/>
                  </a:lnTo>
                  <a:lnTo>
                    <a:pt x="113" y="195"/>
                  </a:lnTo>
                  <a:lnTo>
                    <a:pt x="111" y="203"/>
                  </a:lnTo>
                  <a:lnTo>
                    <a:pt x="107" y="211"/>
                  </a:lnTo>
                  <a:lnTo>
                    <a:pt x="104" y="218"/>
                  </a:lnTo>
                  <a:lnTo>
                    <a:pt x="72" y="215"/>
                  </a:lnTo>
                  <a:lnTo>
                    <a:pt x="70" y="217"/>
                  </a:lnTo>
                  <a:lnTo>
                    <a:pt x="69" y="217"/>
                  </a:lnTo>
                  <a:lnTo>
                    <a:pt x="67" y="217"/>
                  </a:lnTo>
                  <a:lnTo>
                    <a:pt x="64" y="217"/>
                  </a:lnTo>
                  <a:lnTo>
                    <a:pt x="62" y="217"/>
                  </a:lnTo>
                  <a:lnTo>
                    <a:pt x="60" y="215"/>
                  </a:lnTo>
                  <a:lnTo>
                    <a:pt x="59" y="215"/>
                  </a:lnTo>
                  <a:lnTo>
                    <a:pt x="57" y="215"/>
                  </a:lnTo>
                  <a:lnTo>
                    <a:pt x="54" y="214"/>
                  </a:lnTo>
                  <a:lnTo>
                    <a:pt x="48" y="213"/>
                  </a:lnTo>
                  <a:lnTo>
                    <a:pt x="44" y="210"/>
                  </a:lnTo>
                  <a:lnTo>
                    <a:pt x="42" y="207"/>
                  </a:lnTo>
                  <a:lnTo>
                    <a:pt x="38" y="202"/>
                  </a:lnTo>
                  <a:lnTo>
                    <a:pt x="36" y="196"/>
                  </a:lnTo>
                  <a:lnTo>
                    <a:pt x="35" y="190"/>
                  </a:lnTo>
                  <a:lnTo>
                    <a:pt x="35" y="183"/>
                  </a:lnTo>
                  <a:lnTo>
                    <a:pt x="30" y="182"/>
                  </a:lnTo>
                  <a:lnTo>
                    <a:pt x="28" y="179"/>
                  </a:lnTo>
                  <a:lnTo>
                    <a:pt x="25" y="176"/>
                  </a:lnTo>
                  <a:lnTo>
                    <a:pt x="23" y="175"/>
                  </a:lnTo>
                  <a:lnTo>
                    <a:pt x="19" y="172"/>
                  </a:lnTo>
                  <a:lnTo>
                    <a:pt x="15" y="171"/>
                  </a:lnTo>
                  <a:lnTo>
                    <a:pt x="9" y="172"/>
                  </a:lnTo>
                  <a:lnTo>
                    <a:pt x="0" y="17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0" name="Freeform 348">
              <a:extLst>
                <a:ext uri="{FF2B5EF4-FFF2-40B4-BE49-F238E27FC236}">
                  <a16:creationId xmlns:a16="http://schemas.microsoft.com/office/drawing/2014/main" id="{CF413763-E8A4-F32B-E0BE-5C0ABAD4A993}"/>
                </a:ext>
              </a:extLst>
            </p:cNvPr>
            <p:cNvSpPr>
              <a:spLocks/>
            </p:cNvSpPr>
            <p:nvPr/>
          </p:nvSpPr>
          <p:spPr bwMode="gray">
            <a:xfrm>
              <a:off x="6295235" y="1545114"/>
              <a:ext cx="214942" cy="93106"/>
            </a:xfrm>
            <a:custGeom>
              <a:avLst/>
              <a:gdLst>
                <a:gd name="T0" fmla="*/ 125413 w 116"/>
                <a:gd name="T1" fmla="*/ 68657 h 54"/>
                <a:gd name="T2" fmla="*/ 131763 w 116"/>
                <a:gd name="T3" fmla="*/ 71460 h 54"/>
                <a:gd name="T4" fmla="*/ 144463 w 116"/>
                <a:gd name="T5" fmla="*/ 72861 h 54"/>
                <a:gd name="T6" fmla="*/ 152400 w 116"/>
                <a:gd name="T7" fmla="*/ 75663 h 54"/>
                <a:gd name="T8" fmla="*/ 184150 w 116"/>
                <a:gd name="T9" fmla="*/ 57448 h 54"/>
                <a:gd name="T10" fmla="*/ 179388 w 116"/>
                <a:gd name="T11" fmla="*/ 44837 h 54"/>
                <a:gd name="T12" fmla="*/ 173038 w 116"/>
                <a:gd name="T13" fmla="*/ 30826 h 54"/>
                <a:gd name="T14" fmla="*/ 169863 w 116"/>
                <a:gd name="T15" fmla="*/ 19616 h 54"/>
                <a:gd name="T16" fmla="*/ 168275 w 116"/>
                <a:gd name="T17" fmla="*/ 14012 h 54"/>
                <a:gd name="T18" fmla="*/ 152400 w 116"/>
                <a:gd name="T19" fmla="*/ 11209 h 54"/>
                <a:gd name="T20" fmla="*/ 130175 w 116"/>
                <a:gd name="T21" fmla="*/ 5605 h 54"/>
                <a:gd name="T22" fmla="*/ 107950 w 116"/>
                <a:gd name="T23" fmla="*/ 1401 h 54"/>
                <a:gd name="T24" fmla="*/ 92075 w 116"/>
                <a:gd name="T25" fmla="*/ 0 h 54"/>
                <a:gd name="T26" fmla="*/ 88900 w 116"/>
                <a:gd name="T27" fmla="*/ 0 h 54"/>
                <a:gd name="T28" fmla="*/ 85725 w 116"/>
                <a:gd name="T29" fmla="*/ 4204 h 54"/>
                <a:gd name="T30" fmla="*/ 80963 w 116"/>
                <a:gd name="T31" fmla="*/ 5605 h 54"/>
                <a:gd name="T32" fmla="*/ 76200 w 116"/>
                <a:gd name="T33" fmla="*/ 5605 h 54"/>
                <a:gd name="T34" fmla="*/ 73025 w 116"/>
                <a:gd name="T35" fmla="*/ 11209 h 54"/>
                <a:gd name="T36" fmla="*/ 71438 w 116"/>
                <a:gd name="T37" fmla="*/ 21017 h 54"/>
                <a:gd name="T38" fmla="*/ 68263 w 116"/>
                <a:gd name="T39" fmla="*/ 29425 h 54"/>
                <a:gd name="T40" fmla="*/ 63500 w 116"/>
                <a:gd name="T41" fmla="*/ 32227 h 54"/>
                <a:gd name="T42" fmla="*/ 53975 w 116"/>
                <a:gd name="T43" fmla="*/ 29425 h 54"/>
                <a:gd name="T44" fmla="*/ 41275 w 116"/>
                <a:gd name="T45" fmla="*/ 22419 h 54"/>
                <a:gd name="T46" fmla="*/ 31750 w 116"/>
                <a:gd name="T47" fmla="*/ 15413 h 54"/>
                <a:gd name="T48" fmla="*/ 26988 w 116"/>
                <a:gd name="T49" fmla="*/ 9808 h 54"/>
                <a:gd name="T50" fmla="*/ 12700 w 116"/>
                <a:gd name="T51" fmla="*/ 21017 h 54"/>
                <a:gd name="T52" fmla="*/ 4763 w 116"/>
                <a:gd name="T53" fmla="*/ 30826 h 54"/>
                <a:gd name="T54" fmla="*/ 0 w 116"/>
                <a:gd name="T55" fmla="*/ 44837 h 54"/>
                <a:gd name="T56" fmla="*/ 6350 w 116"/>
                <a:gd name="T57" fmla="*/ 61651 h 54"/>
                <a:gd name="T58" fmla="*/ 17463 w 116"/>
                <a:gd name="T59" fmla="*/ 58849 h 54"/>
                <a:gd name="T60" fmla="*/ 34925 w 116"/>
                <a:gd name="T61" fmla="*/ 57448 h 54"/>
                <a:gd name="T62" fmla="*/ 52388 w 116"/>
                <a:gd name="T63" fmla="*/ 54646 h 54"/>
                <a:gd name="T64" fmla="*/ 61913 w 116"/>
                <a:gd name="T65" fmla="*/ 54646 h 54"/>
                <a:gd name="T66" fmla="*/ 77788 w 116"/>
                <a:gd name="T67" fmla="*/ 57448 h 54"/>
                <a:gd name="T68" fmla="*/ 88900 w 116"/>
                <a:gd name="T69" fmla="*/ 58849 h 54"/>
                <a:gd name="T70" fmla="*/ 101600 w 116"/>
                <a:gd name="T71" fmla="*/ 63053 h 54"/>
                <a:gd name="T72" fmla="*/ 119063 w 116"/>
                <a:gd name="T73" fmla="*/ 65855 h 54"/>
                <a:gd name="T74" fmla="*/ 122238 w 116"/>
                <a:gd name="T75" fmla="*/ 6865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6"/>
                <a:gd name="T115" fmla="*/ 0 h 54"/>
                <a:gd name="T116" fmla="*/ 116 w 116"/>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6" h="54">
                  <a:moveTo>
                    <a:pt x="77" y="49"/>
                  </a:moveTo>
                  <a:lnTo>
                    <a:pt x="79" y="49"/>
                  </a:lnTo>
                  <a:lnTo>
                    <a:pt x="81" y="49"/>
                  </a:lnTo>
                  <a:lnTo>
                    <a:pt x="83" y="51"/>
                  </a:lnTo>
                  <a:lnTo>
                    <a:pt x="88" y="52"/>
                  </a:lnTo>
                  <a:lnTo>
                    <a:pt x="91" y="52"/>
                  </a:lnTo>
                  <a:lnTo>
                    <a:pt x="94" y="54"/>
                  </a:lnTo>
                  <a:lnTo>
                    <a:pt x="96" y="54"/>
                  </a:lnTo>
                  <a:lnTo>
                    <a:pt x="97" y="54"/>
                  </a:lnTo>
                  <a:lnTo>
                    <a:pt x="116" y="41"/>
                  </a:lnTo>
                  <a:lnTo>
                    <a:pt x="115" y="37"/>
                  </a:lnTo>
                  <a:lnTo>
                    <a:pt x="113" y="32"/>
                  </a:lnTo>
                  <a:lnTo>
                    <a:pt x="112" y="28"/>
                  </a:lnTo>
                  <a:lnTo>
                    <a:pt x="109" y="22"/>
                  </a:lnTo>
                  <a:lnTo>
                    <a:pt x="108" y="18"/>
                  </a:lnTo>
                  <a:lnTo>
                    <a:pt x="107" y="14"/>
                  </a:lnTo>
                  <a:lnTo>
                    <a:pt x="107" y="11"/>
                  </a:lnTo>
                  <a:lnTo>
                    <a:pt x="106" y="10"/>
                  </a:lnTo>
                  <a:lnTo>
                    <a:pt x="102" y="10"/>
                  </a:lnTo>
                  <a:lnTo>
                    <a:pt x="96" y="8"/>
                  </a:lnTo>
                  <a:lnTo>
                    <a:pt x="90" y="7"/>
                  </a:lnTo>
                  <a:lnTo>
                    <a:pt x="82" y="4"/>
                  </a:lnTo>
                  <a:lnTo>
                    <a:pt x="75" y="3"/>
                  </a:lnTo>
                  <a:lnTo>
                    <a:pt x="68" y="1"/>
                  </a:lnTo>
                  <a:lnTo>
                    <a:pt x="62" y="0"/>
                  </a:lnTo>
                  <a:lnTo>
                    <a:pt x="58" y="0"/>
                  </a:lnTo>
                  <a:lnTo>
                    <a:pt x="57" y="0"/>
                  </a:lnTo>
                  <a:lnTo>
                    <a:pt x="56" y="0"/>
                  </a:lnTo>
                  <a:lnTo>
                    <a:pt x="55" y="1"/>
                  </a:lnTo>
                  <a:lnTo>
                    <a:pt x="54" y="3"/>
                  </a:lnTo>
                  <a:lnTo>
                    <a:pt x="52" y="3"/>
                  </a:lnTo>
                  <a:lnTo>
                    <a:pt x="51" y="4"/>
                  </a:lnTo>
                  <a:lnTo>
                    <a:pt x="50" y="4"/>
                  </a:lnTo>
                  <a:lnTo>
                    <a:pt x="48" y="4"/>
                  </a:lnTo>
                  <a:lnTo>
                    <a:pt x="48" y="6"/>
                  </a:lnTo>
                  <a:lnTo>
                    <a:pt x="46" y="8"/>
                  </a:lnTo>
                  <a:lnTo>
                    <a:pt x="46" y="11"/>
                  </a:lnTo>
                  <a:lnTo>
                    <a:pt x="45" y="15"/>
                  </a:lnTo>
                  <a:lnTo>
                    <a:pt x="44" y="18"/>
                  </a:lnTo>
                  <a:lnTo>
                    <a:pt x="43" y="21"/>
                  </a:lnTo>
                  <a:lnTo>
                    <a:pt x="42" y="22"/>
                  </a:lnTo>
                  <a:lnTo>
                    <a:pt x="40" y="23"/>
                  </a:lnTo>
                  <a:lnTo>
                    <a:pt x="38" y="23"/>
                  </a:lnTo>
                  <a:lnTo>
                    <a:pt x="34" y="21"/>
                  </a:lnTo>
                  <a:lnTo>
                    <a:pt x="31" y="19"/>
                  </a:lnTo>
                  <a:lnTo>
                    <a:pt x="26" y="16"/>
                  </a:lnTo>
                  <a:lnTo>
                    <a:pt x="23" y="14"/>
                  </a:lnTo>
                  <a:lnTo>
                    <a:pt x="20" y="11"/>
                  </a:lnTo>
                  <a:lnTo>
                    <a:pt x="18" y="8"/>
                  </a:lnTo>
                  <a:lnTo>
                    <a:pt x="17" y="7"/>
                  </a:lnTo>
                  <a:lnTo>
                    <a:pt x="12" y="10"/>
                  </a:lnTo>
                  <a:lnTo>
                    <a:pt x="8" y="15"/>
                  </a:lnTo>
                  <a:lnTo>
                    <a:pt x="5" y="18"/>
                  </a:lnTo>
                  <a:lnTo>
                    <a:pt x="3" y="22"/>
                  </a:lnTo>
                  <a:lnTo>
                    <a:pt x="1" y="26"/>
                  </a:lnTo>
                  <a:lnTo>
                    <a:pt x="0" y="32"/>
                  </a:lnTo>
                  <a:lnTo>
                    <a:pt x="1" y="37"/>
                  </a:lnTo>
                  <a:lnTo>
                    <a:pt x="4" y="44"/>
                  </a:lnTo>
                  <a:lnTo>
                    <a:pt x="6" y="44"/>
                  </a:lnTo>
                  <a:lnTo>
                    <a:pt x="11" y="42"/>
                  </a:lnTo>
                  <a:lnTo>
                    <a:pt x="16" y="41"/>
                  </a:lnTo>
                  <a:lnTo>
                    <a:pt x="22" y="41"/>
                  </a:lnTo>
                  <a:lnTo>
                    <a:pt x="28" y="39"/>
                  </a:lnTo>
                  <a:lnTo>
                    <a:pt x="33" y="39"/>
                  </a:lnTo>
                  <a:lnTo>
                    <a:pt x="37" y="39"/>
                  </a:lnTo>
                  <a:lnTo>
                    <a:pt x="39" y="39"/>
                  </a:lnTo>
                  <a:lnTo>
                    <a:pt x="44" y="39"/>
                  </a:lnTo>
                  <a:lnTo>
                    <a:pt x="49" y="41"/>
                  </a:lnTo>
                  <a:lnTo>
                    <a:pt x="52" y="41"/>
                  </a:lnTo>
                  <a:lnTo>
                    <a:pt x="56" y="42"/>
                  </a:lnTo>
                  <a:lnTo>
                    <a:pt x="59" y="44"/>
                  </a:lnTo>
                  <a:lnTo>
                    <a:pt x="64" y="45"/>
                  </a:lnTo>
                  <a:lnTo>
                    <a:pt x="69" y="47"/>
                  </a:lnTo>
                  <a:lnTo>
                    <a:pt x="75" y="47"/>
                  </a:lnTo>
                  <a:lnTo>
                    <a:pt x="75" y="49"/>
                  </a:lnTo>
                  <a:lnTo>
                    <a:pt x="77" y="4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1" name="Freeform 349">
              <a:extLst>
                <a:ext uri="{FF2B5EF4-FFF2-40B4-BE49-F238E27FC236}">
                  <a16:creationId xmlns:a16="http://schemas.microsoft.com/office/drawing/2014/main" id="{D14D11DF-5022-67AC-034B-334F7FC2C538}"/>
                </a:ext>
              </a:extLst>
            </p:cNvPr>
            <p:cNvSpPr>
              <a:spLocks/>
            </p:cNvSpPr>
            <p:nvPr/>
          </p:nvSpPr>
          <p:spPr bwMode="gray">
            <a:xfrm>
              <a:off x="6293228" y="1610485"/>
              <a:ext cx="178780" cy="108951"/>
            </a:xfrm>
            <a:custGeom>
              <a:avLst/>
              <a:gdLst>
                <a:gd name="T0" fmla="*/ 93662 w 96"/>
                <a:gd name="T1" fmla="*/ 86872 h 62"/>
                <a:gd name="T2" fmla="*/ 95250 w 96"/>
                <a:gd name="T3" fmla="*/ 79866 h 62"/>
                <a:gd name="T4" fmla="*/ 100012 w 96"/>
                <a:gd name="T5" fmla="*/ 77064 h 62"/>
                <a:gd name="T6" fmla="*/ 103188 w 96"/>
                <a:gd name="T7" fmla="*/ 72860 h 62"/>
                <a:gd name="T8" fmla="*/ 107950 w 96"/>
                <a:gd name="T9" fmla="*/ 70058 h 62"/>
                <a:gd name="T10" fmla="*/ 112713 w 96"/>
                <a:gd name="T11" fmla="*/ 68657 h 62"/>
                <a:gd name="T12" fmla="*/ 119063 w 96"/>
                <a:gd name="T13" fmla="*/ 67256 h 62"/>
                <a:gd name="T14" fmla="*/ 122238 w 96"/>
                <a:gd name="T15" fmla="*/ 63052 h 62"/>
                <a:gd name="T16" fmla="*/ 125413 w 96"/>
                <a:gd name="T17" fmla="*/ 63052 h 62"/>
                <a:gd name="T18" fmla="*/ 125413 w 96"/>
                <a:gd name="T19" fmla="*/ 61651 h 62"/>
                <a:gd name="T20" fmla="*/ 128588 w 96"/>
                <a:gd name="T21" fmla="*/ 60250 h 62"/>
                <a:gd name="T22" fmla="*/ 128588 w 96"/>
                <a:gd name="T23" fmla="*/ 56046 h 62"/>
                <a:gd name="T24" fmla="*/ 130175 w 96"/>
                <a:gd name="T25" fmla="*/ 51843 h 62"/>
                <a:gd name="T26" fmla="*/ 131763 w 96"/>
                <a:gd name="T27" fmla="*/ 47639 h 62"/>
                <a:gd name="T28" fmla="*/ 133350 w 96"/>
                <a:gd name="T29" fmla="*/ 46238 h 62"/>
                <a:gd name="T30" fmla="*/ 134938 w 96"/>
                <a:gd name="T31" fmla="*/ 43436 h 62"/>
                <a:gd name="T32" fmla="*/ 134938 w 96"/>
                <a:gd name="T33" fmla="*/ 42035 h 62"/>
                <a:gd name="T34" fmla="*/ 152400 w 96"/>
                <a:gd name="T35" fmla="*/ 23820 h 62"/>
                <a:gd name="T36" fmla="*/ 152400 w 96"/>
                <a:gd name="T37" fmla="*/ 19616 h 62"/>
                <a:gd name="T38" fmla="*/ 149225 w 96"/>
                <a:gd name="T39" fmla="*/ 15413 h 62"/>
                <a:gd name="T40" fmla="*/ 142875 w 96"/>
                <a:gd name="T41" fmla="*/ 12610 h 62"/>
                <a:gd name="T42" fmla="*/ 136525 w 96"/>
                <a:gd name="T43" fmla="*/ 12610 h 62"/>
                <a:gd name="T44" fmla="*/ 133350 w 96"/>
                <a:gd name="T45" fmla="*/ 12610 h 62"/>
                <a:gd name="T46" fmla="*/ 128588 w 96"/>
                <a:gd name="T47" fmla="*/ 11209 h 62"/>
                <a:gd name="T48" fmla="*/ 125413 w 96"/>
                <a:gd name="T49" fmla="*/ 11209 h 62"/>
                <a:gd name="T50" fmla="*/ 125413 w 96"/>
                <a:gd name="T51" fmla="*/ 9808 h 62"/>
                <a:gd name="T52" fmla="*/ 115888 w 96"/>
                <a:gd name="T53" fmla="*/ 9808 h 62"/>
                <a:gd name="T54" fmla="*/ 104775 w 96"/>
                <a:gd name="T55" fmla="*/ 7006 h 62"/>
                <a:gd name="T56" fmla="*/ 98425 w 96"/>
                <a:gd name="T57" fmla="*/ 5605 h 62"/>
                <a:gd name="T58" fmla="*/ 92075 w 96"/>
                <a:gd name="T59" fmla="*/ 2802 h 62"/>
                <a:gd name="T60" fmla="*/ 87312 w 96"/>
                <a:gd name="T61" fmla="*/ 1401 h 62"/>
                <a:gd name="T62" fmla="*/ 80962 w 96"/>
                <a:gd name="T63" fmla="*/ 1401 h 62"/>
                <a:gd name="T64" fmla="*/ 73025 w 96"/>
                <a:gd name="T65" fmla="*/ 0 h 62"/>
                <a:gd name="T66" fmla="*/ 63500 w 96"/>
                <a:gd name="T67" fmla="*/ 0 h 62"/>
                <a:gd name="T68" fmla="*/ 60325 w 96"/>
                <a:gd name="T69" fmla="*/ 0 h 62"/>
                <a:gd name="T70" fmla="*/ 53975 w 96"/>
                <a:gd name="T71" fmla="*/ 0 h 62"/>
                <a:gd name="T72" fmla="*/ 44450 w 96"/>
                <a:gd name="T73" fmla="*/ 0 h 62"/>
                <a:gd name="T74" fmla="*/ 33338 w 96"/>
                <a:gd name="T75" fmla="*/ 1401 h 62"/>
                <a:gd name="T76" fmla="*/ 23812 w 96"/>
                <a:gd name="T77" fmla="*/ 1401 h 62"/>
                <a:gd name="T78" fmla="*/ 14288 w 96"/>
                <a:gd name="T79" fmla="*/ 2802 h 62"/>
                <a:gd name="T80" fmla="*/ 7938 w 96"/>
                <a:gd name="T81" fmla="*/ 5605 h 62"/>
                <a:gd name="T82" fmla="*/ 3175 w 96"/>
                <a:gd name="T83" fmla="*/ 5605 h 62"/>
                <a:gd name="T84" fmla="*/ 3175 w 96"/>
                <a:gd name="T85" fmla="*/ 7006 h 62"/>
                <a:gd name="T86" fmla="*/ 3175 w 96"/>
                <a:gd name="T87" fmla="*/ 9808 h 62"/>
                <a:gd name="T88" fmla="*/ 6350 w 96"/>
                <a:gd name="T89" fmla="*/ 9808 h 62"/>
                <a:gd name="T90" fmla="*/ 6350 w 96"/>
                <a:gd name="T91" fmla="*/ 7006 h 62"/>
                <a:gd name="T92" fmla="*/ 7938 w 96"/>
                <a:gd name="T93" fmla="*/ 9808 h 62"/>
                <a:gd name="T94" fmla="*/ 7938 w 96"/>
                <a:gd name="T95" fmla="*/ 12610 h 62"/>
                <a:gd name="T96" fmla="*/ 7938 w 96"/>
                <a:gd name="T97" fmla="*/ 15413 h 62"/>
                <a:gd name="T98" fmla="*/ 6350 w 96"/>
                <a:gd name="T99" fmla="*/ 16814 h 62"/>
                <a:gd name="T100" fmla="*/ 6350 w 96"/>
                <a:gd name="T101" fmla="*/ 19616 h 62"/>
                <a:gd name="T102" fmla="*/ 3175 w 96"/>
                <a:gd name="T103" fmla="*/ 22419 h 62"/>
                <a:gd name="T104" fmla="*/ 3175 w 96"/>
                <a:gd name="T105" fmla="*/ 23820 h 62"/>
                <a:gd name="T106" fmla="*/ 1588 w 96"/>
                <a:gd name="T107" fmla="*/ 26622 h 62"/>
                <a:gd name="T108" fmla="*/ 0 w 96"/>
                <a:gd name="T109" fmla="*/ 28023 h 62"/>
                <a:gd name="T110" fmla="*/ 39687 w 96"/>
                <a:gd name="T111" fmla="*/ 36430 h 62"/>
                <a:gd name="T112" fmla="*/ 42862 w 96"/>
                <a:gd name="T113" fmla="*/ 60250 h 62"/>
                <a:gd name="T114" fmla="*/ 80962 w 96"/>
                <a:gd name="T115" fmla="*/ 68657 h 62"/>
                <a:gd name="T116" fmla="*/ 93662 w 96"/>
                <a:gd name="T117" fmla="*/ 86872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6"/>
                <a:gd name="T178" fmla="*/ 0 h 62"/>
                <a:gd name="T179" fmla="*/ 96 w 96"/>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6" h="62">
                  <a:moveTo>
                    <a:pt x="59" y="62"/>
                  </a:moveTo>
                  <a:lnTo>
                    <a:pt x="60" y="57"/>
                  </a:lnTo>
                  <a:lnTo>
                    <a:pt x="63" y="55"/>
                  </a:lnTo>
                  <a:lnTo>
                    <a:pt x="65" y="52"/>
                  </a:lnTo>
                  <a:lnTo>
                    <a:pt x="68" y="50"/>
                  </a:lnTo>
                  <a:lnTo>
                    <a:pt x="71" y="49"/>
                  </a:lnTo>
                  <a:lnTo>
                    <a:pt x="75" y="48"/>
                  </a:lnTo>
                  <a:lnTo>
                    <a:pt x="77" y="45"/>
                  </a:lnTo>
                  <a:lnTo>
                    <a:pt x="79" y="45"/>
                  </a:lnTo>
                  <a:lnTo>
                    <a:pt x="79" y="44"/>
                  </a:lnTo>
                  <a:lnTo>
                    <a:pt x="81" y="43"/>
                  </a:lnTo>
                  <a:lnTo>
                    <a:pt x="81" y="40"/>
                  </a:lnTo>
                  <a:lnTo>
                    <a:pt x="82" y="37"/>
                  </a:lnTo>
                  <a:lnTo>
                    <a:pt x="83" y="34"/>
                  </a:lnTo>
                  <a:lnTo>
                    <a:pt x="84" y="33"/>
                  </a:lnTo>
                  <a:lnTo>
                    <a:pt x="85" y="31"/>
                  </a:lnTo>
                  <a:lnTo>
                    <a:pt x="85" y="30"/>
                  </a:lnTo>
                  <a:lnTo>
                    <a:pt x="96" y="17"/>
                  </a:lnTo>
                  <a:lnTo>
                    <a:pt x="96" y="14"/>
                  </a:lnTo>
                  <a:lnTo>
                    <a:pt x="94" y="11"/>
                  </a:lnTo>
                  <a:lnTo>
                    <a:pt x="90" y="9"/>
                  </a:lnTo>
                  <a:lnTo>
                    <a:pt x="86" y="9"/>
                  </a:lnTo>
                  <a:lnTo>
                    <a:pt x="84" y="9"/>
                  </a:lnTo>
                  <a:lnTo>
                    <a:pt x="81" y="8"/>
                  </a:lnTo>
                  <a:lnTo>
                    <a:pt x="79" y="8"/>
                  </a:lnTo>
                  <a:lnTo>
                    <a:pt x="79" y="7"/>
                  </a:lnTo>
                  <a:lnTo>
                    <a:pt x="73" y="7"/>
                  </a:lnTo>
                  <a:lnTo>
                    <a:pt x="66" y="5"/>
                  </a:lnTo>
                  <a:lnTo>
                    <a:pt x="62" y="4"/>
                  </a:lnTo>
                  <a:lnTo>
                    <a:pt x="58" y="2"/>
                  </a:lnTo>
                  <a:lnTo>
                    <a:pt x="55" y="1"/>
                  </a:lnTo>
                  <a:lnTo>
                    <a:pt x="51" y="1"/>
                  </a:lnTo>
                  <a:lnTo>
                    <a:pt x="46" y="0"/>
                  </a:lnTo>
                  <a:lnTo>
                    <a:pt x="40" y="0"/>
                  </a:lnTo>
                  <a:lnTo>
                    <a:pt x="38" y="0"/>
                  </a:lnTo>
                  <a:lnTo>
                    <a:pt x="34" y="0"/>
                  </a:lnTo>
                  <a:lnTo>
                    <a:pt x="28" y="0"/>
                  </a:lnTo>
                  <a:lnTo>
                    <a:pt x="21" y="1"/>
                  </a:lnTo>
                  <a:lnTo>
                    <a:pt x="15" y="1"/>
                  </a:lnTo>
                  <a:lnTo>
                    <a:pt x="9" y="2"/>
                  </a:lnTo>
                  <a:lnTo>
                    <a:pt x="5" y="4"/>
                  </a:lnTo>
                  <a:lnTo>
                    <a:pt x="2" y="4"/>
                  </a:lnTo>
                  <a:lnTo>
                    <a:pt x="2" y="5"/>
                  </a:lnTo>
                  <a:lnTo>
                    <a:pt x="2" y="7"/>
                  </a:lnTo>
                  <a:lnTo>
                    <a:pt x="4" y="7"/>
                  </a:lnTo>
                  <a:lnTo>
                    <a:pt x="4" y="5"/>
                  </a:lnTo>
                  <a:lnTo>
                    <a:pt x="5" y="7"/>
                  </a:lnTo>
                  <a:lnTo>
                    <a:pt x="5" y="9"/>
                  </a:lnTo>
                  <a:lnTo>
                    <a:pt x="5" y="11"/>
                  </a:lnTo>
                  <a:lnTo>
                    <a:pt x="4" y="12"/>
                  </a:lnTo>
                  <a:lnTo>
                    <a:pt x="4" y="14"/>
                  </a:lnTo>
                  <a:lnTo>
                    <a:pt x="2" y="16"/>
                  </a:lnTo>
                  <a:lnTo>
                    <a:pt x="2" y="17"/>
                  </a:lnTo>
                  <a:lnTo>
                    <a:pt x="1" y="19"/>
                  </a:lnTo>
                  <a:lnTo>
                    <a:pt x="0" y="20"/>
                  </a:lnTo>
                  <a:lnTo>
                    <a:pt x="25" y="26"/>
                  </a:lnTo>
                  <a:lnTo>
                    <a:pt x="27" y="43"/>
                  </a:lnTo>
                  <a:lnTo>
                    <a:pt x="51" y="49"/>
                  </a:lnTo>
                  <a:lnTo>
                    <a:pt x="59" y="6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2" name="Freeform 350">
              <a:extLst>
                <a:ext uri="{FF2B5EF4-FFF2-40B4-BE49-F238E27FC236}">
                  <a16:creationId xmlns:a16="http://schemas.microsoft.com/office/drawing/2014/main" id="{D24E8D57-1223-87AE-4A86-6ABEAD7951B9}"/>
                </a:ext>
              </a:extLst>
            </p:cNvPr>
            <p:cNvSpPr>
              <a:spLocks/>
            </p:cNvSpPr>
            <p:nvPr/>
          </p:nvSpPr>
          <p:spPr bwMode="gray">
            <a:xfrm>
              <a:off x="6132521" y="1656046"/>
              <a:ext cx="289265" cy="237715"/>
            </a:xfrm>
            <a:custGeom>
              <a:avLst/>
              <a:gdLst>
                <a:gd name="T0" fmla="*/ 133350 w 156"/>
                <a:gd name="T1" fmla="*/ 22419 h 136"/>
                <a:gd name="T2" fmla="*/ 238125 w 156"/>
                <a:gd name="T3" fmla="*/ 51843 h 136"/>
                <a:gd name="T4" fmla="*/ 233363 w 156"/>
                <a:gd name="T5" fmla="*/ 61651 h 136"/>
                <a:gd name="T6" fmla="*/ 230188 w 156"/>
                <a:gd name="T7" fmla="*/ 74262 h 136"/>
                <a:gd name="T8" fmla="*/ 223838 w 156"/>
                <a:gd name="T9" fmla="*/ 81267 h 136"/>
                <a:gd name="T10" fmla="*/ 220663 w 156"/>
                <a:gd name="T11" fmla="*/ 85471 h 136"/>
                <a:gd name="T12" fmla="*/ 223838 w 156"/>
                <a:gd name="T13" fmla="*/ 103686 h 136"/>
                <a:gd name="T14" fmla="*/ 233363 w 156"/>
                <a:gd name="T15" fmla="*/ 120500 h 136"/>
                <a:gd name="T16" fmla="*/ 241300 w 156"/>
                <a:gd name="T17" fmla="*/ 134512 h 136"/>
                <a:gd name="T18" fmla="*/ 247650 w 156"/>
                <a:gd name="T19" fmla="*/ 144320 h 136"/>
                <a:gd name="T20" fmla="*/ 241300 w 156"/>
                <a:gd name="T21" fmla="*/ 152727 h 136"/>
                <a:gd name="T22" fmla="*/ 233363 w 156"/>
                <a:gd name="T23" fmla="*/ 165337 h 136"/>
                <a:gd name="T24" fmla="*/ 228600 w 156"/>
                <a:gd name="T25" fmla="*/ 176546 h 136"/>
                <a:gd name="T26" fmla="*/ 227013 w 156"/>
                <a:gd name="T27" fmla="*/ 190558 h 136"/>
                <a:gd name="T28" fmla="*/ 217488 w 156"/>
                <a:gd name="T29" fmla="*/ 189157 h 136"/>
                <a:gd name="T30" fmla="*/ 203200 w 156"/>
                <a:gd name="T31" fmla="*/ 186355 h 136"/>
                <a:gd name="T32" fmla="*/ 188912 w 156"/>
                <a:gd name="T33" fmla="*/ 184953 h 136"/>
                <a:gd name="T34" fmla="*/ 173037 w 156"/>
                <a:gd name="T35" fmla="*/ 182151 h 136"/>
                <a:gd name="T36" fmla="*/ 149225 w 156"/>
                <a:gd name="T37" fmla="*/ 182151 h 136"/>
                <a:gd name="T38" fmla="*/ 127000 w 156"/>
                <a:gd name="T39" fmla="*/ 179349 h 136"/>
                <a:gd name="T40" fmla="*/ 114300 w 156"/>
                <a:gd name="T41" fmla="*/ 172343 h 136"/>
                <a:gd name="T42" fmla="*/ 106363 w 156"/>
                <a:gd name="T43" fmla="*/ 166738 h 136"/>
                <a:gd name="T44" fmla="*/ 90487 w 156"/>
                <a:gd name="T45" fmla="*/ 161134 h 136"/>
                <a:gd name="T46" fmla="*/ 73025 w 156"/>
                <a:gd name="T47" fmla="*/ 152727 h 136"/>
                <a:gd name="T48" fmla="*/ 57150 w 156"/>
                <a:gd name="T49" fmla="*/ 144320 h 136"/>
                <a:gd name="T50" fmla="*/ 41275 w 156"/>
                <a:gd name="T51" fmla="*/ 130308 h 136"/>
                <a:gd name="T52" fmla="*/ 28575 w 156"/>
                <a:gd name="T53" fmla="*/ 103686 h 136"/>
                <a:gd name="T54" fmla="*/ 19050 w 156"/>
                <a:gd name="T55" fmla="*/ 68657 h 136"/>
                <a:gd name="T56" fmla="*/ 7937 w 156"/>
                <a:gd name="T57" fmla="*/ 44837 h 136"/>
                <a:gd name="T58" fmla="*/ 0 w 156"/>
                <a:gd name="T59" fmla="*/ 33628 h 136"/>
                <a:gd name="T60" fmla="*/ 3175 w 156"/>
                <a:gd name="T61" fmla="*/ 30826 h 136"/>
                <a:gd name="T62" fmla="*/ 6350 w 156"/>
                <a:gd name="T63" fmla="*/ 28023 h 136"/>
                <a:gd name="T64" fmla="*/ 17462 w 156"/>
                <a:gd name="T65" fmla="*/ 22419 h 136"/>
                <a:gd name="T66" fmla="*/ 38100 w 156"/>
                <a:gd name="T67" fmla="*/ 14012 h 136"/>
                <a:gd name="T68" fmla="*/ 55563 w 156"/>
                <a:gd name="T69" fmla="*/ 8407 h 136"/>
                <a:gd name="T70" fmla="*/ 73025 w 156"/>
                <a:gd name="T71" fmla="*/ 4203 h 136"/>
                <a:gd name="T72" fmla="*/ 84137 w 156"/>
                <a:gd name="T73" fmla="*/ 4203 h 136"/>
                <a:gd name="T74" fmla="*/ 88900 w 156"/>
                <a:gd name="T75" fmla="*/ 9808 h 136"/>
                <a:gd name="T76" fmla="*/ 93662 w 156"/>
                <a:gd name="T77" fmla="*/ 18215 h 136"/>
                <a:gd name="T78" fmla="*/ 100012 w 156"/>
                <a:gd name="T79" fmla="*/ 22419 h 136"/>
                <a:gd name="T80" fmla="*/ 106363 w 156"/>
                <a:gd name="T81" fmla="*/ 22419 h 136"/>
                <a:gd name="T82" fmla="*/ 111125 w 156"/>
                <a:gd name="T83" fmla="*/ 22419 h 136"/>
                <a:gd name="T84" fmla="*/ 114300 w 156"/>
                <a:gd name="T85" fmla="*/ 22419 h 136"/>
                <a:gd name="T86" fmla="*/ 119063 w 156"/>
                <a:gd name="T87" fmla="*/ 22419 h 136"/>
                <a:gd name="T88" fmla="*/ 127000 w 156"/>
                <a:gd name="T89" fmla="*/ 15413 h 1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36"/>
                <a:gd name="T137" fmla="*/ 156 w 156"/>
                <a:gd name="T138" fmla="*/ 136 h 1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36">
                  <a:moveTo>
                    <a:pt x="80" y="11"/>
                  </a:moveTo>
                  <a:lnTo>
                    <a:pt x="84" y="16"/>
                  </a:lnTo>
                  <a:lnTo>
                    <a:pt x="139" y="21"/>
                  </a:lnTo>
                  <a:lnTo>
                    <a:pt x="150" y="37"/>
                  </a:lnTo>
                  <a:lnTo>
                    <a:pt x="148" y="40"/>
                  </a:lnTo>
                  <a:lnTo>
                    <a:pt x="147" y="44"/>
                  </a:lnTo>
                  <a:lnTo>
                    <a:pt x="146" y="49"/>
                  </a:lnTo>
                  <a:lnTo>
                    <a:pt x="145" y="53"/>
                  </a:lnTo>
                  <a:lnTo>
                    <a:pt x="144" y="56"/>
                  </a:lnTo>
                  <a:lnTo>
                    <a:pt x="141" y="58"/>
                  </a:lnTo>
                  <a:lnTo>
                    <a:pt x="140" y="60"/>
                  </a:lnTo>
                  <a:lnTo>
                    <a:pt x="139" y="61"/>
                  </a:lnTo>
                  <a:lnTo>
                    <a:pt x="140" y="68"/>
                  </a:lnTo>
                  <a:lnTo>
                    <a:pt x="141" y="74"/>
                  </a:lnTo>
                  <a:lnTo>
                    <a:pt x="144" y="81"/>
                  </a:lnTo>
                  <a:lnTo>
                    <a:pt x="147" y="86"/>
                  </a:lnTo>
                  <a:lnTo>
                    <a:pt x="150" y="92"/>
                  </a:lnTo>
                  <a:lnTo>
                    <a:pt x="152" y="96"/>
                  </a:lnTo>
                  <a:lnTo>
                    <a:pt x="154" y="100"/>
                  </a:lnTo>
                  <a:lnTo>
                    <a:pt x="156" y="103"/>
                  </a:lnTo>
                  <a:lnTo>
                    <a:pt x="154" y="105"/>
                  </a:lnTo>
                  <a:lnTo>
                    <a:pt x="152" y="109"/>
                  </a:lnTo>
                  <a:lnTo>
                    <a:pt x="150" y="114"/>
                  </a:lnTo>
                  <a:lnTo>
                    <a:pt x="147" y="118"/>
                  </a:lnTo>
                  <a:lnTo>
                    <a:pt x="146" y="122"/>
                  </a:lnTo>
                  <a:lnTo>
                    <a:pt x="144" y="126"/>
                  </a:lnTo>
                  <a:lnTo>
                    <a:pt x="144" y="130"/>
                  </a:lnTo>
                  <a:lnTo>
                    <a:pt x="143" y="136"/>
                  </a:lnTo>
                  <a:lnTo>
                    <a:pt x="140" y="136"/>
                  </a:lnTo>
                  <a:lnTo>
                    <a:pt x="137" y="135"/>
                  </a:lnTo>
                  <a:lnTo>
                    <a:pt x="132" y="135"/>
                  </a:lnTo>
                  <a:lnTo>
                    <a:pt x="128" y="133"/>
                  </a:lnTo>
                  <a:lnTo>
                    <a:pt x="123" y="133"/>
                  </a:lnTo>
                  <a:lnTo>
                    <a:pt x="119" y="132"/>
                  </a:lnTo>
                  <a:lnTo>
                    <a:pt x="114" y="130"/>
                  </a:lnTo>
                  <a:lnTo>
                    <a:pt x="109" y="130"/>
                  </a:lnTo>
                  <a:lnTo>
                    <a:pt x="106" y="130"/>
                  </a:lnTo>
                  <a:lnTo>
                    <a:pt x="94" y="130"/>
                  </a:lnTo>
                  <a:lnTo>
                    <a:pt x="86" y="129"/>
                  </a:lnTo>
                  <a:lnTo>
                    <a:pt x="80" y="128"/>
                  </a:lnTo>
                  <a:lnTo>
                    <a:pt x="75" y="126"/>
                  </a:lnTo>
                  <a:lnTo>
                    <a:pt x="72" y="123"/>
                  </a:lnTo>
                  <a:lnTo>
                    <a:pt x="70" y="122"/>
                  </a:lnTo>
                  <a:lnTo>
                    <a:pt x="67" y="119"/>
                  </a:lnTo>
                  <a:lnTo>
                    <a:pt x="63" y="118"/>
                  </a:lnTo>
                  <a:lnTo>
                    <a:pt x="57" y="115"/>
                  </a:lnTo>
                  <a:lnTo>
                    <a:pt x="51" y="112"/>
                  </a:lnTo>
                  <a:lnTo>
                    <a:pt x="46" y="109"/>
                  </a:lnTo>
                  <a:lnTo>
                    <a:pt x="42" y="105"/>
                  </a:lnTo>
                  <a:lnTo>
                    <a:pt x="36" y="103"/>
                  </a:lnTo>
                  <a:lnTo>
                    <a:pt x="31" y="97"/>
                  </a:lnTo>
                  <a:lnTo>
                    <a:pt x="26" y="93"/>
                  </a:lnTo>
                  <a:lnTo>
                    <a:pt x="22" y="89"/>
                  </a:lnTo>
                  <a:lnTo>
                    <a:pt x="18" y="74"/>
                  </a:lnTo>
                  <a:lnTo>
                    <a:pt x="16" y="60"/>
                  </a:lnTo>
                  <a:lnTo>
                    <a:pt x="12" y="49"/>
                  </a:lnTo>
                  <a:lnTo>
                    <a:pt x="8" y="40"/>
                  </a:lnTo>
                  <a:lnTo>
                    <a:pt x="5" y="32"/>
                  </a:lnTo>
                  <a:lnTo>
                    <a:pt x="2" y="27"/>
                  </a:lnTo>
                  <a:lnTo>
                    <a:pt x="0" y="24"/>
                  </a:lnTo>
                  <a:lnTo>
                    <a:pt x="1" y="22"/>
                  </a:lnTo>
                  <a:lnTo>
                    <a:pt x="2" y="22"/>
                  </a:lnTo>
                  <a:lnTo>
                    <a:pt x="4" y="21"/>
                  </a:lnTo>
                  <a:lnTo>
                    <a:pt x="4" y="20"/>
                  </a:lnTo>
                  <a:lnTo>
                    <a:pt x="4" y="18"/>
                  </a:lnTo>
                  <a:lnTo>
                    <a:pt x="11" y="16"/>
                  </a:lnTo>
                  <a:lnTo>
                    <a:pt x="18" y="13"/>
                  </a:lnTo>
                  <a:lnTo>
                    <a:pt x="24" y="10"/>
                  </a:lnTo>
                  <a:lnTo>
                    <a:pt x="29" y="7"/>
                  </a:lnTo>
                  <a:lnTo>
                    <a:pt x="35" y="6"/>
                  </a:lnTo>
                  <a:lnTo>
                    <a:pt x="42" y="4"/>
                  </a:lnTo>
                  <a:lnTo>
                    <a:pt x="46" y="3"/>
                  </a:lnTo>
                  <a:lnTo>
                    <a:pt x="52" y="0"/>
                  </a:lnTo>
                  <a:lnTo>
                    <a:pt x="53" y="3"/>
                  </a:lnTo>
                  <a:lnTo>
                    <a:pt x="55" y="6"/>
                  </a:lnTo>
                  <a:lnTo>
                    <a:pt x="56" y="7"/>
                  </a:lnTo>
                  <a:lnTo>
                    <a:pt x="58" y="10"/>
                  </a:lnTo>
                  <a:lnTo>
                    <a:pt x="59" y="13"/>
                  </a:lnTo>
                  <a:lnTo>
                    <a:pt x="62" y="14"/>
                  </a:lnTo>
                  <a:lnTo>
                    <a:pt x="63" y="16"/>
                  </a:lnTo>
                  <a:lnTo>
                    <a:pt x="65" y="16"/>
                  </a:lnTo>
                  <a:lnTo>
                    <a:pt x="67" y="16"/>
                  </a:lnTo>
                  <a:lnTo>
                    <a:pt x="69" y="16"/>
                  </a:lnTo>
                  <a:lnTo>
                    <a:pt x="70" y="16"/>
                  </a:lnTo>
                  <a:lnTo>
                    <a:pt x="71" y="16"/>
                  </a:lnTo>
                  <a:lnTo>
                    <a:pt x="72" y="16"/>
                  </a:lnTo>
                  <a:lnTo>
                    <a:pt x="74" y="16"/>
                  </a:lnTo>
                  <a:lnTo>
                    <a:pt x="75" y="16"/>
                  </a:lnTo>
                  <a:lnTo>
                    <a:pt x="76" y="16"/>
                  </a:lnTo>
                  <a:lnTo>
                    <a:pt x="80" y="1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3" name="Freeform 351">
              <a:extLst>
                <a:ext uri="{FF2B5EF4-FFF2-40B4-BE49-F238E27FC236}">
                  <a16:creationId xmlns:a16="http://schemas.microsoft.com/office/drawing/2014/main" id="{99A696E5-F23C-2083-37E9-0480BFBBEB19}"/>
                </a:ext>
              </a:extLst>
            </p:cNvPr>
            <p:cNvSpPr>
              <a:spLocks/>
            </p:cNvSpPr>
            <p:nvPr/>
          </p:nvSpPr>
          <p:spPr bwMode="gray">
            <a:xfrm>
              <a:off x="6212876" y="1919512"/>
              <a:ext cx="192842" cy="101028"/>
            </a:xfrm>
            <a:custGeom>
              <a:avLst/>
              <a:gdLst>
                <a:gd name="T0" fmla="*/ 153988 w 104"/>
                <a:gd name="T1" fmla="*/ 0 h 57"/>
                <a:gd name="T2" fmla="*/ 88900 w 104"/>
                <a:gd name="T3" fmla="*/ 0 h 57"/>
                <a:gd name="T4" fmla="*/ 84137 w 104"/>
                <a:gd name="T5" fmla="*/ 1401 h 57"/>
                <a:gd name="T6" fmla="*/ 80963 w 104"/>
                <a:gd name="T7" fmla="*/ 5605 h 57"/>
                <a:gd name="T8" fmla="*/ 74613 w 104"/>
                <a:gd name="T9" fmla="*/ 7006 h 57"/>
                <a:gd name="T10" fmla="*/ 69850 w 104"/>
                <a:gd name="T11" fmla="*/ 11209 h 57"/>
                <a:gd name="T12" fmla="*/ 63500 w 104"/>
                <a:gd name="T13" fmla="*/ 15413 h 57"/>
                <a:gd name="T14" fmla="*/ 58738 w 104"/>
                <a:gd name="T15" fmla="*/ 16814 h 57"/>
                <a:gd name="T16" fmla="*/ 53975 w 104"/>
                <a:gd name="T17" fmla="*/ 21017 h 57"/>
                <a:gd name="T18" fmla="*/ 49212 w 104"/>
                <a:gd name="T19" fmla="*/ 22419 h 57"/>
                <a:gd name="T20" fmla="*/ 44450 w 104"/>
                <a:gd name="T21" fmla="*/ 22419 h 57"/>
                <a:gd name="T22" fmla="*/ 42862 w 104"/>
                <a:gd name="T23" fmla="*/ 22419 h 57"/>
                <a:gd name="T24" fmla="*/ 39688 w 104"/>
                <a:gd name="T25" fmla="*/ 21017 h 57"/>
                <a:gd name="T26" fmla="*/ 38100 w 104"/>
                <a:gd name="T27" fmla="*/ 21017 h 57"/>
                <a:gd name="T28" fmla="*/ 36513 w 104"/>
                <a:gd name="T29" fmla="*/ 16814 h 57"/>
                <a:gd name="T30" fmla="*/ 31750 w 104"/>
                <a:gd name="T31" fmla="*/ 16814 h 57"/>
                <a:gd name="T32" fmla="*/ 31750 w 104"/>
                <a:gd name="T33" fmla="*/ 15413 h 57"/>
                <a:gd name="T34" fmla="*/ 30163 w 104"/>
                <a:gd name="T35" fmla="*/ 12610 h 57"/>
                <a:gd name="T36" fmla="*/ 26988 w 104"/>
                <a:gd name="T37" fmla="*/ 16814 h 57"/>
                <a:gd name="T38" fmla="*/ 23812 w 104"/>
                <a:gd name="T39" fmla="*/ 23820 h 57"/>
                <a:gd name="T40" fmla="*/ 22225 w 104"/>
                <a:gd name="T41" fmla="*/ 28023 h 57"/>
                <a:gd name="T42" fmla="*/ 19050 w 104"/>
                <a:gd name="T43" fmla="*/ 32227 h 57"/>
                <a:gd name="T44" fmla="*/ 14288 w 104"/>
                <a:gd name="T45" fmla="*/ 36430 h 57"/>
                <a:gd name="T46" fmla="*/ 9525 w 104"/>
                <a:gd name="T47" fmla="*/ 40634 h 57"/>
                <a:gd name="T48" fmla="*/ 4763 w 104"/>
                <a:gd name="T49" fmla="*/ 43436 h 57"/>
                <a:gd name="T50" fmla="*/ 0 w 104"/>
                <a:gd name="T51" fmla="*/ 46238 h 57"/>
                <a:gd name="T52" fmla="*/ 4763 w 104"/>
                <a:gd name="T53" fmla="*/ 51843 h 57"/>
                <a:gd name="T54" fmla="*/ 11112 w 104"/>
                <a:gd name="T55" fmla="*/ 56046 h 57"/>
                <a:gd name="T56" fmla="*/ 17463 w 104"/>
                <a:gd name="T57" fmla="*/ 63052 h 57"/>
                <a:gd name="T58" fmla="*/ 22225 w 104"/>
                <a:gd name="T59" fmla="*/ 67256 h 57"/>
                <a:gd name="T60" fmla="*/ 26988 w 104"/>
                <a:gd name="T61" fmla="*/ 70058 h 57"/>
                <a:gd name="T62" fmla="*/ 33338 w 104"/>
                <a:gd name="T63" fmla="*/ 74261 h 57"/>
                <a:gd name="T64" fmla="*/ 39688 w 104"/>
                <a:gd name="T65" fmla="*/ 77064 h 57"/>
                <a:gd name="T66" fmla="*/ 49212 w 104"/>
                <a:gd name="T67" fmla="*/ 79866 h 57"/>
                <a:gd name="T68" fmla="*/ 122238 w 104"/>
                <a:gd name="T69" fmla="*/ 79866 h 57"/>
                <a:gd name="T70" fmla="*/ 131763 w 104"/>
                <a:gd name="T71" fmla="*/ 68657 h 57"/>
                <a:gd name="T72" fmla="*/ 136525 w 104"/>
                <a:gd name="T73" fmla="*/ 58849 h 57"/>
                <a:gd name="T74" fmla="*/ 142875 w 104"/>
                <a:gd name="T75" fmla="*/ 51843 h 57"/>
                <a:gd name="T76" fmla="*/ 149225 w 104"/>
                <a:gd name="T77" fmla="*/ 43436 h 57"/>
                <a:gd name="T78" fmla="*/ 153988 w 104"/>
                <a:gd name="T79" fmla="*/ 36430 h 57"/>
                <a:gd name="T80" fmla="*/ 158750 w 104"/>
                <a:gd name="T81" fmla="*/ 28023 h 57"/>
                <a:gd name="T82" fmla="*/ 161925 w 104"/>
                <a:gd name="T83" fmla="*/ 21017 h 57"/>
                <a:gd name="T84" fmla="*/ 165100 w 104"/>
                <a:gd name="T85" fmla="*/ 9808 h 57"/>
                <a:gd name="T86" fmla="*/ 153988 w 104"/>
                <a:gd name="T87" fmla="*/ 0 h 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4"/>
                <a:gd name="T133" fmla="*/ 0 h 57"/>
                <a:gd name="T134" fmla="*/ 104 w 104"/>
                <a:gd name="T135" fmla="*/ 57 h 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4" h="57">
                  <a:moveTo>
                    <a:pt x="97" y="0"/>
                  </a:moveTo>
                  <a:lnTo>
                    <a:pt x="56" y="0"/>
                  </a:lnTo>
                  <a:lnTo>
                    <a:pt x="53" y="1"/>
                  </a:lnTo>
                  <a:lnTo>
                    <a:pt x="51" y="4"/>
                  </a:lnTo>
                  <a:lnTo>
                    <a:pt x="47" y="5"/>
                  </a:lnTo>
                  <a:lnTo>
                    <a:pt x="44" y="8"/>
                  </a:lnTo>
                  <a:lnTo>
                    <a:pt x="40" y="11"/>
                  </a:lnTo>
                  <a:lnTo>
                    <a:pt x="37" y="12"/>
                  </a:lnTo>
                  <a:lnTo>
                    <a:pt x="34" y="15"/>
                  </a:lnTo>
                  <a:lnTo>
                    <a:pt x="31" y="16"/>
                  </a:lnTo>
                  <a:lnTo>
                    <a:pt x="28" y="16"/>
                  </a:lnTo>
                  <a:lnTo>
                    <a:pt x="27" y="16"/>
                  </a:lnTo>
                  <a:lnTo>
                    <a:pt x="25" y="15"/>
                  </a:lnTo>
                  <a:lnTo>
                    <a:pt x="24" y="15"/>
                  </a:lnTo>
                  <a:lnTo>
                    <a:pt x="23" y="12"/>
                  </a:lnTo>
                  <a:lnTo>
                    <a:pt x="20" y="12"/>
                  </a:lnTo>
                  <a:lnTo>
                    <a:pt x="20" y="11"/>
                  </a:lnTo>
                  <a:lnTo>
                    <a:pt x="19" y="9"/>
                  </a:lnTo>
                  <a:lnTo>
                    <a:pt x="17" y="12"/>
                  </a:lnTo>
                  <a:lnTo>
                    <a:pt x="15" y="17"/>
                  </a:lnTo>
                  <a:lnTo>
                    <a:pt x="14" y="20"/>
                  </a:lnTo>
                  <a:lnTo>
                    <a:pt x="12" y="23"/>
                  </a:lnTo>
                  <a:lnTo>
                    <a:pt x="9" y="26"/>
                  </a:lnTo>
                  <a:lnTo>
                    <a:pt x="6" y="29"/>
                  </a:lnTo>
                  <a:lnTo>
                    <a:pt x="3" y="31"/>
                  </a:lnTo>
                  <a:lnTo>
                    <a:pt x="0" y="33"/>
                  </a:lnTo>
                  <a:lnTo>
                    <a:pt x="3" y="37"/>
                  </a:lnTo>
                  <a:lnTo>
                    <a:pt x="7" y="40"/>
                  </a:lnTo>
                  <a:lnTo>
                    <a:pt x="11" y="45"/>
                  </a:lnTo>
                  <a:lnTo>
                    <a:pt x="14" y="48"/>
                  </a:lnTo>
                  <a:lnTo>
                    <a:pt x="17" y="50"/>
                  </a:lnTo>
                  <a:lnTo>
                    <a:pt x="21" y="53"/>
                  </a:lnTo>
                  <a:lnTo>
                    <a:pt x="25" y="55"/>
                  </a:lnTo>
                  <a:lnTo>
                    <a:pt x="31" y="57"/>
                  </a:lnTo>
                  <a:lnTo>
                    <a:pt x="77" y="57"/>
                  </a:lnTo>
                  <a:lnTo>
                    <a:pt x="83" y="49"/>
                  </a:lnTo>
                  <a:lnTo>
                    <a:pt x="86" y="42"/>
                  </a:lnTo>
                  <a:lnTo>
                    <a:pt x="90" y="37"/>
                  </a:lnTo>
                  <a:lnTo>
                    <a:pt x="94" y="31"/>
                  </a:lnTo>
                  <a:lnTo>
                    <a:pt x="97" y="26"/>
                  </a:lnTo>
                  <a:lnTo>
                    <a:pt x="100" y="20"/>
                  </a:lnTo>
                  <a:lnTo>
                    <a:pt x="102" y="15"/>
                  </a:lnTo>
                  <a:lnTo>
                    <a:pt x="104" y="7"/>
                  </a:lnTo>
                  <a:lnTo>
                    <a:pt x="97"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4" name="Freeform 352">
              <a:extLst>
                <a:ext uri="{FF2B5EF4-FFF2-40B4-BE49-F238E27FC236}">
                  <a16:creationId xmlns:a16="http://schemas.microsoft.com/office/drawing/2014/main" id="{E28F8FC2-43E9-AC46-3E02-28E650F8A367}"/>
                </a:ext>
              </a:extLst>
            </p:cNvPr>
            <p:cNvSpPr>
              <a:spLocks/>
            </p:cNvSpPr>
            <p:nvPr/>
          </p:nvSpPr>
          <p:spPr bwMode="gray">
            <a:xfrm>
              <a:off x="6341438" y="1473799"/>
              <a:ext cx="150658" cy="91125"/>
            </a:xfrm>
            <a:custGeom>
              <a:avLst/>
              <a:gdLst>
                <a:gd name="T0" fmla="*/ 128588 w 81"/>
                <a:gd name="T1" fmla="*/ 72860 h 52"/>
                <a:gd name="T2" fmla="*/ 127000 w 81"/>
                <a:gd name="T3" fmla="*/ 58848 h 52"/>
                <a:gd name="T4" fmla="*/ 127000 w 81"/>
                <a:gd name="T5" fmla="*/ 46238 h 52"/>
                <a:gd name="T6" fmla="*/ 127000 w 81"/>
                <a:gd name="T7" fmla="*/ 36430 h 52"/>
                <a:gd name="T8" fmla="*/ 127000 w 81"/>
                <a:gd name="T9" fmla="*/ 28023 h 52"/>
                <a:gd name="T10" fmla="*/ 127000 w 81"/>
                <a:gd name="T11" fmla="*/ 22418 h 52"/>
                <a:gd name="T12" fmla="*/ 128588 w 81"/>
                <a:gd name="T13" fmla="*/ 16814 h 52"/>
                <a:gd name="T14" fmla="*/ 128588 w 81"/>
                <a:gd name="T15" fmla="*/ 11209 h 52"/>
                <a:gd name="T16" fmla="*/ 128588 w 81"/>
                <a:gd name="T17" fmla="*/ 7006 h 52"/>
                <a:gd name="T18" fmla="*/ 128588 w 81"/>
                <a:gd name="T19" fmla="*/ 9808 h 52"/>
                <a:gd name="T20" fmla="*/ 123825 w 81"/>
                <a:gd name="T21" fmla="*/ 11209 h 52"/>
                <a:gd name="T22" fmla="*/ 120650 w 81"/>
                <a:gd name="T23" fmla="*/ 11209 h 52"/>
                <a:gd name="T24" fmla="*/ 114300 w 81"/>
                <a:gd name="T25" fmla="*/ 12610 h 52"/>
                <a:gd name="T26" fmla="*/ 109538 w 81"/>
                <a:gd name="T27" fmla="*/ 12610 h 52"/>
                <a:gd name="T28" fmla="*/ 103188 w 81"/>
                <a:gd name="T29" fmla="*/ 12610 h 52"/>
                <a:gd name="T30" fmla="*/ 98425 w 81"/>
                <a:gd name="T31" fmla="*/ 12610 h 52"/>
                <a:gd name="T32" fmla="*/ 92075 w 81"/>
                <a:gd name="T33" fmla="*/ 12610 h 52"/>
                <a:gd name="T34" fmla="*/ 88900 w 81"/>
                <a:gd name="T35" fmla="*/ 12610 h 52"/>
                <a:gd name="T36" fmla="*/ 85725 w 81"/>
                <a:gd name="T37" fmla="*/ 11209 h 52"/>
                <a:gd name="T38" fmla="*/ 80963 w 81"/>
                <a:gd name="T39" fmla="*/ 9808 h 52"/>
                <a:gd name="T40" fmla="*/ 76200 w 81"/>
                <a:gd name="T41" fmla="*/ 7006 h 52"/>
                <a:gd name="T42" fmla="*/ 71438 w 81"/>
                <a:gd name="T43" fmla="*/ 2802 h 52"/>
                <a:gd name="T44" fmla="*/ 66675 w 81"/>
                <a:gd name="T45" fmla="*/ 1401 h 52"/>
                <a:gd name="T46" fmla="*/ 58738 w 81"/>
                <a:gd name="T47" fmla="*/ 0 h 52"/>
                <a:gd name="T48" fmla="*/ 49213 w 81"/>
                <a:gd name="T49" fmla="*/ 0 h 52"/>
                <a:gd name="T50" fmla="*/ 41275 w 81"/>
                <a:gd name="T51" fmla="*/ 0 h 52"/>
                <a:gd name="T52" fmla="*/ 33338 w 81"/>
                <a:gd name="T53" fmla="*/ 0 h 52"/>
                <a:gd name="T54" fmla="*/ 22225 w 81"/>
                <a:gd name="T55" fmla="*/ 0 h 52"/>
                <a:gd name="T56" fmla="*/ 15875 w 81"/>
                <a:gd name="T57" fmla="*/ 1401 h 52"/>
                <a:gd name="T58" fmla="*/ 9525 w 81"/>
                <a:gd name="T59" fmla="*/ 2802 h 52"/>
                <a:gd name="T60" fmla="*/ 4763 w 81"/>
                <a:gd name="T61" fmla="*/ 9808 h 52"/>
                <a:gd name="T62" fmla="*/ 1588 w 81"/>
                <a:gd name="T63" fmla="*/ 15413 h 52"/>
                <a:gd name="T64" fmla="*/ 0 w 81"/>
                <a:gd name="T65" fmla="*/ 26622 h 52"/>
                <a:gd name="T66" fmla="*/ 0 w 81"/>
                <a:gd name="T67" fmla="*/ 32227 h 52"/>
                <a:gd name="T68" fmla="*/ 0 w 81"/>
                <a:gd name="T69" fmla="*/ 36430 h 52"/>
                <a:gd name="T70" fmla="*/ 1588 w 81"/>
                <a:gd name="T71" fmla="*/ 40633 h 52"/>
                <a:gd name="T72" fmla="*/ 4763 w 81"/>
                <a:gd name="T73" fmla="*/ 43436 h 52"/>
                <a:gd name="T74" fmla="*/ 11113 w 81"/>
                <a:gd name="T75" fmla="*/ 47639 h 52"/>
                <a:gd name="T76" fmla="*/ 19050 w 81"/>
                <a:gd name="T77" fmla="*/ 50442 h 52"/>
                <a:gd name="T78" fmla="*/ 25400 w 81"/>
                <a:gd name="T79" fmla="*/ 51843 h 52"/>
                <a:gd name="T80" fmla="*/ 30163 w 81"/>
                <a:gd name="T81" fmla="*/ 53244 h 52"/>
                <a:gd name="T82" fmla="*/ 33338 w 81"/>
                <a:gd name="T83" fmla="*/ 57447 h 52"/>
                <a:gd name="T84" fmla="*/ 36513 w 81"/>
                <a:gd name="T85" fmla="*/ 58848 h 52"/>
                <a:gd name="T86" fmla="*/ 36513 w 81"/>
                <a:gd name="T87" fmla="*/ 63052 h 52"/>
                <a:gd name="T88" fmla="*/ 36513 w 81"/>
                <a:gd name="T89" fmla="*/ 64453 h 52"/>
                <a:gd name="T90" fmla="*/ 39688 w 81"/>
                <a:gd name="T91" fmla="*/ 64453 h 52"/>
                <a:gd name="T92" fmla="*/ 41275 w 81"/>
                <a:gd name="T93" fmla="*/ 63052 h 52"/>
                <a:gd name="T94" fmla="*/ 42863 w 81"/>
                <a:gd name="T95" fmla="*/ 60250 h 52"/>
                <a:gd name="T96" fmla="*/ 46038 w 81"/>
                <a:gd name="T97" fmla="*/ 60250 h 52"/>
                <a:gd name="T98" fmla="*/ 47625 w 81"/>
                <a:gd name="T99" fmla="*/ 58848 h 52"/>
                <a:gd name="T100" fmla="*/ 49213 w 81"/>
                <a:gd name="T101" fmla="*/ 58848 h 52"/>
                <a:gd name="T102" fmla="*/ 50800 w 81"/>
                <a:gd name="T103" fmla="*/ 58848 h 52"/>
                <a:gd name="T104" fmla="*/ 52388 w 81"/>
                <a:gd name="T105" fmla="*/ 58848 h 52"/>
                <a:gd name="T106" fmla="*/ 60325 w 81"/>
                <a:gd name="T107" fmla="*/ 58848 h 52"/>
                <a:gd name="T108" fmla="*/ 69850 w 81"/>
                <a:gd name="T109" fmla="*/ 60250 h 52"/>
                <a:gd name="T110" fmla="*/ 80963 w 81"/>
                <a:gd name="T111" fmla="*/ 63052 h 52"/>
                <a:gd name="T112" fmla="*/ 93663 w 81"/>
                <a:gd name="T113" fmla="*/ 64453 h 52"/>
                <a:gd name="T114" fmla="*/ 109538 w 81"/>
                <a:gd name="T115" fmla="*/ 68657 h 52"/>
                <a:gd name="T116" fmla="*/ 119063 w 81"/>
                <a:gd name="T117" fmla="*/ 70058 h 52"/>
                <a:gd name="T118" fmla="*/ 127000 w 81"/>
                <a:gd name="T119" fmla="*/ 72860 h 52"/>
                <a:gd name="T120" fmla="*/ 128588 w 81"/>
                <a:gd name="T121" fmla="*/ 72860 h 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1"/>
                <a:gd name="T184" fmla="*/ 0 h 52"/>
                <a:gd name="T185" fmla="*/ 81 w 81"/>
                <a:gd name="T186" fmla="*/ 52 h 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1" h="52">
                  <a:moveTo>
                    <a:pt x="81" y="52"/>
                  </a:moveTo>
                  <a:lnTo>
                    <a:pt x="80" y="42"/>
                  </a:lnTo>
                  <a:lnTo>
                    <a:pt x="80" y="33"/>
                  </a:lnTo>
                  <a:lnTo>
                    <a:pt x="80" y="26"/>
                  </a:lnTo>
                  <a:lnTo>
                    <a:pt x="80" y="20"/>
                  </a:lnTo>
                  <a:lnTo>
                    <a:pt x="80" y="16"/>
                  </a:lnTo>
                  <a:lnTo>
                    <a:pt x="81" y="12"/>
                  </a:lnTo>
                  <a:lnTo>
                    <a:pt x="81" y="8"/>
                  </a:lnTo>
                  <a:lnTo>
                    <a:pt x="81" y="5"/>
                  </a:lnTo>
                  <a:lnTo>
                    <a:pt x="81" y="7"/>
                  </a:lnTo>
                  <a:lnTo>
                    <a:pt x="78" y="8"/>
                  </a:lnTo>
                  <a:lnTo>
                    <a:pt x="76" y="8"/>
                  </a:lnTo>
                  <a:lnTo>
                    <a:pt x="72" y="9"/>
                  </a:lnTo>
                  <a:lnTo>
                    <a:pt x="69" y="9"/>
                  </a:lnTo>
                  <a:lnTo>
                    <a:pt x="65" y="9"/>
                  </a:lnTo>
                  <a:lnTo>
                    <a:pt x="62" y="9"/>
                  </a:lnTo>
                  <a:lnTo>
                    <a:pt x="58" y="9"/>
                  </a:lnTo>
                  <a:lnTo>
                    <a:pt x="56" y="9"/>
                  </a:lnTo>
                  <a:lnTo>
                    <a:pt x="54" y="8"/>
                  </a:lnTo>
                  <a:lnTo>
                    <a:pt x="51" y="7"/>
                  </a:lnTo>
                  <a:lnTo>
                    <a:pt x="48" y="5"/>
                  </a:lnTo>
                  <a:lnTo>
                    <a:pt x="45" y="2"/>
                  </a:lnTo>
                  <a:lnTo>
                    <a:pt x="42" y="1"/>
                  </a:lnTo>
                  <a:lnTo>
                    <a:pt x="37" y="0"/>
                  </a:lnTo>
                  <a:lnTo>
                    <a:pt x="31" y="0"/>
                  </a:lnTo>
                  <a:lnTo>
                    <a:pt x="26" y="0"/>
                  </a:lnTo>
                  <a:lnTo>
                    <a:pt x="21" y="0"/>
                  </a:lnTo>
                  <a:lnTo>
                    <a:pt x="14" y="0"/>
                  </a:lnTo>
                  <a:lnTo>
                    <a:pt x="10" y="1"/>
                  </a:lnTo>
                  <a:lnTo>
                    <a:pt x="6" y="2"/>
                  </a:lnTo>
                  <a:lnTo>
                    <a:pt x="3" y="7"/>
                  </a:lnTo>
                  <a:lnTo>
                    <a:pt x="1" y="11"/>
                  </a:lnTo>
                  <a:lnTo>
                    <a:pt x="0" y="19"/>
                  </a:lnTo>
                  <a:lnTo>
                    <a:pt x="0" y="23"/>
                  </a:lnTo>
                  <a:lnTo>
                    <a:pt x="0" y="26"/>
                  </a:lnTo>
                  <a:lnTo>
                    <a:pt x="1" y="29"/>
                  </a:lnTo>
                  <a:lnTo>
                    <a:pt x="3" y="31"/>
                  </a:lnTo>
                  <a:lnTo>
                    <a:pt x="7" y="34"/>
                  </a:lnTo>
                  <a:lnTo>
                    <a:pt x="12" y="36"/>
                  </a:lnTo>
                  <a:lnTo>
                    <a:pt x="16" y="37"/>
                  </a:lnTo>
                  <a:lnTo>
                    <a:pt x="19" y="38"/>
                  </a:lnTo>
                  <a:lnTo>
                    <a:pt x="21" y="41"/>
                  </a:lnTo>
                  <a:lnTo>
                    <a:pt x="23" y="42"/>
                  </a:lnTo>
                  <a:lnTo>
                    <a:pt x="23" y="45"/>
                  </a:lnTo>
                  <a:lnTo>
                    <a:pt x="23" y="46"/>
                  </a:lnTo>
                  <a:lnTo>
                    <a:pt x="25" y="46"/>
                  </a:lnTo>
                  <a:lnTo>
                    <a:pt x="26" y="45"/>
                  </a:lnTo>
                  <a:lnTo>
                    <a:pt x="27" y="43"/>
                  </a:lnTo>
                  <a:lnTo>
                    <a:pt x="29" y="43"/>
                  </a:lnTo>
                  <a:lnTo>
                    <a:pt x="30" y="42"/>
                  </a:lnTo>
                  <a:lnTo>
                    <a:pt x="31" y="42"/>
                  </a:lnTo>
                  <a:lnTo>
                    <a:pt x="32" y="42"/>
                  </a:lnTo>
                  <a:lnTo>
                    <a:pt x="33" y="42"/>
                  </a:lnTo>
                  <a:lnTo>
                    <a:pt x="38" y="42"/>
                  </a:lnTo>
                  <a:lnTo>
                    <a:pt x="44" y="43"/>
                  </a:lnTo>
                  <a:lnTo>
                    <a:pt x="51" y="45"/>
                  </a:lnTo>
                  <a:lnTo>
                    <a:pt x="59" y="46"/>
                  </a:lnTo>
                  <a:lnTo>
                    <a:pt x="69" y="49"/>
                  </a:lnTo>
                  <a:lnTo>
                    <a:pt x="75" y="50"/>
                  </a:lnTo>
                  <a:lnTo>
                    <a:pt x="80" y="52"/>
                  </a:lnTo>
                  <a:lnTo>
                    <a:pt x="81" y="5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5" name="Freeform 353">
              <a:extLst>
                <a:ext uri="{FF2B5EF4-FFF2-40B4-BE49-F238E27FC236}">
                  <a16:creationId xmlns:a16="http://schemas.microsoft.com/office/drawing/2014/main" id="{F2C2F90D-0503-A623-E06C-36CE571BD782}"/>
                </a:ext>
              </a:extLst>
            </p:cNvPr>
            <p:cNvSpPr>
              <a:spLocks/>
            </p:cNvSpPr>
            <p:nvPr/>
          </p:nvSpPr>
          <p:spPr bwMode="gray">
            <a:xfrm>
              <a:off x="6353491" y="1933381"/>
              <a:ext cx="247082" cy="182246"/>
            </a:xfrm>
            <a:custGeom>
              <a:avLst/>
              <a:gdLst>
                <a:gd name="T0" fmla="*/ 209550 w 133"/>
                <a:gd name="T1" fmla="*/ 88273 h 105"/>
                <a:gd name="T2" fmla="*/ 204788 w 133"/>
                <a:gd name="T3" fmla="*/ 92477 h 105"/>
                <a:gd name="T4" fmla="*/ 200025 w 133"/>
                <a:gd name="T5" fmla="*/ 98081 h 105"/>
                <a:gd name="T6" fmla="*/ 193675 w 133"/>
                <a:gd name="T7" fmla="*/ 102285 h 105"/>
                <a:gd name="T8" fmla="*/ 190500 w 133"/>
                <a:gd name="T9" fmla="*/ 112093 h 105"/>
                <a:gd name="T10" fmla="*/ 190500 w 133"/>
                <a:gd name="T11" fmla="*/ 119099 h 105"/>
                <a:gd name="T12" fmla="*/ 192088 w 133"/>
                <a:gd name="T13" fmla="*/ 127506 h 105"/>
                <a:gd name="T14" fmla="*/ 193675 w 133"/>
                <a:gd name="T15" fmla="*/ 133110 h 105"/>
                <a:gd name="T16" fmla="*/ 190500 w 133"/>
                <a:gd name="T17" fmla="*/ 134512 h 105"/>
                <a:gd name="T18" fmla="*/ 180975 w 133"/>
                <a:gd name="T19" fmla="*/ 133110 h 105"/>
                <a:gd name="T20" fmla="*/ 171450 w 133"/>
                <a:gd name="T21" fmla="*/ 128907 h 105"/>
                <a:gd name="T22" fmla="*/ 161925 w 133"/>
                <a:gd name="T23" fmla="*/ 124703 h 105"/>
                <a:gd name="T24" fmla="*/ 146050 w 133"/>
                <a:gd name="T25" fmla="*/ 127506 h 105"/>
                <a:gd name="T26" fmla="*/ 130175 w 133"/>
                <a:gd name="T27" fmla="*/ 131709 h 105"/>
                <a:gd name="T28" fmla="*/ 115888 w 133"/>
                <a:gd name="T29" fmla="*/ 138715 h 105"/>
                <a:gd name="T30" fmla="*/ 96838 w 133"/>
                <a:gd name="T31" fmla="*/ 144320 h 105"/>
                <a:gd name="T32" fmla="*/ 47625 w 133"/>
                <a:gd name="T33" fmla="*/ 133110 h 105"/>
                <a:gd name="T34" fmla="*/ 31750 w 133"/>
                <a:gd name="T35" fmla="*/ 117698 h 105"/>
                <a:gd name="T36" fmla="*/ 17463 w 133"/>
                <a:gd name="T37" fmla="*/ 103686 h 105"/>
                <a:gd name="T38" fmla="*/ 3175 w 133"/>
                <a:gd name="T39" fmla="*/ 88273 h 105"/>
                <a:gd name="T40" fmla="*/ 0 w 133"/>
                <a:gd name="T41" fmla="*/ 68657 h 105"/>
                <a:gd name="T42" fmla="*/ 12700 w 133"/>
                <a:gd name="T43" fmla="*/ 51843 h 105"/>
                <a:gd name="T44" fmla="*/ 25400 w 133"/>
                <a:gd name="T45" fmla="*/ 35029 h 105"/>
                <a:gd name="T46" fmla="*/ 34925 w 133"/>
                <a:gd name="T47" fmla="*/ 16814 h 105"/>
                <a:gd name="T48" fmla="*/ 41275 w 133"/>
                <a:gd name="T49" fmla="*/ 0 h 105"/>
                <a:gd name="T50" fmla="*/ 60325 w 133"/>
                <a:gd name="T51" fmla="*/ 2802 h 105"/>
                <a:gd name="T52" fmla="*/ 76200 w 133"/>
                <a:gd name="T53" fmla="*/ 7006 h 105"/>
                <a:gd name="T54" fmla="*/ 88900 w 133"/>
                <a:gd name="T55" fmla="*/ 12610 h 105"/>
                <a:gd name="T56" fmla="*/ 100013 w 133"/>
                <a:gd name="T57" fmla="*/ 15413 h 105"/>
                <a:gd name="T58" fmla="*/ 109538 w 133"/>
                <a:gd name="T59" fmla="*/ 12610 h 105"/>
                <a:gd name="T60" fmla="*/ 115888 w 133"/>
                <a:gd name="T61" fmla="*/ 7006 h 105"/>
                <a:gd name="T62" fmla="*/ 120650 w 133"/>
                <a:gd name="T63" fmla="*/ 2802 h 105"/>
                <a:gd name="T64" fmla="*/ 128588 w 133"/>
                <a:gd name="T65" fmla="*/ 0 h 105"/>
                <a:gd name="T66" fmla="*/ 141288 w 133"/>
                <a:gd name="T67" fmla="*/ 2802 h 105"/>
                <a:gd name="T68" fmla="*/ 152400 w 133"/>
                <a:gd name="T69" fmla="*/ 12610 h 105"/>
                <a:gd name="T70" fmla="*/ 165100 w 133"/>
                <a:gd name="T71" fmla="*/ 46238 h 105"/>
                <a:gd name="T72" fmla="*/ 180975 w 133"/>
                <a:gd name="T73" fmla="*/ 75663 h 105"/>
                <a:gd name="T74" fmla="*/ 192088 w 133"/>
                <a:gd name="T75" fmla="*/ 82669 h 105"/>
                <a:gd name="T76" fmla="*/ 211138 w 133"/>
                <a:gd name="T77" fmla="*/ 86872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3"/>
                <a:gd name="T118" fmla="*/ 0 h 105"/>
                <a:gd name="T119" fmla="*/ 133 w 133"/>
                <a:gd name="T120" fmla="*/ 105 h 10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3" h="105">
                  <a:moveTo>
                    <a:pt x="133" y="62"/>
                  </a:moveTo>
                  <a:lnTo>
                    <a:pt x="132" y="63"/>
                  </a:lnTo>
                  <a:lnTo>
                    <a:pt x="131" y="65"/>
                  </a:lnTo>
                  <a:lnTo>
                    <a:pt x="129" y="66"/>
                  </a:lnTo>
                  <a:lnTo>
                    <a:pt x="128" y="69"/>
                  </a:lnTo>
                  <a:lnTo>
                    <a:pt x="126" y="70"/>
                  </a:lnTo>
                  <a:lnTo>
                    <a:pt x="125" y="72"/>
                  </a:lnTo>
                  <a:lnTo>
                    <a:pt x="122" y="73"/>
                  </a:lnTo>
                  <a:lnTo>
                    <a:pt x="120" y="73"/>
                  </a:lnTo>
                  <a:lnTo>
                    <a:pt x="120" y="80"/>
                  </a:lnTo>
                  <a:lnTo>
                    <a:pt x="120" y="82"/>
                  </a:lnTo>
                  <a:lnTo>
                    <a:pt x="120" y="85"/>
                  </a:lnTo>
                  <a:lnTo>
                    <a:pt x="120" y="88"/>
                  </a:lnTo>
                  <a:lnTo>
                    <a:pt x="121" y="91"/>
                  </a:lnTo>
                  <a:lnTo>
                    <a:pt x="121" y="92"/>
                  </a:lnTo>
                  <a:lnTo>
                    <a:pt x="122" y="95"/>
                  </a:lnTo>
                  <a:lnTo>
                    <a:pt x="122" y="98"/>
                  </a:lnTo>
                  <a:lnTo>
                    <a:pt x="120" y="96"/>
                  </a:lnTo>
                  <a:lnTo>
                    <a:pt x="116" y="96"/>
                  </a:lnTo>
                  <a:lnTo>
                    <a:pt x="114" y="95"/>
                  </a:lnTo>
                  <a:lnTo>
                    <a:pt x="112" y="94"/>
                  </a:lnTo>
                  <a:lnTo>
                    <a:pt x="108" y="92"/>
                  </a:lnTo>
                  <a:lnTo>
                    <a:pt x="104" y="91"/>
                  </a:lnTo>
                  <a:lnTo>
                    <a:pt x="102" y="89"/>
                  </a:lnTo>
                  <a:lnTo>
                    <a:pt x="98" y="89"/>
                  </a:lnTo>
                  <a:lnTo>
                    <a:pt x="92" y="91"/>
                  </a:lnTo>
                  <a:lnTo>
                    <a:pt x="87" y="92"/>
                  </a:lnTo>
                  <a:lnTo>
                    <a:pt x="82" y="94"/>
                  </a:lnTo>
                  <a:lnTo>
                    <a:pt x="77" y="96"/>
                  </a:lnTo>
                  <a:lnTo>
                    <a:pt x="73" y="99"/>
                  </a:lnTo>
                  <a:lnTo>
                    <a:pt x="67" y="102"/>
                  </a:lnTo>
                  <a:lnTo>
                    <a:pt x="61" y="103"/>
                  </a:lnTo>
                  <a:lnTo>
                    <a:pt x="55" y="105"/>
                  </a:lnTo>
                  <a:lnTo>
                    <a:pt x="30" y="95"/>
                  </a:lnTo>
                  <a:lnTo>
                    <a:pt x="26" y="89"/>
                  </a:lnTo>
                  <a:lnTo>
                    <a:pt x="20" y="84"/>
                  </a:lnTo>
                  <a:lnTo>
                    <a:pt x="16" y="80"/>
                  </a:lnTo>
                  <a:lnTo>
                    <a:pt x="11" y="74"/>
                  </a:lnTo>
                  <a:lnTo>
                    <a:pt x="6" y="69"/>
                  </a:lnTo>
                  <a:lnTo>
                    <a:pt x="2" y="63"/>
                  </a:lnTo>
                  <a:lnTo>
                    <a:pt x="0" y="58"/>
                  </a:lnTo>
                  <a:lnTo>
                    <a:pt x="0" y="49"/>
                  </a:lnTo>
                  <a:lnTo>
                    <a:pt x="5" y="42"/>
                  </a:lnTo>
                  <a:lnTo>
                    <a:pt x="8" y="37"/>
                  </a:lnTo>
                  <a:lnTo>
                    <a:pt x="12" y="31"/>
                  </a:lnTo>
                  <a:lnTo>
                    <a:pt x="16" y="25"/>
                  </a:lnTo>
                  <a:lnTo>
                    <a:pt x="19" y="18"/>
                  </a:lnTo>
                  <a:lnTo>
                    <a:pt x="22" y="12"/>
                  </a:lnTo>
                  <a:lnTo>
                    <a:pt x="24" y="7"/>
                  </a:lnTo>
                  <a:lnTo>
                    <a:pt x="26" y="0"/>
                  </a:lnTo>
                  <a:lnTo>
                    <a:pt x="32" y="1"/>
                  </a:lnTo>
                  <a:lnTo>
                    <a:pt x="38" y="2"/>
                  </a:lnTo>
                  <a:lnTo>
                    <a:pt x="43" y="4"/>
                  </a:lnTo>
                  <a:lnTo>
                    <a:pt x="48" y="5"/>
                  </a:lnTo>
                  <a:lnTo>
                    <a:pt x="52" y="7"/>
                  </a:lnTo>
                  <a:lnTo>
                    <a:pt x="56" y="9"/>
                  </a:lnTo>
                  <a:lnTo>
                    <a:pt x="59" y="9"/>
                  </a:lnTo>
                  <a:lnTo>
                    <a:pt x="63" y="11"/>
                  </a:lnTo>
                  <a:lnTo>
                    <a:pt x="67" y="9"/>
                  </a:lnTo>
                  <a:lnTo>
                    <a:pt x="69" y="9"/>
                  </a:lnTo>
                  <a:lnTo>
                    <a:pt x="71" y="7"/>
                  </a:lnTo>
                  <a:lnTo>
                    <a:pt x="73" y="5"/>
                  </a:lnTo>
                  <a:lnTo>
                    <a:pt x="75" y="4"/>
                  </a:lnTo>
                  <a:lnTo>
                    <a:pt x="76" y="2"/>
                  </a:lnTo>
                  <a:lnTo>
                    <a:pt x="78" y="1"/>
                  </a:lnTo>
                  <a:lnTo>
                    <a:pt x="81" y="0"/>
                  </a:lnTo>
                  <a:lnTo>
                    <a:pt x="86" y="1"/>
                  </a:lnTo>
                  <a:lnTo>
                    <a:pt x="89" y="2"/>
                  </a:lnTo>
                  <a:lnTo>
                    <a:pt x="93" y="7"/>
                  </a:lnTo>
                  <a:lnTo>
                    <a:pt x="96" y="9"/>
                  </a:lnTo>
                  <a:lnTo>
                    <a:pt x="101" y="21"/>
                  </a:lnTo>
                  <a:lnTo>
                    <a:pt x="104" y="33"/>
                  </a:lnTo>
                  <a:lnTo>
                    <a:pt x="108" y="44"/>
                  </a:lnTo>
                  <a:lnTo>
                    <a:pt x="114" y="54"/>
                  </a:lnTo>
                  <a:lnTo>
                    <a:pt x="118" y="56"/>
                  </a:lnTo>
                  <a:lnTo>
                    <a:pt x="121" y="59"/>
                  </a:lnTo>
                  <a:lnTo>
                    <a:pt x="127" y="61"/>
                  </a:lnTo>
                  <a:lnTo>
                    <a:pt x="133" y="6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6" name="Freeform 354">
              <a:extLst>
                <a:ext uri="{FF2B5EF4-FFF2-40B4-BE49-F238E27FC236}">
                  <a16:creationId xmlns:a16="http://schemas.microsoft.com/office/drawing/2014/main" id="{98A3C562-36DA-2F13-6698-69C27706AD80}"/>
                </a:ext>
              </a:extLst>
            </p:cNvPr>
            <p:cNvSpPr>
              <a:spLocks/>
            </p:cNvSpPr>
            <p:nvPr/>
          </p:nvSpPr>
          <p:spPr bwMode="gray">
            <a:xfrm>
              <a:off x="6387639" y="1612465"/>
              <a:ext cx="279222" cy="196113"/>
            </a:xfrm>
            <a:custGeom>
              <a:avLst/>
              <a:gdLst>
                <a:gd name="T0" fmla="*/ 127000 w 151"/>
                <a:gd name="T1" fmla="*/ 8407 h 112"/>
                <a:gd name="T2" fmla="*/ 150813 w 151"/>
                <a:gd name="T3" fmla="*/ 21017 h 112"/>
                <a:gd name="T4" fmla="*/ 185738 w 151"/>
                <a:gd name="T5" fmla="*/ 21017 h 112"/>
                <a:gd name="T6" fmla="*/ 209550 w 151"/>
                <a:gd name="T7" fmla="*/ 70058 h 112"/>
                <a:gd name="T8" fmla="*/ 239713 w 151"/>
                <a:gd name="T9" fmla="*/ 89674 h 112"/>
                <a:gd name="T10" fmla="*/ 204788 w 151"/>
                <a:gd name="T11" fmla="*/ 93878 h 112"/>
                <a:gd name="T12" fmla="*/ 215900 w 151"/>
                <a:gd name="T13" fmla="*/ 114895 h 112"/>
                <a:gd name="T14" fmla="*/ 195263 w 151"/>
                <a:gd name="T15" fmla="*/ 133110 h 112"/>
                <a:gd name="T16" fmla="*/ 192088 w 151"/>
                <a:gd name="T17" fmla="*/ 156930 h 112"/>
                <a:gd name="T18" fmla="*/ 142875 w 151"/>
                <a:gd name="T19" fmla="*/ 147122 h 112"/>
                <a:gd name="T20" fmla="*/ 88900 w 151"/>
                <a:gd name="T21" fmla="*/ 140116 h 112"/>
                <a:gd name="T22" fmla="*/ 30163 w 151"/>
                <a:gd name="T23" fmla="*/ 142918 h 112"/>
                <a:gd name="T24" fmla="*/ 7938 w 151"/>
                <a:gd name="T25" fmla="*/ 151325 h 112"/>
                <a:gd name="T26" fmla="*/ 6350 w 151"/>
                <a:gd name="T27" fmla="*/ 142918 h 112"/>
                <a:gd name="T28" fmla="*/ 3175 w 151"/>
                <a:gd name="T29" fmla="*/ 135913 h 112"/>
                <a:gd name="T30" fmla="*/ 0 w 151"/>
                <a:gd name="T31" fmla="*/ 127506 h 112"/>
                <a:gd name="T32" fmla="*/ 1588 w 151"/>
                <a:gd name="T33" fmla="*/ 120500 h 112"/>
                <a:gd name="T34" fmla="*/ 7938 w 151"/>
                <a:gd name="T35" fmla="*/ 113494 h 112"/>
                <a:gd name="T36" fmla="*/ 11113 w 151"/>
                <a:gd name="T37" fmla="*/ 103686 h 112"/>
                <a:gd name="T38" fmla="*/ 14288 w 151"/>
                <a:gd name="T39" fmla="*/ 91075 h 112"/>
                <a:gd name="T40" fmla="*/ 19050 w 151"/>
                <a:gd name="T41" fmla="*/ 75663 h 112"/>
                <a:gd name="T42" fmla="*/ 23813 w 151"/>
                <a:gd name="T43" fmla="*/ 67256 h 112"/>
                <a:gd name="T44" fmla="*/ 30163 w 151"/>
                <a:gd name="T45" fmla="*/ 64453 h 112"/>
                <a:gd name="T46" fmla="*/ 38100 w 151"/>
                <a:gd name="T47" fmla="*/ 61651 h 112"/>
                <a:gd name="T48" fmla="*/ 42863 w 151"/>
                <a:gd name="T49" fmla="*/ 61651 h 112"/>
                <a:gd name="T50" fmla="*/ 42863 w 151"/>
                <a:gd name="T51" fmla="*/ 58849 h 112"/>
                <a:gd name="T52" fmla="*/ 47625 w 151"/>
                <a:gd name="T53" fmla="*/ 54645 h 112"/>
                <a:gd name="T54" fmla="*/ 49213 w 151"/>
                <a:gd name="T55" fmla="*/ 51843 h 112"/>
                <a:gd name="T56" fmla="*/ 50800 w 151"/>
                <a:gd name="T57" fmla="*/ 44837 h 112"/>
                <a:gd name="T58" fmla="*/ 50800 w 151"/>
                <a:gd name="T59" fmla="*/ 35029 h 112"/>
                <a:gd name="T60" fmla="*/ 53975 w 151"/>
                <a:gd name="T61" fmla="*/ 35029 h 112"/>
                <a:gd name="T62" fmla="*/ 61913 w 151"/>
                <a:gd name="T63" fmla="*/ 35029 h 112"/>
                <a:gd name="T64" fmla="*/ 65088 w 151"/>
                <a:gd name="T65" fmla="*/ 33628 h 112"/>
                <a:gd name="T66" fmla="*/ 68263 w 151"/>
                <a:gd name="T67" fmla="*/ 30826 h 112"/>
                <a:gd name="T68" fmla="*/ 69850 w 151"/>
                <a:gd name="T69" fmla="*/ 28023 h 112"/>
                <a:gd name="T70" fmla="*/ 71438 w 151"/>
                <a:gd name="T71" fmla="*/ 23820 h 112"/>
                <a:gd name="T72" fmla="*/ 104775 w 151"/>
                <a:gd name="T73" fmla="*/ 0 h 1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1"/>
                <a:gd name="T112" fmla="*/ 0 h 112"/>
                <a:gd name="T113" fmla="*/ 151 w 151"/>
                <a:gd name="T114" fmla="*/ 112 h 1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1" h="112">
                  <a:moveTo>
                    <a:pt x="64" y="3"/>
                  </a:moveTo>
                  <a:lnTo>
                    <a:pt x="80" y="6"/>
                  </a:lnTo>
                  <a:lnTo>
                    <a:pt x="90" y="6"/>
                  </a:lnTo>
                  <a:lnTo>
                    <a:pt x="95" y="15"/>
                  </a:lnTo>
                  <a:lnTo>
                    <a:pt x="106" y="11"/>
                  </a:lnTo>
                  <a:lnTo>
                    <a:pt x="117" y="15"/>
                  </a:lnTo>
                  <a:lnTo>
                    <a:pt x="119" y="37"/>
                  </a:lnTo>
                  <a:lnTo>
                    <a:pt x="132" y="50"/>
                  </a:lnTo>
                  <a:lnTo>
                    <a:pt x="142" y="60"/>
                  </a:lnTo>
                  <a:lnTo>
                    <a:pt x="151" y="64"/>
                  </a:lnTo>
                  <a:lnTo>
                    <a:pt x="142" y="72"/>
                  </a:lnTo>
                  <a:lnTo>
                    <a:pt x="129" y="67"/>
                  </a:lnTo>
                  <a:lnTo>
                    <a:pt x="132" y="76"/>
                  </a:lnTo>
                  <a:lnTo>
                    <a:pt x="136" y="82"/>
                  </a:lnTo>
                  <a:lnTo>
                    <a:pt x="136" y="95"/>
                  </a:lnTo>
                  <a:lnTo>
                    <a:pt x="123" y="95"/>
                  </a:lnTo>
                  <a:lnTo>
                    <a:pt x="121" y="105"/>
                  </a:lnTo>
                  <a:lnTo>
                    <a:pt x="121" y="112"/>
                  </a:lnTo>
                  <a:lnTo>
                    <a:pt x="106" y="108"/>
                  </a:lnTo>
                  <a:lnTo>
                    <a:pt x="90" y="105"/>
                  </a:lnTo>
                  <a:lnTo>
                    <a:pt x="75" y="105"/>
                  </a:lnTo>
                  <a:lnTo>
                    <a:pt x="56" y="100"/>
                  </a:lnTo>
                  <a:lnTo>
                    <a:pt x="33" y="98"/>
                  </a:lnTo>
                  <a:lnTo>
                    <a:pt x="19" y="102"/>
                  </a:lnTo>
                  <a:lnTo>
                    <a:pt x="6" y="111"/>
                  </a:lnTo>
                  <a:lnTo>
                    <a:pt x="5" y="108"/>
                  </a:lnTo>
                  <a:lnTo>
                    <a:pt x="5" y="105"/>
                  </a:lnTo>
                  <a:lnTo>
                    <a:pt x="4" y="102"/>
                  </a:lnTo>
                  <a:lnTo>
                    <a:pt x="2" y="100"/>
                  </a:lnTo>
                  <a:lnTo>
                    <a:pt x="2" y="97"/>
                  </a:lnTo>
                  <a:lnTo>
                    <a:pt x="1" y="94"/>
                  </a:lnTo>
                  <a:lnTo>
                    <a:pt x="0" y="91"/>
                  </a:lnTo>
                  <a:lnTo>
                    <a:pt x="0" y="87"/>
                  </a:lnTo>
                  <a:lnTo>
                    <a:pt x="1" y="86"/>
                  </a:lnTo>
                  <a:lnTo>
                    <a:pt x="2" y="83"/>
                  </a:lnTo>
                  <a:lnTo>
                    <a:pt x="5" y="81"/>
                  </a:lnTo>
                  <a:lnTo>
                    <a:pt x="6" y="78"/>
                  </a:lnTo>
                  <a:lnTo>
                    <a:pt x="7" y="74"/>
                  </a:lnTo>
                  <a:lnTo>
                    <a:pt x="8" y="69"/>
                  </a:lnTo>
                  <a:lnTo>
                    <a:pt x="9" y="65"/>
                  </a:lnTo>
                  <a:lnTo>
                    <a:pt x="11" y="62"/>
                  </a:lnTo>
                  <a:lnTo>
                    <a:pt x="12" y="54"/>
                  </a:lnTo>
                  <a:lnTo>
                    <a:pt x="13" y="51"/>
                  </a:lnTo>
                  <a:lnTo>
                    <a:pt x="15" y="48"/>
                  </a:lnTo>
                  <a:lnTo>
                    <a:pt x="17" y="47"/>
                  </a:lnTo>
                  <a:lnTo>
                    <a:pt x="19" y="46"/>
                  </a:lnTo>
                  <a:lnTo>
                    <a:pt x="21" y="44"/>
                  </a:lnTo>
                  <a:lnTo>
                    <a:pt x="24" y="44"/>
                  </a:lnTo>
                  <a:lnTo>
                    <a:pt x="25" y="44"/>
                  </a:lnTo>
                  <a:lnTo>
                    <a:pt x="27" y="44"/>
                  </a:lnTo>
                  <a:lnTo>
                    <a:pt x="27" y="43"/>
                  </a:lnTo>
                  <a:lnTo>
                    <a:pt x="27" y="42"/>
                  </a:lnTo>
                  <a:lnTo>
                    <a:pt x="29" y="40"/>
                  </a:lnTo>
                  <a:lnTo>
                    <a:pt x="30" y="39"/>
                  </a:lnTo>
                  <a:lnTo>
                    <a:pt x="30" y="37"/>
                  </a:lnTo>
                  <a:lnTo>
                    <a:pt x="31" y="37"/>
                  </a:lnTo>
                  <a:lnTo>
                    <a:pt x="32" y="37"/>
                  </a:lnTo>
                  <a:lnTo>
                    <a:pt x="32" y="32"/>
                  </a:lnTo>
                  <a:lnTo>
                    <a:pt x="32" y="27"/>
                  </a:lnTo>
                  <a:lnTo>
                    <a:pt x="32" y="25"/>
                  </a:lnTo>
                  <a:lnTo>
                    <a:pt x="33" y="25"/>
                  </a:lnTo>
                  <a:lnTo>
                    <a:pt x="34" y="25"/>
                  </a:lnTo>
                  <a:lnTo>
                    <a:pt x="37" y="25"/>
                  </a:lnTo>
                  <a:lnTo>
                    <a:pt x="39" y="25"/>
                  </a:lnTo>
                  <a:lnTo>
                    <a:pt x="40" y="25"/>
                  </a:lnTo>
                  <a:lnTo>
                    <a:pt x="41" y="24"/>
                  </a:lnTo>
                  <a:lnTo>
                    <a:pt x="41" y="22"/>
                  </a:lnTo>
                  <a:lnTo>
                    <a:pt x="43" y="22"/>
                  </a:lnTo>
                  <a:lnTo>
                    <a:pt x="44" y="21"/>
                  </a:lnTo>
                  <a:lnTo>
                    <a:pt x="44" y="20"/>
                  </a:lnTo>
                  <a:lnTo>
                    <a:pt x="45" y="18"/>
                  </a:lnTo>
                  <a:lnTo>
                    <a:pt x="45" y="17"/>
                  </a:lnTo>
                  <a:lnTo>
                    <a:pt x="45" y="15"/>
                  </a:lnTo>
                  <a:lnTo>
                    <a:pt x="66" y="0"/>
                  </a:lnTo>
                  <a:lnTo>
                    <a:pt x="64" y="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7" name="Freeform 355">
              <a:extLst>
                <a:ext uri="{FF2B5EF4-FFF2-40B4-BE49-F238E27FC236}">
                  <a16:creationId xmlns:a16="http://schemas.microsoft.com/office/drawing/2014/main" id="{ECB3C22B-5015-9149-4B46-E98BA9E5DFFA}"/>
                </a:ext>
              </a:extLst>
            </p:cNvPr>
            <p:cNvSpPr>
              <a:spLocks/>
            </p:cNvSpPr>
            <p:nvPr/>
          </p:nvSpPr>
          <p:spPr bwMode="gray">
            <a:xfrm>
              <a:off x="6502140" y="1915551"/>
              <a:ext cx="112492" cy="108951"/>
            </a:xfrm>
            <a:custGeom>
              <a:avLst/>
              <a:gdLst>
                <a:gd name="T0" fmla="*/ 1588 w 61"/>
                <a:gd name="T1" fmla="*/ 11209 h 62"/>
                <a:gd name="T2" fmla="*/ 22225 w 61"/>
                <a:gd name="T3" fmla="*/ 0 h 62"/>
                <a:gd name="T4" fmla="*/ 44450 w 61"/>
                <a:gd name="T5" fmla="*/ 11209 h 62"/>
                <a:gd name="T6" fmla="*/ 61913 w 61"/>
                <a:gd name="T7" fmla="*/ 16814 h 62"/>
                <a:gd name="T8" fmla="*/ 71438 w 61"/>
                <a:gd name="T9" fmla="*/ 36430 h 62"/>
                <a:gd name="T10" fmla="*/ 84138 w 61"/>
                <a:gd name="T11" fmla="*/ 54645 h 62"/>
                <a:gd name="T12" fmla="*/ 96838 w 61"/>
                <a:gd name="T13" fmla="*/ 68657 h 62"/>
                <a:gd name="T14" fmla="*/ 76200 w 61"/>
                <a:gd name="T15" fmla="*/ 72860 h 62"/>
                <a:gd name="T16" fmla="*/ 61913 w 61"/>
                <a:gd name="T17" fmla="*/ 72860 h 62"/>
                <a:gd name="T18" fmla="*/ 61913 w 61"/>
                <a:gd name="T19" fmla="*/ 86872 h 62"/>
                <a:gd name="T20" fmla="*/ 53975 w 61"/>
                <a:gd name="T21" fmla="*/ 86872 h 62"/>
                <a:gd name="T22" fmla="*/ 49213 w 61"/>
                <a:gd name="T23" fmla="*/ 78465 h 62"/>
                <a:gd name="T24" fmla="*/ 42863 w 61"/>
                <a:gd name="T25" fmla="*/ 67256 h 62"/>
                <a:gd name="T26" fmla="*/ 36513 w 61"/>
                <a:gd name="T27" fmla="*/ 54645 h 62"/>
                <a:gd name="T28" fmla="*/ 33338 w 61"/>
                <a:gd name="T29" fmla="*/ 42035 h 62"/>
                <a:gd name="T30" fmla="*/ 28575 w 61"/>
                <a:gd name="T31" fmla="*/ 32227 h 62"/>
                <a:gd name="T32" fmla="*/ 19050 w 61"/>
                <a:gd name="T33" fmla="*/ 25221 h 62"/>
                <a:gd name="T34" fmla="*/ 14288 w 61"/>
                <a:gd name="T35" fmla="*/ 19616 h 62"/>
                <a:gd name="T36" fmla="*/ 11113 w 61"/>
                <a:gd name="T37" fmla="*/ 16814 h 62"/>
                <a:gd name="T38" fmla="*/ 4763 w 61"/>
                <a:gd name="T39" fmla="*/ 15413 h 62"/>
                <a:gd name="T40" fmla="*/ 0 w 61"/>
                <a:gd name="T41" fmla="*/ 14012 h 62"/>
                <a:gd name="T42" fmla="*/ 1588 w 61"/>
                <a:gd name="T43" fmla="*/ 11209 h 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1"/>
                <a:gd name="T67" fmla="*/ 0 h 62"/>
                <a:gd name="T68" fmla="*/ 61 w 61"/>
                <a:gd name="T69" fmla="*/ 62 h 6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1" h="62">
                  <a:moveTo>
                    <a:pt x="1" y="8"/>
                  </a:moveTo>
                  <a:lnTo>
                    <a:pt x="14" y="0"/>
                  </a:lnTo>
                  <a:lnTo>
                    <a:pt x="28" y="8"/>
                  </a:lnTo>
                  <a:lnTo>
                    <a:pt x="39" y="12"/>
                  </a:lnTo>
                  <a:lnTo>
                    <a:pt x="45" y="26"/>
                  </a:lnTo>
                  <a:lnTo>
                    <a:pt x="53" y="39"/>
                  </a:lnTo>
                  <a:lnTo>
                    <a:pt x="61" y="49"/>
                  </a:lnTo>
                  <a:lnTo>
                    <a:pt x="48" y="52"/>
                  </a:lnTo>
                  <a:lnTo>
                    <a:pt x="39" y="52"/>
                  </a:lnTo>
                  <a:lnTo>
                    <a:pt x="39" y="62"/>
                  </a:lnTo>
                  <a:lnTo>
                    <a:pt x="34" y="62"/>
                  </a:lnTo>
                  <a:lnTo>
                    <a:pt x="31" y="56"/>
                  </a:lnTo>
                  <a:lnTo>
                    <a:pt x="27" y="48"/>
                  </a:lnTo>
                  <a:lnTo>
                    <a:pt x="23" y="39"/>
                  </a:lnTo>
                  <a:lnTo>
                    <a:pt x="21" y="30"/>
                  </a:lnTo>
                  <a:lnTo>
                    <a:pt x="18" y="23"/>
                  </a:lnTo>
                  <a:lnTo>
                    <a:pt x="12" y="18"/>
                  </a:lnTo>
                  <a:lnTo>
                    <a:pt x="9" y="14"/>
                  </a:lnTo>
                  <a:lnTo>
                    <a:pt x="7" y="12"/>
                  </a:lnTo>
                  <a:lnTo>
                    <a:pt x="3" y="11"/>
                  </a:lnTo>
                  <a:lnTo>
                    <a:pt x="0" y="10"/>
                  </a:lnTo>
                  <a:lnTo>
                    <a:pt x="1" y="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8" name="Freeform 356">
              <a:extLst>
                <a:ext uri="{FF2B5EF4-FFF2-40B4-BE49-F238E27FC236}">
                  <a16:creationId xmlns:a16="http://schemas.microsoft.com/office/drawing/2014/main" id="{929D279E-6A7C-B5C7-1420-5993A30083CE}"/>
                </a:ext>
              </a:extLst>
            </p:cNvPr>
            <p:cNvSpPr>
              <a:spLocks/>
            </p:cNvSpPr>
            <p:nvPr/>
          </p:nvSpPr>
          <p:spPr bwMode="gray">
            <a:xfrm>
              <a:off x="6389648" y="1766978"/>
              <a:ext cx="500188" cy="316952"/>
            </a:xfrm>
            <a:custGeom>
              <a:avLst/>
              <a:gdLst>
                <a:gd name="T0" fmla="*/ 192087 w 270"/>
                <a:gd name="T1" fmla="*/ 186354 h 182"/>
                <a:gd name="T2" fmla="*/ 158750 w 270"/>
                <a:gd name="T3" fmla="*/ 137314 h 182"/>
                <a:gd name="T4" fmla="*/ 98425 w 270"/>
                <a:gd name="T5" fmla="*/ 131709 h 182"/>
                <a:gd name="T6" fmla="*/ 88900 w 270"/>
                <a:gd name="T7" fmla="*/ 137314 h 182"/>
                <a:gd name="T8" fmla="*/ 80962 w 270"/>
                <a:gd name="T9" fmla="*/ 144319 h 182"/>
                <a:gd name="T10" fmla="*/ 68262 w 270"/>
                <a:gd name="T11" fmla="*/ 149924 h 182"/>
                <a:gd name="T12" fmla="*/ 50800 w 270"/>
                <a:gd name="T13" fmla="*/ 144319 h 182"/>
                <a:gd name="T14" fmla="*/ 28575 w 270"/>
                <a:gd name="T15" fmla="*/ 137314 h 182"/>
                <a:gd name="T16" fmla="*/ 0 w 270"/>
                <a:gd name="T17" fmla="*/ 124703 h 182"/>
                <a:gd name="T18" fmla="*/ 4762 w 270"/>
                <a:gd name="T19" fmla="*/ 114895 h 182"/>
                <a:gd name="T20" fmla="*/ 4762 w 270"/>
                <a:gd name="T21" fmla="*/ 105087 h 182"/>
                <a:gd name="T22" fmla="*/ 0 w 270"/>
                <a:gd name="T23" fmla="*/ 96680 h 182"/>
                <a:gd name="T24" fmla="*/ 6350 w 270"/>
                <a:gd name="T25" fmla="*/ 86872 h 182"/>
                <a:gd name="T26" fmla="*/ 15875 w 270"/>
                <a:gd name="T27" fmla="*/ 70058 h 182"/>
                <a:gd name="T28" fmla="*/ 28575 w 270"/>
                <a:gd name="T29" fmla="*/ 53244 h 182"/>
                <a:gd name="T30" fmla="*/ 22225 w 270"/>
                <a:gd name="T31" fmla="*/ 46238 h 182"/>
                <a:gd name="T32" fmla="*/ 15875 w 270"/>
                <a:gd name="T33" fmla="*/ 36430 h 182"/>
                <a:gd name="T34" fmla="*/ 28575 w 270"/>
                <a:gd name="T35" fmla="*/ 16814 h 182"/>
                <a:gd name="T36" fmla="*/ 117475 w 270"/>
                <a:gd name="T37" fmla="*/ 21017 h 182"/>
                <a:gd name="T38" fmla="*/ 188912 w 270"/>
                <a:gd name="T39" fmla="*/ 30826 h 182"/>
                <a:gd name="T40" fmla="*/ 209550 w 270"/>
                <a:gd name="T41" fmla="*/ 7006 h 182"/>
                <a:gd name="T42" fmla="*/ 257175 w 270"/>
                <a:gd name="T43" fmla="*/ 0 h 182"/>
                <a:gd name="T44" fmla="*/ 277812 w 270"/>
                <a:gd name="T45" fmla="*/ 30826 h 182"/>
                <a:gd name="T46" fmla="*/ 327025 w 270"/>
                <a:gd name="T47" fmla="*/ 56046 h 182"/>
                <a:gd name="T48" fmla="*/ 369887 w 270"/>
                <a:gd name="T49" fmla="*/ 75663 h 182"/>
                <a:gd name="T50" fmla="*/ 428625 w 270"/>
                <a:gd name="T51" fmla="*/ 92477 h 182"/>
                <a:gd name="T52" fmla="*/ 428625 w 270"/>
                <a:gd name="T53" fmla="*/ 145721 h 182"/>
                <a:gd name="T54" fmla="*/ 390525 w 270"/>
                <a:gd name="T55" fmla="*/ 166738 h 182"/>
                <a:gd name="T56" fmla="*/ 358775 w 270"/>
                <a:gd name="T57" fmla="*/ 173744 h 182"/>
                <a:gd name="T58" fmla="*/ 330200 w 270"/>
                <a:gd name="T59" fmla="*/ 182151 h 182"/>
                <a:gd name="T60" fmla="*/ 315912 w 270"/>
                <a:gd name="T61" fmla="*/ 203168 h 182"/>
                <a:gd name="T62" fmla="*/ 315912 w 270"/>
                <a:gd name="T63" fmla="*/ 211575 h 182"/>
                <a:gd name="T64" fmla="*/ 322262 w 270"/>
                <a:gd name="T65" fmla="*/ 219982 h 182"/>
                <a:gd name="T66" fmla="*/ 331787 w 270"/>
                <a:gd name="T67" fmla="*/ 219982 h 182"/>
                <a:gd name="T68" fmla="*/ 347662 w 270"/>
                <a:gd name="T69" fmla="*/ 217180 h 182"/>
                <a:gd name="T70" fmla="*/ 361950 w 270"/>
                <a:gd name="T71" fmla="*/ 215779 h 182"/>
                <a:gd name="T72" fmla="*/ 358775 w 270"/>
                <a:gd name="T73" fmla="*/ 221383 h 182"/>
                <a:gd name="T74" fmla="*/ 350837 w 270"/>
                <a:gd name="T75" fmla="*/ 231191 h 182"/>
                <a:gd name="T76" fmla="*/ 342900 w 270"/>
                <a:gd name="T77" fmla="*/ 240999 h 182"/>
                <a:gd name="T78" fmla="*/ 338137 w 270"/>
                <a:gd name="T79" fmla="*/ 231191 h 182"/>
                <a:gd name="T80" fmla="*/ 331787 w 270"/>
                <a:gd name="T81" fmla="*/ 225587 h 182"/>
                <a:gd name="T82" fmla="*/ 325437 w 270"/>
                <a:gd name="T83" fmla="*/ 229790 h 182"/>
                <a:gd name="T84" fmla="*/ 311150 w 270"/>
                <a:gd name="T85" fmla="*/ 242401 h 182"/>
                <a:gd name="T86" fmla="*/ 300037 w 270"/>
                <a:gd name="T87" fmla="*/ 252209 h 182"/>
                <a:gd name="T88" fmla="*/ 287337 w 270"/>
                <a:gd name="T89" fmla="*/ 250808 h 182"/>
                <a:gd name="T90" fmla="*/ 280987 w 270"/>
                <a:gd name="T91" fmla="*/ 238197 h 182"/>
                <a:gd name="T92" fmla="*/ 280987 w 270"/>
                <a:gd name="T93" fmla="*/ 222784 h 182"/>
                <a:gd name="T94" fmla="*/ 268287 w 270"/>
                <a:gd name="T95" fmla="*/ 221383 h 182"/>
                <a:gd name="T96" fmla="*/ 257175 w 270"/>
                <a:gd name="T97" fmla="*/ 217180 h 182"/>
                <a:gd name="T98" fmla="*/ 260350 w 270"/>
                <a:gd name="T99" fmla="*/ 211575 h 182"/>
                <a:gd name="T100" fmla="*/ 279400 w 270"/>
                <a:gd name="T101" fmla="*/ 207372 h 182"/>
                <a:gd name="T102" fmla="*/ 298450 w 270"/>
                <a:gd name="T103" fmla="*/ 203168 h 182"/>
                <a:gd name="T104" fmla="*/ 246062 w 270"/>
                <a:gd name="T105" fmla="*/ 197563 h 182"/>
                <a:gd name="T106" fmla="*/ 228600 w 270"/>
                <a:gd name="T107" fmla="*/ 186354 h 182"/>
                <a:gd name="T108" fmla="*/ 209550 w 270"/>
                <a:gd name="T109" fmla="*/ 180750 h 182"/>
                <a:gd name="T110" fmla="*/ 200025 w 270"/>
                <a:gd name="T111" fmla="*/ 191959 h 182"/>
                <a:gd name="T112" fmla="*/ 192087 w 270"/>
                <a:gd name="T113" fmla="*/ 207372 h 182"/>
                <a:gd name="T114" fmla="*/ 182562 w 270"/>
                <a:gd name="T115" fmla="*/ 221383 h 182"/>
                <a:gd name="T116" fmla="*/ 168275 w 270"/>
                <a:gd name="T117" fmla="*/ 219982 h 182"/>
                <a:gd name="T118" fmla="*/ 157162 w 270"/>
                <a:gd name="T119" fmla="*/ 212976 h 182"/>
                <a:gd name="T120" fmla="*/ 158750 w 270"/>
                <a:gd name="T121" fmla="*/ 191959 h 18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82"/>
                <a:gd name="T185" fmla="*/ 270 w 270"/>
                <a:gd name="T186" fmla="*/ 182 h 18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82">
                  <a:moveTo>
                    <a:pt x="100" y="137"/>
                  </a:moveTo>
                  <a:lnTo>
                    <a:pt x="108" y="137"/>
                  </a:lnTo>
                  <a:lnTo>
                    <a:pt x="121" y="133"/>
                  </a:lnTo>
                  <a:lnTo>
                    <a:pt x="113" y="124"/>
                  </a:lnTo>
                  <a:lnTo>
                    <a:pt x="106" y="111"/>
                  </a:lnTo>
                  <a:lnTo>
                    <a:pt x="100" y="98"/>
                  </a:lnTo>
                  <a:lnTo>
                    <a:pt x="89" y="94"/>
                  </a:lnTo>
                  <a:lnTo>
                    <a:pt x="76" y="86"/>
                  </a:lnTo>
                  <a:lnTo>
                    <a:pt x="62" y="94"/>
                  </a:lnTo>
                  <a:lnTo>
                    <a:pt x="61" y="96"/>
                  </a:lnTo>
                  <a:lnTo>
                    <a:pt x="58" y="97"/>
                  </a:lnTo>
                  <a:lnTo>
                    <a:pt x="56" y="98"/>
                  </a:lnTo>
                  <a:lnTo>
                    <a:pt x="55" y="100"/>
                  </a:lnTo>
                  <a:lnTo>
                    <a:pt x="53" y="101"/>
                  </a:lnTo>
                  <a:lnTo>
                    <a:pt x="51" y="103"/>
                  </a:lnTo>
                  <a:lnTo>
                    <a:pt x="49" y="105"/>
                  </a:lnTo>
                  <a:lnTo>
                    <a:pt x="47" y="105"/>
                  </a:lnTo>
                  <a:lnTo>
                    <a:pt x="43" y="107"/>
                  </a:lnTo>
                  <a:lnTo>
                    <a:pt x="39" y="105"/>
                  </a:lnTo>
                  <a:lnTo>
                    <a:pt x="36" y="105"/>
                  </a:lnTo>
                  <a:lnTo>
                    <a:pt x="32" y="103"/>
                  </a:lnTo>
                  <a:lnTo>
                    <a:pt x="28" y="101"/>
                  </a:lnTo>
                  <a:lnTo>
                    <a:pt x="23" y="100"/>
                  </a:lnTo>
                  <a:lnTo>
                    <a:pt x="18" y="98"/>
                  </a:lnTo>
                  <a:lnTo>
                    <a:pt x="13" y="97"/>
                  </a:lnTo>
                  <a:lnTo>
                    <a:pt x="7" y="96"/>
                  </a:lnTo>
                  <a:lnTo>
                    <a:pt x="0" y="89"/>
                  </a:lnTo>
                  <a:lnTo>
                    <a:pt x="1" y="87"/>
                  </a:lnTo>
                  <a:lnTo>
                    <a:pt x="1" y="84"/>
                  </a:lnTo>
                  <a:lnTo>
                    <a:pt x="3" y="82"/>
                  </a:lnTo>
                  <a:lnTo>
                    <a:pt x="3" y="80"/>
                  </a:lnTo>
                  <a:lnTo>
                    <a:pt x="3" y="78"/>
                  </a:lnTo>
                  <a:lnTo>
                    <a:pt x="3" y="75"/>
                  </a:lnTo>
                  <a:lnTo>
                    <a:pt x="3" y="72"/>
                  </a:lnTo>
                  <a:lnTo>
                    <a:pt x="3" y="69"/>
                  </a:lnTo>
                  <a:lnTo>
                    <a:pt x="0" y="69"/>
                  </a:lnTo>
                  <a:lnTo>
                    <a:pt x="3" y="72"/>
                  </a:lnTo>
                  <a:lnTo>
                    <a:pt x="4" y="66"/>
                  </a:lnTo>
                  <a:lnTo>
                    <a:pt x="4" y="62"/>
                  </a:lnTo>
                  <a:lnTo>
                    <a:pt x="6" y="58"/>
                  </a:lnTo>
                  <a:lnTo>
                    <a:pt x="7" y="54"/>
                  </a:lnTo>
                  <a:lnTo>
                    <a:pt x="10" y="50"/>
                  </a:lnTo>
                  <a:lnTo>
                    <a:pt x="13" y="44"/>
                  </a:lnTo>
                  <a:lnTo>
                    <a:pt x="16" y="40"/>
                  </a:lnTo>
                  <a:lnTo>
                    <a:pt x="18" y="38"/>
                  </a:lnTo>
                  <a:lnTo>
                    <a:pt x="17" y="36"/>
                  </a:lnTo>
                  <a:lnTo>
                    <a:pt x="16" y="35"/>
                  </a:lnTo>
                  <a:lnTo>
                    <a:pt x="14" y="33"/>
                  </a:lnTo>
                  <a:lnTo>
                    <a:pt x="13" y="31"/>
                  </a:lnTo>
                  <a:lnTo>
                    <a:pt x="12" y="29"/>
                  </a:lnTo>
                  <a:lnTo>
                    <a:pt x="10" y="26"/>
                  </a:lnTo>
                  <a:lnTo>
                    <a:pt x="8" y="24"/>
                  </a:lnTo>
                  <a:lnTo>
                    <a:pt x="7" y="21"/>
                  </a:lnTo>
                  <a:lnTo>
                    <a:pt x="18" y="12"/>
                  </a:lnTo>
                  <a:lnTo>
                    <a:pt x="32" y="8"/>
                  </a:lnTo>
                  <a:lnTo>
                    <a:pt x="54" y="10"/>
                  </a:lnTo>
                  <a:lnTo>
                    <a:pt x="74" y="15"/>
                  </a:lnTo>
                  <a:lnTo>
                    <a:pt x="89" y="15"/>
                  </a:lnTo>
                  <a:lnTo>
                    <a:pt x="105" y="18"/>
                  </a:lnTo>
                  <a:lnTo>
                    <a:pt x="119" y="22"/>
                  </a:lnTo>
                  <a:lnTo>
                    <a:pt x="119" y="15"/>
                  </a:lnTo>
                  <a:lnTo>
                    <a:pt x="121" y="5"/>
                  </a:lnTo>
                  <a:lnTo>
                    <a:pt x="132" y="5"/>
                  </a:lnTo>
                  <a:lnTo>
                    <a:pt x="143" y="5"/>
                  </a:lnTo>
                  <a:lnTo>
                    <a:pt x="149" y="0"/>
                  </a:lnTo>
                  <a:lnTo>
                    <a:pt x="162" y="0"/>
                  </a:lnTo>
                  <a:lnTo>
                    <a:pt x="170" y="5"/>
                  </a:lnTo>
                  <a:lnTo>
                    <a:pt x="177" y="12"/>
                  </a:lnTo>
                  <a:lnTo>
                    <a:pt x="175" y="22"/>
                  </a:lnTo>
                  <a:lnTo>
                    <a:pt x="189" y="25"/>
                  </a:lnTo>
                  <a:lnTo>
                    <a:pt x="196" y="43"/>
                  </a:lnTo>
                  <a:lnTo>
                    <a:pt x="206" y="40"/>
                  </a:lnTo>
                  <a:lnTo>
                    <a:pt x="212" y="48"/>
                  </a:lnTo>
                  <a:lnTo>
                    <a:pt x="222" y="47"/>
                  </a:lnTo>
                  <a:lnTo>
                    <a:pt x="233" y="54"/>
                  </a:lnTo>
                  <a:lnTo>
                    <a:pt x="246" y="54"/>
                  </a:lnTo>
                  <a:lnTo>
                    <a:pt x="259" y="61"/>
                  </a:lnTo>
                  <a:lnTo>
                    <a:pt x="270" y="66"/>
                  </a:lnTo>
                  <a:lnTo>
                    <a:pt x="268" y="79"/>
                  </a:lnTo>
                  <a:lnTo>
                    <a:pt x="268" y="91"/>
                  </a:lnTo>
                  <a:lnTo>
                    <a:pt x="270" y="104"/>
                  </a:lnTo>
                  <a:lnTo>
                    <a:pt x="262" y="104"/>
                  </a:lnTo>
                  <a:lnTo>
                    <a:pt x="249" y="107"/>
                  </a:lnTo>
                  <a:lnTo>
                    <a:pt x="246" y="119"/>
                  </a:lnTo>
                  <a:lnTo>
                    <a:pt x="240" y="121"/>
                  </a:lnTo>
                  <a:lnTo>
                    <a:pt x="233" y="122"/>
                  </a:lnTo>
                  <a:lnTo>
                    <a:pt x="226" y="124"/>
                  </a:lnTo>
                  <a:lnTo>
                    <a:pt x="220" y="125"/>
                  </a:lnTo>
                  <a:lnTo>
                    <a:pt x="213" y="128"/>
                  </a:lnTo>
                  <a:lnTo>
                    <a:pt x="208" y="130"/>
                  </a:lnTo>
                  <a:lnTo>
                    <a:pt x="203" y="135"/>
                  </a:lnTo>
                  <a:lnTo>
                    <a:pt x="199" y="140"/>
                  </a:lnTo>
                  <a:lnTo>
                    <a:pt x="199" y="145"/>
                  </a:lnTo>
                  <a:lnTo>
                    <a:pt x="199" y="147"/>
                  </a:lnTo>
                  <a:lnTo>
                    <a:pt x="199" y="148"/>
                  </a:lnTo>
                  <a:lnTo>
                    <a:pt x="199" y="151"/>
                  </a:lnTo>
                  <a:lnTo>
                    <a:pt x="200" y="152"/>
                  </a:lnTo>
                  <a:lnTo>
                    <a:pt x="201" y="155"/>
                  </a:lnTo>
                  <a:lnTo>
                    <a:pt x="203" y="157"/>
                  </a:lnTo>
                  <a:lnTo>
                    <a:pt x="205" y="157"/>
                  </a:lnTo>
                  <a:lnTo>
                    <a:pt x="206" y="158"/>
                  </a:lnTo>
                  <a:lnTo>
                    <a:pt x="209" y="157"/>
                  </a:lnTo>
                  <a:lnTo>
                    <a:pt x="212" y="157"/>
                  </a:lnTo>
                  <a:lnTo>
                    <a:pt x="215" y="155"/>
                  </a:lnTo>
                  <a:lnTo>
                    <a:pt x="219" y="155"/>
                  </a:lnTo>
                  <a:lnTo>
                    <a:pt x="221" y="155"/>
                  </a:lnTo>
                  <a:lnTo>
                    <a:pt x="225" y="154"/>
                  </a:lnTo>
                  <a:lnTo>
                    <a:pt x="228" y="154"/>
                  </a:lnTo>
                  <a:lnTo>
                    <a:pt x="231" y="155"/>
                  </a:lnTo>
                  <a:lnTo>
                    <a:pt x="228" y="157"/>
                  </a:lnTo>
                  <a:lnTo>
                    <a:pt x="226" y="158"/>
                  </a:lnTo>
                  <a:lnTo>
                    <a:pt x="224" y="161"/>
                  </a:lnTo>
                  <a:lnTo>
                    <a:pt x="222" y="162"/>
                  </a:lnTo>
                  <a:lnTo>
                    <a:pt x="221" y="165"/>
                  </a:lnTo>
                  <a:lnTo>
                    <a:pt x="219" y="168"/>
                  </a:lnTo>
                  <a:lnTo>
                    <a:pt x="218" y="170"/>
                  </a:lnTo>
                  <a:lnTo>
                    <a:pt x="216" y="172"/>
                  </a:lnTo>
                  <a:lnTo>
                    <a:pt x="215" y="169"/>
                  </a:lnTo>
                  <a:lnTo>
                    <a:pt x="214" y="166"/>
                  </a:lnTo>
                  <a:lnTo>
                    <a:pt x="213" y="165"/>
                  </a:lnTo>
                  <a:lnTo>
                    <a:pt x="212" y="164"/>
                  </a:lnTo>
                  <a:lnTo>
                    <a:pt x="210" y="162"/>
                  </a:lnTo>
                  <a:lnTo>
                    <a:pt x="209" y="161"/>
                  </a:lnTo>
                  <a:lnTo>
                    <a:pt x="207" y="161"/>
                  </a:lnTo>
                  <a:lnTo>
                    <a:pt x="206" y="159"/>
                  </a:lnTo>
                  <a:lnTo>
                    <a:pt x="205" y="164"/>
                  </a:lnTo>
                  <a:lnTo>
                    <a:pt x="203" y="166"/>
                  </a:lnTo>
                  <a:lnTo>
                    <a:pt x="200" y="170"/>
                  </a:lnTo>
                  <a:lnTo>
                    <a:pt x="196" y="173"/>
                  </a:lnTo>
                  <a:lnTo>
                    <a:pt x="194" y="176"/>
                  </a:lnTo>
                  <a:lnTo>
                    <a:pt x="192" y="177"/>
                  </a:lnTo>
                  <a:lnTo>
                    <a:pt x="189" y="180"/>
                  </a:lnTo>
                  <a:lnTo>
                    <a:pt x="188" y="182"/>
                  </a:lnTo>
                  <a:lnTo>
                    <a:pt x="184" y="182"/>
                  </a:lnTo>
                  <a:lnTo>
                    <a:pt x="181" y="179"/>
                  </a:lnTo>
                  <a:lnTo>
                    <a:pt x="180" y="176"/>
                  </a:lnTo>
                  <a:lnTo>
                    <a:pt x="179" y="173"/>
                  </a:lnTo>
                  <a:lnTo>
                    <a:pt x="177" y="170"/>
                  </a:lnTo>
                  <a:lnTo>
                    <a:pt x="177" y="168"/>
                  </a:lnTo>
                  <a:lnTo>
                    <a:pt x="177" y="164"/>
                  </a:lnTo>
                  <a:lnTo>
                    <a:pt x="177" y="159"/>
                  </a:lnTo>
                  <a:lnTo>
                    <a:pt x="175" y="159"/>
                  </a:lnTo>
                  <a:lnTo>
                    <a:pt x="171" y="159"/>
                  </a:lnTo>
                  <a:lnTo>
                    <a:pt x="169" y="158"/>
                  </a:lnTo>
                  <a:lnTo>
                    <a:pt x="167" y="157"/>
                  </a:lnTo>
                  <a:lnTo>
                    <a:pt x="164" y="155"/>
                  </a:lnTo>
                  <a:lnTo>
                    <a:pt x="162" y="155"/>
                  </a:lnTo>
                  <a:lnTo>
                    <a:pt x="161" y="154"/>
                  </a:lnTo>
                  <a:lnTo>
                    <a:pt x="159" y="152"/>
                  </a:lnTo>
                  <a:lnTo>
                    <a:pt x="164" y="151"/>
                  </a:lnTo>
                  <a:lnTo>
                    <a:pt x="169" y="150"/>
                  </a:lnTo>
                  <a:lnTo>
                    <a:pt x="173" y="148"/>
                  </a:lnTo>
                  <a:lnTo>
                    <a:pt x="176" y="148"/>
                  </a:lnTo>
                  <a:lnTo>
                    <a:pt x="181" y="147"/>
                  </a:lnTo>
                  <a:lnTo>
                    <a:pt x="184" y="147"/>
                  </a:lnTo>
                  <a:lnTo>
                    <a:pt x="188" y="145"/>
                  </a:lnTo>
                  <a:lnTo>
                    <a:pt x="192" y="145"/>
                  </a:lnTo>
                  <a:lnTo>
                    <a:pt x="157" y="145"/>
                  </a:lnTo>
                  <a:lnTo>
                    <a:pt x="155" y="141"/>
                  </a:lnTo>
                  <a:lnTo>
                    <a:pt x="151" y="138"/>
                  </a:lnTo>
                  <a:lnTo>
                    <a:pt x="148" y="135"/>
                  </a:lnTo>
                  <a:lnTo>
                    <a:pt x="144" y="133"/>
                  </a:lnTo>
                  <a:lnTo>
                    <a:pt x="139" y="132"/>
                  </a:lnTo>
                  <a:lnTo>
                    <a:pt x="136" y="130"/>
                  </a:lnTo>
                  <a:lnTo>
                    <a:pt x="132" y="129"/>
                  </a:lnTo>
                  <a:lnTo>
                    <a:pt x="130" y="129"/>
                  </a:lnTo>
                  <a:lnTo>
                    <a:pt x="129" y="132"/>
                  </a:lnTo>
                  <a:lnTo>
                    <a:pt x="126" y="137"/>
                  </a:lnTo>
                  <a:lnTo>
                    <a:pt x="125" y="141"/>
                  </a:lnTo>
                  <a:lnTo>
                    <a:pt x="124" y="144"/>
                  </a:lnTo>
                  <a:lnTo>
                    <a:pt x="121" y="148"/>
                  </a:lnTo>
                  <a:lnTo>
                    <a:pt x="119" y="151"/>
                  </a:lnTo>
                  <a:lnTo>
                    <a:pt x="117" y="154"/>
                  </a:lnTo>
                  <a:lnTo>
                    <a:pt x="115" y="158"/>
                  </a:lnTo>
                  <a:lnTo>
                    <a:pt x="112" y="157"/>
                  </a:lnTo>
                  <a:lnTo>
                    <a:pt x="108" y="157"/>
                  </a:lnTo>
                  <a:lnTo>
                    <a:pt x="106" y="157"/>
                  </a:lnTo>
                  <a:lnTo>
                    <a:pt x="104" y="155"/>
                  </a:lnTo>
                  <a:lnTo>
                    <a:pt x="101" y="154"/>
                  </a:lnTo>
                  <a:lnTo>
                    <a:pt x="99" y="152"/>
                  </a:lnTo>
                  <a:lnTo>
                    <a:pt x="98" y="150"/>
                  </a:lnTo>
                  <a:lnTo>
                    <a:pt x="95" y="147"/>
                  </a:lnTo>
                  <a:lnTo>
                    <a:pt x="100" y="13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89" name="Freeform 357">
              <a:extLst>
                <a:ext uri="{FF2B5EF4-FFF2-40B4-BE49-F238E27FC236}">
                  <a16:creationId xmlns:a16="http://schemas.microsoft.com/office/drawing/2014/main" id="{1427DE67-918A-F058-8FD6-989E3836A03A}"/>
                </a:ext>
              </a:extLst>
            </p:cNvPr>
            <p:cNvSpPr>
              <a:spLocks/>
            </p:cNvSpPr>
            <p:nvPr/>
          </p:nvSpPr>
          <p:spPr bwMode="gray">
            <a:xfrm>
              <a:off x="6923987" y="2113647"/>
              <a:ext cx="210923" cy="106970"/>
            </a:xfrm>
            <a:custGeom>
              <a:avLst/>
              <a:gdLst>
                <a:gd name="T0" fmla="*/ 169863 w 113"/>
                <a:gd name="T1" fmla="*/ 50442 h 62"/>
                <a:gd name="T2" fmla="*/ 179388 w 113"/>
                <a:gd name="T3" fmla="*/ 86872 h 62"/>
                <a:gd name="T4" fmla="*/ 161925 w 113"/>
                <a:gd name="T5" fmla="*/ 78465 h 62"/>
                <a:gd name="T6" fmla="*/ 152400 w 113"/>
                <a:gd name="T7" fmla="*/ 72860 h 62"/>
                <a:gd name="T8" fmla="*/ 136525 w 113"/>
                <a:gd name="T9" fmla="*/ 78465 h 62"/>
                <a:gd name="T10" fmla="*/ 117475 w 113"/>
                <a:gd name="T11" fmla="*/ 78465 h 62"/>
                <a:gd name="T12" fmla="*/ 117475 w 113"/>
                <a:gd name="T13" fmla="*/ 77064 h 62"/>
                <a:gd name="T14" fmla="*/ 115888 w 113"/>
                <a:gd name="T15" fmla="*/ 77064 h 62"/>
                <a:gd name="T16" fmla="*/ 114300 w 113"/>
                <a:gd name="T17" fmla="*/ 77064 h 62"/>
                <a:gd name="T18" fmla="*/ 107950 w 113"/>
                <a:gd name="T19" fmla="*/ 71459 h 62"/>
                <a:gd name="T20" fmla="*/ 100013 w 113"/>
                <a:gd name="T21" fmla="*/ 68657 h 62"/>
                <a:gd name="T22" fmla="*/ 93663 w 113"/>
                <a:gd name="T23" fmla="*/ 67256 h 62"/>
                <a:gd name="T24" fmla="*/ 85725 w 113"/>
                <a:gd name="T25" fmla="*/ 63052 h 62"/>
                <a:gd name="T26" fmla="*/ 76200 w 113"/>
                <a:gd name="T27" fmla="*/ 63052 h 62"/>
                <a:gd name="T28" fmla="*/ 66675 w 113"/>
                <a:gd name="T29" fmla="*/ 61651 h 62"/>
                <a:gd name="T30" fmla="*/ 55563 w 113"/>
                <a:gd name="T31" fmla="*/ 61651 h 62"/>
                <a:gd name="T32" fmla="*/ 46038 w 113"/>
                <a:gd name="T33" fmla="*/ 61651 h 62"/>
                <a:gd name="T34" fmla="*/ 42863 w 113"/>
                <a:gd name="T35" fmla="*/ 50442 h 62"/>
                <a:gd name="T36" fmla="*/ 38100 w 113"/>
                <a:gd name="T37" fmla="*/ 40634 h 62"/>
                <a:gd name="T38" fmla="*/ 34925 w 113"/>
                <a:gd name="T39" fmla="*/ 30826 h 62"/>
                <a:gd name="T40" fmla="*/ 28575 w 113"/>
                <a:gd name="T41" fmla="*/ 22419 h 62"/>
                <a:gd name="T42" fmla="*/ 23813 w 113"/>
                <a:gd name="T43" fmla="*/ 15413 h 62"/>
                <a:gd name="T44" fmla="*/ 15875 w 113"/>
                <a:gd name="T45" fmla="*/ 9808 h 62"/>
                <a:gd name="T46" fmla="*/ 7938 w 113"/>
                <a:gd name="T47" fmla="*/ 4203 h 62"/>
                <a:gd name="T48" fmla="*/ 0 w 113"/>
                <a:gd name="T49" fmla="*/ 0 h 62"/>
                <a:gd name="T50" fmla="*/ 6350 w 113"/>
                <a:gd name="T51" fmla="*/ 4203 h 62"/>
                <a:gd name="T52" fmla="*/ 30163 w 113"/>
                <a:gd name="T53" fmla="*/ 9808 h 62"/>
                <a:gd name="T54" fmla="*/ 55563 w 113"/>
                <a:gd name="T55" fmla="*/ 16814 h 62"/>
                <a:gd name="T56" fmla="*/ 69850 w 113"/>
                <a:gd name="T57" fmla="*/ 9808 h 62"/>
                <a:gd name="T58" fmla="*/ 88900 w 113"/>
                <a:gd name="T59" fmla="*/ 22419 h 62"/>
                <a:gd name="T60" fmla="*/ 106363 w 113"/>
                <a:gd name="T61" fmla="*/ 32227 h 62"/>
                <a:gd name="T62" fmla="*/ 123825 w 113"/>
                <a:gd name="T63" fmla="*/ 26622 h 62"/>
                <a:gd name="T64" fmla="*/ 146050 w 113"/>
                <a:gd name="T65" fmla="*/ 32227 h 62"/>
                <a:gd name="T66" fmla="*/ 158750 w 113"/>
                <a:gd name="T67" fmla="*/ 46238 h 62"/>
                <a:gd name="T68" fmla="*/ 169863 w 113"/>
                <a:gd name="T69" fmla="*/ 50442 h 6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
                <a:gd name="T106" fmla="*/ 0 h 62"/>
                <a:gd name="T107" fmla="*/ 113 w 113"/>
                <a:gd name="T108" fmla="*/ 62 h 6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 h="62">
                  <a:moveTo>
                    <a:pt x="107" y="36"/>
                  </a:moveTo>
                  <a:lnTo>
                    <a:pt x="113" y="62"/>
                  </a:lnTo>
                  <a:lnTo>
                    <a:pt x="102" y="56"/>
                  </a:lnTo>
                  <a:lnTo>
                    <a:pt x="96" y="52"/>
                  </a:lnTo>
                  <a:lnTo>
                    <a:pt x="86" y="56"/>
                  </a:lnTo>
                  <a:lnTo>
                    <a:pt x="74" y="56"/>
                  </a:lnTo>
                  <a:lnTo>
                    <a:pt x="74" y="55"/>
                  </a:lnTo>
                  <a:lnTo>
                    <a:pt x="73" y="55"/>
                  </a:lnTo>
                  <a:lnTo>
                    <a:pt x="72" y="55"/>
                  </a:lnTo>
                  <a:lnTo>
                    <a:pt x="68" y="51"/>
                  </a:lnTo>
                  <a:lnTo>
                    <a:pt x="63" y="49"/>
                  </a:lnTo>
                  <a:lnTo>
                    <a:pt x="59" y="48"/>
                  </a:lnTo>
                  <a:lnTo>
                    <a:pt x="54" y="45"/>
                  </a:lnTo>
                  <a:lnTo>
                    <a:pt x="48" y="45"/>
                  </a:lnTo>
                  <a:lnTo>
                    <a:pt x="42" y="44"/>
                  </a:lnTo>
                  <a:lnTo>
                    <a:pt x="35" y="44"/>
                  </a:lnTo>
                  <a:lnTo>
                    <a:pt x="29" y="44"/>
                  </a:lnTo>
                  <a:lnTo>
                    <a:pt x="27" y="36"/>
                  </a:lnTo>
                  <a:lnTo>
                    <a:pt x="24" y="29"/>
                  </a:lnTo>
                  <a:lnTo>
                    <a:pt x="22" y="22"/>
                  </a:lnTo>
                  <a:lnTo>
                    <a:pt x="18" y="16"/>
                  </a:lnTo>
                  <a:lnTo>
                    <a:pt x="15" y="11"/>
                  </a:lnTo>
                  <a:lnTo>
                    <a:pt x="10" y="7"/>
                  </a:lnTo>
                  <a:lnTo>
                    <a:pt x="5" y="3"/>
                  </a:lnTo>
                  <a:lnTo>
                    <a:pt x="0" y="0"/>
                  </a:lnTo>
                  <a:lnTo>
                    <a:pt x="4" y="3"/>
                  </a:lnTo>
                  <a:lnTo>
                    <a:pt x="19" y="7"/>
                  </a:lnTo>
                  <a:lnTo>
                    <a:pt x="35" y="12"/>
                  </a:lnTo>
                  <a:lnTo>
                    <a:pt x="44" y="7"/>
                  </a:lnTo>
                  <a:lnTo>
                    <a:pt x="56" y="16"/>
                  </a:lnTo>
                  <a:lnTo>
                    <a:pt x="67" y="23"/>
                  </a:lnTo>
                  <a:lnTo>
                    <a:pt x="78" y="19"/>
                  </a:lnTo>
                  <a:lnTo>
                    <a:pt x="92" y="23"/>
                  </a:lnTo>
                  <a:lnTo>
                    <a:pt x="100" y="33"/>
                  </a:lnTo>
                  <a:lnTo>
                    <a:pt x="107" y="3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0" name="Freeform 358">
              <a:extLst>
                <a:ext uri="{FF2B5EF4-FFF2-40B4-BE49-F238E27FC236}">
                  <a16:creationId xmlns:a16="http://schemas.microsoft.com/office/drawing/2014/main" id="{AA22F52B-5EC0-C4F5-1068-1BFE626D619B}"/>
                </a:ext>
              </a:extLst>
            </p:cNvPr>
            <p:cNvSpPr>
              <a:spLocks/>
            </p:cNvSpPr>
            <p:nvPr/>
          </p:nvSpPr>
          <p:spPr bwMode="gray">
            <a:xfrm>
              <a:off x="7086697" y="2169112"/>
              <a:ext cx="162714" cy="138666"/>
            </a:xfrm>
            <a:custGeom>
              <a:avLst/>
              <a:gdLst>
                <a:gd name="T0" fmla="*/ 0 w 88"/>
                <a:gd name="T1" fmla="*/ 30826 h 80"/>
                <a:gd name="T2" fmla="*/ 17463 w 88"/>
                <a:gd name="T3" fmla="*/ 50442 h 80"/>
                <a:gd name="T4" fmla="*/ 20637 w 88"/>
                <a:gd name="T5" fmla="*/ 67256 h 80"/>
                <a:gd name="T6" fmla="*/ 28575 w 88"/>
                <a:gd name="T7" fmla="*/ 79866 h 80"/>
                <a:gd name="T8" fmla="*/ 30163 w 88"/>
                <a:gd name="T9" fmla="*/ 93878 h 80"/>
                <a:gd name="T10" fmla="*/ 30163 w 88"/>
                <a:gd name="T11" fmla="*/ 98081 h 80"/>
                <a:gd name="T12" fmla="*/ 38100 w 88"/>
                <a:gd name="T13" fmla="*/ 99483 h 80"/>
                <a:gd name="T14" fmla="*/ 42862 w 88"/>
                <a:gd name="T15" fmla="*/ 102285 h 80"/>
                <a:gd name="T16" fmla="*/ 47625 w 88"/>
                <a:gd name="T17" fmla="*/ 106488 h 80"/>
                <a:gd name="T18" fmla="*/ 52388 w 88"/>
                <a:gd name="T19" fmla="*/ 107890 h 80"/>
                <a:gd name="T20" fmla="*/ 57150 w 88"/>
                <a:gd name="T21" fmla="*/ 109291 h 80"/>
                <a:gd name="T22" fmla="*/ 61913 w 88"/>
                <a:gd name="T23" fmla="*/ 109291 h 80"/>
                <a:gd name="T24" fmla="*/ 66675 w 88"/>
                <a:gd name="T25" fmla="*/ 112093 h 80"/>
                <a:gd name="T26" fmla="*/ 69850 w 88"/>
                <a:gd name="T27" fmla="*/ 112093 h 80"/>
                <a:gd name="T28" fmla="*/ 74612 w 88"/>
                <a:gd name="T29" fmla="*/ 109291 h 80"/>
                <a:gd name="T30" fmla="*/ 76200 w 88"/>
                <a:gd name="T31" fmla="*/ 106488 h 80"/>
                <a:gd name="T32" fmla="*/ 79375 w 88"/>
                <a:gd name="T33" fmla="*/ 99483 h 80"/>
                <a:gd name="T34" fmla="*/ 80962 w 88"/>
                <a:gd name="T35" fmla="*/ 93878 h 80"/>
                <a:gd name="T36" fmla="*/ 82550 w 88"/>
                <a:gd name="T37" fmla="*/ 88273 h 80"/>
                <a:gd name="T38" fmla="*/ 87312 w 88"/>
                <a:gd name="T39" fmla="*/ 81267 h 80"/>
                <a:gd name="T40" fmla="*/ 88900 w 88"/>
                <a:gd name="T41" fmla="*/ 77064 h 80"/>
                <a:gd name="T42" fmla="*/ 95250 w 88"/>
                <a:gd name="T43" fmla="*/ 75663 h 80"/>
                <a:gd name="T44" fmla="*/ 106363 w 88"/>
                <a:gd name="T45" fmla="*/ 75663 h 80"/>
                <a:gd name="T46" fmla="*/ 111125 w 88"/>
                <a:gd name="T47" fmla="*/ 77064 h 80"/>
                <a:gd name="T48" fmla="*/ 115888 w 88"/>
                <a:gd name="T49" fmla="*/ 79866 h 80"/>
                <a:gd name="T50" fmla="*/ 117475 w 88"/>
                <a:gd name="T51" fmla="*/ 82669 h 80"/>
                <a:gd name="T52" fmla="*/ 117475 w 88"/>
                <a:gd name="T53" fmla="*/ 86872 h 80"/>
                <a:gd name="T54" fmla="*/ 117475 w 88"/>
                <a:gd name="T55" fmla="*/ 91076 h 80"/>
                <a:gd name="T56" fmla="*/ 117475 w 88"/>
                <a:gd name="T57" fmla="*/ 88273 h 80"/>
                <a:gd name="T58" fmla="*/ 117475 w 88"/>
                <a:gd name="T59" fmla="*/ 82669 h 80"/>
                <a:gd name="T60" fmla="*/ 119063 w 88"/>
                <a:gd name="T61" fmla="*/ 79866 h 80"/>
                <a:gd name="T62" fmla="*/ 119063 w 88"/>
                <a:gd name="T63" fmla="*/ 75663 h 80"/>
                <a:gd name="T64" fmla="*/ 120650 w 88"/>
                <a:gd name="T65" fmla="*/ 71459 h 80"/>
                <a:gd name="T66" fmla="*/ 122238 w 88"/>
                <a:gd name="T67" fmla="*/ 70058 h 80"/>
                <a:gd name="T68" fmla="*/ 122238 w 88"/>
                <a:gd name="T69" fmla="*/ 67256 h 80"/>
                <a:gd name="T70" fmla="*/ 122238 w 88"/>
                <a:gd name="T71" fmla="*/ 65855 h 80"/>
                <a:gd name="T72" fmla="*/ 123825 w 88"/>
                <a:gd name="T73" fmla="*/ 63052 h 80"/>
                <a:gd name="T74" fmla="*/ 128588 w 88"/>
                <a:gd name="T75" fmla="*/ 63052 h 80"/>
                <a:gd name="T76" fmla="*/ 130175 w 88"/>
                <a:gd name="T77" fmla="*/ 61651 h 80"/>
                <a:gd name="T78" fmla="*/ 131763 w 88"/>
                <a:gd name="T79" fmla="*/ 61651 h 80"/>
                <a:gd name="T80" fmla="*/ 133350 w 88"/>
                <a:gd name="T81" fmla="*/ 60250 h 80"/>
                <a:gd name="T82" fmla="*/ 136525 w 88"/>
                <a:gd name="T83" fmla="*/ 57448 h 80"/>
                <a:gd name="T84" fmla="*/ 138113 w 88"/>
                <a:gd name="T85" fmla="*/ 56047 h 80"/>
                <a:gd name="T86" fmla="*/ 139700 w 88"/>
                <a:gd name="T87" fmla="*/ 53244 h 80"/>
                <a:gd name="T88" fmla="*/ 133350 w 88"/>
                <a:gd name="T89" fmla="*/ 47640 h 80"/>
                <a:gd name="T90" fmla="*/ 128588 w 88"/>
                <a:gd name="T91" fmla="*/ 40634 h 80"/>
                <a:gd name="T92" fmla="*/ 122238 w 88"/>
                <a:gd name="T93" fmla="*/ 36430 h 80"/>
                <a:gd name="T94" fmla="*/ 117475 w 88"/>
                <a:gd name="T95" fmla="*/ 32227 h 80"/>
                <a:gd name="T96" fmla="*/ 109538 w 88"/>
                <a:gd name="T97" fmla="*/ 26622 h 80"/>
                <a:gd name="T98" fmla="*/ 101600 w 88"/>
                <a:gd name="T99" fmla="*/ 23820 h 80"/>
                <a:gd name="T100" fmla="*/ 96837 w 88"/>
                <a:gd name="T101" fmla="*/ 21017 h 80"/>
                <a:gd name="T102" fmla="*/ 90487 w 88"/>
                <a:gd name="T103" fmla="*/ 16814 h 80"/>
                <a:gd name="T104" fmla="*/ 87312 w 88"/>
                <a:gd name="T105" fmla="*/ 16814 h 80"/>
                <a:gd name="T106" fmla="*/ 74612 w 88"/>
                <a:gd name="T107" fmla="*/ 36430 h 80"/>
                <a:gd name="T108" fmla="*/ 57150 w 88"/>
                <a:gd name="T109" fmla="*/ 25221 h 80"/>
                <a:gd name="T110" fmla="*/ 39687 w 88"/>
                <a:gd name="T111" fmla="*/ 11209 h 80"/>
                <a:gd name="T112" fmla="*/ 17463 w 88"/>
                <a:gd name="T113" fmla="*/ 0 h 80"/>
                <a:gd name="T114" fmla="*/ 28575 w 88"/>
                <a:gd name="T115" fmla="*/ 4203 h 80"/>
                <a:gd name="T116" fmla="*/ 39687 w 88"/>
                <a:gd name="T117" fmla="*/ 40634 h 80"/>
                <a:gd name="T118" fmla="*/ 20637 w 88"/>
                <a:gd name="T119" fmla="*/ 32227 h 80"/>
                <a:gd name="T120" fmla="*/ 11112 w 88"/>
                <a:gd name="T121" fmla="*/ 25221 h 80"/>
                <a:gd name="T122" fmla="*/ 0 w 88"/>
                <a:gd name="T123" fmla="*/ 30826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8"/>
                <a:gd name="T187" fmla="*/ 0 h 80"/>
                <a:gd name="T188" fmla="*/ 88 w 88"/>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8" h="80">
                  <a:moveTo>
                    <a:pt x="0" y="22"/>
                  </a:moveTo>
                  <a:lnTo>
                    <a:pt x="11" y="36"/>
                  </a:lnTo>
                  <a:lnTo>
                    <a:pt x="13" y="48"/>
                  </a:lnTo>
                  <a:lnTo>
                    <a:pt x="18" y="57"/>
                  </a:lnTo>
                  <a:lnTo>
                    <a:pt x="19" y="67"/>
                  </a:lnTo>
                  <a:lnTo>
                    <a:pt x="19" y="70"/>
                  </a:lnTo>
                  <a:lnTo>
                    <a:pt x="24" y="71"/>
                  </a:lnTo>
                  <a:lnTo>
                    <a:pt x="27" y="73"/>
                  </a:lnTo>
                  <a:lnTo>
                    <a:pt x="30" y="76"/>
                  </a:lnTo>
                  <a:lnTo>
                    <a:pt x="33" y="77"/>
                  </a:lnTo>
                  <a:lnTo>
                    <a:pt x="36" y="78"/>
                  </a:lnTo>
                  <a:lnTo>
                    <a:pt x="39" y="78"/>
                  </a:lnTo>
                  <a:lnTo>
                    <a:pt x="42" y="80"/>
                  </a:lnTo>
                  <a:lnTo>
                    <a:pt x="44" y="80"/>
                  </a:lnTo>
                  <a:lnTo>
                    <a:pt x="47" y="78"/>
                  </a:lnTo>
                  <a:lnTo>
                    <a:pt x="48" y="76"/>
                  </a:lnTo>
                  <a:lnTo>
                    <a:pt x="50" y="71"/>
                  </a:lnTo>
                  <a:lnTo>
                    <a:pt x="51" y="67"/>
                  </a:lnTo>
                  <a:lnTo>
                    <a:pt x="52" y="63"/>
                  </a:lnTo>
                  <a:lnTo>
                    <a:pt x="55" y="58"/>
                  </a:lnTo>
                  <a:lnTo>
                    <a:pt x="56" y="55"/>
                  </a:lnTo>
                  <a:lnTo>
                    <a:pt x="60" y="54"/>
                  </a:lnTo>
                  <a:lnTo>
                    <a:pt x="67" y="54"/>
                  </a:lnTo>
                  <a:lnTo>
                    <a:pt x="70" y="55"/>
                  </a:lnTo>
                  <a:lnTo>
                    <a:pt x="73" y="57"/>
                  </a:lnTo>
                  <a:lnTo>
                    <a:pt x="74" y="59"/>
                  </a:lnTo>
                  <a:lnTo>
                    <a:pt x="74" y="62"/>
                  </a:lnTo>
                  <a:lnTo>
                    <a:pt x="74" y="65"/>
                  </a:lnTo>
                  <a:lnTo>
                    <a:pt x="74" y="63"/>
                  </a:lnTo>
                  <a:lnTo>
                    <a:pt x="74" y="59"/>
                  </a:lnTo>
                  <a:lnTo>
                    <a:pt x="75" y="57"/>
                  </a:lnTo>
                  <a:lnTo>
                    <a:pt x="75" y="54"/>
                  </a:lnTo>
                  <a:lnTo>
                    <a:pt x="76" y="51"/>
                  </a:lnTo>
                  <a:lnTo>
                    <a:pt x="77" y="50"/>
                  </a:lnTo>
                  <a:lnTo>
                    <a:pt x="77" y="48"/>
                  </a:lnTo>
                  <a:lnTo>
                    <a:pt x="77" y="47"/>
                  </a:lnTo>
                  <a:lnTo>
                    <a:pt x="78" y="45"/>
                  </a:lnTo>
                  <a:lnTo>
                    <a:pt x="81" y="45"/>
                  </a:lnTo>
                  <a:lnTo>
                    <a:pt x="82" y="44"/>
                  </a:lnTo>
                  <a:lnTo>
                    <a:pt x="83" y="44"/>
                  </a:lnTo>
                  <a:lnTo>
                    <a:pt x="84" y="43"/>
                  </a:lnTo>
                  <a:lnTo>
                    <a:pt x="86" y="41"/>
                  </a:lnTo>
                  <a:lnTo>
                    <a:pt x="87" y="40"/>
                  </a:lnTo>
                  <a:lnTo>
                    <a:pt x="88" y="38"/>
                  </a:lnTo>
                  <a:lnTo>
                    <a:pt x="84" y="34"/>
                  </a:lnTo>
                  <a:lnTo>
                    <a:pt x="81" y="29"/>
                  </a:lnTo>
                  <a:lnTo>
                    <a:pt x="77" y="26"/>
                  </a:lnTo>
                  <a:lnTo>
                    <a:pt x="74" y="23"/>
                  </a:lnTo>
                  <a:lnTo>
                    <a:pt x="69" y="19"/>
                  </a:lnTo>
                  <a:lnTo>
                    <a:pt x="64" y="17"/>
                  </a:lnTo>
                  <a:lnTo>
                    <a:pt x="61" y="15"/>
                  </a:lnTo>
                  <a:lnTo>
                    <a:pt x="57" y="12"/>
                  </a:lnTo>
                  <a:lnTo>
                    <a:pt x="55" y="12"/>
                  </a:lnTo>
                  <a:lnTo>
                    <a:pt x="47" y="26"/>
                  </a:lnTo>
                  <a:lnTo>
                    <a:pt x="36" y="18"/>
                  </a:lnTo>
                  <a:lnTo>
                    <a:pt x="25" y="8"/>
                  </a:lnTo>
                  <a:lnTo>
                    <a:pt x="11" y="0"/>
                  </a:lnTo>
                  <a:lnTo>
                    <a:pt x="18" y="3"/>
                  </a:lnTo>
                  <a:lnTo>
                    <a:pt x="25" y="29"/>
                  </a:lnTo>
                  <a:lnTo>
                    <a:pt x="13" y="23"/>
                  </a:lnTo>
                  <a:lnTo>
                    <a:pt x="7" y="18"/>
                  </a:lnTo>
                  <a:lnTo>
                    <a:pt x="0" y="2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1" name="Freeform 359">
              <a:extLst>
                <a:ext uri="{FF2B5EF4-FFF2-40B4-BE49-F238E27FC236}">
                  <a16:creationId xmlns:a16="http://schemas.microsoft.com/office/drawing/2014/main" id="{0F60E0B3-4E73-B4CC-60BD-34270806647B}"/>
                </a:ext>
              </a:extLst>
            </p:cNvPr>
            <p:cNvSpPr>
              <a:spLocks/>
            </p:cNvSpPr>
            <p:nvPr/>
          </p:nvSpPr>
          <p:spPr bwMode="gray">
            <a:xfrm>
              <a:off x="7060585" y="2204770"/>
              <a:ext cx="64280" cy="87162"/>
            </a:xfrm>
            <a:custGeom>
              <a:avLst/>
              <a:gdLst>
                <a:gd name="T0" fmla="*/ 23813 w 35"/>
                <a:gd name="T1" fmla="*/ 0 h 49"/>
                <a:gd name="T2" fmla="*/ 42863 w 35"/>
                <a:gd name="T3" fmla="*/ 21017 h 49"/>
                <a:gd name="T4" fmla="*/ 46038 w 35"/>
                <a:gd name="T5" fmla="*/ 37831 h 49"/>
                <a:gd name="T6" fmla="*/ 53975 w 35"/>
                <a:gd name="T7" fmla="*/ 50442 h 49"/>
                <a:gd name="T8" fmla="*/ 55563 w 35"/>
                <a:gd name="T9" fmla="*/ 64454 h 49"/>
                <a:gd name="T10" fmla="*/ 55563 w 35"/>
                <a:gd name="T11" fmla="*/ 68657 h 49"/>
                <a:gd name="T12" fmla="*/ 52388 w 35"/>
                <a:gd name="T13" fmla="*/ 67256 h 49"/>
                <a:gd name="T14" fmla="*/ 46038 w 35"/>
                <a:gd name="T15" fmla="*/ 64454 h 49"/>
                <a:gd name="T16" fmla="*/ 42863 w 35"/>
                <a:gd name="T17" fmla="*/ 63052 h 49"/>
                <a:gd name="T18" fmla="*/ 38100 w 35"/>
                <a:gd name="T19" fmla="*/ 61651 h 49"/>
                <a:gd name="T20" fmla="*/ 34925 w 35"/>
                <a:gd name="T21" fmla="*/ 58849 h 49"/>
                <a:gd name="T22" fmla="*/ 31750 w 35"/>
                <a:gd name="T23" fmla="*/ 54645 h 49"/>
                <a:gd name="T24" fmla="*/ 30163 w 35"/>
                <a:gd name="T25" fmla="*/ 53244 h 49"/>
                <a:gd name="T26" fmla="*/ 28575 w 35"/>
                <a:gd name="T27" fmla="*/ 50442 h 49"/>
                <a:gd name="T28" fmla="*/ 28575 w 35"/>
                <a:gd name="T29" fmla="*/ 47640 h 49"/>
                <a:gd name="T30" fmla="*/ 25400 w 35"/>
                <a:gd name="T31" fmla="*/ 46238 h 49"/>
                <a:gd name="T32" fmla="*/ 25400 w 35"/>
                <a:gd name="T33" fmla="*/ 43436 h 49"/>
                <a:gd name="T34" fmla="*/ 25400 w 35"/>
                <a:gd name="T35" fmla="*/ 42035 h 49"/>
                <a:gd name="T36" fmla="*/ 23813 w 35"/>
                <a:gd name="T37" fmla="*/ 40634 h 49"/>
                <a:gd name="T38" fmla="*/ 23813 w 35"/>
                <a:gd name="T39" fmla="*/ 37831 h 49"/>
                <a:gd name="T40" fmla="*/ 17463 w 35"/>
                <a:gd name="T41" fmla="*/ 40634 h 49"/>
                <a:gd name="T42" fmla="*/ 9525 w 35"/>
                <a:gd name="T43" fmla="*/ 37831 h 49"/>
                <a:gd name="T44" fmla="*/ 6350 w 35"/>
                <a:gd name="T45" fmla="*/ 36430 h 49"/>
                <a:gd name="T46" fmla="*/ 3175 w 35"/>
                <a:gd name="T47" fmla="*/ 30826 h 49"/>
                <a:gd name="T48" fmla="*/ 1588 w 35"/>
                <a:gd name="T49" fmla="*/ 23820 h 49"/>
                <a:gd name="T50" fmla="*/ 1588 w 35"/>
                <a:gd name="T51" fmla="*/ 18215 h 49"/>
                <a:gd name="T52" fmla="*/ 0 w 35"/>
                <a:gd name="T53" fmla="*/ 11209 h 49"/>
                <a:gd name="T54" fmla="*/ 0 w 35"/>
                <a:gd name="T55" fmla="*/ 5605 h 49"/>
                <a:gd name="T56" fmla="*/ 19050 w 35"/>
                <a:gd name="T57" fmla="*/ 1401 h 49"/>
                <a:gd name="T58" fmla="*/ 23813 w 35"/>
                <a:gd name="T59" fmla="*/ 0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5"/>
                <a:gd name="T91" fmla="*/ 0 h 49"/>
                <a:gd name="T92" fmla="*/ 35 w 35"/>
                <a:gd name="T93" fmla="*/ 49 h 4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5" h="49">
                  <a:moveTo>
                    <a:pt x="15" y="0"/>
                  </a:moveTo>
                  <a:lnTo>
                    <a:pt x="27" y="15"/>
                  </a:lnTo>
                  <a:lnTo>
                    <a:pt x="29" y="27"/>
                  </a:lnTo>
                  <a:lnTo>
                    <a:pt x="34" y="36"/>
                  </a:lnTo>
                  <a:lnTo>
                    <a:pt x="35" y="46"/>
                  </a:lnTo>
                  <a:lnTo>
                    <a:pt x="35" y="49"/>
                  </a:lnTo>
                  <a:lnTo>
                    <a:pt x="33" y="48"/>
                  </a:lnTo>
                  <a:lnTo>
                    <a:pt x="29" y="46"/>
                  </a:lnTo>
                  <a:lnTo>
                    <a:pt x="27" y="45"/>
                  </a:lnTo>
                  <a:lnTo>
                    <a:pt x="24" y="44"/>
                  </a:lnTo>
                  <a:lnTo>
                    <a:pt x="22" y="42"/>
                  </a:lnTo>
                  <a:lnTo>
                    <a:pt x="20" y="39"/>
                  </a:lnTo>
                  <a:lnTo>
                    <a:pt x="19" y="38"/>
                  </a:lnTo>
                  <a:lnTo>
                    <a:pt x="18" y="36"/>
                  </a:lnTo>
                  <a:lnTo>
                    <a:pt x="18" y="34"/>
                  </a:lnTo>
                  <a:lnTo>
                    <a:pt x="16" y="33"/>
                  </a:lnTo>
                  <a:lnTo>
                    <a:pt x="16" y="31"/>
                  </a:lnTo>
                  <a:lnTo>
                    <a:pt x="16" y="30"/>
                  </a:lnTo>
                  <a:lnTo>
                    <a:pt x="15" y="29"/>
                  </a:lnTo>
                  <a:lnTo>
                    <a:pt x="15" y="27"/>
                  </a:lnTo>
                  <a:lnTo>
                    <a:pt x="11" y="29"/>
                  </a:lnTo>
                  <a:lnTo>
                    <a:pt x="6" y="27"/>
                  </a:lnTo>
                  <a:lnTo>
                    <a:pt x="4" y="26"/>
                  </a:lnTo>
                  <a:lnTo>
                    <a:pt x="2" y="22"/>
                  </a:lnTo>
                  <a:lnTo>
                    <a:pt x="1" y="17"/>
                  </a:lnTo>
                  <a:lnTo>
                    <a:pt x="1" y="13"/>
                  </a:lnTo>
                  <a:lnTo>
                    <a:pt x="0" y="8"/>
                  </a:lnTo>
                  <a:lnTo>
                    <a:pt x="0" y="4"/>
                  </a:lnTo>
                  <a:lnTo>
                    <a:pt x="12" y="1"/>
                  </a:lnTo>
                  <a:lnTo>
                    <a:pt x="15"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2" name="Freeform 360">
              <a:extLst>
                <a:ext uri="{FF2B5EF4-FFF2-40B4-BE49-F238E27FC236}">
                  <a16:creationId xmlns:a16="http://schemas.microsoft.com/office/drawing/2014/main" id="{CF49530C-4F42-8CC9-3F78-48425BE85CA9}"/>
                </a:ext>
              </a:extLst>
            </p:cNvPr>
            <p:cNvSpPr>
              <a:spLocks/>
            </p:cNvSpPr>
            <p:nvPr/>
          </p:nvSpPr>
          <p:spPr bwMode="gray">
            <a:xfrm>
              <a:off x="7388016" y="2038371"/>
              <a:ext cx="546390" cy="326854"/>
            </a:xfrm>
            <a:custGeom>
              <a:avLst/>
              <a:gdLst>
                <a:gd name="T0" fmla="*/ 314325 w 295"/>
                <a:gd name="T1" fmla="*/ 246604 h 186"/>
                <a:gd name="T2" fmla="*/ 276225 w 295"/>
                <a:gd name="T3" fmla="*/ 232593 h 186"/>
                <a:gd name="T4" fmla="*/ 236538 w 295"/>
                <a:gd name="T5" fmla="*/ 207372 h 186"/>
                <a:gd name="T6" fmla="*/ 190500 w 295"/>
                <a:gd name="T7" fmla="*/ 170942 h 186"/>
                <a:gd name="T8" fmla="*/ 150813 w 295"/>
                <a:gd name="T9" fmla="*/ 147122 h 186"/>
                <a:gd name="T10" fmla="*/ 123825 w 295"/>
                <a:gd name="T11" fmla="*/ 120500 h 186"/>
                <a:gd name="T12" fmla="*/ 90488 w 295"/>
                <a:gd name="T13" fmla="*/ 95279 h 186"/>
                <a:gd name="T14" fmla="*/ 65088 w 295"/>
                <a:gd name="T15" fmla="*/ 109291 h 186"/>
                <a:gd name="T16" fmla="*/ 50800 w 295"/>
                <a:gd name="T17" fmla="*/ 135913 h 186"/>
                <a:gd name="T18" fmla="*/ 23813 w 295"/>
                <a:gd name="T19" fmla="*/ 140116 h 186"/>
                <a:gd name="T20" fmla="*/ 0 w 295"/>
                <a:gd name="T21" fmla="*/ 15413 h 186"/>
                <a:gd name="T22" fmla="*/ 103188 w 295"/>
                <a:gd name="T23" fmla="*/ 19616 h 186"/>
                <a:gd name="T24" fmla="*/ 195263 w 295"/>
                <a:gd name="T25" fmla="*/ 63052 h 186"/>
                <a:gd name="T26" fmla="*/ 236538 w 295"/>
                <a:gd name="T27" fmla="*/ 63052 h 186"/>
                <a:gd name="T28" fmla="*/ 276225 w 295"/>
                <a:gd name="T29" fmla="*/ 95279 h 186"/>
                <a:gd name="T30" fmla="*/ 306388 w 295"/>
                <a:gd name="T31" fmla="*/ 147122 h 186"/>
                <a:gd name="T32" fmla="*/ 347663 w 295"/>
                <a:gd name="T33" fmla="*/ 156930 h 186"/>
                <a:gd name="T34" fmla="*/ 371475 w 295"/>
                <a:gd name="T35" fmla="*/ 130308 h 186"/>
                <a:gd name="T36" fmla="*/ 400050 w 295"/>
                <a:gd name="T37" fmla="*/ 109291 h 186"/>
                <a:gd name="T38" fmla="*/ 400050 w 295"/>
                <a:gd name="T39" fmla="*/ 126105 h 186"/>
                <a:gd name="T40" fmla="*/ 417513 w 295"/>
                <a:gd name="T41" fmla="*/ 147122 h 186"/>
                <a:gd name="T42" fmla="*/ 447675 w 295"/>
                <a:gd name="T43" fmla="*/ 147122 h 186"/>
                <a:gd name="T44" fmla="*/ 450850 w 295"/>
                <a:gd name="T45" fmla="*/ 175145 h 186"/>
                <a:gd name="T46" fmla="*/ 414338 w 295"/>
                <a:gd name="T47" fmla="*/ 175145 h 186"/>
                <a:gd name="T48" fmla="*/ 396875 w 295"/>
                <a:gd name="T49" fmla="*/ 151325 h 186"/>
                <a:gd name="T50" fmla="*/ 371475 w 295"/>
                <a:gd name="T51" fmla="*/ 169541 h 186"/>
                <a:gd name="T52" fmla="*/ 355600 w 295"/>
                <a:gd name="T53" fmla="*/ 193360 h 186"/>
                <a:gd name="T54" fmla="*/ 330200 w 295"/>
                <a:gd name="T55" fmla="*/ 205971 h 186"/>
                <a:gd name="T56" fmla="*/ 363538 w 295"/>
                <a:gd name="T57" fmla="*/ 225587 h 186"/>
                <a:gd name="T58" fmla="*/ 358775 w 295"/>
                <a:gd name="T59" fmla="*/ 260616 h 186"/>
                <a:gd name="T60" fmla="*/ 354013 w 295"/>
                <a:gd name="T61" fmla="*/ 260616 h 186"/>
                <a:gd name="T62" fmla="*/ 347663 w 295"/>
                <a:gd name="T63" fmla="*/ 257814 h 186"/>
                <a:gd name="T64" fmla="*/ 344488 w 295"/>
                <a:gd name="T65" fmla="*/ 257814 h 186"/>
                <a:gd name="T66" fmla="*/ 339725 w 295"/>
                <a:gd name="T67" fmla="*/ 256413 h 186"/>
                <a:gd name="T68" fmla="*/ 334963 w 295"/>
                <a:gd name="T69" fmla="*/ 256413 h 186"/>
                <a:gd name="T70" fmla="*/ 330200 w 295"/>
                <a:gd name="T71" fmla="*/ 256413 h 186"/>
                <a:gd name="T72" fmla="*/ 327025 w 295"/>
                <a:gd name="T73" fmla="*/ 255011 h 186"/>
                <a:gd name="T74" fmla="*/ 323850 w 295"/>
                <a:gd name="T75" fmla="*/ 255011 h 186"/>
                <a:gd name="T76" fmla="*/ 327025 w 295"/>
                <a:gd name="T77" fmla="*/ 250808 h 1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5"/>
                <a:gd name="T118" fmla="*/ 0 h 186"/>
                <a:gd name="T119" fmla="*/ 295 w 295"/>
                <a:gd name="T120" fmla="*/ 186 h 1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5" h="186">
                  <a:moveTo>
                    <a:pt x="206" y="179"/>
                  </a:moveTo>
                  <a:lnTo>
                    <a:pt x="198" y="176"/>
                  </a:lnTo>
                  <a:lnTo>
                    <a:pt x="187" y="172"/>
                  </a:lnTo>
                  <a:lnTo>
                    <a:pt x="174" y="166"/>
                  </a:lnTo>
                  <a:lnTo>
                    <a:pt x="157" y="157"/>
                  </a:lnTo>
                  <a:lnTo>
                    <a:pt x="149" y="148"/>
                  </a:lnTo>
                  <a:lnTo>
                    <a:pt x="131" y="135"/>
                  </a:lnTo>
                  <a:lnTo>
                    <a:pt x="120" y="122"/>
                  </a:lnTo>
                  <a:lnTo>
                    <a:pt x="107" y="105"/>
                  </a:lnTo>
                  <a:lnTo>
                    <a:pt x="95" y="105"/>
                  </a:lnTo>
                  <a:lnTo>
                    <a:pt x="82" y="97"/>
                  </a:lnTo>
                  <a:lnTo>
                    <a:pt x="78" y="86"/>
                  </a:lnTo>
                  <a:lnTo>
                    <a:pt x="68" y="78"/>
                  </a:lnTo>
                  <a:lnTo>
                    <a:pt x="57" y="68"/>
                  </a:lnTo>
                  <a:lnTo>
                    <a:pt x="47" y="65"/>
                  </a:lnTo>
                  <a:lnTo>
                    <a:pt x="41" y="78"/>
                  </a:lnTo>
                  <a:lnTo>
                    <a:pt x="30" y="83"/>
                  </a:lnTo>
                  <a:lnTo>
                    <a:pt x="32" y="97"/>
                  </a:lnTo>
                  <a:lnTo>
                    <a:pt x="19" y="100"/>
                  </a:lnTo>
                  <a:lnTo>
                    <a:pt x="15" y="100"/>
                  </a:lnTo>
                  <a:lnTo>
                    <a:pt x="15" y="97"/>
                  </a:lnTo>
                  <a:lnTo>
                    <a:pt x="0" y="11"/>
                  </a:lnTo>
                  <a:lnTo>
                    <a:pt x="34" y="0"/>
                  </a:lnTo>
                  <a:lnTo>
                    <a:pt x="65" y="14"/>
                  </a:lnTo>
                  <a:lnTo>
                    <a:pt x="101" y="48"/>
                  </a:lnTo>
                  <a:lnTo>
                    <a:pt x="123" y="45"/>
                  </a:lnTo>
                  <a:lnTo>
                    <a:pt x="138" y="48"/>
                  </a:lnTo>
                  <a:lnTo>
                    <a:pt x="149" y="45"/>
                  </a:lnTo>
                  <a:lnTo>
                    <a:pt x="161" y="55"/>
                  </a:lnTo>
                  <a:lnTo>
                    <a:pt x="174" y="68"/>
                  </a:lnTo>
                  <a:lnTo>
                    <a:pt x="185" y="90"/>
                  </a:lnTo>
                  <a:lnTo>
                    <a:pt x="193" y="105"/>
                  </a:lnTo>
                  <a:lnTo>
                    <a:pt x="208" y="100"/>
                  </a:lnTo>
                  <a:lnTo>
                    <a:pt x="219" y="112"/>
                  </a:lnTo>
                  <a:lnTo>
                    <a:pt x="226" y="105"/>
                  </a:lnTo>
                  <a:lnTo>
                    <a:pt x="234" y="93"/>
                  </a:lnTo>
                  <a:lnTo>
                    <a:pt x="245" y="86"/>
                  </a:lnTo>
                  <a:lnTo>
                    <a:pt x="252" y="78"/>
                  </a:lnTo>
                  <a:lnTo>
                    <a:pt x="261" y="80"/>
                  </a:lnTo>
                  <a:lnTo>
                    <a:pt x="252" y="90"/>
                  </a:lnTo>
                  <a:lnTo>
                    <a:pt x="256" y="100"/>
                  </a:lnTo>
                  <a:lnTo>
                    <a:pt x="263" y="105"/>
                  </a:lnTo>
                  <a:lnTo>
                    <a:pt x="269" y="97"/>
                  </a:lnTo>
                  <a:lnTo>
                    <a:pt x="282" y="105"/>
                  </a:lnTo>
                  <a:lnTo>
                    <a:pt x="295" y="112"/>
                  </a:lnTo>
                  <a:lnTo>
                    <a:pt x="284" y="125"/>
                  </a:lnTo>
                  <a:lnTo>
                    <a:pt x="274" y="128"/>
                  </a:lnTo>
                  <a:lnTo>
                    <a:pt x="261" y="125"/>
                  </a:lnTo>
                  <a:lnTo>
                    <a:pt x="256" y="112"/>
                  </a:lnTo>
                  <a:lnTo>
                    <a:pt x="250" y="108"/>
                  </a:lnTo>
                  <a:lnTo>
                    <a:pt x="237" y="110"/>
                  </a:lnTo>
                  <a:lnTo>
                    <a:pt x="234" y="121"/>
                  </a:lnTo>
                  <a:lnTo>
                    <a:pt x="229" y="128"/>
                  </a:lnTo>
                  <a:lnTo>
                    <a:pt x="224" y="138"/>
                  </a:lnTo>
                  <a:lnTo>
                    <a:pt x="211" y="141"/>
                  </a:lnTo>
                  <a:lnTo>
                    <a:pt x="208" y="147"/>
                  </a:lnTo>
                  <a:lnTo>
                    <a:pt x="219" y="154"/>
                  </a:lnTo>
                  <a:lnTo>
                    <a:pt x="229" y="161"/>
                  </a:lnTo>
                  <a:lnTo>
                    <a:pt x="232" y="173"/>
                  </a:lnTo>
                  <a:lnTo>
                    <a:pt x="226" y="186"/>
                  </a:lnTo>
                  <a:lnTo>
                    <a:pt x="224" y="186"/>
                  </a:lnTo>
                  <a:lnTo>
                    <a:pt x="223" y="186"/>
                  </a:lnTo>
                  <a:lnTo>
                    <a:pt x="220" y="184"/>
                  </a:lnTo>
                  <a:lnTo>
                    <a:pt x="219" y="184"/>
                  </a:lnTo>
                  <a:lnTo>
                    <a:pt x="218" y="184"/>
                  </a:lnTo>
                  <a:lnTo>
                    <a:pt x="217" y="184"/>
                  </a:lnTo>
                  <a:lnTo>
                    <a:pt x="216" y="184"/>
                  </a:lnTo>
                  <a:lnTo>
                    <a:pt x="214" y="183"/>
                  </a:lnTo>
                  <a:lnTo>
                    <a:pt x="212" y="183"/>
                  </a:lnTo>
                  <a:lnTo>
                    <a:pt x="211" y="183"/>
                  </a:lnTo>
                  <a:lnTo>
                    <a:pt x="210" y="183"/>
                  </a:lnTo>
                  <a:lnTo>
                    <a:pt x="208" y="183"/>
                  </a:lnTo>
                  <a:lnTo>
                    <a:pt x="207" y="183"/>
                  </a:lnTo>
                  <a:lnTo>
                    <a:pt x="206" y="182"/>
                  </a:lnTo>
                  <a:lnTo>
                    <a:pt x="205" y="182"/>
                  </a:lnTo>
                  <a:lnTo>
                    <a:pt x="204" y="182"/>
                  </a:lnTo>
                  <a:lnTo>
                    <a:pt x="201" y="182"/>
                  </a:lnTo>
                  <a:lnTo>
                    <a:pt x="206" y="17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3" name="Freeform 361">
              <a:extLst>
                <a:ext uri="{FF2B5EF4-FFF2-40B4-BE49-F238E27FC236}">
                  <a16:creationId xmlns:a16="http://schemas.microsoft.com/office/drawing/2014/main" id="{E1F11AF2-657A-5383-8AA4-B3D0E48EC748}"/>
                </a:ext>
              </a:extLst>
            </p:cNvPr>
            <p:cNvSpPr>
              <a:spLocks/>
            </p:cNvSpPr>
            <p:nvPr/>
          </p:nvSpPr>
          <p:spPr bwMode="gray">
            <a:xfrm>
              <a:off x="7325747" y="2151281"/>
              <a:ext cx="445953" cy="299125"/>
            </a:xfrm>
            <a:custGeom>
              <a:avLst/>
              <a:gdLst>
                <a:gd name="T0" fmla="*/ 371475 w 241"/>
                <a:gd name="T1" fmla="*/ 163935 h 171"/>
                <a:gd name="T2" fmla="*/ 363538 w 241"/>
                <a:gd name="T3" fmla="*/ 163935 h 171"/>
                <a:gd name="T4" fmla="*/ 355600 w 241"/>
                <a:gd name="T5" fmla="*/ 165337 h 171"/>
                <a:gd name="T6" fmla="*/ 352425 w 241"/>
                <a:gd name="T7" fmla="*/ 180749 h 171"/>
                <a:gd name="T8" fmla="*/ 350838 w 241"/>
                <a:gd name="T9" fmla="*/ 200366 h 171"/>
                <a:gd name="T10" fmla="*/ 339725 w 241"/>
                <a:gd name="T11" fmla="*/ 215778 h 171"/>
                <a:gd name="T12" fmla="*/ 322263 w 241"/>
                <a:gd name="T13" fmla="*/ 229790 h 171"/>
                <a:gd name="T14" fmla="*/ 301625 w 241"/>
                <a:gd name="T15" fmla="*/ 236796 h 171"/>
                <a:gd name="T16" fmla="*/ 290513 w 241"/>
                <a:gd name="T17" fmla="*/ 239598 h 171"/>
                <a:gd name="T18" fmla="*/ 280988 w 241"/>
                <a:gd name="T19" fmla="*/ 239598 h 171"/>
                <a:gd name="T20" fmla="*/ 269875 w 241"/>
                <a:gd name="T21" fmla="*/ 236796 h 171"/>
                <a:gd name="T22" fmla="*/ 265113 w 241"/>
                <a:gd name="T23" fmla="*/ 221383 h 171"/>
                <a:gd name="T24" fmla="*/ 261938 w 241"/>
                <a:gd name="T25" fmla="*/ 205970 h 171"/>
                <a:gd name="T26" fmla="*/ 242888 w 241"/>
                <a:gd name="T27" fmla="*/ 194761 h 171"/>
                <a:gd name="T28" fmla="*/ 211138 w 241"/>
                <a:gd name="T29" fmla="*/ 173744 h 171"/>
                <a:gd name="T30" fmla="*/ 169863 w 241"/>
                <a:gd name="T31" fmla="*/ 149924 h 171"/>
                <a:gd name="T32" fmla="*/ 101600 w 241"/>
                <a:gd name="T33" fmla="*/ 145720 h 171"/>
                <a:gd name="T34" fmla="*/ 84138 w 241"/>
                <a:gd name="T35" fmla="*/ 159732 h 171"/>
                <a:gd name="T36" fmla="*/ 69850 w 241"/>
                <a:gd name="T37" fmla="*/ 170941 h 171"/>
                <a:gd name="T38" fmla="*/ 61913 w 241"/>
                <a:gd name="T39" fmla="*/ 173744 h 171"/>
                <a:gd name="T40" fmla="*/ 57150 w 241"/>
                <a:gd name="T41" fmla="*/ 173744 h 171"/>
                <a:gd name="T42" fmla="*/ 50800 w 241"/>
                <a:gd name="T43" fmla="*/ 173744 h 171"/>
                <a:gd name="T44" fmla="*/ 30163 w 241"/>
                <a:gd name="T45" fmla="*/ 131709 h 171"/>
                <a:gd name="T46" fmla="*/ 30163 w 241"/>
                <a:gd name="T47" fmla="*/ 120500 h 171"/>
                <a:gd name="T48" fmla="*/ 30163 w 241"/>
                <a:gd name="T49" fmla="*/ 103686 h 171"/>
                <a:gd name="T50" fmla="*/ 23813 w 241"/>
                <a:gd name="T51" fmla="*/ 103686 h 171"/>
                <a:gd name="T52" fmla="*/ 19050 w 241"/>
                <a:gd name="T53" fmla="*/ 103686 h 171"/>
                <a:gd name="T54" fmla="*/ 19050 w 241"/>
                <a:gd name="T55" fmla="*/ 109290 h 171"/>
                <a:gd name="T56" fmla="*/ 17463 w 241"/>
                <a:gd name="T57" fmla="*/ 119098 h 171"/>
                <a:gd name="T58" fmla="*/ 9525 w 241"/>
                <a:gd name="T59" fmla="*/ 128907 h 171"/>
                <a:gd name="T60" fmla="*/ 12700 w 241"/>
                <a:gd name="T61" fmla="*/ 116296 h 171"/>
                <a:gd name="T62" fmla="*/ 11113 w 241"/>
                <a:gd name="T63" fmla="*/ 109290 h 171"/>
                <a:gd name="T64" fmla="*/ 9525 w 241"/>
                <a:gd name="T65" fmla="*/ 100883 h 171"/>
                <a:gd name="T66" fmla="*/ 12700 w 241"/>
                <a:gd name="T67" fmla="*/ 93878 h 171"/>
                <a:gd name="T68" fmla="*/ 17463 w 241"/>
                <a:gd name="T69" fmla="*/ 85471 h 171"/>
                <a:gd name="T70" fmla="*/ 12700 w 241"/>
                <a:gd name="T71" fmla="*/ 79866 h 171"/>
                <a:gd name="T72" fmla="*/ 11113 w 241"/>
                <a:gd name="T73" fmla="*/ 75663 h 171"/>
                <a:gd name="T74" fmla="*/ 4763 w 241"/>
                <a:gd name="T75" fmla="*/ 74261 h 171"/>
                <a:gd name="T76" fmla="*/ 0 w 241"/>
                <a:gd name="T77" fmla="*/ 70058 h 171"/>
                <a:gd name="T78" fmla="*/ 0 w 241"/>
                <a:gd name="T79" fmla="*/ 64453 h 171"/>
                <a:gd name="T80" fmla="*/ 1588 w 241"/>
                <a:gd name="T81" fmla="*/ 54645 h 171"/>
                <a:gd name="T82" fmla="*/ 9525 w 241"/>
                <a:gd name="T83" fmla="*/ 53244 h 171"/>
                <a:gd name="T84" fmla="*/ 17463 w 241"/>
                <a:gd name="T85" fmla="*/ 56046 h 171"/>
                <a:gd name="T86" fmla="*/ 26988 w 241"/>
                <a:gd name="T87" fmla="*/ 61651 h 171"/>
                <a:gd name="T88" fmla="*/ 31750 w 241"/>
                <a:gd name="T89" fmla="*/ 53244 h 171"/>
                <a:gd name="T90" fmla="*/ 38100 w 241"/>
                <a:gd name="T91" fmla="*/ 44837 h 171"/>
                <a:gd name="T92" fmla="*/ 39688 w 241"/>
                <a:gd name="T93" fmla="*/ 35029 h 171"/>
                <a:gd name="T94" fmla="*/ 28575 w 241"/>
                <a:gd name="T95" fmla="*/ 33628 h 171"/>
                <a:gd name="T96" fmla="*/ 19050 w 241"/>
                <a:gd name="T97" fmla="*/ 25221 h 171"/>
                <a:gd name="T98" fmla="*/ 47625 w 241"/>
                <a:gd name="T99" fmla="*/ 29424 h 171"/>
                <a:gd name="T100" fmla="*/ 106363 w 241"/>
                <a:gd name="T101" fmla="*/ 44837 h 171"/>
                <a:gd name="T102" fmla="*/ 130175 w 241"/>
                <a:gd name="T103" fmla="*/ 0 h 171"/>
                <a:gd name="T104" fmla="*/ 177800 w 241"/>
                <a:gd name="T105" fmla="*/ 29424 h 171"/>
                <a:gd name="T106" fmla="*/ 223838 w 241"/>
                <a:gd name="T107" fmla="*/ 56046 h 171"/>
                <a:gd name="T108" fmla="*/ 292100 w 241"/>
                <a:gd name="T109" fmla="*/ 116296 h 171"/>
                <a:gd name="T110" fmla="*/ 352425 w 241"/>
                <a:gd name="T111" fmla="*/ 149924 h 171"/>
                <a:gd name="T112" fmla="*/ 374650 w 241"/>
                <a:gd name="T113" fmla="*/ 163935 h 1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171"/>
                <a:gd name="T173" fmla="*/ 241 w 241"/>
                <a:gd name="T174" fmla="*/ 171 h 1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171">
                  <a:moveTo>
                    <a:pt x="236" y="117"/>
                  </a:moveTo>
                  <a:lnTo>
                    <a:pt x="235" y="117"/>
                  </a:lnTo>
                  <a:lnTo>
                    <a:pt x="234" y="117"/>
                  </a:lnTo>
                  <a:lnTo>
                    <a:pt x="233" y="117"/>
                  </a:lnTo>
                  <a:lnTo>
                    <a:pt x="232" y="117"/>
                  </a:lnTo>
                  <a:lnTo>
                    <a:pt x="229" y="117"/>
                  </a:lnTo>
                  <a:lnTo>
                    <a:pt x="228" y="117"/>
                  </a:lnTo>
                  <a:lnTo>
                    <a:pt x="226" y="118"/>
                  </a:lnTo>
                  <a:lnTo>
                    <a:pt x="224" y="118"/>
                  </a:lnTo>
                  <a:lnTo>
                    <a:pt x="223" y="121"/>
                  </a:lnTo>
                  <a:lnTo>
                    <a:pt x="222" y="124"/>
                  </a:lnTo>
                  <a:lnTo>
                    <a:pt x="222" y="129"/>
                  </a:lnTo>
                  <a:lnTo>
                    <a:pt x="222" y="133"/>
                  </a:lnTo>
                  <a:lnTo>
                    <a:pt x="221" y="137"/>
                  </a:lnTo>
                  <a:lnTo>
                    <a:pt x="221" y="143"/>
                  </a:lnTo>
                  <a:lnTo>
                    <a:pt x="220" y="147"/>
                  </a:lnTo>
                  <a:lnTo>
                    <a:pt x="217" y="150"/>
                  </a:lnTo>
                  <a:lnTo>
                    <a:pt x="214" y="154"/>
                  </a:lnTo>
                  <a:lnTo>
                    <a:pt x="210" y="157"/>
                  </a:lnTo>
                  <a:lnTo>
                    <a:pt x="207" y="161"/>
                  </a:lnTo>
                  <a:lnTo>
                    <a:pt x="203" y="164"/>
                  </a:lnTo>
                  <a:lnTo>
                    <a:pt x="199" y="166"/>
                  </a:lnTo>
                  <a:lnTo>
                    <a:pt x="195" y="168"/>
                  </a:lnTo>
                  <a:lnTo>
                    <a:pt x="190" y="169"/>
                  </a:lnTo>
                  <a:lnTo>
                    <a:pt x="185" y="169"/>
                  </a:lnTo>
                  <a:lnTo>
                    <a:pt x="184" y="169"/>
                  </a:lnTo>
                  <a:lnTo>
                    <a:pt x="183" y="171"/>
                  </a:lnTo>
                  <a:lnTo>
                    <a:pt x="182" y="171"/>
                  </a:lnTo>
                  <a:lnTo>
                    <a:pt x="178" y="171"/>
                  </a:lnTo>
                  <a:lnTo>
                    <a:pt x="177" y="171"/>
                  </a:lnTo>
                  <a:lnTo>
                    <a:pt x="175" y="171"/>
                  </a:lnTo>
                  <a:lnTo>
                    <a:pt x="172" y="171"/>
                  </a:lnTo>
                  <a:lnTo>
                    <a:pt x="170" y="169"/>
                  </a:lnTo>
                  <a:lnTo>
                    <a:pt x="169" y="166"/>
                  </a:lnTo>
                  <a:lnTo>
                    <a:pt x="167" y="162"/>
                  </a:lnTo>
                  <a:lnTo>
                    <a:pt x="167" y="158"/>
                  </a:lnTo>
                  <a:lnTo>
                    <a:pt x="166" y="155"/>
                  </a:lnTo>
                  <a:lnTo>
                    <a:pt x="165" y="151"/>
                  </a:lnTo>
                  <a:lnTo>
                    <a:pt x="165" y="147"/>
                  </a:lnTo>
                  <a:lnTo>
                    <a:pt x="164" y="144"/>
                  </a:lnTo>
                  <a:lnTo>
                    <a:pt x="163" y="140"/>
                  </a:lnTo>
                  <a:lnTo>
                    <a:pt x="153" y="139"/>
                  </a:lnTo>
                  <a:lnTo>
                    <a:pt x="146" y="136"/>
                  </a:lnTo>
                  <a:lnTo>
                    <a:pt x="140" y="130"/>
                  </a:lnTo>
                  <a:lnTo>
                    <a:pt x="133" y="124"/>
                  </a:lnTo>
                  <a:lnTo>
                    <a:pt x="127" y="118"/>
                  </a:lnTo>
                  <a:lnTo>
                    <a:pt x="119" y="113"/>
                  </a:lnTo>
                  <a:lnTo>
                    <a:pt x="107" y="107"/>
                  </a:lnTo>
                  <a:lnTo>
                    <a:pt x="92" y="104"/>
                  </a:lnTo>
                  <a:lnTo>
                    <a:pt x="65" y="104"/>
                  </a:lnTo>
                  <a:lnTo>
                    <a:pt x="64" y="104"/>
                  </a:lnTo>
                  <a:lnTo>
                    <a:pt x="59" y="107"/>
                  </a:lnTo>
                  <a:lnTo>
                    <a:pt x="57" y="110"/>
                  </a:lnTo>
                  <a:lnTo>
                    <a:pt x="53" y="114"/>
                  </a:lnTo>
                  <a:lnTo>
                    <a:pt x="50" y="118"/>
                  </a:lnTo>
                  <a:lnTo>
                    <a:pt x="46" y="121"/>
                  </a:lnTo>
                  <a:lnTo>
                    <a:pt x="44" y="122"/>
                  </a:lnTo>
                  <a:lnTo>
                    <a:pt x="43" y="124"/>
                  </a:lnTo>
                  <a:lnTo>
                    <a:pt x="41" y="124"/>
                  </a:lnTo>
                  <a:lnTo>
                    <a:pt x="39" y="124"/>
                  </a:lnTo>
                  <a:lnTo>
                    <a:pt x="38" y="124"/>
                  </a:lnTo>
                  <a:lnTo>
                    <a:pt x="37" y="124"/>
                  </a:lnTo>
                  <a:lnTo>
                    <a:pt x="36" y="124"/>
                  </a:lnTo>
                  <a:lnTo>
                    <a:pt x="34" y="124"/>
                  </a:lnTo>
                  <a:lnTo>
                    <a:pt x="33" y="124"/>
                  </a:lnTo>
                  <a:lnTo>
                    <a:pt x="32" y="124"/>
                  </a:lnTo>
                  <a:lnTo>
                    <a:pt x="19" y="101"/>
                  </a:lnTo>
                  <a:lnTo>
                    <a:pt x="19" y="97"/>
                  </a:lnTo>
                  <a:lnTo>
                    <a:pt x="19" y="94"/>
                  </a:lnTo>
                  <a:lnTo>
                    <a:pt x="19" y="92"/>
                  </a:lnTo>
                  <a:lnTo>
                    <a:pt x="19" y="89"/>
                  </a:lnTo>
                  <a:lnTo>
                    <a:pt x="19" y="86"/>
                  </a:lnTo>
                  <a:lnTo>
                    <a:pt x="19" y="83"/>
                  </a:lnTo>
                  <a:lnTo>
                    <a:pt x="19" y="79"/>
                  </a:lnTo>
                  <a:lnTo>
                    <a:pt x="19" y="74"/>
                  </a:lnTo>
                  <a:lnTo>
                    <a:pt x="18" y="74"/>
                  </a:lnTo>
                  <a:lnTo>
                    <a:pt x="17" y="74"/>
                  </a:lnTo>
                  <a:lnTo>
                    <a:pt x="15" y="74"/>
                  </a:lnTo>
                  <a:lnTo>
                    <a:pt x="14" y="74"/>
                  </a:lnTo>
                  <a:lnTo>
                    <a:pt x="13" y="74"/>
                  </a:lnTo>
                  <a:lnTo>
                    <a:pt x="12" y="74"/>
                  </a:lnTo>
                  <a:lnTo>
                    <a:pt x="11" y="74"/>
                  </a:lnTo>
                  <a:lnTo>
                    <a:pt x="11" y="76"/>
                  </a:lnTo>
                  <a:lnTo>
                    <a:pt x="12" y="78"/>
                  </a:lnTo>
                  <a:lnTo>
                    <a:pt x="12" y="80"/>
                  </a:lnTo>
                  <a:lnTo>
                    <a:pt x="11" y="82"/>
                  </a:lnTo>
                  <a:lnTo>
                    <a:pt x="11" y="85"/>
                  </a:lnTo>
                  <a:lnTo>
                    <a:pt x="9" y="87"/>
                  </a:lnTo>
                  <a:lnTo>
                    <a:pt x="8" y="89"/>
                  </a:lnTo>
                  <a:lnTo>
                    <a:pt x="6" y="92"/>
                  </a:lnTo>
                  <a:lnTo>
                    <a:pt x="7" y="89"/>
                  </a:lnTo>
                  <a:lnTo>
                    <a:pt x="8" y="86"/>
                  </a:lnTo>
                  <a:lnTo>
                    <a:pt x="8" y="83"/>
                  </a:lnTo>
                  <a:lnTo>
                    <a:pt x="8" y="82"/>
                  </a:lnTo>
                  <a:lnTo>
                    <a:pt x="7" y="79"/>
                  </a:lnTo>
                  <a:lnTo>
                    <a:pt x="7" y="78"/>
                  </a:lnTo>
                  <a:lnTo>
                    <a:pt x="6" y="76"/>
                  </a:lnTo>
                  <a:lnTo>
                    <a:pt x="6" y="74"/>
                  </a:lnTo>
                  <a:lnTo>
                    <a:pt x="6" y="72"/>
                  </a:lnTo>
                  <a:lnTo>
                    <a:pt x="7" y="71"/>
                  </a:lnTo>
                  <a:lnTo>
                    <a:pt x="7" y="68"/>
                  </a:lnTo>
                  <a:lnTo>
                    <a:pt x="8" y="67"/>
                  </a:lnTo>
                  <a:lnTo>
                    <a:pt x="9" y="64"/>
                  </a:lnTo>
                  <a:lnTo>
                    <a:pt x="9" y="62"/>
                  </a:lnTo>
                  <a:lnTo>
                    <a:pt x="11" y="61"/>
                  </a:lnTo>
                  <a:lnTo>
                    <a:pt x="11" y="58"/>
                  </a:lnTo>
                  <a:lnTo>
                    <a:pt x="9" y="58"/>
                  </a:lnTo>
                  <a:lnTo>
                    <a:pt x="8" y="57"/>
                  </a:lnTo>
                  <a:lnTo>
                    <a:pt x="7" y="57"/>
                  </a:lnTo>
                  <a:lnTo>
                    <a:pt x="7" y="55"/>
                  </a:lnTo>
                  <a:lnTo>
                    <a:pt x="7" y="54"/>
                  </a:lnTo>
                  <a:lnTo>
                    <a:pt x="6" y="54"/>
                  </a:lnTo>
                  <a:lnTo>
                    <a:pt x="5" y="54"/>
                  </a:lnTo>
                  <a:lnTo>
                    <a:pt x="3" y="53"/>
                  </a:lnTo>
                  <a:lnTo>
                    <a:pt x="2" y="53"/>
                  </a:lnTo>
                  <a:lnTo>
                    <a:pt x="1" y="51"/>
                  </a:lnTo>
                  <a:lnTo>
                    <a:pt x="0" y="50"/>
                  </a:lnTo>
                  <a:lnTo>
                    <a:pt x="0" y="48"/>
                  </a:lnTo>
                  <a:lnTo>
                    <a:pt x="0" y="47"/>
                  </a:lnTo>
                  <a:lnTo>
                    <a:pt x="0" y="46"/>
                  </a:lnTo>
                  <a:lnTo>
                    <a:pt x="0" y="42"/>
                  </a:lnTo>
                  <a:lnTo>
                    <a:pt x="0" y="40"/>
                  </a:lnTo>
                  <a:lnTo>
                    <a:pt x="1" y="39"/>
                  </a:lnTo>
                  <a:lnTo>
                    <a:pt x="2" y="38"/>
                  </a:lnTo>
                  <a:lnTo>
                    <a:pt x="5" y="38"/>
                  </a:lnTo>
                  <a:lnTo>
                    <a:pt x="6" y="38"/>
                  </a:lnTo>
                  <a:lnTo>
                    <a:pt x="8" y="39"/>
                  </a:lnTo>
                  <a:lnTo>
                    <a:pt x="9" y="39"/>
                  </a:lnTo>
                  <a:lnTo>
                    <a:pt x="11" y="40"/>
                  </a:lnTo>
                  <a:lnTo>
                    <a:pt x="12" y="42"/>
                  </a:lnTo>
                  <a:lnTo>
                    <a:pt x="14" y="42"/>
                  </a:lnTo>
                  <a:lnTo>
                    <a:pt x="17" y="44"/>
                  </a:lnTo>
                  <a:lnTo>
                    <a:pt x="19" y="44"/>
                  </a:lnTo>
                  <a:lnTo>
                    <a:pt x="19" y="40"/>
                  </a:lnTo>
                  <a:lnTo>
                    <a:pt x="20" y="38"/>
                  </a:lnTo>
                  <a:lnTo>
                    <a:pt x="21" y="36"/>
                  </a:lnTo>
                  <a:lnTo>
                    <a:pt x="22" y="33"/>
                  </a:lnTo>
                  <a:lnTo>
                    <a:pt x="24" y="32"/>
                  </a:lnTo>
                  <a:lnTo>
                    <a:pt x="25" y="31"/>
                  </a:lnTo>
                  <a:lnTo>
                    <a:pt x="25" y="28"/>
                  </a:lnTo>
                  <a:lnTo>
                    <a:pt x="25" y="25"/>
                  </a:lnTo>
                  <a:lnTo>
                    <a:pt x="22" y="25"/>
                  </a:lnTo>
                  <a:lnTo>
                    <a:pt x="20" y="25"/>
                  </a:lnTo>
                  <a:lnTo>
                    <a:pt x="18" y="24"/>
                  </a:lnTo>
                  <a:lnTo>
                    <a:pt x="15" y="22"/>
                  </a:lnTo>
                  <a:lnTo>
                    <a:pt x="13" y="21"/>
                  </a:lnTo>
                  <a:lnTo>
                    <a:pt x="12" y="18"/>
                  </a:lnTo>
                  <a:lnTo>
                    <a:pt x="11" y="14"/>
                  </a:lnTo>
                  <a:lnTo>
                    <a:pt x="11" y="10"/>
                  </a:lnTo>
                  <a:lnTo>
                    <a:pt x="30" y="21"/>
                  </a:lnTo>
                  <a:lnTo>
                    <a:pt x="38" y="32"/>
                  </a:lnTo>
                  <a:lnTo>
                    <a:pt x="53" y="35"/>
                  </a:lnTo>
                  <a:lnTo>
                    <a:pt x="67" y="32"/>
                  </a:lnTo>
                  <a:lnTo>
                    <a:pt x="65" y="18"/>
                  </a:lnTo>
                  <a:lnTo>
                    <a:pt x="76" y="13"/>
                  </a:lnTo>
                  <a:lnTo>
                    <a:pt x="82" y="0"/>
                  </a:lnTo>
                  <a:lnTo>
                    <a:pt x="92" y="3"/>
                  </a:lnTo>
                  <a:lnTo>
                    <a:pt x="103" y="13"/>
                  </a:lnTo>
                  <a:lnTo>
                    <a:pt x="112" y="21"/>
                  </a:lnTo>
                  <a:lnTo>
                    <a:pt x="116" y="32"/>
                  </a:lnTo>
                  <a:lnTo>
                    <a:pt x="129" y="40"/>
                  </a:lnTo>
                  <a:lnTo>
                    <a:pt x="141" y="40"/>
                  </a:lnTo>
                  <a:lnTo>
                    <a:pt x="154" y="58"/>
                  </a:lnTo>
                  <a:lnTo>
                    <a:pt x="165" y="71"/>
                  </a:lnTo>
                  <a:lnTo>
                    <a:pt x="184" y="83"/>
                  </a:lnTo>
                  <a:lnTo>
                    <a:pt x="192" y="92"/>
                  </a:lnTo>
                  <a:lnTo>
                    <a:pt x="209" y="101"/>
                  </a:lnTo>
                  <a:lnTo>
                    <a:pt x="222" y="107"/>
                  </a:lnTo>
                  <a:lnTo>
                    <a:pt x="233" y="111"/>
                  </a:lnTo>
                  <a:lnTo>
                    <a:pt x="241" y="114"/>
                  </a:lnTo>
                  <a:lnTo>
                    <a:pt x="236" y="11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4" name="Freeform 362">
              <a:extLst>
                <a:ext uri="{FF2B5EF4-FFF2-40B4-BE49-F238E27FC236}">
                  <a16:creationId xmlns:a16="http://schemas.microsoft.com/office/drawing/2014/main" id="{9868917E-C238-6F94-C155-DFE78F213FBD}"/>
                </a:ext>
              </a:extLst>
            </p:cNvPr>
            <p:cNvSpPr>
              <a:spLocks/>
            </p:cNvSpPr>
            <p:nvPr/>
          </p:nvSpPr>
          <p:spPr bwMode="gray">
            <a:xfrm>
              <a:off x="7090715" y="1654064"/>
              <a:ext cx="1145012" cy="582398"/>
            </a:xfrm>
            <a:custGeom>
              <a:avLst/>
              <a:gdLst>
                <a:gd name="T0" fmla="*/ 211138 w 617"/>
                <a:gd name="T1" fmla="*/ 414743 h 333"/>
                <a:gd name="T2" fmla="*/ 201613 w 617"/>
                <a:gd name="T3" fmla="*/ 414743 h 333"/>
                <a:gd name="T4" fmla="*/ 192088 w 617"/>
                <a:gd name="T5" fmla="*/ 421749 h 333"/>
                <a:gd name="T6" fmla="*/ 184150 w 617"/>
                <a:gd name="T7" fmla="*/ 434359 h 333"/>
                <a:gd name="T8" fmla="*/ 179388 w 617"/>
                <a:gd name="T9" fmla="*/ 406336 h 333"/>
                <a:gd name="T10" fmla="*/ 163513 w 617"/>
                <a:gd name="T11" fmla="*/ 395127 h 333"/>
                <a:gd name="T12" fmla="*/ 152400 w 617"/>
                <a:gd name="T13" fmla="*/ 379714 h 333"/>
                <a:gd name="T14" fmla="*/ 128588 w 617"/>
                <a:gd name="T15" fmla="*/ 355894 h 333"/>
                <a:gd name="T16" fmla="*/ 111125 w 617"/>
                <a:gd name="T17" fmla="*/ 339080 h 333"/>
                <a:gd name="T18" fmla="*/ 111125 w 617"/>
                <a:gd name="T19" fmla="*/ 329272 h 333"/>
                <a:gd name="T20" fmla="*/ 119063 w 617"/>
                <a:gd name="T21" fmla="*/ 323668 h 333"/>
                <a:gd name="T22" fmla="*/ 125413 w 617"/>
                <a:gd name="T23" fmla="*/ 313860 h 333"/>
                <a:gd name="T24" fmla="*/ 155575 w 617"/>
                <a:gd name="T25" fmla="*/ 301249 h 333"/>
                <a:gd name="T26" fmla="*/ 160338 w 617"/>
                <a:gd name="T27" fmla="*/ 284435 h 333"/>
                <a:gd name="T28" fmla="*/ 149225 w 617"/>
                <a:gd name="T29" fmla="*/ 263418 h 333"/>
                <a:gd name="T30" fmla="*/ 119063 w 617"/>
                <a:gd name="T31" fmla="*/ 255011 h 333"/>
                <a:gd name="T32" fmla="*/ 88900 w 617"/>
                <a:gd name="T33" fmla="*/ 256412 h 333"/>
                <a:gd name="T34" fmla="*/ 60325 w 617"/>
                <a:gd name="T35" fmla="*/ 280232 h 333"/>
                <a:gd name="T36" fmla="*/ 41275 w 617"/>
                <a:gd name="T37" fmla="*/ 235395 h 333"/>
                <a:gd name="T38" fmla="*/ 0 w 617"/>
                <a:gd name="T39" fmla="*/ 179348 h 333"/>
                <a:gd name="T40" fmla="*/ 50800 w 617"/>
                <a:gd name="T41" fmla="*/ 165337 h 333"/>
                <a:gd name="T42" fmla="*/ 104775 w 617"/>
                <a:gd name="T43" fmla="*/ 114895 h 333"/>
                <a:gd name="T44" fmla="*/ 207963 w 617"/>
                <a:gd name="T45" fmla="*/ 144319 h 333"/>
                <a:gd name="T46" fmla="*/ 306388 w 617"/>
                <a:gd name="T47" fmla="*/ 147122 h 333"/>
                <a:gd name="T48" fmla="*/ 315913 w 617"/>
                <a:gd name="T49" fmla="*/ 110692 h 333"/>
                <a:gd name="T50" fmla="*/ 312738 w 617"/>
                <a:gd name="T51" fmla="*/ 49041 h 333"/>
                <a:gd name="T52" fmla="*/ 469900 w 617"/>
                <a:gd name="T53" fmla="*/ 9808 h 333"/>
                <a:gd name="T54" fmla="*/ 547688 w 617"/>
                <a:gd name="T55" fmla="*/ 35029 h 333"/>
                <a:gd name="T56" fmla="*/ 615950 w 617"/>
                <a:gd name="T57" fmla="*/ 36430 h 333"/>
                <a:gd name="T58" fmla="*/ 682625 w 617"/>
                <a:gd name="T59" fmla="*/ 23820 h 333"/>
                <a:gd name="T60" fmla="*/ 771525 w 617"/>
                <a:gd name="T61" fmla="*/ 106488 h 333"/>
                <a:gd name="T62" fmla="*/ 838200 w 617"/>
                <a:gd name="T63" fmla="*/ 137314 h 333"/>
                <a:gd name="T64" fmla="*/ 931863 w 617"/>
                <a:gd name="T65" fmla="*/ 165337 h 333"/>
                <a:gd name="T66" fmla="*/ 979488 w 617"/>
                <a:gd name="T67" fmla="*/ 191959 h 333"/>
                <a:gd name="T68" fmla="*/ 969963 w 617"/>
                <a:gd name="T69" fmla="*/ 214377 h 333"/>
                <a:gd name="T70" fmla="*/ 957263 w 617"/>
                <a:gd name="T71" fmla="*/ 224185 h 333"/>
                <a:gd name="T72" fmla="*/ 968375 w 617"/>
                <a:gd name="T73" fmla="*/ 255011 h 333"/>
                <a:gd name="T74" fmla="*/ 955675 w 617"/>
                <a:gd name="T75" fmla="*/ 259214 h 333"/>
                <a:gd name="T76" fmla="*/ 939800 w 617"/>
                <a:gd name="T77" fmla="*/ 259214 h 333"/>
                <a:gd name="T78" fmla="*/ 917575 w 617"/>
                <a:gd name="T79" fmla="*/ 250807 h 333"/>
                <a:gd name="T80" fmla="*/ 917575 w 617"/>
                <a:gd name="T81" fmla="*/ 284435 h 333"/>
                <a:gd name="T82" fmla="*/ 912813 w 617"/>
                <a:gd name="T83" fmla="*/ 313860 h 333"/>
                <a:gd name="T84" fmla="*/ 871538 w 617"/>
                <a:gd name="T85" fmla="*/ 319464 h 333"/>
                <a:gd name="T86" fmla="*/ 873125 w 617"/>
                <a:gd name="T87" fmla="*/ 333476 h 333"/>
                <a:gd name="T88" fmla="*/ 890588 w 617"/>
                <a:gd name="T89" fmla="*/ 365703 h 333"/>
                <a:gd name="T90" fmla="*/ 898525 w 617"/>
                <a:gd name="T91" fmla="*/ 379714 h 333"/>
                <a:gd name="T92" fmla="*/ 898525 w 617"/>
                <a:gd name="T93" fmla="*/ 390923 h 333"/>
                <a:gd name="T94" fmla="*/ 896938 w 617"/>
                <a:gd name="T95" fmla="*/ 406336 h 333"/>
                <a:gd name="T96" fmla="*/ 850900 w 617"/>
                <a:gd name="T97" fmla="*/ 400732 h 333"/>
                <a:gd name="T98" fmla="*/ 720725 w 617"/>
                <a:gd name="T99" fmla="*/ 411941 h 333"/>
                <a:gd name="T100" fmla="*/ 641350 w 617"/>
                <a:gd name="T101" fmla="*/ 430156 h 333"/>
                <a:gd name="T102" fmla="*/ 560388 w 617"/>
                <a:gd name="T103" fmla="*/ 456778 h 333"/>
                <a:gd name="T104" fmla="*/ 473075 w 617"/>
                <a:gd name="T105" fmla="*/ 376912 h 333"/>
                <a:gd name="T106" fmla="*/ 255588 w 617"/>
                <a:gd name="T107" fmla="*/ 325069 h 3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17"/>
                <a:gd name="T163" fmla="*/ 0 h 333"/>
                <a:gd name="T164" fmla="*/ 617 w 617"/>
                <a:gd name="T165" fmla="*/ 333 h 33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17" h="333">
                  <a:moveTo>
                    <a:pt x="176" y="321"/>
                  </a:moveTo>
                  <a:lnTo>
                    <a:pt x="165" y="318"/>
                  </a:lnTo>
                  <a:lnTo>
                    <a:pt x="157" y="307"/>
                  </a:lnTo>
                  <a:lnTo>
                    <a:pt x="134" y="296"/>
                  </a:lnTo>
                  <a:lnTo>
                    <a:pt x="133" y="296"/>
                  </a:lnTo>
                  <a:lnTo>
                    <a:pt x="132" y="296"/>
                  </a:lnTo>
                  <a:lnTo>
                    <a:pt x="131" y="296"/>
                  </a:lnTo>
                  <a:lnTo>
                    <a:pt x="129" y="296"/>
                  </a:lnTo>
                  <a:lnTo>
                    <a:pt x="128" y="296"/>
                  </a:lnTo>
                  <a:lnTo>
                    <a:pt x="127" y="296"/>
                  </a:lnTo>
                  <a:lnTo>
                    <a:pt x="126" y="296"/>
                  </a:lnTo>
                  <a:lnTo>
                    <a:pt x="125" y="299"/>
                  </a:lnTo>
                  <a:lnTo>
                    <a:pt x="123" y="300"/>
                  </a:lnTo>
                  <a:lnTo>
                    <a:pt x="122" y="300"/>
                  </a:lnTo>
                  <a:lnTo>
                    <a:pt x="121" y="301"/>
                  </a:lnTo>
                  <a:lnTo>
                    <a:pt x="120" y="303"/>
                  </a:lnTo>
                  <a:lnTo>
                    <a:pt x="119" y="306"/>
                  </a:lnTo>
                  <a:lnTo>
                    <a:pt x="119" y="308"/>
                  </a:lnTo>
                  <a:lnTo>
                    <a:pt x="120" y="311"/>
                  </a:lnTo>
                  <a:lnTo>
                    <a:pt x="116" y="310"/>
                  </a:lnTo>
                  <a:lnTo>
                    <a:pt x="115" y="307"/>
                  </a:lnTo>
                  <a:lnTo>
                    <a:pt x="114" y="304"/>
                  </a:lnTo>
                  <a:lnTo>
                    <a:pt x="113" y="300"/>
                  </a:lnTo>
                  <a:lnTo>
                    <a:pt x="113" y="296"/>
                  </a:lnTo>
                  <a:lnTo>
                    <a:pt x="113" y="290"/>
                  </a:lnTo>
                  <a:lnTo>
                    <a:pt x="113" y="286"/>
                  </a:lnTo>
                  <a:lnTo>
                    <a:pt x="113" y="282"/>
                  </a:lnTo>
                  <a:lnTo>
                    <a:pt x="110" y="282"/>
                  </a:lnTo>
                  <a:lnTo>
                    <a:pt x="107" y="282"/>
                  </a:lnTo>
                  <a:lnTo>
                    <a:pt x="103" y="282"/>
                  </a:lnTo>
                  <a:lnTo>
                    <a:pt x="101" y="280"/>
                  </a:lnTo>
                  <a:lnTo>
                    <a:pt x="98" y="280"/>
                  </a:lnTo>
                  <a:lnTo>
                    <a:pt x="97" y="278"/>
                  </a:lnTo>
                  <a:lnTo>
                    <a:pt x="96" y="275"/>
                  </a:lnTo>
                  <a:lnTo>
                    <a:pt x="96" y="271"/>
                  </a:lnTo>
                  <a:lnTo>
                    <a:pt x="91" y="271"/>
                  </a:lnTo>
                  <a:lnTo>
                    <a:pt x="88" y="268"/>
                  </a:lnTo>
                  <a:lnTo>
                    <a:pt x="85" y="264"/>
                  </a:lnTo>
                  <a:lnTo>
                    <a:pt x="83" y="258"/>
                  </a:lnTo>
                  <a:lnTo>
                    <a:pt x="81" y="254"/>
                  </a:lnTo>
                  <a:lnTo>
                    <a:pt x="78" y="249"/>
                  </a:lnTo>
                  <a:lnTo>
                    <a:pt x="75" y="246"/>
                  </a:lnTo>
                  <a:lnTo>
                    <a:pt x="70" y="245"/>
                  </a:lnTo>
                  <a:lnTo>
                    <a:pt x="70" y="243"/>
                  </a:lnTo>
                  <a:lnTo>
                    <a:pt x="70" y="242"/>
                  </a:lnTo>
                  <a:lnTo>
                    <a:pt x="70" y="240"/>
                  </a:lnTo>
                  <a:lnTo>
                    <a:pt x="70" y="239"/>
                  </a:lnTo>
                  <a:lnTo>
                    <a:pt x="70" y="238"/>
                  </a:lnTo>
                  <a:lnTo>
                    <a:pt x="70" y="236"/>
                  </a:lnTo>
                  <a:lnTo>
                    <a:pt x="70" y="235"/>
                  </a:lnTo>
                  <a:lnTo>
                    <a:pt x="70" y="232"/>
                  </a:lnTo>
                  <a:lnTo>
                    <a:pt x="71" y="232"/>
                  </a:lnTo>
                  <a:lnTo>
                    <a:pt x="72" y="232"/>
                  </a:lnTo>
                  <a:lnTo>
                    <a:pt x="73" y="232"/>
                  </a:lnTo>
                  <a:lnTo>
                    <a:pt x="75" y="231"/>
                  </a:lnTo>
                  <a:lnTo>
                    <a:pt x="76" y="229"/>
                  </a:lnTo>
                  <a:lnTo>
                    <a:pt x="77" y="229"/>
                  </a:lnTo>
                  <a:lnTo>
                    <a:pt x="77" y="228"/>
                  </a:lnTo>
                  <a:lnTo>
                    <a:pt x="77" y="225"/>
                  </a:lnTo>
                  <a:lnTo>
                    <a:pt x="79" y="224"/>
                  </a:lnTo>
                  <a:lnTo>
                    <a:pt x="82" y="221"/>
                  </a:lnTo>
                  <a:lnTo>
                    <a:pt x="85" y="220"/>
                  </a:lnTo>
                  <a:lnTo>
                    <a:pt x="89" y="218"/>
                  </a:lnTo>
                  <a:lnTo>
                    <a:pt x="94" y="217"/>
                  </a:lnTo>
                  <a:lnTo>
                    <a:pt x="98" y="215"/>
                  </a:lnTo>
                  <a:lnTo>
                    <a:pt x="104" y="215"/>
                  </a:lnTo>
                  <a:lnTo>
                    <a:pt x="103" y="211"/>
                  </a:lnTo>
                  <a:lnTo>
                    <a:pt x="102" y="208"/>
                  </a:lnTo>
                  <a:lnTo>
                    <a:pt x="102" y="206"/>
                  </a:lnTo>
                  <a:lnTo>
                    <a:pt x="101" y="203"/>
                  </a:lnTo>
                  <a:lnTo>
                    <a:pt x="100" y="199"/>
                  </a:lnTo>
                  <a:lnTo>
                    <a:pt x="98" y="196"/>
                  </a:lnTo>
                  <a:lnTo>
                    <a:pt x="98" y="192"/>
                  </a:lnTo>
                  <a:lnTo>
                    <a:pt x="98" y="188"/>
                  </a:lnTo>
                  <a:lnTo>
                    <a:pt x="94" y="188"/>
                  </a:lnTo>
                  <a:lnTo>
                    <a:pt x="90" y="186"/>
                  </a:lnTo>
                  <a:lnTo>
                    <a:pt x="87" y="185"/>
                  </a:lnTo>
                  <a:lnTo>
                    <a:pt x="82" y="185"/>
                  </a:lnTo>
                  <a:lnTo>
                    <a:pt x="78" y="183"/>
                  </a:lnTo>
                  <a:lnTo>
                    <a:pt x="75" y="182"/>
                  </a:lnTo>
                  <a:lnTo>
                    <a:pt x="71" y="181"/>
                  </a:lnTo>
                  <a:lnTo>
                    <a:pt x="69" y="181"/>
                  </a:lnTo>
                  <a:lnTo>
                    <a:pt x="64" y="181"/>
                  </a:lnTo>
                  <a:lnTo>
                    <a:pt x="59" y="182"/>
                  </a:lnTo>
                  <a:lnTo>
                    <a:pt x="56" y="183"/>
                  </a:lnTo>
                  <a:lnTo>
                    <a:pt x="52" y="186"/>
                  </a:lnTo>
                  <a:lnTo>
                    <a:pt x="48" y="189"/>
                  </a:lnTo>
                  <a:lnTo>
                    <a:pt x="45" y="193"/>
                  </a:lnTo>
                  <a:lnTo>
                    <a:pt x="41" y="196"/>
                  </a:lnTo>
                  <a:lnTo>
                    <a:pt x="38" y="200"/>
                  </a:lnTo>
                  <a:lnTo>
                    <a:pt x="38" y="197"/>
                  </a:lnTo>
                  <a:lnTo>
                    <a:pt x="32" y="196"/>
                  </a:lnTo>
                  <a:lnTo>
                    <a:pt x="38" y="188"/>
                  </a:lnTo>
                  <a:lnTo>
                    <a:pt x="32" y="178"/>
                  </a:lnTo>
                  <a:lnTo>
                    <a:pt x="26" y="168"/>
                  </a:lnTo>
                  <a:lnTo>
                    <a:pt x="13" y="168"/>
                  </a:lnTo>
                  <a:lnTo>
                    <a:pt x="8" y="158"/>
                  </a:lnTo>
                  <a:lnTo>
                    <a:pt x="2" y="155"/>
                  </a:lnTo>
                  <a:lnTo>
                    <a:pt x="0" y="143"/>
                  </a:lnTo>
                  <a:lnTo>
                    <a:pt x="0" y="128"/>
                  </a:lnTo>
                  <a:lnTo>
                    <a:pt x="4" y="118"/>
                  </a:lnTo>
                  <a:lnTo>
                    <a:pt x="4" y="111"/>
                  </a:lnTo>
                  <a:lnTo>
                    <a:pt x="15" y="115"/>
                  </a:lnTo>
                  <a:lnTo>
                    <a:pt x="26" y="121"/>
                  </a:lnTo>
                  <a:lnTo>
                    <a:pt x="32" y="118"/>
                  </a:lnTo>
                  <a:lnTo>
                    <a:pt x="23" y="105"/>
                  </a:lnTo>
                  <a:lnTo>
                    <a:pt x="34" y="98"/>
                  </a:lnTo>
                  <a:lnTo>
                    <a:pt x="45" y="86"/>
                  </a:lnTo>
                  <a:lnTo>
                    <a:pt x="56" y="82"/>
                  </a:lnTo>
                  <a:lnTo>
                    <a:pt x="66" y="82"/>
                  </a:lnTo>
                  <a:lnTo>
                    <a:pt x="75" y="79"/>
                  </a:lnTo>
                  <a:lnTo>
                    <a:pt x="88" y="86"/>
                  </a:lnTo>
                  <a:lnTo>
                    <a:pt x="102" y="93"/>
                  </a:lnTo>
                  <a:lnTo>
                    <a:pt x="115" y="105"/>
                  </a:lnTo>
                  <a:lnTo>
                    <a:pt x="131" y="103"/>
                  </a:lnTo>
                  <a:lnTo>
                    <a:pt x="143" y="98"/>
                  </a:lnTo>
                  <a:lnTo>
                    <a:pt x="153" y="96"/>
                  </a:lnTo>
                  <a:lnTo>
                    <a:pt x="165" y="93"/>
                  </a:lnTo>
                  <a:lnTo>
                    <a:pt x="178" y="100"/>
                  </a:lnTo>
                  <a:lnTo>
                    <a:pt x="193" y="105"/>
                  </a:lnTo>
                  <a:lnTo>
                    <a:pt x="205" y="103"/>
                  </a:lnTo>
                  <a:lnTo>
                    <a:pt x="221" y="98"/>
                  </a:lnTo>
                  <a:lnTo>
                    <a:pt x="221" y="86"/>
                  </a:lnTo>
                  <a:lnTo>
                    <a:pt x="210" y="86"/>
                  </a:lnTo>
                  <a:lnTo>
                    <a:pt x="199" y="79"/>
                  </a:lnTo>
                  <a:lnTo>
                    <a:pt x="191" y="72"/>
                  </a:lnTo>
                  <a:lnTo>
                    <a:pt x="202" y="69"/>
                  </a:lnTo>
                  <a:lnTo>
                    <a:pt x="199" y="54"/>
                  </a:lnTo>
                  <a:lnTo>
                    <a:pt x="216" y="51"/>
                  </a:lnTo>
                  <a:lnTo>
                    <a:pt x="197" y="35"/>
                  </a:lnTo>
                  <a:lnTo>
                    <a:pt x="227" y="26"/>
                  </a:lnTo>
                  <a:lnTo>
                    <a:pt x="255" y="25"/>
                  </a:lnTo>
                  <a:lnTo>
                    <a:pt x="259" y="14"/>
                  </a:lnTo>
                  <a:lnTo>
                    <a:pt x="278" y="12"/>
                  </a:lnTo>
                  <a:lnTo>
                    <a:pt x="296" y="7"/>
                  </a:lnTo>
                  <a:lnTo>
                    <a:pt x="304" y="0"/>
                  </a:lnTo>
                  <a:lnTo>
                    <a:pt x="323" y="4"/>
                  </a:lnTo>
                  <a:lnTo>
                    <a:pt x="336" y="0"/>
                  </a:lnTo>
                  <a:lnTo>
                    <a:pt x="342" y="7"/>
                  </a:lnTo>
                  <a:lnTo>
                    <a:pt x="345" y="25"/>
                  </a:lnTo>
                  <a:lnTo>
                    <a:pt x="358" y="26"/>
                  </a:lnTo>
                  <a:lnTo>
                    <a:pt x="361" y="19"/>
                  </a:lnTo>
                  <a:lnTo>
                    <a:pt x="368" y="26"/>
                  </a:lnTo>
                  <a:lnTo>
                    <a:pt x="379" y="29"/>
                  </a:lnTo>
                  <a:lnTo>
                    <a:pt x="388" y="26"/>
                  </a:lnTo>
                  <a:lnTo>
                    <a:pt x="388" y="42"/>
                  </a:lnTo>
                  <a:lnTo>
                    <a:pt x="398" y="39"/>
                  </a:lnTo>
                  <a:lnTo>
                    <a:pt x="411" y="32"/>
                  </a:lnTo>
                  <a:lnTo>
                    <a:pt x="422" y="22"/>
                  </a:lnTo>
                  <a:lnTo>
                    <a:pt x="430" y="17"/>
                  </a:lnTo>
                  <a:lnTo>
                    <a:pt x="430" y="29"/>
                  </a:lnTo>
                  <a:lnTo>
                    <a:pt x="443" y="37"/>
                  </a:lnTo>
                  <a:lnTo>
                    <a:pt x="455" y="44"/>
                  </a:lnTo>
                  <a:lnTo>
                    <a:pt x="472" y="60"/>
                  </a:lnTo>
                  <a:lnTo>
                    <a:pt x="486" y="76"/>
                  </a:lnTo>
                  <a:lnTo>
                    <a:pt x="502" y="90"/>
                  </a:lnTo>
                  <a:lnTo>
                    <a:pt x="508" y="103"/>
                  </a:lnTo>
                  <a:lnTo>
                    <a:pt x="512" y="90"/>
                  </a:lnTo>
                  <a:lnTo>
                    <a:pt x="518" y="90"/>
                  </a:lnTo>
                  <a:lnTo>
                    <a:pt x="528" y="98"/>
                  </a:lnTo>
                  <a:lnTo>
                    <a:pt x="538" y="103"/>
                  </a:lnTo>
                  <a:lnTo>
                    <a:pt x="550" y="103"/>
                  </a:lnTo>
                  <a:lnTo>
                    <a:pt x="561" y="96"/>
                  </a:lnTo>
                  <a:lnTo>
                    <a:pt x="572" y="108"/>
                  </a:lnTo>
                  <a:lnTo>
                    <a:pt x="587" y="118"/>
                  </a:lnTo>
                  <a:lnTo>
                    <a:pt x="600" y="128"/>
                  </a:lnTo>
                  <a:lnTo>
                    <a:pt x="615" y="130"/>
                  </a:lnTo>
                  <a:lnTo>
                    <a:pt x="617" y="133"/>
                  </a:lnTo>
                  <a:lnTo>
                    <a:pt x="617" y="135"/>
                  </a:lnTo>
                  <a:lnTo>
                    <a:pt x="617" y="137"/>
                  </a:lnTo>
                  <a:lnTo>
                    <a:pt x="617" y="140"/>
                  </a:lnTo>
                  <a:lnTo>
                    <a:pt x="616" y="144"/>
                  </a:lnTo>
                  <a:lnTo>
                    <a:pt x="616" y="147"/>
                  </a:lnTo>
                  <a:lnTo>
                    <a:pt x="613" y="150"/>
                  </a:lnTo>
                  <a:lnTo>
                    <a:pt x="611" y="153"/>
                  </a:lnTo>
                  <a:lnTo>
                    <a:pt x="606" y="155"/>
                  </a:lnTo>
                  <a:lnTo>
                    <a:pt x="604" y="155"/>
                  </a:lnTo>
                  <a:lnTo>
                    <a:pt x="603" y="157"/>
                  </a:lnTo>
                  <a:lnTo>
                    <a:pt x="603" y="158"/>
                  </a:lnTo>
                  <a:lnTo>
                    <a:pt x="603" y="160"/>
                  </a:lnTo>
                  <a:lnTo>
                    <a:pt x="604" y="164"/>
                  </a:lnTo>
                  <a:lnTo>
                    <a:pt x="606" y="169"/>
                  </a:lnTo>
                  <a:lnTo>
                    <a:pt x="610" y="175"/>
                  </a:lnTo>
                  <a:lnTo>
                    <a:pt x="610" y="179"/>
                  </a:lnTo>
                  <a:lnTo>
                    <a:pt x="610" y="182"/>
                  </a:lnTo>
                  <a:lnTo>
                    <a:pt x="609" y="183"/>
                  </a:lnTo>
                  <a:lnTo>
                    <a:pt x="608" y="185"/>
                  </a:lnTo>
                  <a:lnTo>
                    <a:pt x="604" y="185"/>
                  </a:lnTo>
                  <a:lnTo>
                    <a:pt x="603" y="185"/>
                  </a:lnTo>
                  <a:lnTo>
                    <a:pt x="602" y="185"/>
                  </a:lnTo>
                  <a:lnTo>
                    <a:pt x="600" y="185"/>
                  </a:lnTo>
                  <a:lnTo>
                    <a:pt x="599" y="185"/>
                  </a:lnTo>
                  <a:lnTo>
                    <a:pt x="598" y="185"/>
                  </a:lnTo>
                  <a:lnTo>
                    <a:pt x="596" y="185"/>
                  </a:lnTo>
                  <a:lnTo>
                    <a:pt x="592" y="185"/>
                  </a:lnTo>
                  <a:lnTo>
                    <a:pt x="590" y="183"/>
                  </a:lnTo>
                  <a:lnTo>
                    <a:pt x="586" y="182"/>
                  </a:lnTo>
                  <a:lnTo>
                    <a:pt x="584" y="182"/>
                  </a:lnTo>
                  <a:lnTo>
                    <a:pt x="580" y="181"/>
                  </a:lnTo>
                  <a:lnTo>
                    <a:pt x="578" y="179"/>
                  </a:lnTo>
                  <a:lnTo>
                    <a:pt x="577" y="178"/>
                  </a:lnTo>
                  <a:lnTo>
                    <a:pt x="575" y="182"/>
                  </a:lnTo>
                  <a:lnTo>
                    <a:pt x="575" y="189"/>
                  </a:lnTo>
                  <a:lnTo>
                    <a:pt x="577" y="196"/>
                  </a:lnTo>
                  <a:lnTo>
                    <a:pt x="578" y="203"/>
                  </a:lnTo>
                  <a:lnTo>
                    <a:pt x="579" y="210"/>
                  </a:lnTo>
                  <a:lnTo>
                    <a:pt x="579" y="217"/>
                  </a:lnTo>
                  <a:lnTo>
                    <a:pt x="579" y="221"/>
                  </a:lnTo>
                  <a:lnTo>
                    <a:pt x="579" y="222"/>
                  </a:lnTo>
                  <a:lnTo>
                    <a:pt x="575" y="224"/>
                  </a:lnTo>
                  <a:lnTo>
                    <a:pt x="571" y="224"/>
                  </a:lnTo>
                  <a:lnTo>
                    <a:pt x="565" y="224"/>
                  </a:lnTo>
                  <a:lnTo>
                    <a:pt x="559" y="224"/>
                  </a:lnTo>
                  <a:lnTo>
                    <a:pt x="554" y="225"/>
                  </a:lnTo>
                  <a:lnTo>
                    <a:pt x="549" y="228"/>
                  </a:lnTo>
                  <a:lnTo>
                    <a:pt x="547" y="229"/>
                  </a:lnTo>
                  <a:lnTo>
                    <a:pt x="546" y="231"/>
                  </a:lnTo>
                  <a:lnTo>
                    <a:pt x="544" y="232"/>
                  </a:lnTo>
                  <a:lnTo>
                    <a:pt x="544" y="235"/>
                  </a:lnTo>
                  <a:lnTo>
                    <a:pt x="550" y="238"/>
                  </a:lnTo>
                  <a:lnTo>
                    <a:pt x="555" y="240"/>
                  </a:lnTo>
                  <a:lnTo>
                    <a:pt x="558" y="245"/>
                  </a:lnTo>
                  <a:lnTo>
                    <a:pt x="559" y="251"/>
                  </a:lnTo>
                  <a:lnTo>
                    <a:pt x="560" y="257"/>
                  </a:lnTo>
                  <a:lnTo>
                    <a:pt x="561" y="261"/>
                  </a:lnTo>
                  <a:lnTo>
                    <a:pt x="562" y="264"/>
                  </a:lnTo>
                  <a:lnTo>
                    <a:pt x="566" y="267"/>
                  </a:lnTo>
                  <a:lnTo>
                    <a:pt x="566" y="268"/>
                  </a:lnTo>
                  <a:lnTo>
                    <a:pt x="566" y="269"/>
                  </a:lnTo>
                  <a:lnTo>
                    <a:pt x="566" y="271"/>
                  </a:lnTo>
                  <a:lnTo>
                    <a:pt x="566" y="272"/>
                  </a:lnTo>
                  <a:lnTo>
                    <a:pt x="566" y="274"/>
                  </a:lnTo>
                  <a:lnTo>
                    <a:pt x="566" y="275"/>
                  </a:lnTo>
                  <a:lnTo>
                    <a:pt x="566" y="278"/>
                  </a:lnTo>
                  <a:lnTo>
                    <a:pt x="566" y="279"/>
                  </a:lnTo>
                  <a:lnTo>
                    <a:pt x="566" y="282"/>
                  </a:lnTo>
                  <a:lnTo>
                    <a:pt x="566" y="285"/>
                  </a:lnTo>
                  <a:lnTo>
                    <a:pt x="566" y="286"/>
                  </a:lnTo>
                  <a:lnTo>
                    <a:pt x="566" y="289"/>
                  </a:lnTo>
                  <a:lnTo>
                    <a:pt x="565" y="290"/>
                  </a:lnTo>
                  <a:lnTo>
                    <a:pt x="565" y="293"/>
                  </a:lnTo>
                  <a:lnTo>
                    <a:pt x="565" y="294"/>
                  </a:lnTo>
                  <a:lnTo>
                    <a:pt x="563" y="296"/>
                  </a:lnTo>
                  <a:lnTo>
                    <a:pt x="559" y="294"/>
                  </a:lnTo>
                  <a:lnTo>
                    <a:pt x="536" y="286"/>
                  </a:lnTo>
                  <a:lnTo>
                    <a:pt x="515" y="286"/>
                  </a:lnTo>
                  <a:lnTo>
                    <a:pt x="496" y="282"/>
                  </a:lnTo>
                  <a:lnTo>
                    <a:pt x="474" y="282"/>
                  </a:lnTo>
                  <a:lnTo>
                    <a:pt x="458" y="276"/>
                  </a:lnTo>
                  <a:lnTo>
                    <a:pt x="454" y="294"/>
                  </a:lnTo>
                  <a:lnTo>
                    <a:pt x="434" y="286"/>
                  </a:lnTo>
                  <a:lnTo>
                    <a:pt x="422" y="282"/>
                  </a:lnTo>
                  <a:lnTo>
                    <a:pt x="413" y="294"/>
                  </a:lnTo>
                  <a:lnTo>
                    <a:pt x="411" y="299"/>
                  </a:lnTo>
                  <a:lnTo>
                    <a:pt x="404" y="307"/>
                  </a:lnTo>
                  <a:lnTo>
                    <a:pt x="393" y="314"/>
                  </a:lnTo>
                  <a:lnTo>
                    <a:pt x="385" y="326"/>
                  </a:lnTo>
                  <a:lnTo>
                    <a:pt x="379" y="333"/>
                  </a:lnTo>
                  <a:lnTo>
                    <a:pt x="368" y="321"/>
                  </a:lnTo>
                  <a:lnTo>
                    <a:pt x="353" y="326"/>
                  </a:lnTo>
                  <a:lnTo>
                    <a:pt x="345" y="311"/>
                  </a:lnTo>
                  <a:lnTo>
                    <a:pt x="334" y="289"/>
                  </a:lnTo>
                  <a:lnTo>
                    <a:pt x="321" y="276"/>
                  </a:lnTo>
                  <a:lnTo>
                    <a:pt x="309" y="267"/>
                  </a:lnTo>
                  <a:lnTo>
                    <a:pt x="298" y="269"/>
                  </a:lnTo>
                  <a:lnTo>
                    <a:pt x="283" y="267"/>
                  </a:lnTo>
                  <a:lnTo>
                    <a:pt x="261" y="269"/>
                  </a:lnTo>
                  <a:lnTo>
                    <a:pt x="226" y="235"/>
                  </a:lnTo>
                  <a:lnTo>
                    <a:pt x="195" y="221"/>
                  </a:lnTo>
                  <a:lnTo>
                    <a:pt x="161" y="232"/>
                  </a:lnTo>
                  <a:lnTo>
                    <a:pt x="176" y="321"/>
                  </a:lnTo>
                  <a:lnTo>
                    <a:pt x="180" y="321"/>
                  </a:lnTo>
                  <a:lnTo>
                    <a:pt x="176" y="32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5" name="Freeform 363">
              <a:extLst>
                <a:ext uri="{FF2B5EF4-FFF2-40B4-BE49-F238E27FC236}">
                  <a16:creationId xmlns:a16="http://schemas.microsoft.com/office/drawing/2014/main" id="{985E5A91-9B2E-4DAB-0048-4030F73D37F9}"/>
                </a:ext>
              </a:extLst>
            </p:cNvPr>
            <p:cNvSpPr>
              <a:spLocks/>
            </p:cNvSpPr>
            <p:nvPr/>
          </p:nvSpPr>
          <p:spPr bwMode="gray">
            <a:xfrm>
              <a:off x="6144575" y="1976961"/>
              <a:ext cx="86378" cy="61409"/>
            </a:xfrm>
            <a:custGeom>
              <a:avLst/>
              <a:gdLst>
                <a:gd name="T0" fmla="*/ 74613 w 47"/>
                <a:gd name="T1" fmla="*/ 16814 h 35"/>
                <a:gd name="T2" fmla="*/ 66675 w 47"/>
                <a:gd name="T3" fmla="*/ 21018 h 35"/>
                <a:gd name="T4" fmla="*/ 61913 w 47"/>
                <a:gd name="T5" fmla="*/ 26622 h 35"/>
                <a:gd name="T6" fmla="*/ 58738 w 47"/>
                <a:gd name="T7" fmla="*/ 32227 h 35"/>
                <a:gd name="T8" fmla="*/ 50800 w 47"/>
                <a:gd name="T9" fmla="*/ 39233 h 35"/>
                <a:gd name="T10" fmla="*/ 44450 w 47"/>
                <a:gd name="T11" fmla="*/ 44837 h 35"/>
                <a:gd name="T12" fmla="*/ 34925 w 47"/>
                <a:gd name="T13" fmla="*/ 47640 h 35"/>
                <a:gd name="T14" fmla="*/ 22225 w 47"/>
                <a:gd name="T15" fmla="*/ 49041 h 35"/>
                <a:gd name="T16" fmla="*/ 0 w 47"/>
                <a:gd name="T17" fmla="*/ 44837 h 35"/>
                <a:gd name="T18" fmla="*/ 0 w 47"/>
                <a:gd name="T19" fmla="*/ 43436 h 35"/>
                <a:gd name="T20" fmla="*/ 0 w 47"/>
                <a:gd name="T21" fmla="*/ 39233 h 35"/>
                <a:gd name="T22" fmla="*/ 0 w 47"/>
                <a:gd name="T23" fmla="*/ 33628 h 35"/>
                <a:gd name="T24" fmla="*/ 0 w 47"/>
                <a:gd name="T25" fmla="*/ 30826 h 35"/>
                <a:gd name="T26" fmla="*/ 0 w 47"/>
                <a:gd name="T27" fmla="*/ 28023 h 35"/>
                <a:gd name="T28" fmla="*/ 0 w 47"/>
                <a:gd name="T29" fmla="*/ 23820 h 35"/>
                <a:gd name="T30" fmla="*/ 0 w 47"/>
                <a:gd name="T31" fmla="*/ 21018 h 35"/>
                <a:gd name="T32" fmla="*/ 0 w 47"/>
                <a:gd name="T33" fmla="*/ 16814 h 35"/>
                <a:gd name="T34" fmla="*/ 3175 w 47"/>
                <a:gd name="T35" fmla="*/ 16814 h 35"/>
                <a:gd name="T36" fmla="*/ 7938 w 47"/>
                <a:gd name="T37" fmla="*/ 16814 h 35"/>
                <a:gd name="T38" fmla="*/ 9525 w 47"/>
                <a:gd name="T39" fmla="*/ 16814 h 35"/>
                <a:gd name="T40" fmla="*/ 11113 w 47"/>
                <a:gd name="T41" fmla="*/ 16814 h 35"/>
                <a:gd name="T42" fmla="*/ 12700 w 47"/>
                <a:gd name="T43" fmla="*/ 16814 h 35"/>
                <a:gd name="T44" fmla="*/ 15875 w 47"/>
                <a:gd name="T45" fmla="*/ 16814 h 35"/>
                <a:gd name="T46" fmla="*/ 20638 w 47"/>
                <a:gd name="T47" fmla="*/ 16814 h 35"/>
                <a:gd name="T48" fmla="*/ 22225 w 47"/>
                <a:gd name="T49" fmla="*/ 16814 h 35"/>
                <a:gd name="T50" fmla="*/ 28575 w 47"/>
                <a:gd name="T51" fmla="*/ 14012 h 35"/>
                <a:gd name="T52" fmla="*/ 33338 w 47"/>
                <a:gd name="T53" fmla="*/ 14012 h 35"/>
                <a:gd name="T54" fmla="*/ 38100 w 47"/>
                <a:gd name="T55" fmla="*/ 11209 h 35"/>
                <a:gd name="T56" fmla="*/ 42863 w 47"/>
                <a:gd name="T57" fmla="*/ 9808 h 35"/>
                <a:gd name="T58" fmla="*/ 47625 w 47"/>
                <a:gd name="T59" fmla="*/ 7006 h 35"/>
                <a:gd name="T60" fmla="*/ 52388 w 47"/>
                <a:gd name="T61" fmla="*/ 5605 h 35"/>
                <a:gd name="T62" fmla="*/ 58738 w 47"/>
                <a:gd name="T63" fmla="*/ 4204 h 35"/>
                <a:gd name="T64" fmla="*/ 63500 w 47"/>
                <a:gd name="T65" fmla="*/ 0 h 35"/>
                <a:gd name="T66" fmla="*/ 65088 w 47"/>
                <a:gd name="T67" fmla="*/ 1401 h 35"/>
                <a:gd name="T68" fmla="*/ 66675 w 47"/>
                <a:gd name="T69" fmla="*/ 4204 h 35"/>
                <a:gd name="T70" fmla="*/ 69850 w 47"/>
                <a:gd name="T71" fmla="*/ 5605 h 35"/>
                <a:gd name="T72" fmla="*/ 71438 w 47"/>
                <a:gd name="T73" fmla="*/ 7006 h 35"/>
                <a:gd name="T74" fmla="*/ 73025 w 47"/>
                <a:gd name="T75" fmla="*/ 7006 h 35"/>
                <a:gd name="T76" fmla="*/ 73025 w 47"/>
                <a:gd name="T77" fmla="*/ 9808 h 35"/>
                <a:gd name="T78" fmla="*/ 74613 w 47"/>
                <a:gd name="T79" fmla="*/ 11209 h 35"/>
                <a:gd name="T80" fmla="*/ 74613 w 47"/>
                <a:gd name="T81" fmla="*/ 16814 h 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
                <a:gd name="T124" fmla="*/ 0 h 35"/>
                <a:gd name="T125" fmla="*/ 47 w 47"/>
                <a:gd name="T126" fmla="*/ 35 h 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 h="35">
                  <a:moveTo>
                    <a:pt x="47" y="12"/>
                  </a:moveTo>
                  <a:lnTo>
                    <a:pt x="42" y="15"/>
                  </a:lnTo>
                  <a:lnTo>
                    <a:pt x="39" y="19"/>
                  </a:lnTo>
                  <a:lnTo>
                    <a:pt x="37" y="23"/>
                  </a:lnTo>
                  <a:lnTo>
                    <a:pt x="32" y="28"/>
                  </a:lnTo>
                  <a:lnTo>
                    <a:pt x="28" y="32"/>
                  </a:lnTo>
                  <a:lnTo>
                    <a:pt x="22" y="34"/>
                  </a:lnTo>
                  <a:lnTo>
                    <a:pt x="14" y="35"/>
                  </a:lnTo>
                  <a:lnTo>
                    <a:pt x="0" y="32"/>
                  </a:lnTo>
                  <a:lnTo>
                    <a:pt x="0" y="31"/>
                  </a:lnTo>
                  <a:lnTo>
                    <a:pt x="0" y="28"/>
                  </a:lnTo>
                  <a:lnTo>
                    <a:pt x="0" y="24"/>
                  </a:lnTo>
                  <a:lnTo>
                    <a:pt x="0" y="22"/>
                  </a:lnTo>
                  <a:lnTo>
                    <a:pt x="0" y="20"/>
                  </a:lnTo>
                  <a:lnTo>
                    <a:pt x="0" y="17"/>
                  </a:lnTo>
                  <a:lnTo>
                    <a:pt x="0" y="15"/>
                  </a:lnTo>
                  <a:lnTo>
                    <a:pt x="0" y="12"/>
                  </a:lnTo>
                  <a:lnTo>
                    <a:pt x="2" y="12"/>
                  </a:lnTo>
                  <a:lnTo>
                    <a:pt x="5" y="12"/>
                  </a:lnTo>
                  <a:lnTo>
                    <a:pt x="6" y="12"/>
                  </a:lnTo>
                  <a:lnTo>
                    <a:pt x="7" y="12"/>
                  </a:lnTo>
                  <a:lnTo>
                    <a:pt x="8" y="12"/>
                  </a:lnTo>
                  <a:lnTo>
                    <a:pt x="10" y="12"/>
                  </a:lnTo>
                  <a:lnTo>
                    <a:pt x="13" y="12"/>
                  </a:lnTo>
                  <a:lnTo>
                    <a:pt x="14" y="12"/>
                  </a:lnTo>
                  <a:lnTo>
                    <a:pt x="18" y="10"/>
                  </a:lnTo>
                  <a:lnTo>
                    <a:pt x="21" y="10"/>
                  </a:lnTo>
                  <a:lnTo>
                    <a:pt x="24" y="8"/>
                  </a:lnTo>
                  <a:lnTo>
                    <a:pt x="27" y="7"/>
                  </a:lnTo>
                  <a:lnTo>
                    <a:pt x="30" y="5"/>
                  </a:lnTo>
                  <a:lnTo>
                    <a:pt x="33" y="4"/>
                  </a:lnTo>
                  <a:lnTo>
                    <a:pt x="37" y="3"/>
                  </a:lnTo>
                  <a:lnTo>
                    <a:pt x="40" y="0"/>
                  </a:lnTo>
                  <a:lnTo>
                    <a:pt x="41" y="1"/>
                  </a:lnTo>
                  <a:lnTo>
                    <a:pt x="42" y="3"/>
                  </a:lnTo>
                  <a:lnTo>
                    <a:pt x="44" y="4"/>
                  </a:lnTo>
                  <a:lnTo>
                    <a:pt x="45" y="5"/>
                  </a:lnTo>
                  <a:lnTo>
                    <a:pt x="46" y="5"/>
                  </a:lnTo>
                  <a:lnTo>
                    <a:pt x="46" y="7"/>
                  </a:lnTo>
                  <a:lnTo>
                    <a:pt x="47" y="8"/>
                  </a:lnTo>
                  <a:lnTo>
                    <a:pt x="47" y="1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6" name="Freeform 364">
              <a:extLst>
                <a:ext uri="{FF2B5EF4-FFF2-40B4-BE49-F238E27FC236}">
                  <a16:creationId xmlns:a16="http://schemas.microsoft.com/office/drawing/2014/main" id="{76F8FE76-41B1-435F-4FD4-277BFDFEFECE}"/>
                </a:ext>
              </a:extLst>
            </p:cNvPr>
            <p:cNvSpPr>
              <a:spLocks/>
            </p:cNvSpPr>
            <p:nvPr/>
          </p:nvSpPr>
          <p:spPr bwMode="gray">
            <a:xfrm>
              <a:off x="6140558" y="1990829"/>
              <a:ext cx="166729" cy="156494"/>
            </a:xfrm>
            <a:custGeom>
              <a:avLst/>
              <a:gdLst>
                <a:gd name="T0" fmla="*/ 125413 w 90"/>
                <a:gd name="T1" fmla="*/ 54645 h 90"/>
                <a:gd name="T2" fmla="*/ 82550 w 90"/>
                <a:gd name="T3" fmla="*/ 44837 h 90"/>
                <a:gd name="T4" fmla="*/ 76200 w 90"/>
                <a:gd name="T5" fmla="*/ 46238 h 90"/>
                <a:gd name="T6" fmla="*/ 71438 w 90"/>
                <a:gd name="T7" fmla="*/ 46238 h 90"/>
                <a:gd name="T8" fmla="*/ 65088 w 90"/>
                <a:gd name="T9" fmla="*/ 44837 h 90"/>
                <a:gd name="T10" fmla="*/ 63500 w 90"/>
                <a:gd name="T11" fmla="*/ 54645 h 90"/>
                <a:gd name="T12" fmla="*/ 73025 w 90"/>
                <a:gd name="T13" fmla="*/ 74261 h 90"/>
                <a:gd name="T14" fmla="*/ 84137 w 90"/>
                <a:gd name="T15" fmla="*/ 89674 h 90"/>
                <a:gd name="T16" fmla="*/ 95250 w 90"/>
                <a:gd name="T17" fmla="*/ 105087 h 90"/>
                <a:gd name="T18" fmla="*/ 103188 w 90"/>
                <a:gd name="T19" fmla="*/ 126104 h 90"/>
                <a:gd name="T20" fmla="*/ 95250 w 90"/>
                <a:gd name="T21" fmla="*/ 126104 h 90"/>
                <a:gd name="T22" fmla="*/ 87312 w 90"/>
                <a:gd name="T23" fmla="*/ 123302 h 90"/>
                <a:gd name="T24" fmla="*/ 80962 w 90"/>
                <a:gd name="T25" fmla="*/ 123302 h 90"/>
                <a:gd name="T26" fmla="*/ 73025 w 90"/>
                <a:gd name="T27" fmla="*/ 121901 h 90"/>
                <a:gd name="T28" fmla="*/ 68263 w 90"/>
                <a:gd name="T29" fmla="*/ 117697 h 90"/>
                <a:gd name="T30" fmla="*/ 65088 w 90"/>
                <a:gd name="T31" fmla="*/ 110691 h 90"/>
                <a:gd name="T32" fmla="*/ 61913 w 90"/>
                <a:gd name="T33" fmla="*/ 105087 h 90"/>
                <a:gd name="T34" fmla="*/ 60325 w 90"/>
                <a:gd name="T35" fmla="*/ 100883 h 90"/>
                <a:gd name="T36" fmla="*/ 47625 w 90"/>
                <a:gd name="T37" fmla="*/ 84069 h 90"/>
                <a:gd name="T38" fmla="*/ 36512 w 90"/>
                <a:gd name="T39" fmla="*/ 67255 h 90"/>
                <a:gd name="T40" fmla="*/ 22225 w 90"/>
                <a:gd name="T41" fmla="*/ 56046 h 90"/>
                <a:gd name="T42" fmla="*/ 6350 w 90"/>
                <a:gd name="T43" fmla="*/ 50442 h 90"/>
                <a:gd name="T44" fmla="*/ 4762 w 90"/>
                <a:gd name="T45" fmla="*/ 46238 h 90"/>
                <a:gd name="T46" fmla="*/ 1588 w 90"/>
                <a:gd name="T47" fmla="*/ 40634 h 90"/>
                <a:gd name="T48" fmla="*/ 1588 w 90"/>
                <a:gd name="T49" fmla="*/ 35029 h 90"/>
                <a:gd name="T50" fmla="*/ 0 w 90"/>
                <a:gd name="T51" fmla="*/ 28023 h 90"/>
                <a:gd name="T52" fmla="*/ 36512 w 90"/>
                <a:gd name="T53" fmla="*/ 32227 h 90"/>
                <a:gd name="T54" fmla="*/ 53975 w 90"/>
                <a:gd name="T55" fmla="*/ 23820 h 90"/>
                <a:gd name="T56" fmla="*/ 65088 w 90"/>
                <a:gd name="T57" fmla="*/ 9808 h 90"/>
                <a:gd name="T58" fmla="*/ 76200 w 90"/>
                <a:gd name="T59" fmla="*/ 0 h 90"/>
                <a:gd name="T60" fmla="*/ 85725 w 90"/>
                <a:gd name="T61" fmla="*/ 8407 h 90"/>
                <a:gd name="T62" fmla="*/ 96837 w 90"/>
                <a:gd name="T63" fmla="*/ 14012 h 90"/>
                <a:gd name="T64" fmla="*/ 107950 w 90"/>
                <a:gd name="T65" fmla="*/ 19616 h 90"/>
                <a:gd name="T66" fmla="*/ 117475 w 90"/>
                <a:gd name="T67" fmla="*/ 21017 h 90"/>
                <a:gd name="T68" fmla="*/ 123825 w 90"/>
                <a:gd name="T69" fmla="*/ 21017 h 90"/>
                <a:gd name="T70" fmla="*/ 128588 w 90"/>
                <a:gd name="T71" fmla="*/ 21017 h 90"/>
                <a:gd name="T72" fmla="*/ 133350 w 90"/>
                <a:gd name="T73" fmla="*/ 21017 h 90"/>
                <a:gd name="T74" fmla="*/ 138113 w 90"/>
                <a:gd name="T75" fmla="*/ 25221 h 90"/>
                <a:gd name="T76" fmla="*/ 141288 w 90"/>
                <a:gd name="T77" fmla="*/ 29424 h 90"/>
                <a:gd name="T78" fmla="*/ 142875 w 90"/>
                <a:gd name="T79" fmla="*/ 32227 h 90"/>
                <a:gd name="T80" fmla="*/ 142875 w 90"/>
                <a:gd name="T81" fmla="*/ 40634 h 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0"/>
                <a:gd name="T124" fmla="*/ 0 h 90"/>
                <a:gd name="T125" fmla="*/ 90 w 90"/>
                <a:gd name="T126" fmla="*/ 90 h 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0" h="90">
                  <a:moveTo>
                    <a:pt x="90" y="29"/>
                  </a:moveTo>
                  <a:lnTo>
                    <a:pt x="79" y="39"/>
                  </a:lnTo>
                  <a:lnTo>
                    <a:pt x="54" y="30"/>
                  </a:lnTo>
                  <a:lnTo>
                    <a:pt x="52" y="32"/>
                  </a:lnTo>
                  <a:lnTo>
                    <a:pt x="51" y="32"/>
                  </a:lnTo>
                  <a:lnTo>
                    <a:pt x="48" y="33"/>
                  </a:lnTo>
                  <a:lnTo>
                    <a:pt x="46" y="33"/>
                  </a:lnTo>
                  <a:lnTo>
                    <a:pt x="45" y="33"/>
                  </a:lnTo>
                  <a:lnTo>
                    <a:pt x="42" y="32"/>
                  </a:lnTo>
                  <a:lnTo>
                    <a:pt x="41" y="32"/>
                  </a:lnTo>
                  <a:lnTo>
                    <a:pt x="40" y="30"/>
                  </a:lnTo>
                  <a:lnTo>
                    <a:pt x="40" y="39"/>
                  </a:lnTo>
                  <a:lnTo>
                    <a:pt x="42" y="46"/>
                  </a:lnTo>
                  <a:lnTo>
                    <a:pt x="46" y="53"/>
                  </a:lnTo>
                  <a:lnTo>
                    <a:pt x="49" y="58"/>
                  </a:lnTo>
                  <a:lnTo>
                    <a:pt x="53" y="64"/>
                  </a:lnTo>
                  <a:lnTo>
                    <a:pt x="57" y="69"/>
                  </a:lnTo>
                  <a:lnTo>
                    <a:pt x="60" y="75"/>
                  </a:lnTo>
                  <a:lnTo>
                    <a:pt x="63" y="82"/>
                  </a:lnTo>
                  <a:lnTo>
                    <a:pt x="65" y="90"/>
                  </a:lnTo>
                  <a:lnTo>
                    <a:pt x="63" y="90"/>
                  </a:lnTo>
                  <a:lnTo>
                    <a:pt x="60" y="90"/>
                  </a:lnTo>
                  <a:lnTo>
                    <a:pt x="58" y="88"/>
                  </a:lnTo>
                  <a:lnTo>
                    <a:pt x="55" y="88"/>
                  </a:lnTo>
                  <a:lnTo>
                    <a:pt x="53" y="88"/>
                  </a:lnTo>
                  <a:lnTo>
                    <a:pt x="51" y="88"/>
                  </a:lnTo>
                  <a:lnTo>
                    <a:pt x="48" y="87"/>
                  </a:lnTo>
                  <a:lnTo>
                    <a:pt x="46" y="87"/>
                  </a:lnTo>
                  <a:lnTo>
                    <a:pt x="45" y="86"/>
                  </a:lnTo>
                  <a:lnTo>
                    <a:pt x="43" y="84"/>
                  </a:lnTo>
                  <a:lnTo>
                    <a:pt x="42" y="82"/>
                  </a:lnTo>
                  <a:lnTo>
                    <a:pt x="41" y="79"/>
                  </a:lnTo>
                  <a:lnTo>
                    <a:pt x="40" y="77"/>
                  </a:lnTo>
                  <a:lnTo>
                    <a:pt x="39" y="75"/>
                  </a:lnTo>
                  <a:lnTo>
                    <a:pt x="39" y="73"/>
                  </a:lnTo>
                  <a:lnTo>
                    <a:pt x="38" y="72"/>
                  </a:lnTo>
                  <a:lnTo>
                    <a:pt x="34" y="65"/>
                  </a:lnTo>
                  <a:lnTo>
                    <a:pt x="30" y="60"/>
                  </a:lnTo>
                  <a:lnTo>
                    <a:pt x="27" y="54"/>
                  </a:lnTo>
                  <a:lnTo>
                    <a:pt x="23" y="48"/>
                  </a:lnTo>
                  <a:lnTo>
                    <a:pt x="18" y="44"/>
                  </a:lnTo>
                  <a:lnTo>
                    <a:pt x="14" y="40"/>
                  </a:lnTo>
                  <a:lnTo>
                    <a:pt x="9" y="37"/>
                  </a:lnTo>
                  <a:lnTo>
                    <a:pt x="4" y="36"/>
                  </a:lnTo>
                  <a:lnTo>
                    <a:pt x="3" y="35"/>
                  </a:lnTo>
                  <a:lnTo>
                    <a:pt x="3" y="33"/>
                  </a:lnTo>
                  <a:lnTo>
                    <a:pt x="2" y="32"/>
                  </a:lnTo>
                  <a:lnTo>
                    <a:pt x="1" y="29"/>
                  </a:lnTo>
                  <a:lnTo>
                    <a:pt x="1" y="28"/>
                  </a:lnTo>
                  <a:lnTo>
                    <a:pt x="1" y="25"/>
                  </a:lnTo>
                  <a:lnTo>
                    <a:pt x="0" y="23"/>
                  </a:lnTo>
                  <a:lnTo>
                    <a:pt x="0" y="20"/>
                  </a:lnTo>
                  <a:lnTo>
                    <a:pt x="13" y="23"/>
                  </a:lnTo>
                  <a:lnTo>
                    <a:pt x="23" y="23"/>
                  </a:lnTo>
                  <a:lnTo>
                    <a:pt x="29" y="20"/>
                  </a:lnTo>
                  <a:lnTo>
                    <a:pt x="34" y="17"/>
                  </a:lnTo>
                  <a:lnTo>
                    <a:pt x="38" y="13"/>
                  </a:lnTo>
                  <a:lnTo>
                    <a:pt x="41" y="7"/>
                  </a:lnTo>
                  <a:lnTo>
                    <a:pt x="43" y="3"/>
                  </a:lnTo>
                  <a:lnTo>
                    <a:pt x="48" y="0"/>
                  </a:lnTo>
                  <a:lnTo>
                    <a:pt x="52" y="3"/>
                  </a:lnTo>
                  <a:lnTo>
                    <a:pt x="54" y="6"/>
                  </a:lnTo>
                  <a:lnTo>
                    <a:pt x="58" y="8"/>
                  </a:lnTo>
                  <a:lnTo>
                    <a:pt x="61" y="10"/>
                  </a:lnTo>
                  <a:lnTo>
                    <a:pt x="64" y="13"/>
                  </a:lnTo>
                  <a:lnTo>
                    <a:pt x="68" y="14"/>
                  </a:lnTo>
                  <a:lnTo>
                    <a:pt x="72" y="14"/>
                  </a:lnTo>
                  <a:lnTo>
                    <a:pt x="74" y="15"/>
                  </a:lnTo>
                  <a:lnTo>
                    <a:pt x="77" y="15"/>
                  </a:lnTo>
                  <a:lnTo>
                    <a:pt x="78" y="15"/>
                  </a:lnTo>
                  <a:lnTo>
                    <a:pt x="79" y="15"/>
                  </a:lnTo>
                  <a:lnTo>
                    <a:pt x="81" y="15"/>
                  </a:lnTo>
                  <a:lnTo>
                    <a:pt x="83" y="15"/>
                  </a:lnTo>
                  <a:lnTo>
                    <a:pt x="84" y="15"/>
                  </a:lnTo>
                  <a:lnTo>
                    <a:pt x="85" y="15"/>
                  </a:lnTo>
                  <a:lnTo>
                    <a:pt x="87" y="18"/>
                  </a:lnTo>
                  <a:lnTo>
                    <a:pt x="87" y="20"/>
                  </a:lnTo>
                  <a:lnTo>
                    <a:pt x="89" y="21"/>
                  </a:lnTo>
                  <a:lnTo>
                    <a:pt x="90" y="21"/>
                  </a:lnTo>
                  <a:lnTo>
                    <a:pt x="90" y="23"/>
                  </a:lnTo>
                  <a:lnTo>
                    <a:pt x="90" y="25"/>
                  </a:lnTo>
                  <a:lnTo>
                    <a:pt x="90" y="2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7" name="Freeform 365">
              <a:extLst>
                <a:ext uri="{FF2B5EF4-FFF2-40B4-BE49-F238E27FC236}">
                  <a16:creationId xmlns:a16="http://schemas.microsoft.com/office/drawing/2014/main" id="{B10FC02C-452E-CB12-B7D8-C05DDA20EEE4}"/>
                </a:ext>
              </a:extLst>
            </p:cNvPr>
            <p:cNvSpPr>
              <a:spLocks/>
            </p:cNvSpPr>
            <p:nvPr/>
          </p:nvSpPr>
          <p:spPr bwMode="gray">
            <a:xfrm>
              <a:off x="6212876" y="2040348"/>
              <a:ext cx="102449" cy="118856"/>
            </a:xfrm>
            <a:custGeom>
              <a:avLst/>
              <a:gdLst>
                <a:gd name="T0" fmla="*/ 41275 w 55"/>
                <a:gd name="T1" fmla="*/ 85471 h 68"/>
                <a:gd name="T2" fmla="*/ 38100 w 55"/>
                <a:gd name="T3" fmla="*/ 74262 h 68"/>
                <a:gd name="T4" fmla="*/ 33338 w 55"/>
                <a:gd name="T5" fmla="*/ 63052 h 68"/>
                <a:gd name="T6" fmla="*/ 28575 w 55"/>
                <a:gd name="T7" fmla="*/ 54645 h 68"/>
                <a:gd name="T8" fmla="*/ 20638 w 55"/>
                <a:gd name="T9" fmla="*/ 49041 h 68"/>
                <a:gd name="T10" fmla="*/ 14288 w 55"/>
                <a:gd name="T11" fmla="*/ 40634 h 68"/>
                <a:gd name="T12" fmla="*/ 9525 w 55"/>
                <a:gd name="T13" fmla="*/ 33628 h 68"/>
                <a:gd name="T14" fmla="*/ 3175 w 55"/>
                <a:gd name="T15" fmla="*/ 22419 h 68"/>
                <a:gd name="T16" fmla="*/ 0 w 55"/>
                <a:gd name="T17" fmla="*/ 12610 h 68"/>
                <a:gd name="T18" fmla="*/ 0 w 55"/>
                <a:gd name="T19" fmla="*/ 0 h 68"/>
                <a:gd name="T20" fmla="*/ 1588 w 55"/>
                <a:gd name="T21" fmla="*/ 2802 h 68"/>
                <a:gd name="T22" fmla="*/ 3175 w 55"/>
                <a:gd name="T23" fmla="*/ 2802 h 68"/>
                <a:gd name="T24" fmla="*/ 7938 w 55"/>
                <a:gd name="T25" fmla="*/ 4203 h 68"/>
                <a:gd name="T26" fmla="*/ 9525 w 55"/>
                <a:gd name="T27" fmla="*/ 4203 h 68"/>
                <a:gd name="T28" fmla="*/ 12700 w 55"/>
                <a:gd name="T29" fmla="*/ 4203 h 68"/>
                <a:gd name="T30" fmla="*/ 17463 w 55"/>
                <a:gd name="T31" fmla="*/ 2802 h 68"/>
                <a:gd name="T32" fmla="*/ 19050 w 55"/>
                <a:gd name="T33" fmla="*/ 2802 h 68"/>
                <a:gd name="T34" fmla="*/ 23813 w 55"/>
                <a:gd name="T35" fmla="*/ 0 h 68"/>
                <a:gd name="T36" fmla="*/ 66675 w 55"/>
                <a:gd name="T37" fmla="*/ 8407 h 68"/>
                <a:gd name="T38" fmla="*/ 87313 w 55"/>
                <a:gd name="T39" fmla="*/ 50442 h 68"/>
                <a:gd name="T40" fmla="*/ 84138 w 55"/>
                <a:gd name="T41" fmla="*/ 58849 h 68"/>
                <a:gd name="T42" fmla="*/ 80963 w 55"/>
                <a:gd name="T43" fmla="*/ 63052 h 68"/>
                <a:gd name="T44" fmla="*/ 76200 w 55"/>
                <a:gd name="T45" fmla="*/ 68657 h 68"/>
                <a:gd name="T46" fmla="*/ 74613 w 55"/>
                <a:gd name="T47" fmla="*/ 74262 h 68"/>
                <a:gd name="T48" fmla="*/ 71438 w 55"/>
                <a:gd name="T49" fmla="*/ 79866 h 68"/>
                <a:gd name="T50" fmla="*/ 66675 w 55"/>
                <a:gd name="T51" fmla="*/ 82669 h 68"/>
                <a:gd name="T52" fmla="*/ 63500 w 55"/>
                <a:gd name="T53" fmla="*/ 89674 h 68"/>
                <a:gd name="T54" fmla="*/ 61913 w 55"/>
                <a:gd name="T55" fmla="*/ 95279 h 68"/>
                <a:gd name="T56" fmla="*/ 41275 w 55"/>
                <a:gd name="T57" fmla="*/ 85471 h 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68"/>
                <a:gd name="T89" fmla="*/ 55 w 55"/>
                <a:gd name="T90" fmla="*/ 68 h 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68">
                  <a:moveTo>
                    <a:pt x="26" y="61"/>
                  </a:moveTo>
                  <a:lnTo>
                    <a:pt x="24" y="53"/>
                  </a:lnTo>
                  <a:lnTo>
                    <a:pt x="21" y="45"/>
                  </a:lnTo>
                  <a:lnTo>
                    <a:pt x="18" y="39"/>
                  </a:lnTo>
                  <a:lnTo>
                    <a:pt x="13" y="35"/>
                  </a:lnTo>
                  <a:lnTo>
                    <a:pt x="9" y="29"/>
                  </a:lnTo>
                  <a:lnTo>
                    <a:pt x="6" y="24"/>
                  </a:lnTo>
                  <a:lnTo>
                    <a:pt x="2" y="16"/>
                  </a:lnTo>
                  <a:lnTo>
                    <a:pt x="0" y="9"/>
                  </a:lnTo>
                  <a:lnTo>
                    <a:pt x="0" y="0"/>
                  </a:lnTo>
                  <a:lnTo>
                    <a:pt x="1" y="2"/>
                  </a:lnTo>
                  <a:lnTo>
                    <a:pt x="2" y="2"/>
                  </a:lnTo>
                  <a:lnTo>
                    <a:pt x="5" y="3"/>
                  </a:lnTo>
                  <a:lnTo>
                    <a:pt x="6" y="3"/>
                  </a:lnTo>
                  <a:lnTo>
                    <a:pt x="8" y="3"/>
                  </a:lnTo>
                  <a:lnTo>
                    <a:pt x="11" y="2"/>
                  </a:lnTo>
                  <a:lnTo>
                    <a:pt x="12" y="2"/>
                  </a:lnTo>
                  <a:lnTo>
                    <a:pt x="15" y="0"/>
                  </a:lnTo>
                  <a:lnTo>
                    <a:pt x="42" y="6"/>
                  </a:lnTo>
                  <a:lnTo>
                    <a:pt x="55" y="36"/>
                  </a:lnTo>
                  <a:lnTo>
                    <a:pt x="53" y="42"/>
                  </a:lnTo>
                  <a:lnTo>
                    <a:pt x="51" y="45"/>
                  </a:lnTo>
                  <a:lnTo>
                    <a:pt x="48" y="49"/>
                  </a:lnTo>
                  <a:lnTo>
                    <a:pt x="47" y="53"/>
                  </a:lnTo>
                  <a:lnTo>
                    <a:pt x="45" y="57"/>
                  </a:lnTo>
                  <a:lnTo>
                    <a:pt x="42" y="59"/>
                  </a:lnTo>
                  <a:lnTo>
                    <a:pt x="40" y="64"/>
                  </a:lnTo>
                  <a:lnTo>
                    <a:pt x="39" y="68"/>
                  </a:lnTo>
                  <a:lnTo>
                    <a:pt x="26" y="61"/>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8" name="Freeform 366">
              <a:extLst>
                <a:ext uri="{FF2B5EF4-FFF2-40B4-BE49-F238E27FC236}">
                  <a16:creationId xmlns:a16="http://schemas.microsoft.com/office/drawing/2014/main" id="{D1AF98BB-8FF8-00AD-C18E-AB01D42EA8DE}"/>
                </a:ext>
              </a:extLst>
            </p:cNvPr>
            <p:cNvSpPr>
              <a:spLocks/>
            </p:cNvSpPr>
            <p:nvPr/>
          </p:nvSpPr>
          <p:spPr bwMode="gray">
            <a:xfrm>
              <a:off x="6283181" y="2012615"/>
              <a:ext cx="146644" cy="196113"/>
            </a:xfrm>
            <a:custGeom>
              <a:avLst/>
              <a:gdLst>
                <a:gd name="T0" fmla="*/ 17463 w 79"/>
                <a:gd name="T1" fmla="*/ 15413 h 112"/>
                <a:gd name="T2" fmla="*/ 17463 w 79"/>
                <a:gd name="T3" fmla="*/ 11209 h 112"/>
                <a:gd name="T4" fmla="*/ 12700 w 79"/>
                <a:gd name="T5" fmla="*/ 9808 h 112"/>
                <a:gd name="T6" fmla="*/ 9525 w 79"/>
                <a:gd name="T7" fmla="*/ 2802 h 112"/>
                <a:gd name="T8" fmla="*/ 19050 w 79"/>
                <a:gd name="T9" fmla="*/ 1401 h 112"/>
                <a:gd name="T10" fmla="*/ 26988 w 79"/>
                <a:gd name="T11" fmla="*/ 0 h 112"/>
                <a:gd name="T12" fmla="*/ 34925 w 79"/>
                <a:gd name="T13" fmla="*/ 0 h 112"/>
                <a:gd name="T14" fmla="*/ 44450 w 79"/>
                <a:gd name="T15" fmla="*/ 0 h 112"/>
                <a:gd name="T16" fmla="*/ 65088 w 79"/>
                <a:gd name="T17" fmla="*/ 12610 h 112"/>
                <a:gd name="T18" fmla="*/ 77788 w 79"/>
                <a:gd name="T19" fmla="*/ 29424 h 112"/>
                <a:gd name="T20" fmla="*/ 90488 w 79"/>
                <a:gd name="T21" fmla="*/ 37831 h 112"/>
                <a:gd name="T22" fmla="*/ 104775 w 79"/>
                <a:gd name="T23" fmla="*/ 53244 h 112"/>
                <a:gd name="T24" fmla="*/ 111125 w 79"/>
                <a:gd name="T25" fmla="*/ 63052 h 112"/>
                <a:gd name="T26" fmla="*/ 114300 w 79"/>
                <a:gd name="T27" fmla="*/ 63052 h 112"/>
                <a:gd name="T28" fmla="*/ 112713 w 79"/>
                <a:gd name="T29" fmla="*/ 68657 h 112"/>
                <a:gd name="T30" fmla="*/ 115888 w 79"/>
                <a:gd name="T31" fmla="*/ 75663 h 112"/>
                <a:gd name="T32" fmla="*/ 122238 w 79"/>
                <a:gd name="T33" fmla="*/ 81267 h 112"/>
                <a:gd name="T34" fmla="*/ 125413 w 79"/>
                <a:gd name="T35" fmla="*/ 91075 h 112"/>
                <a:gd name="T36" fmla="*/ 122238 w 79"/>
                <a:gd name="T37" fmla="*/ 98081 h 112"/>
                <a:gd name="T38" fmla="*/ 119063 w 79"/>
                <a:gd name="T39" fmla="*/ 102285 h 112"/>
                <a:gd name="T40" fmla="*/ 114300 w 79"/>
                <a:gd name="T41" fmla="*/ 106488 h 112"/>
                <a:gd name="T42" fmla="*/ 111125 w 79"/>
                <a:gd name="T43" fmla="*/ 107889 h 112"/>
                <a:gd name="T44" fmla="*/ 98425 w 79"/>
                <a:gd name="T45" fmla="*/ 116296 h 112"/>
                <a:gd name="T46" fmla="*/ 84138 w 79"/>
                <a:gd name="T47" fmla="*/ 124703 h 112"/>
                <a:gd name="T48" fmla="*/ 71438 w 79"/>
                <a:gd name="T49" fmla="*/ 133110 h 112"/>
                <a:gd name="T50" fmla="*/ 57150 w 79"/>
                <a:gd name="T51" fmla="*/ 142918 h 112"/>
                <a:gd name="T52" fmla="*/ 50800 w 79"/>
                <a:gd name="T53" fmla="*/ 133110 h 112"/>
                <a:gd name="T54" fmla="*/ 47625 w 79"/>
                <a:gd name="T55" fmla="*/ 124703 h 112"/>
                <a:gd name="T56" fmla="*/ 41275 w 79"/>
                <a:gd name="T57" fmla="*/ 119099 h 112"/>
                <a:gd name="T58" fmla="*/ 33338 w 79"/>
                <a:gd name="T59" fmla="*/ 116296 h 112"/>
                <a:gd name="T60" fmla="*/ 26988 w 79"/>
                <a:gd name="T61" fmla="*/ 123302 h 112"/>
                <a:gd name="T62" fmla="*/ 26988 w 79"/>
                <a:gd name="T63" fmla="*/ 133110 h 112"/>
                <a:gd name="T64" fmla="*/ 23813 w 79"/>
                <a:gd name="T65" fmla="*/ 147122 h 112"/>
                <a:gd name="T66" fmla="*/ 19050 w 79"/>
                <a:gd name="T67" fmla="*/ 148523 h 112"/>
                <a:gd name="T68" fmla="*/ 17463 w 79"/>
                <a:gd name="T69" fmla="*/ 137314 h 112"/>
                <a:gd name="T70" fmla="*/ 12700 w 79"/>
                <a:gd name="T71" fmla="*/ 127506 h 112"/>
                <a:gd name="T72" fmla="*/ 6350 w 79"/>
                <a:gd name="T73" fmla="*/ 116296 h 112"/>
                <a:gd name="T74" fmla="*/ 1588 w 79"/>
                <a:gd name="T75" fmla="*/ 106488 h 112"/>
                <a:gd name="T76" fmla="*/ 7938 w 79"/>
                <a:gd name="T77" fmla="*/ 96680 h 112"/>
                <a:gd name="T78" fmla="*/ 12700 w 79"/>
                <a:gd name="T79" fmla="*/ 88273 h 112"/>
                <a:gd name="T80" fmla="*/ 20638 w 79"/>
                <a:gd name="T81" fmla="*/ 78465 h 112"/>
                <a:gd name="T82" fmla="*/ 3175 w 79"/>
                <a:gd name="T83" fmla="*/ 30826 h 1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9"/>
                <a:gd name="T127" fmla="*/ 0 h 112"/>
                <a:gd name="T128" fmla="*/ 79 w 79"/>
                <a:gd name="T129" fmla="*/ 112 h 1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9" h="112">
                  <a:moveTo>
                    <a:pt x="11" y="15"/>
                  </a:moveTo>
                  <a:lnTo>
                    <a:pt x="11" y="11"/>
                  </a:lnTo>
                  <a:lnTo>
                    <a:pt x="11" y="9"/>
                  </a:lnTo>
                  <a:lnTo>
                    <a:pt x="11" y="8"/>
                  </a:lnTo>
                  <a:lnTo>
                    <a:pt x="10" y="8"/>
                  </a:lnTo>
                  <a:lnTo>
                    <a:pt x="8" y="7"/>
                  </a:lnTo>
                  <a:lnTo>
                    <a:pt x="8" y="5"/>
                  </a:lnTo>
                  <a:lnTo>
                    <a:pt x="6" y="2"/>
                  </a:lnTo>
                  <a:lnTo>
                    <a:pt x="10" y="1"/>
                  </a:lnTo>
                  <a:lnTo>
                    <a:pt x="12" y="1"/>
                  </a:lnTo>
                  <a:lnTo>
                    <a:pt x="14" y="0"/>
                  </a:lnTo>
                  <a:lnTo>
                    <a:pt x="17" y="0"/>
                  </a:lnTo>
                  <a:lnTo>
                    <a:pt x="19" y="0"/>
                  </a:lnTo>
                  <a:lnTo>
                    <a:pt x="22" y="0"/>
                  </a:lnTo>
                  <a:lnTo>
                    <a:pt x="26" y="0"/>
                  </a:lnTo>
                  <a:lnTo>
                    <a:pt x="28" y="0"/>
                  </a:lnTo>
                  <a:lnTo>
                    <a:pt x="39" y="2"/>
                  </a:lnTo>
                  <a:lnTo>
                    <a:pt x="41" y="9"/>
                  </a:lnTo>
                  <a:lnTo>
                    <a:pt x="44" y="15"/>
                  </a:lnTo>
                  <a:lnTo>
                    <a:pt x="49" y="21"/>
                  </a:lnTo>
                  <a:lnTo>
                    <a:pt x="52" y="23"/>
                  </a:lnTo>
                  <a:lnTo>
                    <a:pt x="57" y="27"/>
                  </a:lnTo>
                  <a:lnTo>
                    <a:pt x="63" y="33"/>
                  </a:lnTo>
                  <a:lnTo>
                    <a:pt x="66" y="38"/>
                  </a:lnTo>
                  <a:lnTo>
                    <a:pt x="69" y="45"/>
                  </a:lnTo>
                  <a:lnTo>
                    <a:pt x="70" y="45"/>
                  </a:lnTo>
                  <a:lnTo>
                    <a:pt x="71" y="45"/>
                  </a:lnTo>
                  <a:lnTo>
                    <a:pt x="72" y="45"/>
                  </a:lnTo>
                  <a:lnTo>
                    <a:pt x="71" y="48"/>
                  </a:lnTo>
                  <a:lnTo>
                    <a:pt x="71" y="49"/>
                  </a:lnTo>
                  <a:lnTo>
                    <a:pt x="72" y="52"/>
                  </a:lnTo>
                  <a:lnTo>
                    <a:pt x="73" y="54"/>
                  </a:lnTo>
                  <a:lnTo>
                    <a:pt x="75" y="55"/>
                  </a:lnTo>
                  <a:lnTo>
                    <a:pt x="77" y="58"/>
                  </a:lnTo>
                  <a:lnTo>
                    <a:pt x="78" y="61"/>
                  </a:lnTo>
                  <a:lnTo>
                    <a:pt x="79" y="65"/>
                  </a:lnTo>
                  <a:lnTo>
                    <a:pt x="78" y="68"/>
                  </a:lnTo>
                  <a:lnTo>
                    <a:pt x="77" y="70"/>
                  </a:lnTo>
                  <a:lnTo>
                    <a:pt x="76" y="72"/>
                  </a:lnTo>
                  <a:lnTo>
                    <a:pt x="75" y="73"/>
                  </a:lnTo>
                  <a:lnTo>
                    <a:pt x="73" y="74"/>
                  </a:lnTo>
                  <a:lnTo>
                    <a:pt x="72" y="76"/>
                  </a:lnTo>
                  <a:lnTo>
                    <a:pt x="71" y="77"/>
                  </a:lnTo>
                  <a:lnTo>
                    <a:pt x="70" y="77"/>
                  </a:lnTo>
                  <a:lnTo>
                    <a:pt x="66" y="80"/>
                  </a:lnTo>
                  <a:lnTo>
                    <a:pt x="62" y="83"/>
                  </a:lnTo>
                  <a:lnTo>
                    <a:pt x="57" y="87"/>
                  </a:lnTo>
                  <a:lnTo>
                    <a:pt x="53" y="89"/>
                  </a:lnTo>
                  <a:lnTo>
                    <a:pt x="49" y="92"/>
                  </a:lnTo>
                  <a:lnTo>
                    <a:pt x="45" y="95"/>
                  </a:lnTo>
                  <a:lnTo>
                    <a:pt x="40" y="98"/>
                  </a:lnTo>
                  <a:lnTo>
                    <a:pt x="36" y="102"/>
                  </a:lnTo>
                  <a:lnTo>
                    <a:pt x="33" y="98"/>
                  </a:lnTo>
                  <a:lnTo>
                    <a:pt x="32" y="95"/>
                  </a:lnTo>
                  <a:lnTo>
                    <a:pt x="31" y="91"/>
                  </a:lnTo>
                  <a:lnTo>
                    <a:pt x="30" y="89"/>
                  </a:lnTo>
                  <a:lnTo>
                    <a:pt x="27" y="87"/>
                  </a:lnTo>
                  <a:lnTo>
                    <a:pt x="26" y="85"/>
                  </a:lnTo>
                  <a:lnTo>
                    <a:pt x="25" y="83"/>
                  </a:lnTo>
                  <a:lnTo>
                    <a:pt x="21" y="83"/>
                  </a:lnTo>
                  <a:lnTo>
                    <a:pt x="18" y="85"/>
                  </a:lnTo>
                  <a:lnTo>
                    <a:pt x="17" y="88"/>
                  </a:lnTo>
                  <a:lnTo>
                    <a:pt x="17" y="91"/>
                  </a:lnTo>
                  <a:lnTo>
                    <a:pt x="17" y="95"/>
                  </a:lnTo>
                  <a:lnTo>
                    <a:pt x="17" y="99"/>
                  </a:lnTo>
                  <a:lnTo>
                    <a:pt x="15" y="105"/>
                  </a:lnTo>
                  <a:lnTo>
                    <a:pt x="13" y="112"/>
                  </a:lnTo>
                  <a:lnTo>
                    <a:pt x="12" y="106"/>
                  </a:lnTo>
                  <a:lnTo>
                    <a:pt x="11" y="102"/>
                  </a:lnTo>
                  <a:lnTo>
                    <a:pt x="11" y="98"/>
                  </a:lnTo>
                  <a:lnTo>
                    <a:pt x="10" y="94"/>
                  </a:lnTo>
                  <a:lnTo>
                    <a:pt x="8" y="91"/>
                  </a:lnTo>
                  <a:lnTo>
                    <a:pt x="7" y="87"/>
                  </a:lnTo>
                  <a:lnTo>
                    <a:pt x="4" y="83"/>
                  </a:lnTo>
                  <a:lnTo>
                    <a:pt x="0" y="80"/>
                  </a:lnTo>
                  <a:lnTo>
                    <a:pt x="1" y="76"/>
                  </a:lnTo>
                  <a:lnTo>
                    <a:pt x="2" y="73"/>
                  </a:lnTo>
                  <a:lnTo>
                    <a:pt x="5" y="69"/>
                  </a:lnTo>
                  <a:lnTo>
                    <a:pt x="7" y="66"/>
                  </a:lnTo>
                  <a:lnTo>
                    <a:pt x="8" y="63"/>
                  </a:lnTo>
                  <a:lnTo>
                    <a:pt x="11" y="61"/>
                  </a:lnTo>
                  <a:lnTo>
                    <a:pt x="13" y="56"/>
                  </a:lnTo>
                  <a:lnTo>
                    <a:pt x="15" y="52"/>
                  </a:lnTo>
                  <a:lnTo>
                    <a:pt x="2" y="22"/>
                  </a:lnTo>
                  <a:lnTo>
                    <a:pt x="11" y="1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899" name="Freeform 367">
              <a:extLst>
                <a:ext uri="{FF2B5EF4-FFF2-40B4-BE49-F238E27FC236}">
                  <a16:creationId xmlns:a16="http://schemas.microsoft.com/office/drawing/2014/main" id="{AB9C4DDA-ADF0-5D00-4F52-A99AEE321062}"/>
                </a:ext>
              </a:extLst>
            </p:cNvPr>
            <p:cNvSpPr>
              <a:spLocks/>
            </p:cNvSpPr>
            <p:nvPr/>
          </p:nvSpPr>
          <p:spPr bwMode="gray">
            <a:xfrm>
              <a:off x="6347463" y="2145341"/>
              <a:ext cx="92406" cy="85182"/>
            </a:xfrm>
            <a:custGeom>
              <a:avLst/>
              <a:gdLst>
                <a:gd name="T0" fmla="*/ 53975 w 50"/>
                <a:gd name="T1" fmla="*/ 0 h 48"/>
                <a:gd name="T2" fmla="*/ 53975 w 50"/>
                <a:gd name="T3" fmla="*/ 5605 h 48"/>
                <a:gd name="T4" fmla="*/ 55563 w 50"/>
                <a:gd name="T5" fmla="*/ 9808 h 48"/>
                <a:gd name="T6" fmla="*/ 55563 w 50"/>
                <a:gd name="T7" fmla="*/ 14012 h 48"/>
                <a:gd name="T8" fmla="*/ 57150 w 50"/>
                <a:gd name="T9" fmla="*/ 19616 h 48"/>
                <a:gd name="T10" fmla="*/ 60325 w 50"/>
                <a:gd name="T11" fmla="*/ 21017 h 48"/>
                <a:gd name="T12" fmla="*/ 65088 w 50"/>
                <a:gd name="T13" fmla="*/ 21017 h 48"/>
                <a:gd name="T14" fmla="*/ 68263 w 50"/>
                <a:gd name="T15" fmla="*/ 21017 h 48"/>
                <a:gd name="T16" fmla="*/ 73025 w 50"/>
                <a:gd name="T17" fmla="*/ 19616 h 48"/>
                <a:gd name="T18" fmla="*/ 74613 w 50"/>
                <a:gd name="T19" fmla="*/ 23820 h 48"/>
                <a:gd name="T20" fmla="*/ 74613 w 50"/>
                <a:gd name="T21" fmla="*/ 25221 h 48"/>
                <a:gd name="T22" fmla="*/ 76200 w 50"/>
                <a:gd name="T23" fmla="*/ 29425 h 48"/>
                <a:gd name="T24" fmla="*/ 76200 w 50"/>
                <a:gd name="T25" fmla="*/ 30826 h 48"/>
                <a:gd name="T26" fmla="*/ 77788 w 50"/>
                <a:gd name="T27" fmla="*/ 35029 h 48"/>
                <a:gd name="T28" fmla="*/ 77788 w 50"/>
                <a:gd name="T29" fmla="*/ 36430 h 48"/>
                <a:gd name="T30" fmla="*/ 79375 w 50"/>
                <a:gd name="T31" fmla="*/ 39233 h 48"/>
                <a:gd name="T32" fmla="*/ 79375 w 50"/>
                <a:gd name="T33" fmla="*/ 40634 h 48"/>
                <a:gd name="T34" fmla="*/ 74613 w 50"/>
                <a:gd name="T35" fmla="*/ 44837 h 48"/>
                <a:gd name="T36" fmla="*/ 66675 w 50"/>
                <a:gd name="T37" fmla="*/ 49041 h 48"/>
                <a:gd name="T38" fmla="*/ 60325 w 50"/>
                <a:gd name="T39" fmla="*/ 53244 h 48"/>
                <a:gd name="T40" fmla="*/ 52388 w 50"/>
                <a:gd name="T41" fmla="*/ 57448 h 48"/>
                <a:gd name="T42" fmla="*/ 46037 w 50"/>
                <a:gd name="T43" fmla="*/ 61651 h 48"/>
                <a:gd name="T44" fmla="*/ 38100 w 50"/>
                <a:gd name="T45" fmla="*/ 63053 h 48"/>
                <a:gd name="T46" fmla="*/ 31750 w 50"/>
                <a:gd name="T47" fmla="*/ 65855 h 48"/>
                <a:gd name="T48" fmla="*/ 23812 w 50"/>
                <a:gd name="T49" fmla="*/ 67256 h 48"/>
                <a:gd name="T50" fmla="*/ 17463 w 50"/>
                <a:gd name="T51" fmla="*/ 63053 h 48"/>
                <a:gd name="T52" fmla="*/ 15875 w 50"/>
                <a:gd name="T53" fmla="*/ 57448 h 48"/>
                <a:gd name="T54" fmla="*/ 12700 w 50"/>
                <a:gd name="T55" fmla="*/ 53244 h 48"/>
                <a:gd name="T56" fmla="*/ 7938 w 50"/>
                <a:gd name="T57" fmla="*/ 49041 h 48"/>
                <a:gd name="T58" fmla="*/ 6350 w 50"/>
                <a:gd name="T59" fmla="*/ 43436 h 48"/>
                <a:gd name="T60" fmla="*/ 3175 w 50"/>
                <a:gd name="T61" fmla="*/ 39233 h 48"/>
                <a:gd name="T62" fmla="*/ 1588 w 50"/>
                <a:gd name="T63" fmla="*/ 35029 h 48"/>
                <a:gd name="T64" fmla="*/ 0 w 50"/>
                <a:gd name="T65" fmla="*/ 30826 h 48"/>
                <a:gd name="T66" fmla="*/ 0 w 50"/>
                <a:gd name="T67" fmla="*/ 29425 h 48"/>
                <a:gd name="T68" fmla="*/ 4763 w 50"/>
                <a:gd name="T69" fmla="*/ 26622 h 48"/>
                <a:gd name="T70" fmla="*/ 11112 w 50"/>
                <a:gd name="T71" fmla="*/ 23820 h 48"/>
                <a:gd name="T72" fmla="*/ 17463 w 50"/>
                <a:gd name="T73" fmla="*/ 19616 h 48"/>
                <a:gd name="T74" fmla="*/ 28575 w 50"/>
                <a:gd name="T75" fmla="*/ 12611 h 48"/>
                <a:gd name="T76" fmla="*/ 36513 w 50"/>
                <a:gd name="T77" fmla="*/ 8407 h 48"/>
                <a:gd name="T78" fmla="*/ 46037 w 50"/>
                <a:gd name="T79" fmla="*/ 4204 h 48"/>
                <a:gd name="T80" fmla="*/ 53975 w 50"/>
                <a:gd name="T81" fmla="*/ 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
                <a:gd name="T124" fmla="*/ 0 h 48"/>
                <a:gd name="T125" fmla="*/ 50 w 50"/>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 h="48">
                  <a:moveTo>
                    <a:pt x="34" y="0"/>
                  </a:moveTo>
                  <a:lnTo>
                    <a:pt x="34" y="4"/>
                  </a:lnTo>
                  <a:lnTo>
                    <a:pt x="35" y="7"/>
                  </a:lnTo>
                  <a:lnTo>
                    <a:pt x="35" y="10"/>
                  </a:lnTo>
                  <a:lnTo>
                    <a:pt x="36" y="14"/>
                  </a:lnTo>
                  <a:lnTo>
                    <a:pt x="38" y="15"/>
                  </a:lnTo>
                  <a:lnTo>
                    <a:pt x="41" y="15"/>
                  </a:lnTo>
                  <a:lnTo>
                    <a:pt x="43" y="15"/>
                  </a:lnTo>
                  <a:lnTo>
                    <a:pt x="46" y="14"/>
                  </a:lnTo>
                  <a:lnTo>
                    <a:pt x="47" y="17"/>
                  </a:lnTo>
                  <a:lnTo>
                    <a:pt x="47" y="18"/>
                  </a:lnTo>
                  <a:lnTo>
                    <a:pt x="48" y="21"/>
                  </a:lnTo>
                  <a:lnTo>
                    <a:pt x="48" y="22"/>
                  </a:lnTo>
                  <a:lnTo>
                    <a:pt x="49" y="25"/>
                  </a:lnTo>
                  <a:lnTo>
                    <a:pt x="49" y="26"/>
                  </a:lnTo>
                  <a:lnTo>
                    <a:pt x="50" y="28"/>
                  </a:lnTo>
                  <a:lnTo>
                    <a:pt x="50" y="29"/>
                  </a:lnTo>
                  <a:lnTo>
                    <a:pt x="47" y="32"/>
                  </a:lnTo>
                  <a:lnTo>
                    <a:pt x="42" y="35"/>
                  </a:lnTo>
                  <a:lnTo>
                    <a:pt x="38" y="38"/>
                  </a:lnTo>
                  <a:lnTo>
                    <a:pt x="33" y="41"/>
                  </a:lnTo>
                  <a:lnTo>
                    <a:pt x="29" y="44"/>
                  </a:lnTo>
                  <a:lnTo>
                    <a:pt x="24" y="45"/>
                  </a:lnTo>
                  <a:lnTo>
                    <a:pt x="20" y="47"/>
                  </a:lnTo>
                  <a:lnTo>
                    <a:pt x="15" y="48"/>
                  </a:lnTo>
                  <a:lnTo>
                    <a:pt x="11" y="45"/>
                  </a:lnTo>
                  <a:lnTo>
                    <a:pt x="10" y="41"/>
                  </a:lnTo>
                  <a:lnTo>
                    <a:pt x="8" y="38"/>
                  </a:lnTo>
                  <a:lnTo>
                    <a:pt x="5" y="35"/>
                  </a:lnTo>
                  <a:lnTo>
                    <a:pt x="4" y="31"/>
                  </a:lnTo>
                  <a:lnTo>
                    <a:pt x="2" y="28"/>
                  </a:lnTo>
                  <a:lnTo>
                    <a:pt x="1" y="25"/>
                  </a:lnTo>
                  <a:lnTo>
                    <a:pt x="0" y="22"/>
                  </a:lnTo>
                  <a:lnTo>
                    <a:pt x="0" y="21"/>
                  </a:lnTo>
                  <a:lnTo>
                    <a:pt x="3" y="19"/>
                  </a:lnTo>
                  <a:lnTo>
                    <a:pt x="7" y="17"/>
                  </a:lnTo>
                  <a:lnTo>
                    <a:pt x="11" y="14"/>
                  </a:lnTo>
                  <a:lnTo>
                    <a:pt x="18" y="9"/>
                  </a:lnTo>
                  <a:lnTo>
                    <a:pt x="23" y="6"/>
                  </a:lnTo>
                  <a:lnTo>
                    <a:pt x="29" y="3"/>
                  </a:lnTo>
                  <a:lnTo>
                    <a:pt x="34"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0" name="Freeform 368">
              <a:extLst>
                <a:ext uri="{FF2B5EF4-FFF2-40B4-BE49-F238E27FC236}">
                  <a16:creationId xmlns:a16="http://schemas.microsoft.com/office/drawing/2014/main" id="{AE66F2AC-5A06-F854-7D21-6ED65143073E}"/>
                </a:ext>
              </a:extLst>
            </p:cNvPr>
            <p:cNvSpPr>
              <a:spLocks/>
            </p:cNvSpPr>
            <p:nvPr/>
          </p:nvSpPr>
          <p:spPr bwMode="gray">
            <a:xfrm>
              <a:off x="6453928" y="2949608"/>
              <a:ext cx="540364" cy="806246"/>
            </a:xfrm>
            <a:custGeom>
              <a:avLst/>
              <a:gdLst>
                <a:gd name="T0" fmla="*/ 357187 w 292"/>
                <a:gd name="T1" fmla="*/ 14012 h 461"/>
                <a:gd name="T2" fmla="*/ 369887 w 292"/>
                <a:gd name="T3" fmla="*/ 1401 h 461"/>
                <a:gd name="T4" fmla="*/ 379412 w 292"/>
                <a:gd name="T5" fmla="*/ 14012 h 461"/>
                <a:gd name="T6" fmla="*/ 390525 w 292"/>
                <a:gd name="T7" fmla="*/ 18215 h 461"/>
                <a:gd name="T8" fmla="*/ 396875 w 292"/>
                <a:gd name="T9" fmla="*/ 25221 h 461"/>
                <a:gd name="T10" fmla="*/ 403225 w 292"/>
                <a:gd name="T11" fmla="*/ 33628 h 461"/>
                <a:gd name="T12" fmla="*/ 409575 w 292"/>
                <a:gd name="T13" fmla="*/ 50442 h 461"/>
                <a:gd name="T14" fmla="*/ 412750 w 292"/>
                <a:gd name="T15" fmla="*/ 68657 h 461"/>
                <a:gd name="T16" fmla="*/ 415925 w 292"/>
                <a:gd name="T17" fmla="*/ 120500 h 461"/>
                <a:gd name="T18" fmla="*/ 463550 w 292"/>
                <a:gd name="T19" fmla="*/ 168139 h 461"/>
                <a:gd name="T20" fmla="*/ 433388 w 292"/>
                <a:gd name="T21" fmla="*/ 198965 h 461"/>
                <a:gd name="T22" fmla="*/ 415925 w 292"/>
                <a:gd name="T23" fmla="*/ 243802 h 461"/>
                <a:gd name="T24" fmla="*/ 392112 w 292"/>
                <a:gd name="T25" fmla="*/ 354494 h 461"/>
                <a:gd name="T26" fmla="*/ 376237 w 292"/>
                <a:gd name="T27" fmla="*/ 382517 h 461"/>
                <a:gd name="T28" fmla="*/ 371475 w 292"/>
                <a:gd name="T29" fmla="*/ 397930 h 461"/>
                <a:gd name="T30" fmla="*/ 355600 w 292"/>
                <a:gd name="T31" fmla="*/ 448371 h 461"/>
                <a:gd name="T32" fmla="*/ 328612 w 292"/>
                <a:gd name="T33" fmla="*/ 490406 h 461"/>
                <a:gd name="T34" fmla="*/ 330200 w 292"/>
                <a:gd name="T35" fmla="*/ 512825 h 461"/>
                <a:gd name="T36" fmla="*/ 344487 w 292"/>
                <a:gd name="T37" fmla="*/ 517028 h 461"/>
                <a:gd name="T38" fmla="*/ 360362 w 292"/>
                <a:gd name="T39" fmla="*/ 528238 h 461"/>
                <a:gd name="T40" fmla="*/ 371475 w 292"/>
                <a:gd name="T41" fmla="*/ 549255 h 461"/>
                <a:gd name="T42" fmla="*/ 381000 w 292"/>
                <a:gd name="T43" fmla="*/ 573075 h 461"/>
                <a:gd name="T44" fmla="*/ 400050 w 292"/>
                <a:gd name="T45" fmla="*/ 587086 h 461"/>
                <a:gd name="T46" fmla="*/ 400050 w 292"/>
                <a:gd name="T47" fmla="*/ 598296 h 461"/>
                <a:gd name="T48" fmla="*/ 387350 w 292"/>
                <a:gd name="T49" fmla="*/ 613708 h 461"/>
                <a:gd name="T50" fmla="*/ 366712 w 292"/>
                <a:gd name="T51" fmla="*/ 613708 h 461"/>
                <a:gd name="T52" fmla="*/ 352425 w 292"/>
                <a:gd name="T53" fmla="*/ 616511 h 461"/>
                <a:gd name="T54" fmla="*/ 352425 w 292"/>
                <a:gd name="T55" fmla="*/ 623516 h 461"/>
                <a:gd name="T56" fmla="*/ 344487 w 292"/>
                <a:gd name="T57" fmla="*/ 631923 h 461"/>
                <a:gd name="T58" fmla="*/ 325437 w 292"/>
                <a:gd name="T59" fmla="*/ 641732 h 461"/>
                <a:gd name="T60" fmla="*/ 303212 w 292"/>
                <a:gd name="T61" fmla="*/ 643133 h 461"/>
                <a:gd name="T62" fmla="*/ 271462 w 292"/>
                <a:gd name="T63" fmla="*/ 645935 h 461"/>
                <a:gd name="T64" fmla="*/ 252412 w 292"/>
                <a:gd name="T65" fmla="*/ 633325 h 461"/>
                <a:gd name="T66" fmla="*/ 231775 w 292"/>
                <a:gd name="T67" fmla="*/ 617912 h 461"/>
                <a:gd name="T68" fmla="*/ 185737 w 292"/>
                <a:gd name="T69" fmla="*/ 617912 h 461"/>
                <a:gd name="T70" fmla="*/ 153987 w 292"/>
                <a:gd name="T71" fmla="*/ 612307 h 461"/>
                <a:gd name="T72" fmla="*/ 144462 w 292"/>
                <a:gd name="T73" fmla="*/ 591290 h 461"/>
                <a:gd name="T74" fmla="*/ 122237 w 292"/>
                <a:gd name="T75" fmla="*/ 553458 h 461"/>
                <a:gd name="T76" fmla="*/ 95250 w 292"/>
                <a:gd name="T77" fmla="*/ 514226 h 461"/>
                <a:gd name="T78" fmla="*/ 69850 w 292"/>
                <a:gd name="T79" fmla="*/ 490406 h 461"/>
                <a:gd name="T80" fmla="*/ 58737 w 292"/>
                <a:gd name="T81" fmla="*/ 452575 h 461"/>
                <a:gd name="T82" fmla="*/ 46037 w 292"/>
                <a:gd name="T83" fmla="*/ 427354 h 461"/>
                <a:gd name="T84" fmla="*/ 31750 w 292"/>
                <a:gd name="T85" fmla="*/ 413342 h 461"/>
                <a:gd name="T86" fmla="*/ 20637 w 292"/>
                <a:gd name="T87" fmla="*/ 379715 h 461"/>
                <a:gd name="T88" fmla="*/ 4762 w 292"/>
                <a:gd name="T89" fmla="*/ 344685 h 461"/>
                <a:gd name="T90" fmla="*/ 9525 w 292"/>
                <a:gd name="T91" fmla="*/ 322267 h 461"/>
                <a:gd name="T92" fmla="*/ 12700 w 292"/>
                <a:gd name="T93" fmla="*/ 295645 h 461"/>
                <a:gd name="T94" fmla="*/ 25400 w 292"/>
                <a:gd name="T95" fmla="*/ 267622 h 461"/>
                <a:gd name="T96" fmla="*/ 52388 w 292"/>
                <a:gd name="T97" fmla="*/ 248005 h 461"/>
                <a:gd name="T98" fmla="*/ 58737 w 292"/>
                <a:gd name="T99" fmla="*/ 117697 h 461"/>
                <a:gd name="T100" fmla="*/ 58737 w 292"/>
                <a:gd name="T101" fmla="*/ 103686 h 461"/>
                <a:gd name="T102" fmla="*/ 73025 w 292"/>
                <a:gd name="T103" fmla="*/ 98081 h 461"/>
                <a:gd name="T104" fmla="*/ 80962 w 292"/>
                <a:gd name="T105" fmla="*/ 78465 h 461"/>
                <a:gd name="T106" fmla="*/ 80962 w 292"/>
                <a:gd name="T107" fmla="*/ 53244 h 461"/>
                <a:gd name="T108" fmla="*/ 80962 w 292"/>
                <a:gd name="T109" fmla="*/ 40634 h 461"/>
                <a:gd name="T110" fmla="*/ 331787 w 292"/>
                <a:gd name="T111" fmla="*/ 43436 h 461"/>
                <a:gd name="T112" fmla="*/ 344487 w 292"/>
                <a:gd name="T113" fmla="*/ 28023 h 4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2"/>
                <a:gd name="T172" fmla="*/ 0 h 461"/>
                <a:gd name="T173" fmla="*/ 292 w 292"/>
                <a:gd name="T174" fmla="*/ 461 h 4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2" h="461">
                  <a:moveTo>
                    <a:pt x="222" y="13"/>
                  </a:moveTo>
                  <a:lnTo>
                    <a:pt x="222" y="13"/>
                  </a:lnTo>
                  <a:lnTo>
                    <a:pt x="223" y="11"/>
                  </a:lnTo>
                  <a:lnTo>
                    <a:pt x="225" y="10"/>
                  </a:lnTo>
                  <a:lnTo>
                    <a:pt x="227" y="7"/>
                  </a:lnTo>
                  <a:lnTo>
                    <a:pt x="229" y="4"/>
                  </a:lnTo>
                  <a:lnTo>
                    <a:pt x="231" y="3"/>
                  </a:lnTo>
                  <a:lnTo>
                    <a:pt x="233" y="1"/>
                  </a:lnTo>
                  <a:lnTo>
                    <a:pt x="233" y="0"/>
                  </a:lnTo>
                  <a:lnTo>
                    <a:pt x="235" y="4"/>
                  </a:lnTo>
                  <a:lnTo>
                    <a:pt x="236" y="8"/>
                  </a:lnTo>
                  <a:lnTo>
                    <a:pt x="239" y="10"/>
                  </a:lnTo>
                  <a:lnTo>
                    <a:pt x="240" y="11"/>
                  </a:lnTo>
                  <a:lnTo>
                    <a:pt x="241" y="13"/>
                  </a:lnTo>
                  <a:lnTo>
                    <a:pt x="243" y="13"/>
                  </a:lnTo>
                  <a:lnTo>
                    <a:pt x="246" y="13"/>
                  </a:lnTo>
                  <a:lnTo>
                    <a:pt x="249" y="13"/>
                  </a:lnTo>
                  <a:lnTo>
                    <a:pt x="249" y="15"/>
                  </a:lnTo>
                  <a:lnTo>
                    <a:pt x="250" y="17"/>
                  </a:lnTo>
                  <a:lnTo>
                    <a:pt x="250" y="18"/>
                  </a:lnTo>
                  <a:lnTo>
                    <a:pt x="250" y="20"/>
                  </a:lnTo>
                  <a:lnTo>
                    <a:pt x="252" y="21"/>
                  </a:lnTo>
                  <a:lnTo>
                    <a:pt x="253" y="22"/>
                  </a:lnTo>
                  <a:lnTo>
                    <a:pt x="254" y="24"/>
                  </a:lnTo>
                  <a:lnTo>
                    <a:pt x="255" y="27"/>
                  </a:lnTo>
                  <a:lnTo>
                    <a:pt x="256" y="31"/>
                  </a:lnTo>
                  <a:lnTo>
                    <a:pt x="256" y="34"/>
                  </a:lnTo>
                  <a:lnTo>
                    <a:pt x="258" y="36"/>
                  </a:lnTo>
                  <a:lnTo>
                    <a:pt x="259" y="39"/>
                  </a:lnTo>
                  <a:lnTo>
                    <a:pt x="260" y="43"/>
                  </a:lnTo>
                  <a:lnTo>
                    <a:pt x="260" y="46"/>
                  </a:lnTo>
                  <a:lnTo>
                    <a:pt x="260" y="49"/>
                  </a:lnTo>
                  <a:lnTo>
                    <a:pt x="260" y="59"/>
                  </a:lnTo>
                  <a:lnTo>
                    <a:pt x="260" y="70"/>
                  </a:lnTo>
                  <a:lnTo>
                    <a:pt x="261" y="78"/>
                  </a:lnTo>
                  <a:lnTo>
                    <a:pt x="262" y="86"/>
                  </a:lnTo>
                  <a:lnTo>
                    <a:pt x="266" y="95"/>
                  </a:lnTo>
                  <a:lnTo>
                    <a:pt x="272" y="103"/>
                  </a:lnTo>
                  <a:lnTo>
                    <a:pt x="280" y="110"/>
                  </a:lnTo>
                  <a:lnTo>
                    <a:pt x="292" y="120"/>
                  </a:lnTo>
                  <a:lnTo>
                    <a:pt x="287" y="124"/>
                  </a:lnTo>
                  <a:lnTo>
                    <a:pt x="283" y="128"/>
                  </a:lnTo>
                  <a:lnTo>
                    <a:pt x="278" y="135"/>
                  </a:lnTo>
                  <a:lnTo>
                    <a:pt x="273" y="142"/>
                  </a:lnTo>
                  <a:lnTo>
                    <a:pt x="268" y="149"/>
                  </a:lnTo>
                  <a:lnTo>
                    <a:pt x="265" y="157"/>
                  </a:lnTo>
                  <a:lnTo>
                    <a:pt x="262" y="166"/>
                  </a:lnTo>
                  <a:lnTo>
                    <a:pt x="262" y="174"/>
                  </a:lnTo>
                  <a:lnTo>
                    <a:pt x="256" y="242"/>
                  </a:lnTo>
                  <a:lnTo>
                    <a:pt x="253" y="246"/>
                  </a:lnTo>
                  <a:lnTo>
                    <a:pt x="250" y="249"/>
                  </a:lnTo>
                  <a:lnTo>
                    <a:pt x="247" y="253"/>
                  </a:lnTo>
                  <a:lnTo>
                    <a:pt x="244" y="256"/>
                  </a:lnTo>
                  <a:lnTo>
                    <a:pt x="241" y="260"/>
                  </a:lnTo>
                  <a:lnTo>
                    <a:pt x="239" y="266"/>
                  </a:lnTo>
                  <a:lnTo>
                    <a:pt x="237" y="273"/>
                  </a:lnTo>
                  <a:lnTo>
                    <a:pt x="237" y="281"/>
                  </a:lnTo>
                  <a:lnTo>
                    <a:pt x="236" y="281"/>
                  </a:lnTo>
                  <a:lnTo>
                    <a:pt x="235" y="283"/>
                  </a:lnTo>
                  <a:lnTo>
                    <a:pt x="234" y="284"/>
                  </a:lnTo>
                  <a:lnTo>
                    <a:pt x="231" y="287"/>
                  </a:lnTo>
                  <a:lnTo>
                    <a:pt x="229" y="294"/>
                  </a:lnTo>
                  <a:lnTo>
                    <a:pt x="225" y="305"/>
                  </a:lnTo>
                  <a:lnTo>
                    <a:pt x="224" y="320"/>
                  </a:lnTo>
                  <a:lnTo>
                    <a:pt x="222" y="342"/>
                  </a:lnTo>
                  <a:lnTo>
                    <a:pt x="215" y="342"/>
                  </a:lnTo>
                  <a:lnTo>
                    <a:pt x="210" y="345"/>
                  </a:lnTo>
                  <a:lnTo>
                    <a:pt x="207" y="350"/>
                  </a:lnTo>
                  <a:lnTo>
                    <a:pt x="205" y="356"/>
                  </a:lnTo>
                  <a:lnTo>
                    <a:pt x="204" y="360"/>
                  </a:lnTo>
                  <a:lnTo>
                    <a:pt x="205" y="364"/>
                  </a:lnTo>
                  <a:lnTo>
                    <a:pt x="208" y="366"/>
                  </a:lnTo>
                  <a:lnTo>
                    <a:pt x="209" y="366"/>
                  </a:lnTo>
                  <a:lnTo>
                    <a:pt x="211" y="366"/>
                  </a:lnTo>
                  <a:lnTo>
                    <a:pt x="215" y="366"/>
                  </a:lnTo>
                  <a:lnTo>
                    <a:pt x="217" y="369"/>
                  </a:lnTo>
                  <a:lnTo>
                    <a:pt x="221" y="371"/>
                  </a:lnTo>
                  <a:lnTo>
                    <a:pt x="223" y="373"/>
                  </a:lnTo>
                  <a:lnTo>
                    <a:pt x="224" y="374"/>
                  </a:lnTo>
                  <a:lnTo>
                    <a:pt x="227" y="377"/>
                  </a:lnTo>
                  <a:lnTo>
                    <a:pt x="229" y="380"/>
                  </a:lnTo>
                  <a:lnTo>
                    <a:pt x="231" y="382"/>
                  </a:lnTo>
                  <a:lnTo>
                    <a:pt x="233" y="388"/>
                  </a:lnTo>
                  <a:lnTo>
                    <a:pt x="234" y="392"/>
                  </a:lnTo>
                  <a:lnTo>
                    <a:pt x="234" y="396"/>
                  </a:lnTo>
                  <a:lnTo>
                    <a:pt x="235" y="401"/>
                  </a:lnTo>
                  <a:lnTo>
                    <a:pt x="237" y="405"/>
                  </a:lnTo>
                  <a:lnTo>
                    <a:pt x="240" y="409"/>
                  </a:lnTo>
                  <a:lnTo>
                    <a:pt x="242" y="412"/>
                  </a:lnTo>
                  <a:lnTo>
                    <a:pt x="246" y="415"/>
                  </a:lnTo>
                  <a:lnTo>
                    <a:pt x="249" y="416"/>
                  </a:lnTo>
                  <a:lnTo>
                    <a:pt x="252" y="419"/>
                  </a:lnTo>
                  <a:lnTo>
                    <a:pt x="253" y="422"/>
                  </a:lnTo>
                  <a:lnTo>
                    <a:pt x="253" y="424"/>
                  </a:lnTo>
                  <a:lnTo>
                    <a:pt x="253" y="426"/>
                  </a:lnTo>
                  <a:lnTo>
                    <a:pt x="252" y="427"/>
                  </a:lnTo>
                  <a:lnTo>
                    <a:pt x="250" y="430"/>
                  </a:lnTo>
                  <a:lnTo>
                    <a:pt x="249" y="433"/>
                  </a:lnTo>
                  <a:lnTo>
                    <a:pt x="248" y="438"/>
                  </a:lnTo>
                  <a:lnTo>
                    <a:pt x="244" y="438"/>
                  </a:lnTo>
                  <a:lnTo>
                    <a:pt x="241" y="438"/>
                  </a:lnTo>
                  <a:lnTo>
                    <a:pt x="237" y="438"/>
                  </a:lnTo>
                  <a:lnTo>
                    <a:pt x="235" y="438"/>
                  </a:lnTo>
                  <a:lnTo>
                    <a:pt x="231" y="438"/>
                  </a:lnTo>
                  <a:lnTo>
                    <a:pt x="228" y="438"/>
                  </a:lnTo>
                  <a:lnTo>
                    <a:pt x="225" y="438"/>
                  </a:lnTo>
                  <a:lnTo>
                    <a:pt x="222" y="438"/>
                  </a:lnTo>
                  <a:lnTo>
                    <a:pt x="222" y="440"/>
                  </a:lnTo>
                  <a:lnTo>
                    <a:pt x="222" y="441"/>
                  </a:lnTo>
                  <a:lnTo>
                    <a:pt x="222" y="442"/>
                  </a:lnTo>
                  <a:lnTo>
                    <a:pt x="222" y="444"/>
                  </a:lnTo>
                  <a:lnTo>
                    <a:pt x="222" y="445"/>
                  </a:lnTo>
                  <a:lnTo>
                    <a:pt x="222" y="447"/>
                  </a:lnTo>
                  <a:lnTo>
                    <a:pt x="222" y="448"/>
                  </a:lnTo>
                  <a:lnTo>
                    <a:pt x="221" y="449"/>
                  </a:lnTo>
                  <a:lnTo>
                    <a:pt x="217" y="451"/>
                  </a:lnTo>
                  <a:lnTo>
                    <a:pt x="215" y="452"/>
                  </a:lnTo>
                  <a:lnTo>
                    <a:pt x="213" y="455"/>
                  </a:lnTo>
                  <a:lnTo>
                    <a:pt x="209" y="456"/>
                  </a:lnTo>
                  <a:lnTo>
                    <a:pt x="205" y="458"/>
                  </a:lnTo>
                  <a:lnTo>
                    <a:pt x="202" y="458"/>
                  </a:lnTo>
                  <a:lnTo>
                    <a:pt x="198" y="458"/>
                  </a:lnTo>
                  <a:lnTo>
                    <a:pt x="195" y="459"/>
                  </a:lnTo>
                  <a:lnTo>
                    <a:pt x="191" y="459"/>
                  </a:lnTo>
                  <a:lnTo>
                    <a:pt x="186" y="461"/>
                  </a:lnTo>
                  <a:lnTo>
                    <a:pt x="180" y="461"/>
                  </a:lnTo>
                  <a:lnTo>
                    <a:pt x="176" y="461"/>
                  </a:lnTo>
                  <a:lnTo>
                    <a:pt x="171" y="461"/>
                  </a:lnTo>
                  <a:lnTo>
                    <a:pt x="165" y="461"/>
                  </a:lnTo>
                  <a:lnTo>
                    <a:pt x="164" y="458"/>
                  </a:lnTo>
                  <a:lnTo>
                    <a:pt x="161" y="455"/>
                  </a:lnTo>
                  <a:lnTo>
                    <a:pt x="159" y="452"/>
                  </a:lnTo>
                  <a:lnTo>
                    <a:pt x="155" y="448"/>
                  </a:lnTo>
                  <a:lnTo>
                    <a:pt x="153" y="445"/>
                  </a:lnTo>
                  <a:lnTo>
                    <a:pt x="149" y="442"/>
                  </a:lnTo>
                  <a:lnTo>
                    <a:pt x="146" y="441"/>
                  </a:lnTo>
                  <a:lnTo>
                    <a:pt x="142" y="440"/>
                  </a:lnTo>
                  <a:lnTo>
                    <a:pt x="135" y="441"/>
                  </a:lnTo>
                  <a:lnTo>
                    <a:pt x="127" y="441"/>
                  </a:lnTo>
                  <a:lnTo>
                    <a:pt x="117" y="441"/>
                  </a:lnTo>
                  <a:lnTo>
                    <a:pt x="109" y="441"/>
                  </a:lnTo>
                  <a:lnTo>
                    <a:pt x="104" y="440"/>
                  </a:lnTo>
                  <a:lnTo>
                    <a:pt x="101" y="438"/>
                  </a:lnTo>
                  <a:lnTo>
                    <a:pt x="97" y="437"/>
                  </a:lnTo>
                  <a:lnTo>
                    <a:pt x="94" y="434"/>
                  </a:lnTo>
                  <a:lnTo>
                    <a:pt x="92" y="431"/>
                  </a:lnTo>
                  <a:lnTo>
                    <a:pt x="91" y="427"/>
                  </a:lnTo>
                  <a:lnTo>
                    <a:pt x="91" y="422"/>
                  </a:lnTo>
                  <a:lnTo>
                    <a:pt x="92" y="416"/>
                  </a:lnTo>
                  <a:lnTo>
                    <a:pt x="88" y="408"/>
                  </a:lnTo>
                  <a:lnTo>
                    <a:pt x="83" y="401"/>
                  </a:lnTo>
                  <a:lnTo>
                    <a:pt x="77" y="395"/>
                  </a:lnTo>
                  <a:lnTo>
                    <a:pt x="71" y="388"/>
                  </a:lnTo>
                  <a:lnTo>
                    <a:pt x="66" y="382"/>
                  </a:lnTo>
                  <a:lnTo>
                    <a:pt x="63" y="376"/>
                  </a:lnTo>
                  <a:lnTo>
                    <a:pt x="60" y="367"/>
                  </a:lnTo>
                  <a:lnTo>
                    <a:pt x="59" y="357"/>
                  </a:lnTo>
                  <a:lnTo>
                    <a:pt x="53" y="357"/>
                  </a:lnTo>
                  <a:lnTo>
                    <a:pt x="47" y="355"/>
                  </a:lnTo>
                  <a:lnTo>
                    <a:pt x="44" y="350"/>
                  </a:lnTo>
                  <a:lnTo>
                    <a:pt x="41" y="344"/>
                  </a:lnTo>
                  <a:lnTo>
                    <a:pt x="39" y="338"/>
                  </a:lnTo>
                  <a:lnTo>
                    <a:pt x="38" y="330"/>
                  </a:lnTo>
                  <a:lnTo>
                    <a:pt x="37" y="323"/>
                  </a:lnTo>
                  <a:lnTo>
                    <a:pt x="34" y="315"/>
                  </a:lnTo>
                  <a:lnTo>
                    <a:pt x="33" y="310"/>
                  </a:lnTo>
                  <a:lnTo>
                    <a:pt x="31" y="306"/>
                  </a:lnTo>
                  <a:lnTo>
                    <a:pt x="29" y="305"/>
                  </a:lnTo>
                  <a:lnTo>
                    <a:pt x="27" y="302"/>
                  </a:lnTo>
                  <a:lnTo>
                    <a:pt x="25" y="301"/>
                  </a:lnTo>
                  <a:lnTo>
                    <a:pt x="22" y="298"/>
                  </a:lnTo>
                  <a:lnTo>
                    <a:pt x="20" y="295"/>
                  </a:lnTo>
                  <a:lnTo>
                    <a:pt x="19" y="292"/>
                  </a:lnTo>
                  <a:lnTo>
                    <a:pt x="16" y="285"/>
                  </a:lnTo>
                  <a:lnTo>
                    <a:pt x="15" y="278"/>
                  </a:lnTo>
                  <a:lnTo>
                    <a:pt x="13" y="271"/>
                  </a:lnTo>
                  <a:lnTo>
                    <a:pt x="12" y="264"/>
                  </a:lnTo>
                  <a:lnTo>
                    <a:pt x="9" y="257"/>
                  </a:lnTo>
                  <a:lnTo>
                    <a:pt x="7" y="252"/>
                  </a:lnTo>
                  <a:lnTo>
                    <a:pt x="3" y="246"/>
                  </a:lnTo>
                  <a:lnTo>
                    <a:pt x="0" y="242"/>
                  </a:lnTo>
                  <a:lnTo>
                    <a:pt x="2" y="238"/>
                  </a:lnTo>
                  <a:lnTo>
                    <a:pt x="4" y="234"/>
                  </a:lnTo>
                  <a:lnTo>
                    <a:pt x="6" y="230"/>
                  </a:lnTo>
                  <a:lnTo>
                    <a:pt x="7" y="227"/>
                  </a:lnTo>
                  <a:lnTo>
                    <a:pt x="7" y="221"/>
                  </a:lnTo>
                  <a:lnTo>
                    <a:pt x="7" y="217"/>
                  </a:lnTo>
                  <a:lnTo>
                    <a:pt x="8" y="211"/>
                  </a:lnTo>
                  <a:lnTo>
                    <a:pt x="8" y="207"/>
                  </a:lnTo>
                  <a:lnTo>
                    <a:pt x="10" y="200"/>
                  </a:lnTo>
                  <a:lnTo>
                    <a:pt x="13" y="195"/>
                  </a:lnTo>
                  <a:lnTo>
                    <a:pt x="16" y="191"/>
                  </a:lnTo>
                  <a:lnTo>
                    <a:pt x="21" y="186"/>
                  </a:lnTo>
                  <a:lnTo>
                    <a:pt x="25" y="182"/>
                  </a:lnTo>
                  <a:lnTo>
                    <a:pt x="28" y="179"/>
                  </a:lnTo>
                  <a:lnTo>
                    <a:pt x="33" y="177"/>
                  </a:lnTo>
                  <a:lnTo>
                    <a:pt x="37" y="174"/>
                  </a:lnTo>
                  <a:lnTo>
                    <a:pt x="37" y="88"/>
                  </a:lnTo>
                  <a:lnTo>
                    <a:pt x="37" y="85"/>
                  </a:lnTo>
                  <a:lnTo>
                    <a:pt x="37" y="84"/>
                  </a:lnTo>
                  <a:lnTo>
                    <a:pt x="37" y="81"/>
                  </a:lnTo>
                  <a:lnTo>
                    <a:pt x="37" y="78"/>
                  </a:lnTo>
                  <a:lnTo>
                    <a:pt x="37" y="77"/>
                  </a:lnTo>
                  <a:lnTo>
                    <a:pt x="37" y="74"/>
                  </a:lnTo>
                  <a:lnTo>
                    <a:pt x="37" y="73"/>
                  </a:lnTo>
                  <a:lnTo>
                    <a:pt x="37" y="71"/>
                  </a:lnTo>
                  <a:lnTo>
                    <a:pt x="41" y="71"/>
                  </a:lnTo>
                  <a:lnTo>
                    <a:pt x="46" y="70"/>
                  </a:lnTo>
                  <a:lnTo>
                    <a:pt x="48" y="68"/>
                  </a:lnTo>
                  <a:lnTo>
                    <a:pt x="50" y="64"/>
                  </a:lnTo>
                  <a:lnTo>
                    <a:pt x="51" y="60"/>
                  </a:lnTo>
                  <a:lnTo>
                    <a:pt x="51" y="56"/>
                  </a:lnTo>
                  <a:lnTo>
                    <a:pt x="51" y="50"/>
                  </a:lnTo>
                  <a:lnTo>
                    <a:pt x="51" y="43"/>
                  </a:lnTo>
                  <a:lnTo>
                    <a:pt x="51" y="40"/>
                  </a:lnTo>
                  <a:lnTo>
                    <a:pt x="51" y="38"/>
                  </a:lnTo>
                  <a:lnTo>
                    <a:pt x="51" y="35"/>
                  </a:lnTo>
                  <a:lnTo>
                    <a:pt x="51" y="32"/>
                  </a:lnTo>
                  <a:lnTo>
                    <a:pt x="51" y="31"/>
                  </a:lnTo>
                  <a:lnTo>
                    <a:pt x="51" y="29"/>
                  </a:lnTo>
                  <a:lnTo>
                    <a:pt x="51" y="28"/>
                  </a:lnTo>
                  <a:lnTo>
                    <a:pt x="51" y="25"/>
                  </a:lnTo>
                  <a:lnTo>
                    <a:pt x="205" y="31"/>
                  </a:lnTo>
                  <a:lnTo>
                    <a:pt x="209" y="31"/>
                  </a:lnTo>
                  <a:lnTo>
                    <a:pt x="211" y="29"/>
                  </a:lnTo>
                  <a:lnTo>
                    <a:pt x="214" y="27"/>
                  </a:lnTo>
                  <a:lnTo>
                    <a:pt x="216" y="22"/>
                  </a:lnTo>
                  <a:lnTo>
                    <a:pt x="217" y="20"/>
                  </a:lnTo>
                  <a:lnTo>
                    <a:pt x="221" y="17"/>
                  </a:lnTo>
                  <a:lnTo>
                    <a:pt x="222" y="14"/>
                  </a:lnTo>
                  <a:lnTo>
                    <a:pt x="222" y="1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1" name="Freeform 369">
              <a:extLst>
                <a:ext uri="{FF2B5EF4-FFF2-40B4-BE49-F238E27FC236}">
                  <a16:creationId xmlns:a16="http://schemas.microsoft.com/office/drawing/2014/main" id="{19DE2BC9-58FE-7060-FAC2-1D5C4B4F119A}"/>
                </a:ext>
              </a:extLst>
            </p:cNvPr>
            <p:cNvSpPr>
              <a:spLocks/>
            </p:cNvSpPr>
            <p:nvPr/>
          </p:nvSpPr>
          <p:spPr bwMode="gray">
            <a:xfrm>
              <a:off x="7102768" y="3379472"/>
              <a:ext cx="52230" cy="67352"/>
            </a:xfrm>
            <a:custGeom>
              <a:avLst/>
              <a:gdLst>
                <a:gd name="T0" fmla="*/ 34925 w 28"/>
                <a:gd name="T1" fmla="*/ 0 h 39"/>
                <a:gd name="T2" fmla="*/ 28575 w 28"/>
                <a:gd name="T3" fmla="*/ 0 h 39"/>
                <a:gd name="T4" fmla="*/ 26988 w 28"/>
                <a:gd name="T5" fmla="*/ 0 h 39"/>
                <a:gd name="T6" fmla="*/ 23812 w 28"/>
                <a:gd name="T7" fmla="*/ 0 h 39"/>
                <a:gd name="T8" fmla="*/ 20638 w 28"/>
                <a:gd name="T9" fmla="*/ 0 h 39"/>
                <a:gd name="T10" fmla="*/ 17463 w 28"/>
                <a:gd name="T11" fmla="*/ 0 h 39"/>
                <a:gd name="T12" fmla="*/ 14288 w 28"/>
                <a:gd name="T13" fmla="*/ 0 h 39"/>
                <a:gd name="T14" fmla="*/ 9525 w 28"/>
                <a:gd name="T15" fmla="*/ 0 h 39"/>
                <a:gd name="T16" fmla="*/ 6350 w 28"/>
                <a:gd name="T17" fmla="*/ 0 h 39"/>
                <a:gd name="T18" fmla="*/ 4763 w 28"/>
                <a:gd name="T19" fmla="*/ 4203 h 39"/>
                <a:gd name="T20" fmla="*/ 3175 w 28"/>
                <a:gd name="T21" fmla="*/ 8407 h 39"/>
                <a:gd name="T22" fmla="*/ 1588 w 28"/>
                <a:gd name="T23" fmla="*/ 15413 h 39"/>
                <a:gd name="T24" fmla="*/ 1588 w 28"/>
                <a:gd name="T25" fmla="*/ 21017 h 39"/>
                <a:gd name="T26" fmla="*/ 1588 w 28"/>
                <a:gd name="T27" fmla="*/ 25221 h 39"/>
                <a:gd name="T28" fmla="*/ 1588 w 28"/>
                <a:gd name="T29" fmla="*/ 30825 h 39"/>
                <a:gd name="T30" fmla="*/ 0 w 28"/>
                <a:gd name="T31" fmla="*/ 36430 h 39"/>
                <a:gd name="T32" fmla="*/ 0 w 28"/>
                <a:gd name="T33" fmla="*/ 42035 h 39"/>
                <a:gd name="T34" fmla="*/ 1588 w 28"/>
                <a:gd name="T35" fmla="*/ 47639 h 39"/>
                <a:gd name="T36" fmla="*/ 3175 w 28"/>
                <a:gd name="T37" fmla="*/ 51843 h 39"/>
                <a:gd name="T38" fmla="*/ 6350 w 28"/>
                <a:gd name="T39" fmla="*/ 54645 h 39"/>
                <a:gd name="T40" fmla="*/ 12700 w 28"/>
                <a:gd name="T41" fmla="*/ 54645 h 39"/>
                <a:gd name="T42" fmla="*/ 15875 w 28"/>
                <a:gd name="T43" fmla="*/ 54645 h 39"/>
                <a:gd name="T44" fmla="*/ 20638 w 28"/>
                <a:gd name="T45" fmla="*/ 54645 h 39"/>
                <a:gd name="T46" fmla="*/ 23812 w 28"/>
                <a:gd name="T47" fmla="*/ 54645 h 39"/>
                <a:gd name="T48" fmla="*/ 25400 w 28"/>
                <a:gd name="T49" fmla="*/ 51843 h 39"/>
                <a:gd name="T50" fmla="*/ 44450 w 28"/>
                <a:gd name="T51" fmla="*/ 36430 h 39"/>
                <a:gd name="T52" fmla="*/ 34925 w 28"/>
                <a:gd name="T53" fmla="*/ 0 h 3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
                <a:gd name="T82" fmla="*/ 0 h 39"/>
                <a:gd name="T83" fmla="*/ 28 w 28"/>
                <a:gd name="T84" fmla="*/ 39 h 3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 h="39">
                  <a:moveTo>
                    <a:pt x="22" y="0"/>
                  </a:moveTo>
                  <a:lnTo>
                    <a:pt x="18" y="0"/>
                  </a:lnTo>
                  <a:lnTo>
                    <a:pt x="17" y="0"/>
                  </a:lnTo>
                  <a:lnTo>
                    <a:pt x="15" y="0"/>
                  </a:lnTo>
                  <a:lnTo>
                    <a:pt x="13" y="0"/>
                  </a:lnTo>
                  <a:lnTo>
                    <a:pt x="11" y="0"/>
                  </a:lnTo>
                  <a:lnTo>
                    <a:pt x="9" y="0"/>
                  </a:lnTo>
                  <a:lnTo>
                    <a:pt x="6" y="0"/>
                  </a:lnTo>
                  <a:lnTo>
                    <a:pt x="4" y="0"/>
                  </a:lnTo>
                  <a:lnTo>
                    <a:pt x="3" y="3"/>
                  </a:lnTo>
                  <a:lnTo>
                    <a:pt x="2" y="6"/>
                  </a:lnTo>
                  <a:lnTo>
                    <a:pt x="1" y="11"/>
                  </a:lnTo>
                  <a:lnTo>
                    <a:pt x="1" y="15"/>
                  </a:lnTo>
                  <a:lnTo>
                    <a:pt x="1" y="18"/>
                  </a:lnTo>
                  <a:lnTo>
                    <a:pt x="1" y="22"/>
                  </a:lnTo>
                  <a:lnTo>
                    <a:pt x="0" y="26"/>
                  </a:lnTo>
                  <a:lnTo>
                    <a:pt x="0" y="30"/>
                  </a:lnTo>
                  <a:lnTo>
                    <a:pt x="1" y="34"/>
                  </a:lnTo>
                  <a:lnTo>
                    <a:pt x="2" y="37"/>
                  </a:lnTo>
                  <a:lnTo>
                    <a:pt x="4" y="39"/>
                  </a:lnTo>
                  <a:lnTo>
                    <a:pt x="8" y="39"/>
                  </a:lnTo>
                  <a:lnTo>
                    <a:pt x="10" y="39"/>
                  </a:lnTo>
                  <a:lnTo>
                    <a:pt x="13" y="39"/>
                  </a:lnTo>
                  <a:lnTo>
                    <a:pt x="15" y="39"/>
                  </a:lnTo>
                  <a:lnTo>
                    <a:pt x="16" y="37"/>
                  </a:lnTo>
                  <a:lnTo>
                    <a:pt x="28" y="26"/>
                  </a:lnTo>
                  <a:lnTo>
                    <a:pt x="22"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2" name="Freeform 370">
              <a:extLst>
                <a:ext uri="{FF2B5EF4-FFF2-40B4-BE49-F238E27FC236}">
                  <a16:creationId xmlns:a16="http://schemas.microsoft.com/office/drawing/2014/main" id="{4BD861B6-64F5-A60A-1D1F-8D382AC7E98F}"/>
                </a:ext>
              </a:extLst>
            </p:cNvPr>
            <p:cNvSpPr>
              <a:spLocks/>
            </p:cNvSpPr>
            <p:nvPr/>
          </p:nvSpPr>
          <p:spPr bwMode="gray">
            <a:xfrm>
              <a:off x="6831583" y="3258636"/>
              <a:ext cx="486126" cy="501180"/>
            </a:xfrm>
            <a:custGeom>
              <a:avLst/>
              <a:gdLst>
                <a:gd name="T0" fmla="*/ 87312 w 262"/>
                <a:gd name="T1" fmla="*/ 21017 h 287"/>
                <a:gd name="T2" fmla="*/ 93662 w 262"/>
                <a:gd name="T3" fmla="*/ 22419 h 287"/>
                <a:gd name="T4" fmla="*/ 104775 w 262"/>
                <a:gd name="T5" fmla="*/ 15413 h 287"/>
                <a:gd name="T6" fmla="*/ 115887 w 262"/>
                <a:gd name="T7" fmla="*/ 9808 h 287"/>
                <a:gd name="T8" fmla="*/ 127000 w 262"/>
                <a:gd name="T9" fmla="*/ 2802 h 287"/>
                <a:gd name="T10" fmla="*/ 136525 w 262"/>
                <a:gd name="T11" fmla="*/ 11209 h 287"/>
                <a:gd name="T12" fmla="*/ 153987 w 262"/>
                <a:gd name="T13" fmla="*/ 16814 h 287"/>
                <a:gd name="T14" fmla="*/ 165100 w 262"/>
                <a:gd name="T15" fmla="*/ 22419 h 287"/>
                <a:gd name="T16" fmla="*/ 177800 w 262"/>
                <a:gd name="T17" fmla="*/ 32227 h 287"/>
                <a:gd name="T18" fmla="*/ 187325 w 262"/>
                <a:gd name="T19" fmla="*/ 39232 h 287"/>
                <a:gd name="T20" fmla="*/ 196850 w 262"/>
                <a:gd name="T21" fmla="*/ 46238 h 287"/>
                <a:gd name="T22" fmla="*/ 200025 w 262"/>
                <a:gd name="T23" fmla="*/ 50442 h 287"/>
                <a:gd name="T24" fmla="*/ 207963 w 262"/>
                <a:gd name="T25" fmla="*/ 54645 h 287"/>
                <a:gd name="T26" fmla="*/ 212725 w 262"/>
                <a:gd name="T27" fmla="*/ 60250 h 287"/>
                <a:gd name="T28" fmla="*/ 215900 w 262"/>
                <a:gd name="T29" fmla="*/ 65855 h 287"/>
                <a:gd name="T30" fmla="*/ 217487 w 262"/>
                <a:gd name="T31" fmla="*/ 75663 h 287"/>
                <a:gd name="T32" fmla="*/ 225425 w 262"/>
                <a:gd name="T33" fmla="*/ 84070 h 287"/>
                <a:gd name="T34" fmla="*/ 244475 w 262"/>
                <a:gd name="T35" fmla="*/ 95279 h 287"/>
                <a:gd name="T36" fmla="*/ 242887 w 262"/>
                <a:gd name="T37" fmla="*/ 96680 h 287"/>
                <a:gd name="T38" fmla="*/ 234950 w 262"/>
                <a:gd name="T39" fmla="*/ 117697 h 287"/>
                <a:gd name="T40" fmla="*/ 234950 w 262"/>
                <a:gd name="T41" fmla="*/ 141517 h 287"/>
                <a:gd name="T42" fmla="*/ 247650 w 262"/>
                <a:gd name="T43" fmla="*/ 149924 h 287"/>
                <a:gd name="T44" fmla="*/ 260350 w 262"/>
                <a:gd name="T45" fmla="*/ 161133 h 287"/>
                <a:gd name="T46" fmla="*/ 296862 w 262"/>
                <a:gd name="T47" fmla="*/ 207372 h 287"/>
                <a:gd name="T48" fmla="*/ 333375 w 262"/>
                <a:gd name="T49" fmla="*/ 226988 h 287"/>
                <a:gd name="T50" fmla="*/ 374650 w 262"/>
                <a:gd name="T51" fmla="*/ 239598 h 287"/>
                <a:gd name="T52" fmla="*/ 407988 w 262"/>
                <a:gd name="T53" fmla="*/ 259215 h 287"/>
                <a:gd name="T54" fmla="*/ 368300 w 262"/>
                <a:gd name="T55" fmla="*/ 294244 h 287"/>
                <a:gd name="T56" fmla="*/ 347662 w 262"/>
                <a:gd name="T57" fmla="*/ 334877 h 287"/>
                <a:gd name="T58" fmla="*/ 325437 w 262"/>
                <a:gd name="T59" fmla="*/ 350290 h 287"/>
                <a:gd name="T60" fmla="*/ 295275 w 262"/>
                <a:gd name="T61" fmla="*/ 353092 h 287"/>
                <a:gd name="T62" fmla="*/ 282575 w 262"/>
                <a:gd name="T63" fmla="*/ 367104 h 287"/>
                <a:gd name="T64" fmla="*/ 269875 w 262"/>
                <a:gd name="T65" fmla="*/ 375511 h 287"/>
                <a:gd name="T66" fmla="*/ 257175 w 262"/>
                <a:gd name="T67" fmla="*/ 381116 h 287"/>
                <a:gd name="T68" fmla="*/ 242887 w 262"/>
                <a:gd name="T69" fmla="*/ 386720 h 287"/>
                <a:gd name="T70" fmla="*/ 228600 w 262"/>
                <a:gd name="T71" fmla="*/ 381116 h 287"/>
                <a:gd name="T72" fmla="*/ 209550 w 262"/>
                <a:gd name="T73" fmla="*/ 379714 h 287"/>
                <a:gd name="T74" fmla="*/ 196850 w 262"/>
                <a:gd name="T75" fmla="*/ 395127 h 287"/>
                <a:gd name="T76" fmla="*/ 168275 w 262"/>
                <a:gd name="T77" fmla="*/ 400732 h 287"/>
                <a:gd name="T78" fmla="*/ 136525 w 262"/>
                <a:gd name="T79" fmla="*/ 382517 h 287"/>
                <a:gd name="T80" fmla="*/ 107950 w 262"/>
                <a:gd name="T81" fmla="*/ 369906 h 287"/>
                <a:gd name="T82" fmla="*/ 82550 w 262"/>
                <a:gd name="T83" fmla="*/ 367104 h 287"/>
                <a:gd name="T84" fmla="*/ 69850 w 262"/>
                <a:gd name="T85" fmla="*/ 357296 h 287"/>
                <a:gd name="T86" fmla="*/ 74612 w 262"/>
                <a:gd name="T87" fmla="*/ 347488 h 287"/>
                <a:gd name="T88" fmla="*/ 63500 w 262"/>
                <a:gd name="T89" fmla="*/ 334877 h 287"/>
                <a:gd name="T90" fmla="*/ 46037 w 262"/>
                <a:gd name="T91" fmla="*/ 315261 h 287"/>
                <a:gd name="T92" fmla="*/ 39687 w 262"/>
                <a:gd name="T93" fmla="*/ 287238 h 287"/>
                <a:gd name="T94" fmla="*/ 26987 w 262"/>
                <a:gd name="T95" fmla="*/ 271825 h 287"/>
                <a:gd name="T96" fmla="*/ 14287 w 262"/>
                <a:gd name="T97" fmla="*/ 264819 h 287"/>
                <a:gd name="T98" fmla="*/ 0 w 262"/>
                <a:gd name="T99" fmla="*/ 255011 h 287"/>
                <a:gd name="T100" fmla="*/ 17462 w 262"/>
                <a:gd name="T101" fmla="*/ 229790 h 287"/>
                <a:gd name="T102" fmla="*/ 38100 w 262"/>
                <a:gd name="T103" fmla="*/ 162535 h 287"/>
                <a:gd name="T104" fmla="*/ 52387 w 262"/>
                <a:gd name="T105" fmla="*/ 145721 h 287"/>
                <a:gd name="T106" fmla="*/ 63500 w 262"/>
                <a:gd name="T107" fmla="*/ 107889 h 287"/>
                <a:gd name="T108" fmla="*/ 84137 w 262"/>
                <a:gd name="T109" fmla="*/ 86872 h 2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2"/>
                <a:gd name="T166" fmla="*/ 0 h 287"/>
                <a:gd name="T167" fmla="*/ 262 w 262"/>
                <a:gd name="T168" fmla="*/ 287 h 2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2" h="287">
                  <a:moveTo>
                    <a:pt x="54" y="12"/>
                  </a:moveTo>
                  <a:lnTo>
                    <a:pt x="54" y="12"/>
                  </a:lnTo>
                  <a:lnTo>
                    <a:pt x="55" y="14"/>
                  </a:lnTo>
                  <a:lnTo>
                    <a:pt x="55" y="15"/>
                  </a:lnTo>
                  <a:lnTo>
                    <a:pt x="56" y="15"/>
                  </a:lnTo>
                  <a:lnTo>
                    <a:pt x="56" y="16"/>
                  </a:lnTo>
                  <a:lnTo>
                    <a:pt x="58" y="16"/>
                  </a:lnTo>
                  <a:lnTo>
                    <a:pt x="59" y="16"/>
                  </a:lnTo>
                  <a:lnTo>
                    <a:pt x="61" y="15"/>
                  </a:lnTo>
                  <a:lnTo>
                    <a:pt x="62" y="14"/>
                  </a:lnTo>
                  <a:lnTo>
                    <a:pt x="63" y="12"/>
                  </a:lnTo>
                  <a:lnTo>
                    <a:pt x="66" y="11"/>
                  </a:lnTo>
                  <a:lnTo>
                    <a:pt x="68" y="9"/>
                  </a:lnTo>
                  <a:lnTo>
                    <a:pt x="69" y="9"/>
                  </a:lnTo>
                  <a:lnTo>
                    <a:pt x="72" y="8"/>
                  </a:lnTo>
                  <a:lnTo>
                    <a:pt x="73" y="7"/>
                  </a:lnTo>
                  <a:lnTo>
                    <a:pt x="76" y="0"/>
                  </a:lnTo>
                  <a:lnTo>
                    <a:pt x="78" y="1"/>
                  </a:lnTo>
                  <a:lnTo>
                    <a:pt x="79" y="1"/>
                  </a:lnTo>
                  <a:lnTo>
                    <a:pt x="80" y="2"/>
                  </a:lnTo>
                  <a:lnTo>
                    <a:pt x="81" y="4"/>
                  </a:lnTo>
                  <a:lnTo>
                    <a:pt x="84" y="5"/>
                  </a:lnTo>
                  <a:lnTo>
                    <a:pt x="85" y="7"/>
                  </a:lnTo>
                  <a:lnTo>
                    <a:pt x="86" y="8"/>
                  </a:lnTo>
                  <a:lnTo>
                    <a:pt x="88" y="8"/>
                  </a:lnTo>
                  <a:lnTo>
                    <a:pt x="91" y="9"/>
                  </a:lnTo>
                  <a:lnTo>
                    <a:pt x="94" y="11"/>
                  </a:lnTo>
                  <a:lnTo>
                    <a:pt x="97" y="12"/>
                  </a:lnTo>
                  <a:lnTo>
                    <a:pt x="99" y="14"/>
                  </a:lnTo>
                  <a:lnTo>
                    <a:pt x="101" y="15"/>
                  </a:lnTo>
                  <a:lnTo>
                    <a:pt x="103" y="15"/>
                  </a:lnTo>
                  <a:lnTo>
                    <a:pt x="104" y="16"/>
                  </a:lnTo>
                  <a:lnTo>
                    <a:pt x="105" y="18"/>
                  </a:lnTo>
                  <a:lnTo>
                    <a:pt x="107" y="19"/>
                  </a:lnTo>
                  <a:lnTo>
                    <a:pt x="110" y="22"/>
                  </a:lnTo>
                  <a:lnTo>
                    <a:pt x="112" y="23"/>
                  </a:lnTo>
                  <a:lnTo>
                    <a:pt x="114" y="26"/>
                  </a:lnTo>
                  <a:lnTo>
                    <a:pt x="116" y="28"/>
                  </a:lnTo>
                  <a:lnTo>
                    <a:pt x="117" y="28"/>
                  </a:lnTo>
                  <a:lnTo>
                    <a:pt x="118" y="28"/>
                  </a:lnTo>
                  <a:lnTo>
                    <a:pt x="119" y="29"/>
                  </a:lnTo>
                  <a:lnTo>
                    <a:pt x="120" y="30"/>
                  </a:lnTo>
                  <a:lnTo>
                    <a:pt x="123" y="32"/>
                  </a:lnTo>
                  <a:lnTo>
                    <a:pt x="124" y="33"/>
                  </a:lnTo>
                  <a:lnTo>
                    <a:pt x="125" y="33"/>
                  </a:lnTo>
                  <a:lnTo>
                    <a:pt x="125" y="34"/>
                  </a:lnTo>
                  <a:lnTo>
                    <a:pt x="126" y="34"/>
                  </a:lnTo>
                  <a:lnTo>
                    <a:pt x="126" y="36"/>
                  </a:lnTo>
                  <a:lnTo>
                    <a:pt x="128" y="37"/>
                  </a:lnTo>
                  <a:lnTo>
                    <a:pt x="129" y="37"/>
                  </a:lnTo>
                  <a:lnTo>
                    <a:pt x="130" y="39"/>
                  </a:lnTo>
                  <a:lnTo>
                    <a:pt x="131" y="39"/>
                  </a:lnTo>
                  <a:lnTo>
                    <a:pt x="132" y="40"/>
                  </a:lnTo>
                  <a:lnTo>
                    <a:pt x="132" y="41"/>
                  </a:lnTo>
                  <a:lnTo>
                    <a:pt x="134" y="41"/>
                  </a:lnTo>
                  <a:lnTo>
                    <a:pt x="134" y="43"/>
                  </a:lnTo>
                  <a:lnTo>
                    <a:pt x="135" y="43"/>
                  </a:lnTo>
                  <a:lnTo>
                    <a:pt x="135" y="44"/>
                  </a:lnTo>
                  <a:lnTo>
                    <a:pt x="136" y="46"/>
                  </a:lnTo>
                  <a:lnTo>
                    <a:pt x="136" y="47"/>
                  </a:lnTo>
                  <a:lnTo>
                    <a:pt x="137" y="48"/>
                  </a:lnTo>
                  <a:lnTo>
                    <a:pt x="137" y="51"/>
                  </a:lnTo>
                  <a:lnTo>
                    <a:pt x="137" y="53"/>
                  </a:lnTo>
                  <a:lnTo>
                    <a:pt x="137" y="54"/>
                  </a:lnTo>
                  <a:lnTo>
                    <a:pt x="137" y="55"/>
                  </a:lnTo>
                  <a:lnTo>
                    <a:pt x="138" y="57"/>
                  </a:lnTo>
                  <a:lnTo>
                    <a:pt x="139" y="58"/>
                  </a:lnTo>
                  <a:lnTo>
                    <a:pt x="142" y="60"/>
                  </a:lnTo>
                  <a:lnTo>
                    <a:pt x="145" y="61"/>
                  </a:lnTo>
                  <a:lnTo>
                    <a:pt x="148" y="64"/>
                  </a:lnTo>
                  <a:lnTo>
                    <a:pt x="151" y="65"/>
                  </a:lnTo>
                  <a:lnTo>
                    <a:pt x="154" y="68"/>
                  </a:lnTo>
                  <a:lnTo>
                    <a:pt x="155" y="69"/>
                  </a:lnTo>
                  <a:lnTo>
                    <a:pt x="156" y="69"/>
                  </a:lnTo>
                  <a:lnTo>
                    <a:pt x="156" y="68"/>
                  </a:lnTo>
                  <a:lnTo>
                    <a:pt x="153" y="69"/>
                  </a:lnTo>
                  <a:lnTo>
                    <a:pt x="150" y="73"/>
                  </a:lnTo>
                  <a:lnTo>
                    <a:pt x="149" y="76"/>
                  </a:lnTo>
                  <a:lnTo>
                    <a:pt x="148" y="80"/>
                  </a:lnTo>
                  <a:lnTo>
                    <a:pt x="148" y="84"/>
                  </a:lnTo>
                  <a:lnTo>
                    <a:pt x="148" y="88"/>
                  </a:lnTo>
                  <a:lnTo>
                    <a:pt x="147" y="93"/>
                  </a:lnTo>
                  <a:lnTo>
                    <a:pt x="147" y="95"/>
                  </a:lnTo>
                  <a:lnTo>
                    <a:pt x="148" y="101"/>
                  </a:lnTo>
                  <a:lnTo>
                    <a:pt x="149" y="104"/>
                  </a:lnTo>
                  <a:lnTo>
                    <a:pt x="151" y="105"/>
                  </a:lnTo>
                  <a:lnTo>
                    <a:pt x="154" y="107"/>
                  </a:lnTo>
                  <a:lnTo>
                    <a:pt x="156" y="107"/>
                  </a:lnTo>
                  <a:lnTo>
                    <a:pt x="159" y="105"/>
                  </a:lnTo>
                  <a:lnTo>
                    <a:pt x="161" y="104"/>
                  </a:lnTo>
                  <a:lnTo>
                    <a:pt x="162" y="104"/>
                  </a:lnTo>
                  <a:lnTo>
                    <a:pt x="164" y="115"/>
                  </a:lnTo>
                  <a:lnTo>
                    <a:pt x="169" y="125"/>
                  </a:lnTo>
                  <a:lnTo>
                    <a:pt x="175" y="134"/>
                  </a:lnTo>
                  <a:lnTo>
                    <a:pt x="181" y="141"/>
                  </a:lnTo>
                  <a:lnTo>
                    <a:pt x="187" y="148"/>
                  </a:lnTo>
                  <a:lnTo>
                    <a:pt x="193" y="153"/>
                  </a:lnTo>
                  <a:lnTo>
                    <a:pt x="199" y="157"/>
                  </a:lnTo>
                  <a:lnTo>
                    <a:pt x="201" y="158"/>
                  </a:lnTo>
                  <a:lnTo>
                    <a:pt x="210" y="162"/>
                  </a:lnTo>
                  <a:lnTo>
                    <a:pt x="217" y="165"/>
                  </a:lnTo>
                  <a:lnTo>
                    <a:pt x="223" y="166"/>
                  </a:lnTo>
                  <a:lnTo>
                    <a:pt x="229" y="169"/>
                  </a:lnTo>
                  <a:lnTo>
                    <a:pt x="236" y="171"/>
                  </a:lnTo>
                  <a:lnTo>
                    <a:pt x="243" y="173"/>
                  </a:lnTo>
                  <a:lnTo>
                    <a:pt x="251" y="176"/>
                  </a:lnTo>
                  <a:lnTo>
                    <a:pt x="262" y="178"/>
                  </a:lnTo>
                  <a:lnTo>
                    <a:pt x="257" y="185"/>
                  </a:lnTo>
                  <a:lnTo>
                    <a:pt x="251" y="190"/>
                  </a:lnTo>
                  <a:lnTo>
                    <a:pt x="245" y="197"/>
                  </a:lnTo>
                  <a:lnTo>
                    <a:pt x="239" y="203"/>
                  </a:lnTo>
                  <a:lnTo>
                    <a:pt x="232" y="210"/>
                  </a:lnTo>
                  <a:lnTo>
                    <a:pt x="227" y="218"/>
                  </a:lnTo>
                  <a:lnTo>
                    <a:pt x="223" y="223"/>
                  </a:lnTo>
                  <a:lnTo>
                    <a:pt x="220" y="229"/>
                  </a:lnTo>
                  <a:lnTo>
                    <a:pt x="219" y="239"/>
                  </a:lnTo>
                  <a:lnTo>
                    <a:pt x="217" y="244"/>
                  </a:lnTo>
                  <a:lnTo>
                    <a:pt x="213" y="248"/>
                  </a:lnTo>
                  <a:lnTo>
                    <a:pt x="208" y="250"/>
                  </a:lnTo>
                  <a:lnTo>
                    <a:pt x="205" y="250"/>
                  </a:lnTo>
                  <a:lnTo>
                    <a:pt x="200" y="250"/>
                  </a:lnTo>
                  <a:lnTo>
                    <a:pt x="193" y="251"/>
                  </a:lnTo>
                  <a:lnTo>
                    <a:pt x="188" y="252"/>
                  </a:lnTo>
                  <a:lnTo>
                    <a:pt x="186" y="252"/>
                  </a:lnTo>
                  <a:lnTo>
                    <a:pt x="184" y="255"/>
                  </a:lnTo>
                  <a:lnTo>
                    <a:pt x="181" y="258"/>
                  </a:lnTo>
                  <a:lnTo>
                    <a:pt x="180" y="261"/>
                  </a:lnTo>
                  <a:lnTo>
                    <a:pt x="178" y="262"/>
                  </a:lnTo>
                  <a:lnTo>
                    <a:pt x="175" y="265"/>
                  </a:lnTo>
                  <a:lnTo>
                    <a:pt x="174" y="266"/>
                  </a:lnTo>
                  <a:lnTo>
                    <a:pt x="173" y="266"/>
                  </a:lnTo>
                  <a:lnTo>
                    <a:pt x="170" y="268"/>
                  </a:lnTo>
                  <a:lnTo>
                    <a:pt x="167" y="269"/>
                  </a:lnTo>
                  <a:lnTo>
                    <a:pt x="166" y="269"/>
                  </a:lnTo>
                  <a:lnTo>
                    <a:pt x="163" y="271"/>
                  </a:lnTo>
                  <a:lnTo>
                    <a:pt x="162" y="272"/>
                  </a:lnTo>
                  <a:lnTo>
                    <a:pt x="160" y="273"/>
                  </a:lnTo>
                  <a:lnTo>
                    <a:pt x="159" y="275"/>
                  </a:lnTo>
                  <a:lnTo>
                    <a:pt x="156" y="276"/>
                  </a:lnTo>
                  <a:lnTo>
                    <a:pt x="153" y="276"/>
                  </a:lnTo>
                  <a:lnTo>
                    <a:pt x="150" y="276"/>
                  </a:lnTo>
                  <a:lnTo>
                    <a:pt x="148" y="275"/>
                  </a:lnTo>
                  <a:lnTo>
                    <a:pt x="147" y="273"/>
                  </a:lnTo>
                  <a:lnTo>
                    <a:pt x="144" y="272"/>
                  </a:lnTo>
                  <a:lnTo>
                    <a:pt x="143" y="271"/>
                  </a:lnTo>
                  <a:lnTo>
                    <a:pt x="139" y="269"/>
                  </a:lnTo>
                  <a:lnTo>
                    <a:pt x="136" y="269"/>
                  </a:lnTo>
                  <a:lnTo>
                    <a:pt x="132" y="271"/>
                  </a:lnTo>
                  <a:lnTo>
                    <a:pt x="130" y="272"/>
                  </a:lnTo>
                  <a:lnTo>
                    <a:pt x="128" y="275"/>
                  </a:lnTo>
                  <a:lnTo>
                    <a:pt x="125" y="278"/>
                  </a:lnTo>
                  <a:lnTo>
                    <a:pt x="124" y="282"/>
                  </a:lnTo>
                  <a:lnTo>
                    <a:pt x="122" y="285"/>
                  </a:lnTo>
                  <a:lnTo>
                    <a:pt x="118" y="286"/>
                  </a:lnTo>
                  <a:lnTo>
                    <a:pt x="113" y="287"/>
                  </a:lnTo>
                  <a:lnTo>
                    <a:pt x="106" y="286"/>
                  </a:lnTo>
                  <a:lnTo>
                    <a:pt x="100" y="285"/>
                  </a:lnTo>
                  <a:lnTo>
                    <a:pt x="95" y="280"/>
                  </a:lnTo>
                  <a:lnTo>
                    <a:pt x="91" y="278"/>
                  </a:lnTo>
                  <a:lnTo>
                    <a:pt x="86" y="273"/>
                  </a:lnTo>
                  <a:lnTo>
                    <a:pt x="81" y="271"/>
                  </a:lnTo>
                  <a:lnTo>
                    <a:pt x="76" y="266"/>
                  </a:lnTo>
                  <a:lnTo>
                    <a:pt x="70" y="264"/>
                  </a:lnTo>
                  <a:lnTo>
                    <a:pt x="68" y="264"/>
                  </a:lnTo>
                  <a:lnTo>
                    <a:pt x="63" y="264"/>
                  </a:lnTo>
                  <a:lnTo>
                    <a:pt x="60" y="264"/>
                  </a:lnTo>
                  <a:lnTo>
                    <a:pt x="55" y="262"/>
                  </a:lnTo>
                  <a:lnTo>
                    <a:pt x="52" y="262"/>
                  </a:lnTo>
                  <a:lnTo>
                    <a:pt x="48" y="262"/>
                  </a:lnTo>
                  <a:lnTo>
                    <a:pt x="46" y="261"/>
                  </a:lnTo>
                  <a:lnTo>
                    <a:pt x="43" y="259"/>
                  </a:lnTo>
                  <a:lnTo>
                    <a:pt x="44" y="255"/>
                  </a:lnTo>
                  <a:lnTo>
                    <a:pt x="46" y="252"/>
                  </a:lnTo>
                  <a:lnTo>
                    <a:pt x="47" y="251"/>
                  </a:lnTo>
                  <a:lnTo>
                    <a:pt x="47" y="250"/>
                  </a:lnTo>
                  <a:lnTo>
                    <a:pt x="47" y="248"/>
                  </a:lnTo>
                  <a:lnTo>
                    <a:pt x="46" y="246"/>
                  </a:lnTo>
                  <a:lnTo>
                    <a:pt x="44" y="243"/>
                  </a:lnTo>
                  <a:lnTo>
                    <a:pt x="43" y="240"/>
                  </a:lnTo>
                  <a:lnTo>
                    <a:pt x="40" y="239"/>
                  </a:lnTo>
                  <a:lnTo>
                    <a:pt x="36" y="236"/>
                  </a:lnTo>
                  <a:lnTo>
                    <a:pt x="34" y="233"/>
                  </a:lnTo>
                  <a:lnTo>
                    <a:pt x="31" y="229"/>
                  </a:lnTo>
                  <a:lnTo>
                    <a:pt x="29" y="225"/>
                  </a:lnTo>
                  <a:lnTo>
                    <a:pt x="28" y="220"/>
                  </a:lnTo>
                  <a:lnTo>
                    <a:pt x="28" y="216"/>
                  </a:lnTo>
                  <a:lnTo>
                    <a:pt x="27" y="211"/>
                  </a:lnTo>
                  <a:lnTo>
                    <a:pt x="25" y="205"/>
                  </a:lnTo>
                  <a:lnTo>
                    <a:pt x="23" y="201"/>
                  </a:lnTo>
                  <a:lnTo>
                    <a:pt x="21" y="199"/>
                  </a:lnTo>
                  <a:lnTo>
                    <a:pt x="19" y="197"/>
                  </a:lnTo>
                  <a:lnTo>
                    <a:pt x="17" y="194"/>
                  </a:lnTo>
                  <a:lnTo>
                    <a:pt x="15" y="193"/>
                  </a:lnTo>
                  <a:lnTo>
                    <a:pt x="13" y="190"/>
                  </a:lnTo>
                  <a:lnTo>
                    <a:pt x="11" y="189"/>
                  </a:lnTo>
                  <a:lnTo>
                    <a:pt x="9" y="189"/>
                  </a:lnTo>
                  <a:lnTo>
                    <a:pt x="5" y="189"/>
                  </a:lnTo>
                  <a:lnTo>
                    <a:pt x="4" y="187"/>
                  </a:lnTo>
                  <a:lnTo>
                    <a:pt x="2" y="186"/>
                  </a:lnTo>
                  <a:lnTo>
                    <a:pt x="0" y="182"/>
                  </a:lnTo>
                  <a:lnTo>
                    <a:pt x="0" y="176"/>
                  </a:lnTo>
                  <a:lnTo>
                    <a:pt x="3" y="172"/>
                  </a:lnTo>
                  <a:lnTo>
                    <a:pt x="6" y="166"/>
                  </a:lnTo>
                  <a:lnTo>
                    <a:pt x="11" y="164"/>
                  </a:lnTo>
                  <a:lnTo>
                    <a:pt x="16" y="164"/>
                  </a:lnTo>
                  <a:lnTo>
                    <a:pt x="18" y="141"/>
                  </a:lnTo>
                  <a:lnTo>
                    <a:pt x="22" y="126"/>
                  </a:lnTo>
                  <a:lnTo>
                    <a:pt x="24" y="116"/>
                  </a:lnTo>
                  <a:lnTo>
                    <a:pt x="27" y="109"/>
                  </a:lnTo>
                  <a:lnTo>
                    <a:pt x="29" y="105"/>
                  </a:lnTo>
                  <a:lnTo>
                    <a:pt x="31" y="104"/>
                  </a:lnTo>
                  <a:lnTo>
                    <a:pt x="33" y="104"/>
                  </a:lnTo>
                  <a:lnTo>
                    <a:pt x="34" y="94"/>
                  </a:lnTo>
                  <a:lnTo>
                    <a:pt x="35" y="87"/>
                  </a:lnTo>
                  <a:lnTo>
                    <a:pt x="37" y="81"/>
                  </a:lnTo>
                  <a:lnTo>
                    <a:pt x="40" y="77"/>
                  </a:lnTo>
                  <a:lnTo>
                    <a:pt x="43" y="75"/>
                  </a:lnTo>
                  <a:lnTo>
                    <a:pt x="47" y="69"/>
                  </a:lnTo>
                  <a:lnTo>
                    <a:pt x="49" y="67"/>
                  </a:lnTo>
                  <a:lnTo>
                    <a:pt x="53" y="62"/>
                  </a:lnTo>
                  <a:lnTo>
                    <a:pt x="54" y="1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3" name="Freeform 372">
              <a:extLst>
                <a:ext uri="{FF2B5EF4-FFF2-40B4-BE49-F238E27FC236}">
                  <a16:creationId xmlns:a16="http://schemas.microsoft.com/office/drawing/2014/main" id="{82F20B66-3819-4C29-1794-B23EDA5B2B11}"/>
                </a:ext>
              </a:extLst>
            </p:cNvPr>
            <p:cNvSpPr>
              <a:spLocks/>
            </p:cNvSpPr>
            <p:nvPr/>
          </p:nvSpPr>
          <p:spPr bwMode="gray">
            <a:xfrm>
              <a:off x="6176714" y="1566903"/>
              <a:ext cx="16069" cy="49522"/>
            </a:xfrm>
            <a:custGeom>
              <a:avLst/>
              <a:gdLst>
                <a:gd name="T0" fmla="*/ 0 w 8"/>
                <a:gd name="T1" fmla="*/ 39233 h 28"/>
                <a:gd name="T2" fmla="*/ 0 w 8"/>
                <a:gd name="T3" fmla="*/ 33628 h 28"/>
                <a:gd name="T4" fmla="*/ 0 w 8"/>
                <a:gd name="T5" fmla="*/ 26622 h 28"/>
                <a:gd name="T6" fmla="*/ 0 w 8"/>
                <a:gd name="T7" fmla="*/ 21018 h 28"/>
                <a:gd name="T8" fmla="*/ 1588 w 8"/>
                <a:gd name="T9" fmla="*/ 16814 h 28"/>
                <a:gd name="T10" fmla="*/ 1588 w 8"/>
                <a:gd name="T11" fmla="*/ 12611 h 28"/>
                <a:gd name="T12" fmla="*/ 1588 w 8"/>
                <a:gd name="T13" fmla="*/ 7006 h 28"/>
                <a:gd name="T14" fmla="*/ 1588 w 8"/>
                <a:gd name="T15" fmla="*/ 2802 h 28"/>
                <a:gd name="T16" fmla="*/ 0 w 8"/>
                <a:gd name="T17" fmla="*/ 0 h 28"/>
                <a:gd name="T18" fmla="*/ 12700 w 8"/>
                <a:gd name="T19" fmla="*/ 0 h 28"/>
                <a:gd name="T20" fmla="*/ 12700 w 8"/>
                <a:gd name="T21" fmla="*/ 2802 h 28"/>
                <a:gd name="T22" fmla="*/ 12700 w 8"/>
                <a:gd name="T23" fmla="*/ 11209 h 28"/>
                <a:gd name="T24" fmla="*/ 11112 w 8"/>
                <a:gd name="T25" fmla="*/ 14012 h 28"/>
                <a:gd name="T26" fmla="*/ 11112 w 8"/>
                <a:gd name="T27" fmla="*/ 16814 h 28"/>
                <a:gd name="T28" fmla="*/ 6350 w 8"/>
                <a:gd name="T29" fmla="*/ 21018 h 28"/>
                <a:gd name="T30" fmla="*/ 6350 w 8"/>
                <a:gd name="T31" fmla="*/ 23820 h 28"/>
                <a:gd name="T32" fmla="*/ 4762 w 8"/>
                <a:gd name="T33" fmla="*/ 28024 h 28"/>
                <a:gd name="T34" fmla="*/ 1588 w 8"/>
                <a:gd name="T35" fmla="*/ 33628 h 28"/>
                <a:gd name="T36" fmla="*/ 0 w 8"/>
                <a:gd name="T37" fmla="*/ 39233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8"/>
                <a:gd name="T59" fmla="*/ 8 w 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8">
                  <a:moveTo>
                    <a:pt x="0" y="28"/>
                  </a:moveTo>
                  <a:lnTo>
                    <a:pt x="0" y="24"/>
                  </a:lnTo>
                  <a:lnTo>
                    <a:pt x="0" y="19"/>
                  </a:lnTo>
                  <a:lnTo>
                    <a:pt x="0" y="15"/>
                  </a:lnTo>
                  <a:lnTo>
                    <a:pt x="1" y="12"/>
                  </a:lnTo>
                  <a:lnTo>
                    <a:pt x="1" y="9"/>
                  </a:lnTo>
                  <a:lnTo>
                    <a:pt x="1" y="5"/>
                  </a:lnTo>
                  <a:lnTo>
                    <a:pt x="1" y="2"/>
                  </a:lnTo>
                  <a:lnTo>
                    <a:pt x="0" y="0"/>
                  </a:lnTo>
                  <a:lnTo>
                    <a:pt x="8" y="0"/>
                  </a:lnTo>
                  <a:lnTo>
                    <a:pt x="8" y="2"/>
                  </a:lnTo>
                  <a:lnTo>
                    <a:pt x="8" y="8"/>
                  </a:lnTo>
                  <a:lnTo>
                    <a:pt x="7" y="10"/>
                  </a:lnTo>
                  <a:lnTo>
                    <a:pt x="7" y="12"/>
                  </a:lnTo>
                  <a:lnTo>
                    <a:pt x="4" y="15"/>
                  </a:lnTo>
                  <a:lnTo>
                    <a:pt x="4" y="17"/>
                  </a:lnTo>
                  <a:lnTo>
                    <a:pt x="3" y="20"/>
                  </a:lnTo>
                  <a:lnTo>
                    <a:pt x="1" y="24"/>
                  </a:lnTo>
                  <a:lnTo>
                    <a:pt x="0" y="2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4" name="Freeform 373">
              <a:extLst>
                <a:ext uri="{FF2B5EF4-FFF2-40B4-BE49-F238E27FC236}">
                  <a16:creationId xmlns:a16="http://schemas.microsoft.com/office/drawing/2014/main" id="{D7566F95-DF5D-D2C2-0906-51B6CFFCFDF7}"/>
                </a:ext>
              </a:extLst>
            </p:cNvPr>
            <p:cNvSpPr>
              <a:spLocks/>
            </p:cNvSpPr>
            <p:nvPr/>
          </p:nvSpPr>
          <p:spPr bwMode="gray">
            <a:xfrm>
              <a:off x="6212876" y="1539170"/>
              <a:ext cx="34149" cy="39617"/>
            </a:xfrm>
            <a:custGeom>
              <a:avLst/>
              <a:gdLst>
                <a:gd name="T0" fmla="*/ 0 w 19"/>
                <a:gd name="T1" fmla="*/ 25221 h 23"/>
                <a:gd name="T2" fmla="*/ 0 w 19"/>
                <a:gd name="T3" fmla="*/ 21018 h 23"/>
                <a:gd name="T4" fmla="*/ 1588 w 19"/>
                <a:gd name="T5" fmla="*/ 19616 h 23"/>
                <a:gd name="T6" fmla="*/ 3175 w 19"/>
                <a:gd name="T7" fmla="*/ 15413 h 23"/>
                <a:gd name="T8" fmla="*/ 4763 w 19"/>
                <a:gd name="T9" fmla="*/ 11209 h 23"/>
                <a:gd name="T10" fmla="*/ 9525 w 19"/>
                <a:gd name="T11" fmla="*/ 9808 h 23"/>
                <a:gd name="T12" fmla="*/ 12700 w 19"/>
                <a:gd name="T13" fmla="*/ 4204 h 23"/>
                <a:gd name="T14" fmla="*/ 14288 w 19"/>
                <a:gd name="T15" fmla="*/ 2802 h 23"/>
                <a:gd name="T16" fmla="*/ 19050 w 19"/>
                <a:gd name="T17" fmla="*/ 0 h 23"/>
                <a:gd name="T18" fmla="*/ 19050 w 19"/>
                <a:gd name="T19" fmla="*/ 2802 h 23"/>
                <a:gd name="T20" fmla="*/ 20638 w 19"/>
                <a:gd name="T21" fmla="*/ 4204 h 23"/>
                <a:gd name="T22" fmla="*/ 23813 w 19"/>
                <a:gd name="T23" fmla="*/ 5605 h 23"/>
                <a:gd name="T24" fmla="*/ 25400 w 19"/>
                <a:gd name="T25" fmla="*/ 5605 h 23"/>
                <a:gd name="T26" fmla="*/ 26988 w 19"/>
                <a:gd name="T27" fmla="*/ 9808 h 23"/>
                <a:gd name="T28" fmla="*/ 30163 w 19"/>
                <a:gd name="T29" fmla="*/ 11209 h 23"/>
                <a:gd name="T30" fmla="*/ 30163 w 19"/>
                <a:gd name="T31" fmla="*/ 15413 h 23"/>
                <a:gd name="T32" fmla="*/ 26988 w 19"/>
                <a:gd name="T33" fmla="*/ 19616 h 23"/>
                <a:gd name="T34" fmla="*/ 25400 w 19"/>
                <a:gd name="T35" fmla="*/ 25221 h 23"/>
                <a:gd name="T36" fmla="*/ 20638 w 19"/>
                <a:gd name="T37" fmla="*/ 28023 h 23"/>
                <a:gd name="T38" fmla="*/ 15875 w 19"/>
                <a:gd name="T39" fmla="*/ 32227 h 23"/>
                <a:gd name="T40" fmla="*/ 12700 w 19"/>
                <a:gd name="T41" fmla="*/ 32227 h 23"/>
                <a:gd name="T42" fmla="*/ 4763 w 19"/>
                <a:gd name="T43" fmla="*/ 30826 h 23"/>
                <a:gd name="T44" fmla="*/ 0 w 19"/>
                <a:gd name="T45" fmla="*/ 25221 h 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23"/>
                <a:gd name="T71" fmla="*/ 19 w 19"/>
                <a:gd name="T72" fmla="*/ 23 h 2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23">
                  <a:moveTo>
                    <a:pt x="0" y="18"/>
                  </a:moveTo>
                  <a:lnTo>
                    <a:pt x="0" y="15"/>
                  </a:lnTo>
                  <a:lnTo>
                    <a:pt x="1" y="14"/>
                  </a:lnTo>
                  <a:lnTo>
                    <a:pt x="2" y="11"/>
                  </a:lnTo>
                  <a:lnTo>
                    <a:pt x="3" y="8"/>
                  </a:lnTo>
                  <a:lnTo>
                    <a:pt x="6" y="7"/>
                  </a:lnTo>
                  <a:lnTo>
                    <a:pt x="8" y="3"/>
                  </a:lnTo>
                  <a:lnTo>
                    <a:pt x="9" y="2"/>
                  </a:lnTo>
                  <a:lnTo>
                    <a:pt x="12" y="0"/>
                  </a:lnTo>
                  <a:lnTo>
                    <a:pt x="12" y="2"/>
                  </a:lnTo>
                  <a:lnTo>
                    <a:pt x="13" y="3"/>
                  </a:lnTo>
                  <a:lnTo>
                    <a:pt x="15" y="4"/>
                  </a:lnTo>
                  <a:lnTo>
                    <a:pt x="16" y="4"/>
                  </a:lnTo>
                  <a:lnTo>
                    <a:pt x="17" y="7"/>
                  </a:lnTo>
                  <a:lnTo>
                    <a:pt x="19" y="8"/>
                  </a:lnTo>
                  <a:lnTo>
                    <a:pt x="19" y="11"/>
                  </a:lnTo>
                  <a:lnTo>
                    <a:pt x="17" y="14"/>
                  </a:lnTo>
                  <a:lnTo>
                    <a:pt x="16" y="18"/>
                  </a:lnTo>
                  <a:lnTo>
                    <a:pt x="13" y="20"/>
                  </a:lnTo>
                  <a:lnTo>
                    <a:pt x="10" y="23"/>
                  </a:lnTo>
                  <a:lnTo>
                    <a:pt x="8" y="23"/>
                  </a:lnTo>
                  <a:lnTo>
                    <a:pt x="3" y="22"/>
                  </a:lnTo>
                  <a:lnTo>
                    <a:pt x="0" y="18"/>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5" name="Freeform 374">
              <a:extLst>
                <a:ext uri="{FF2B5EF4-FFF2-40B4-BE49-F238E27FC236}">
                  <a16:creationId xmlns:a16="http://schemas.microsoft.com/office/drawing/2014/main" id="{5D90E9E9-40E2-4E24-452B-EBD50962A8C8}"/>
                </a:ext>
              </a:extLst>
            </p:cNvPr>
            <p:cNvSpPr>
              <a:spLocks/>
            </p:cNvSpPr>
            <p:nvPr/>
          </p:nvSpPr>
          <p:spPr bwMode="gray">
            <a:xfrm>
              <a:off x="6034089" y="1133075"/>
              <a:ext cx="301319" cy="519010"/>
            </a:xfrm>
            <a:custGeom>
              <a:avLst/>
              <a:gdLst>
                <a:gd name="T0" fmla="*/ 207963 w 162"/>
                <a:gd name="T1" fmla="*/ 107889 h 297"/>
                <a:gd name="T2" fmla="*/ 203200 w 162"/>
                <a:gd name="T3" fmla="*/ 113494 h 297"/>
                <a:gd name="T4" fmla="*/ 198437 w 162"/>
                <a:gd name="T5" fmla="*/ 120500 h 297"/>
                <a:gd name="T6" fmla="*/ 196850 w 162"/>
                <a:gd name="T7" fmla="*/ 127506 h 297"/>
                <a:gd name="T8" fmla="*/ 200025 w 162"/>
                <a:gd name="T9" fmla="*/ 133110 h 297"/>
                <a:gd name="T10" fmla="*/ 195262 w 162"/>
                <a:gd name="T11" fmla="*/ 145721 h 297"/>
                <a:gd name="T12" fmla="*/ 171450 w 162"/>
                <a:gd name="T13" fmla="*/ 161134 h 297"/>
                <a:gd name="T14" fmla="*/ 150812 w 162"/>
                <a:gd name="T15" fmla="*/ 175145 h 297"/>
                <a:gd name="T16" fmla="*/ 133350 w 162"/>
                <a:gd name="T17" fmla="*/ 184953 h 297"/>
                <a:gd name="T18" fmla="*/ 115888 w 162"/>
                <a:gd name="T19" fmla="*/ 196163 h 297"/>
                <a:gd name="T20" fmla="*/ 120650 w 162"/>
                <a:gd name="T21" fmla="*/ 207372 h 297"/>
                <a:gd name="T22" fmla="*/ 120650 w 162"/>
                <a:gd name="T23" fmla="*/ 212977 h 297"/>
                <a:gd name="T24" fmla="*/ 120650 w 162"/>
                <a:gd name="T25" fmla="*/ 221384 h 297"/>
                <a:gd name="T26" fmla="*/ 115888 w 162"/>
                <a:gd name="T27" fmla="*/ 231192 h 297"/>
                <a:gd name="T28" fmla="*/ 114300 w 162"/>
                <a:gd name="T29" fmla="*/ 241000 h 297"/>
                <a:gd name="T30" fmla="*/ 127000 w 162"/>
                <a:gd name="T31" fmla="*/ 255011 h 297"/>
                <a:gd name="T32" fmla="*/ 152400 w 162"/>
                <a:gd name="T33" fmla="*/ 262017 h 297"/>
                <a:gd name="T34" fmla="*/ 163512 w 162"/>
                <a:gd name="T35" fmla="*/ 277430 h 297"/>
                <a:gd name="T36" fmla="*/ 161925 w 162"/>
                <a:gd name="T37" fmla="*/ 284436 h 297"/>
                <a:gd name="T38" fmla="*/ 157162 w 162"/>
                <a:gd name="T39" fmla="*/ 287238 h 297"/>
                <a:gd name="T40" fmla="*/ 141287 w 162"/>
                <a:gd name="T41" fmla="*/ 294244 h 297"/>
                <a:gd name="T42" fmla="*/ 131762 w 162"/>
                <a:gd name="T43" fmla="*/ 304052 h 297"/>
                <a:gd name="T44" fmla="*/ 127000 w 162"/>
                <a:gd name="T45" fmla="*/ 326471 h 297"/>
                <a:gd name="T46" fmla="*/ 120650 w 162"/>
                <a:gd name="T47" fmla="*/ 355895 h 297"/>
                <a:gd name="T48" fmla="*/ 115888 w 162"/>
                <a:gd name="T49" fmla="*/ 390924 h 297"/>
                <a:gd name="T50" fmla="*/ 92075 w 162"/>
                <a:gd name="T51" fmla="*/ 392325 h 297"/>
                <a:gd name="T52" fmla="*/ 74612 w 162"/>
                <a:gd name="T53" fmla="*/ 402133 h 297"/>
                <a:gd name="T54" fmla="*/ 73025 w 162"/>
                <a:gd name="T55" fmla="*/ 411942 h 297"/>
                <a:gd name="T56" fmla="*/ 60325 w 162"/>
                <a:gd name="T57" fmla="*/ 414744 h 297"/>
                <a:gd name="T58" fmla="*/ 50800 w 162"/>
                <a:gd name="T59" fmla="*/ 416145 h 297"/>
                <a:gd name="T60" fmla="*/ 31750 w 162"/>
                <a:gd name="T61" fmla="*/ 392325 h 297"/>
                <a:gd name="T62" fmla="*/ 15875 w 162"/>
                <a:gd name="T63" fmla="*/ 351692 h 297"/>
                <a:gd name="T64" fmla="*/ 11112 w 162"/>
                <a:gd name="T65" fmla="*/ 326471 h 297"/>
                <a:gd name="T66" fmla="*/ 4762 w 162"/>
                <a:gd name="T67" fmla="*/ 320866 h 297"/>
                <a:gd name="T68" fmla="*/ 1588 w 162"/>
                <a:gd name="T69" fmla="*/ 311058 h 297"/>
                <a:gd name="T70" fmla="*/ 3175 w 162"/>
                <a:gd name="T71" fmla="*/ 306854 h 297"/>
                <a:gd name="T72" fmla="*/ 7938 w 162"/>
                <a:gd name="T73" fmla="*/ 305453 h 297"/>
                <a:gd name="T74" fmla="*/ 15875 w 162"/>
                <a:gd name="T75" fmla="*/ 305453 h 297"/>
                <a:gd name="T76" fmla="*/ 17462 w 162"/>
                <a:gd name="T77" fmla="*/ 290040 h 297"/>
                <a:gd name="T78" fmla="*/ 25400 w 162"/>
                <a:gd name="T79" fmla="*/ 276029 h 297"/>
                <a:gd name="T80" fmla="*/ 30163 w 162"/>
                <a:gd name="T81" fmla="*/ 264820 h 297"/>
                <a:gd name="T82" fmla="*/ 30163 w 162"/>
                <a:gd name="T83" fmla="*/ 250808 h 297"/>
                <a:gd name="T84" fmla="*/ 33337 w 162"/>
                <a:gd name="T85" fmla="*/ 235395 h 297"/>
                <a:gd name="T86" fmla="*/ 23812 w 162"/>
                <a:gd name="T87" fmla="*/ 219982 h 297"/>
                <a:gd name="T88" fmla="*/ 15875 w 162"/>
                <a:gd name="T89" fmla="*/ 200366 h 297"/>
                <a:gd name="T90" fmla="*/ 15875 w 162"/>
                <a:gd name="T91" fmla="*/ 182151 h 297"/>
                <a:gd name="T92" fmla="*/ 34925 w 162"/>
                <a:gd name="T93" fmla="*/ 147122 h 297"/>
                <a:gd name="T94" fmla="*/ 44450 w 162"/>
                <a:gd name="T95" fmla="*/ 147122 h 297"/>
                <a:gd name="T96" fmla="*/ 50800 w 162"/>
                <a:gd name="T97" fmla="*/ 147122 h 297"/>
                <a:gd name="T98" fmla="*/ 61913 w 162"/>
                <a:gd name="T99" fmla="*/ 110692 h 297"/>
                <a:gd name="T100" fmla="*/ 82550 w 162"/>
                <a:gd name="T101" fmla="*/ 84070 h 297"/>
                <a:gd name="T102" fmla="*/ 95250 w 162"/>
                <a:gd name="T103" fmla="*/ 60250 h 297"/>
                <a:gd name="T104" fmla="*/ 106363 w 162"/>
                <a:gd name="T105" fmla="*/ 37831 h 297"/>
                <a:gd name="T106" fmla="*/ 115888 w 162"/>
                <a:gd name="T107" fmla="*/ 22419 h 297"/>
                <a:gd name="T108" fmla="*/ 138112 w 162"/>
                <a:gd name="T109" fmla="*/ 16814 h 297"/>
                <a:gd name="T110" fmla="*/ 166687 w 162"/>
                <a:gd name="T111" fmla="*/ 11209 h 297"/>
                <a:gd name="T112" fmla="*/ 190500 w 162"/>
                <a:gd name="T113" fmla="*/ 0 h 297"/>
                <a:gd name="T114" fmla="*/ 203200 w 162"/>
                <a:gd name="T115" fmla="*/ 9808 h 297"/>
                <a:gd name="T116" fmla="*/ 214313 w 162"/>
                <a:gd name="T117" fmla="*/ 19616 h 297"/>
                <a:gd name="T118" fmla="*/ 231775 w 162"/>
                <a:gd name="T119" fmla="*/ 29424 h 297"/>
                <a:gd name="T120" fmla="*/ 244475 w 162"/>
                <a:gd name="T121" fmla="*/ 54645 h 297"/>
                <a:gd name="T122" fmla="*/ 255588 w 162"/>
                <a:gd name="T123" fmla="*/ 89674 h 2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2"/>
                <a:gd name="T187" fmla="*/ 0 h 297"/>
                <a:gd name="T188" fmla="*/ 162 w 162"/>
                <a:gd name="T189" fmla="*/ 297 h 2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2" h="297">
                  <a:moveTo>
                    <a:pt x="162" y="76"/>
                  </a:moveTo>
                  <a:lnTo>
                    <a:pt x="131" y="76"/>
                  </a:lnTo>
                  <a:lnTo>
                    <a:pt x="131" y="77"/>
                  </a:lnTo>
                  <a:lnTo>
                    <a:pt x="130" y="79"/>
                  </a:lnTo>
                  <a:lnTo>
                    <a:pt x="129" y="80"/>
                  </a:lnTo>
                  <a:lnTo>
                    <a:pt x="128" y="81"/>
                  </a:lnTo>
                  <a:lnTo>
                    <a:pt x="126" y="83"/>
                  </a:lnTo>
                  <a:lnTo>
                    <a:pt x="125" y="84"/>
                  </a:lnTo>
                  <a:lnTo>
                    <a:pt x="125" y="86"/>
                  </a:lnTo>
                  <a:lnTo>
                    <a:pt x="124" y="87"/>
                  </a:lnTo>
                  <a:lnTo>
                    <a:pt x="124" y="90"/>
                  </a:lnTo>
                  <a:lnTo>
                    <a:pt x="124" y="91"/>
                  </a:lnTo>
                  <a:lnTo>
                    <a:pt x="125" y="93"/>
                  </a:lnTo>
                  <a:lnTo>
                    <a:pt x="125" y="94"/>
                  </a:lnTo>
                  <a:lnTo>
                    <a:pt x="126" y="95"/>
                  </a:lnTo>
                  <a:lnTo>
                    <a:pt x="126" y="97"/>
                  </a:lnTo>
                  <a:lnTo>
                    <a:pt x="128" y="98"/>
                  </a:lnTo>
                  <a:lnTo>
                    <a:pt x="123" y="104"/>
                  </a:lnTo>
                  <a:lnTo>
                    <a:pt x="117" y="108"/>
                  </a:lnTo>
                  <a:lnTo>
                    <a:pt x="112" y="111"/>
                  </a:lnTo>
                  <a:lnTo>
                    <a:pt x="108" y="115"/>
                  </a:lnTo>
                  <a:lnTo>
                    <a:pt x="103" y="118"/>
                  </a:lnTo>
                  <a:lnTo>
                    <a:pt x="98" y="120"/>
                  </a:lnTo>
                  <a:lnTo>
                    <a:pt x="95" y="125"/>
                  </a:lnTo>
                  <a:lnTo>
                    <a:pt x="90" y="129"/>
                  </a:lnTo>
                  <a:lnTo>
                    <a:pt x="87" y="130"/>
                  </a:lnTo>
                  <a:lnTo>
                    <a:pt x="84" y="132"/>
                  </a:lnTo>
                  <a:lnTo>
                    <a:pt x="80" y="134"/>
                  </a:lnTo>
                  <a:lnTo>
                    <a:pt x="77" y="137"/>
                  </a:lnTo>
                  <a:lnTo>
                    <a:pt x="73" y="140"/>
                  </a:lnTo>
                  <a:lnTo>
                    <a:pt x="72" y="143"/>
                  </a:lnTo>
                  <a:lnTo>
                    <a:pt x="72" y="146"/>
                  </a:lnTo>
                  <a:lnTo>
                    <a:pt x="76" y="148"/>
                  </a:lnTo>
                  <a:lnTo>
                    <a:pt x="76" y="150"/>
                  </a:lnTo>
                  <a:lnTo>
                    <a:pt x="76" y="151"/>
                  </a:lnTo>
                  <a:lnTo>
                    <a:pt x="76" y="152"/>
                  </a:lnTo>
                  <a:lnTo>
                    <a:pt x="76" y="154"/>
                  </a:lnTo>
                  <a:lnTo>
                    <a:pt x="76" y="155"/>
                  </a:lnTo>
                  <a:lnTo>
                    <a:pt x="76" y="158"/>
                  </a:lnTo>
                  <a:lnTo>
                    <a:pt x="74" y="161"/>
                  </a:lnTo>
                  <a:lnTo>
                    <a:pt x="74" y="164"/>
                  </a:lnTo>
                  <a:lnTo>
                    <a:pt x="73" y="165"/>
                  </a:lnTo>
                  <a:lnTo>
                    <a:pt x="73" y="168"/>
                  </a:lnTo>
                  <a:lnTo>
                    <a:pt x="72" y="169"/>
                  </a:lnTo>
                  <a:lnTo>
                    <a:pt x="72" y="172"/>
                  </a:lnTo>
                  <a:lnTo>
                    <a:pt x="73" y="173"/>
                  </a:lnTo>
                  <a:lnTo>
                    <a:pt x="77" y="178"/>
                  </a:lnTo>
                  <a:lnTo>
                    <a:pt x="80" y="182"/>
                  </a:lnTo>
                  <a:lnTo>
                    <a:pt x="85" y="183"/>
                  </a:lnTo>
                  <a:lnTo>
                    <a:pt x="91" y="186"/>
                  </a:lnTo>
                  <a:lnTo>
                    <a:pt x="96" y="187"/>
                  </a:lnTo>
                  <a:lnTo>
                    <a:pt x="99" y="190"/>
                  </a:lnTo>
                  <a:lnTo>
                    <a:pt x="102" y="193"/>
                  </a:lnTo>
                  <a:lnTo>
                    <a:pt x="103" y="198"/>
                  </a:lnTo>
                  <a:lnTo>
                    <a:pt x="103" y="200"/>
                  </a:lnTo>
                  <a:lnTo>
                    <a:pt x="103" y="201"/>
                  </a:lnTo>
                  <a:lnTo>
                    <a:pt x="102" y="203"/>
                  </a:lnTo>
                  <a:lnTo>
                    <a:pt x="102" y="204"/>
                  </a:lnTo>
                  <a:lnTo>
                    <a:pt x="103" y="205"/>
                  </a:lnTo>
                  <a:lnTo>
                    <a:pt x="99" y="205"/>
                  </a:lnTo>
                  <a:lnTo>
                    <a:pt x="96" y="207"/>
                  </a:lnTo>
                  <a:lnTo>
                    <a:pt x="92" y="208"/>
                  </a:lnTo>
                  <a:lnTo>
                    <a:pt x="89" y="210"/>
                  </a:lnTo>
                  <a:lnTo>
                    <a:pt x="86" y="212"/>
                  </a:lnTo>
                  <a:lnTo>
                    <a:pt x="84" y="214"/>
                  </a:lnTo>
                  <a:lnTo>
                    <a:pt x="83" y="217"/>
                  </a:lnTo>
                  <a:lnTo>
                    <a:pt x="81" y="218"/>
                  </a:lnTo>
                  <a:lnTo>
                    <a:pt x="81" y="226"/>
                  </a:lnTo>
                  <a:lnTo>
                    <a:pt x="80" y="233"/>
                  </a:lnTo>
                  <a:lnTo>
                    <a:pt x="79" y="240"/>
                  </a:lnTo>
                  <a:lnTo>
                    <a:pt x="78" y="247"/>
                  </a:lnTo>
                  <a:lnTo>
                    <a:pt x="76" y="254"/>
                  </a:lnTo>
                  <a:lnTo>
                    <a:pt x="74" y="262"/>
                  </a:lnTo>
                  <a:lnTo>
                    <a:pt x="73" y="271"/>
                  </a:lnTo>
                  <a:lnTo>
                    <a:pt x="73" y="279"/>
                  </a:lnTo>
                  <a:lnTo>
                    <a:pt x="68" y="279"/>
                  </a:lnTo>
                  <a:lnTo>
                    <a:pt x="62" y="280"/>
                  </a:lnTo>
                  <a:lnTo>
                    <a:pt x="58" y="280"/>
                  </a:lnTo>
                  <a:lnTo>
                    <a:pt x="53" y="282"/>
                  </a:lnTo>
                  <a:lnTo>
                    <a:pt x="49" y="284"/>
                  </a:lnTo>
                  <a:lnTo>
                    <a:pt x="47" y="287"/>
                  </a:lnTo>
                  <a:lnTo>
                    <a:pt x="46" y="290"/>
                  </a:lnTo>
                  <a:lnTo>
                    <a:pt x="47" y="294"/>
                  </a:lnTo>
                  <a:lnTo>
                    <a:pt x="46" y="294"/>
                  </a:lnTo>
                  <a:lnTo>
                    <a:pt x="45" y="294"/>
                  </a:lnTo>
                  <a:lnTo>
                    <a:pt x="42" y="296"/>
                  </a:lnTo>
                  <a:lnTo>
                    <a:pt x="38" y="296"/>
                  </a:lnTo>
                  <a:lnTo>
                    <a:pt x="35" y="296"/>
                  </a:lnTo>
                  <a:lnTo>
                    <a:pt x="34" y="297"/>
                  </a:lnTo>
                  <a:lnTo>
                    <a:pt x="32" y="297"/>
                  </a:lnTo>
                  <a:lnTo>
                    <a:pt x="28" y="294"/>
                  </a:lnTo>
                  <a:lnTo>
                    <a:pt x="25" y="289"/>
                  </a:lnTo>
                  <a:lnTo>
                    <a:pt x="20" y="280"/>
                  </a:lnTo>
                  <a:lnTo>
                    <a:pt x="16" y="271"/>
                  </a:lnTo>
                  <a:lnTo>
                    <a:pt x="13" y="261"/>
                  </a:lnTo>
                  <a:lnTo>
                    <a:pt x="10" y="251"/>
                  </a:lnTo>
                  <a:lnTo>
                    <a:pt x="9" y="241"/>
                  </a:lnTo>
                  <a:lnTo>
                    <a:pt x="8" y="234"/>
                  </a:lnTo>
                  <a:lnTo>
                    <a:pt x="7" y="233"/>
                  </a:lnTo>
                  <a:lnTo>
                    <a:pt x="5" y="232"/>
                  </a:lnTo>
                  <a:lnTo>
                    <a:pt x="4" y="230"/>
                  </a:lnTo>
                  <a:lnTo>
                    <a:pt x="3" y="229"/>
                  </a:lnTo>
                  <a:lnTo>
                    <a:pt x="2" y="227"/>
                  </a:lnTo>
                  <a:lnTo>
                    <a:pt x="1" y="226"/>
                  </a:lnTo>
                  <a:lnTo>
                    <a:pt x="1" y="222"/>
                  </a:lnTo>
                  <a:lnTo>
                    <a:pt x="0" y="221"/>
                  </a:lnTo>
                  <a:lnTo>
                    <a:pt x="1" y="219"/>
                  </a:lnTo>
                  <a:lnTo>
                    <a:pt x="2" y="219"/>
                  </a:lnTo>
                  <a:lnTo>
                    <a:pt x="3" y="219"/>
                  </a:lnTo>
                  <a:lnTo>
                    <a:pt x="4" y="218"/>
                  </a:lnTo>
                  <a:lnTo>
                    <a:pt x="5" y="218"/>
                  </a:lnTo>
                  <a:lnTo>
                    <a:pt x="7" y="218"/>
                  </a:lnTo>
                  <a:lnTo>
                    <a:pt x="9" y="218"/>
                  </a:lnTo>
                  <a:lnTo>
                    <a:pt x="10" y="218"/>
                  </a:lnTo>
                  <a:lnTo>
                    <a:pt x="10" y="214"/>
                  </a:lnTo>
                  <a:lnTo>
                    <a:pt x="11" y="210"/>
                  </a:lnTo>
                  <a:lnTo>
                    <a:pt x="11" y="207"/>
                  </a:lnTo>
                  <a:lnTo>
                    <a:pt x="13" y="203"/>
                  </a:lnTo>
                  <a:lnTo>
                    <a:pt x="15" y="200"/>
                  </a:lnTo>
                  <a:lnTo>
                    <a:pt x="16" y="197"/>
                  </a:lnTo>
                  <a:lnTo>
                    <a:pt x="19" y="196"/>
                  </a:lnTo>
                  <a:lnTo>
                    <a:pt x="21" y="193"/>
                  </a:lnTo>
                  <a:lnTo>
                    <a:pt x="19" y="189"/>
                  </a:lnTo>
                  <a:lnTo>
                    <a:pt x="19" y="185"/>
                  </a:lnTo>
                  <a:lnTo>
                    <a:pt x="17" y="182"/>
                  </a:lnTo>
                  <a:lnTo>
                    <a:pt x="19" y="179"/>
                  </a:lnTo>
                  <a:lnTo>
                    <a:pt x="19" y="176"/>
                  </a:lnTo>
                  <a:lnTo>
                    <a:pt x="20" y="172"/>
                  </a:lnTo>
                  <a:lnTo>
                    <a:pt x="21" y="168"/>
                  </a:lnTo>
                  <a:lnTo>
                    <a:pt x="21" y="161"/>
                  </a:lnTo>
                  <a:lnTo>
                    <a:pt x="17" y="159"/>
                  </a:lnTo>
                  <a:lnTo>
                    <a:pt x="15" y="157"/>
                  </a:lnTo>
                  <a:lnTo>
                    <a:pt x="13" y="152"/>
                  </a:lnTo>
                  <a:lnTo>
                    <a:pt x="11" y="148"/>
                  </a:lnTo>
                  <a:lnTo>
                    <a:pt x="10" y="143"/>
                  </a:lnTo>
                  <a:lnTo>
                    <a:pt x="10" y="139"/>
                  </a:lnTo>
                  <a:lnTo>
                    <a:pt x="10" y="134"/>
                  </a:lnTo>
                  <a:lnTo>
                    <a:pt x="10" y="130"/>
                  </a:lnTo>
                  <a:lnTo>
                    <a:pt x="16" y="105"/>
                  </a:lnTo>
                  <a:lnTo>
                    <a:pt x="20" y="105"/>
                  </a:lnTo>
                  <a:lnTo>
                    <a:pt x="22" y="105"/>
                  </a:lnTo>
                  <a:lnTo>
                    <a:pt x="25" y="105"/>
                  </a:lnTo>
                  <a:lnTo>
                    <a:pt x="27" y="105"/>
                  </a:lnTo>
                  <a:lnTo>
                    <a:pt x="28" y="105"/>
                  </a:lnTo>
                  <a:lnTo>
                    <a:pt x="29" y="105"/>
                  </a:lnTo>
                  <a:lnTo>
                    <a:pt x="30" y="105"/>
                  </a:lnTo>
                  <a:lnTo>
                    <a:pt x="32" y="105"/>
                  </a:lnTo>
                  <a:lnTo>
                    <a:pt x="33" y="95"/>
                  </a:lnTo>
                  <a:lnTo>
                    <a:pt x="35" y="87"/>
                  </a:lnTo>
                  <a:lnTo>
                    <a:pt x="39" y="79"/>
                  </a:lnTo>
                  <a:lnTo>
                    <a:pt x="43" y="71"/>
                  </a:lnTo>
                  <a:lnTo>
                    <a:pt x="48" y="65"/>
                  </a:lnTo>
                  <a:lnTo>
                    <a:pt x="52" y="60"/>
                  </a:lnTo>
                  <a:lnTo>
                    <a:pt x="55" y="54"/>
                  </a:lnTo>
                  <a:lnTo>
                    <a:pt x="58" y="47"/>
                  </a:lnTo>
                  <a:lnTo>
                    <a:pt x="60" y="43"/>
                  </a:lnTo>
                  <a:lnTo>
                    <a:pt x="62" y="37"/>
                  </a:lnTo>
                  <a:lnTo>
                    <a:pt x="65" y="32"/>
                  </a:lnTo>
                  <a:lnTo>
                    <a:pt x="67" y="27"/>
                  </a:lnTo>
                  <a:lnTo>
                    <a:pt x="70" y="23"/>
                  </a:lnTo>
                  <a:lnTo>
                    <a:pt x="71" y="19"/>
                  </a:lnTo>
                  <a:lnTo>
                    <a:pt x="73" y="16"/>
                  </a:lnTo>
                  <a:lnTo>
                    <a:pt x="76" y="15"/>
                  </a:lnTo>
                  <a:lnTo>
                    <a:pt x="81" y="14"/>
                  </a:lnTo>
                  <a:lnTo>
                    <a:pt x="87" y="12"/>
                  </a:lnTo>
                  <a:lnTo>
                    <a:pt x="93" y="11"/>
                  </a:lnTo>
                  <a:lnTo>
                    <a:pt x="99" y="9"/>
                  </a:lnTo>
                  <a:lnTo>
                    <a:pt x="105" y="8"/>
                  </a:lnTo>
                  <a:lnTo>
                    <a:pt x="110" y="5"/>
                  </a:lnTo>
                  <a:lnTo>
                    <a:pt x="115" y="4"/>
                  </a:lnTo>
                  <a:lnTo>
                    <a:pt x="120" y="0"/>
                  </a:lnTo>
                  <a:lnTo>
                    <a:pt x="123" y="2"/>
                  </a:lnTo>
                  <a:lnTo>
                    <a:pt x="125" y="4"/>
                  </a:lnTo>
                  <a:lnTo>
                    <a:pt x="128" y="7"/>
                  </a:lnTo>
                  <a:lnTo>
                    <a:pt x="129" y="9"/>
                  </a:lnTo>
                  <a:lnTo>
                    <a:pt x="131" y="11"/>
                  </a:lnTo>
                  <a:lnTo>
                    <a:pt x="135" y="14"/>
                  </a:lnTo>
                  <a:lnTo>
                    <a:pt x="138" y="15"/>
                  </a:lnTo>
                  <a:lnTo>
                    <a:pt x="142" y="15"/>
                  </a:lnTo>
                  <a:lnTo>
                    <a:pt x="146" y="21"/>
                  </a:lnTo>
                  <a:lnTo>
                    <a:pt x="148" y="27"/>
                  </a:lnTo>
                  <a:lnTo>
                    <a:pt x="151" y="33"/>
                  </a:lnTo>
                  <a:lnTo>
                    <a:pt x="154" y="39"/>
                  </a:lnTo>
                  <a:lnTo>
                    <a:pt x="157" y="46"/>
                  </a:lnTo>
                  <a:lnTo>
                    <a:pt x="160" y="54"/>
                  </a:lnTo>
                  <a:lnTo>
                    <a:pt x="161" y="64"/>
                  </a:lnTo>
                  <a:lnTo>
                    <a:pt x="162" y="7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6" name="Freeform 376">
              <a:extLst>
                <a:ext uri="{FF2B5EF4-FFF2-40B4-BE49-F238E27FC236}">
                  <a16:creationId xmlns:a16="http://schemas.microsoft.com/office/drawing/2014/main" id="{A3D13A74-EB3B-2C04-1AEF-31E9B2149547}"/>
                </a:ext>
              </a:extLst>
            </p:cNvPr>
            <p:cNvSpPr>
              <a:spLocks/>
            </p:cNvSpPr>
            <p:nvPr/>
          </p:nvSpPr>
          <p:spPr bwMode="gray">
            <a:xfrm>
              <a:off x="6548342" y="2392960"/>
              <a:ext cx="24105" cy="7925"/>
            </a:xfrm>
            <a:custGeom>
              <a:avLst/>
              <a:gdLst>
                <a:gd name="T0" fmla="*/ 0 w 13"/>
                <a:gd name="T1" fmla="*/ 7006 h 5"/>
                <a:gd name="T2" fmla="*/ 1588 w 13"/>
                <a:gd name="T3" fmla="*/ 2802 h 5"/>
                <a:gd name="T4" fmla="*/ 3175 w 13"/>
                <a:gd name="T5" fmla="*/ 2802 h 5"/>
                <a:gd name="T6" fmla="*/ 6350 w 13"/>
                <a:gd name="T7" fmla="*/ 0 h 5"/>
                <a:gd name="T8" fmla="*/ 9525 w 13"/>
                <a:gd name="T9" fmla="*/ 0 h 5"/>
                <a:gd name="T10" fmla="*/ 11113 w 13"/>
                <a:gd name="T11" fmla="*/ 0 h 5"/>
                <a:gd name="T12" fmla="*/ 14288 w 13"/>
                <a:gd name="T13" fmla="*/ 0 h 5"/>
                <a:gd name="T14" fmla="*/ 17463 w 13"/>
                <a:gd name="T15" fmla="*/ 0 h 5"/>
                <a:gd name="T16" fmla="*/ 20638 w 13"/>
                <a:gd name="T17" fmla="*/ 0 h 5"/>
                <a:gd name="T18" fmla="*/ 17463 w 13"/>
                <a:gd name="T19" fmla="*/ 0 h 5"/>
                <a:gd name="T20" fmla="*/ 14288 w 13"/>
                <a:gd name="T21" fmla="*/ 0 h 5"/>
                <a:gd name="T22" fmla="*/ 12700 w 13"/>
                <a:gd name="T23" fmla="*/ 0 h 5"/>
                <a:gd name="T24" fmla="*/ 11113 w 13"/>
                <a:gd name="T25" fmla="*/ 2802 h 5"/>
                <a:gd name="T26" fmla="*/ 6350 w 13"/>
                <a:gd name="T27" fmla="*/ 2802 h 5"/>
                <a:gd name="T28" fmla="*/ 3175 w 13"/>
                <a:gd name="T29" fmla="*/ 2802 h 5"/>
                <a:gd name="T30" fmla="*/ 1588 w 13"/>
                <a:gd name="T31" fmla="*/ 7006 h 5"/>
                <a:gd name="T32" fmla="*/ 0 w 13"/>
                <a:gd name="T33" fmla="*/ 7006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5"/>
                <a:gd name="T53" fmla="*/ 13 w 13"/>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5">
                  <a:moveTo>
                    <a:pt x="0" y="5"/>
                  </a:moveTo>
                  <a:lnTo>
                    <a:pt x="1" y="2"/>
                  </a:lnTo>
                  <a:lnTo>
                    <a:pt x="2" y="2"/>
                  </a:lnTo>
                  <a:lnTo>
                    <a:pt x="4" y="0"/>
                  </a:lnTo>
                  <a:lnTo>
                    <a:pt x="6" y="0"/>
                  </a:lnTo>
                  <a:lnTo>
                    <a:pt x="7" y="0"/>
                  </a:lnTo>
                  <a:lnTo>
                    <a:pt x="9" y="0"/>
                  </a:lnTo>
                  <a:lnTo>
                    <a:pt x="11" y="0"/>
                  </a:lnTo>
                  <a:lnTo>
                    <a:pt x="13" y="0"/>
                  </a:lnTo>
                  <a:lnTo>
                    <a:pt x="11" y="0"/>
                  </a:lnTo>
                  <a:lnTo>
                    <a:pt x="9" y="0"/>
                  </a:lnTo>
                  <a:lnTo>
                    <a:pt x="8" y="0"/>
                  </a:lnTo>
                  <a:lnTo>
                    <a:pt x="7" y="2"/>
                  </a:lnTo>
                  <a:lnTo>
                    <a:pt x="4" y="2"/>
                  </a:lnTo>
                  <a:lnTo>
                    <a:pt x="2" y="2"/>
                  </a:lnTo>
                  <a:lnTo>
                    <a:pt x="1" y="5"/>
                  </a:lnTo>
                  <a:lnTo>
                    <a:pt x="0" y="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7" name="Freeform 377">
              <a:extLst>
                <a:ext uri="{FF2B5EF4-FFF2-40B4-BE49-F238E27FC236}">
                  <a16:creationId xmlns:a16="http://schemas.microsoft.com/office/drawing/2014/main" id="{52D98DF1-B8B7-AF72-46D5-C052B44FFB8F}"/>
                </a:ext>
              </a:extLst>
            </p:cNvPr>
            <p:cNvSpPr>
              <a:spLocks/>
            </p:cNvSpPr>
            <p:nvPr/>
          </p:nvSpPr>
          <p:spPr bwMode="gray">
            <a:xfrm>
              <a:off x="6582491" y="2410790"/>
              <a:ext cx="8035" cy="19809"/>
            </a:xfrm>
            <a:custGeom>
              <a:avLst/>
              <a:gdLst>
                <a:gd name="T0" fmla="*/ 0 w 5"/>
                <a:gd name="T1" fmla="*/ 16814 h 12"/>
                <a:gd name="T2" fmla="*/ 0 w 5"/>
                <a:gd name="T3" fmla="*/ 0 h 12"/>
                <a:gd name="T4" fmla="*/ 7938 w 5"/>
                <a:gd name="T5" fmla="*/ 8407 h 12"/>
                <a:gd name="T6" fmla="*/ 0 w 5"/>
                <a:gd name="T7" fmla="*/ 16814 h 12"/>
                <a:gd name="T8" fmla="*/ 0 60000 65536"/>
                <a:gd name="T9" fmla="*/ 0 60000 65536"/>
                <a:gd name="T10" fmla="*/ 0 60000 65536"/>
                <a:gd name="T11" fmla="*/ 0 60000 65536"/>
                <a:gd name="T12" fmla="*/ 0 w 5"/>
                <a:gd name="T13" fmla="*/ 0 h 12"/>
                <a:gd name="T14" fmla="*/ 5 w 5"/>
                <a:gd name="T15" fmla="*/ 12 h 12"/>
              </a:gdLst>
              <a:ahLst/>
              <a:cxnLst>
                <a:cxn ang="T8">
                  <a:pos x="T0" y="T1"/>
                </a:cxn>
                <a:cxn ang="T9">
                  <a:pos x="T2" y="T3"/>
                </a:cxn>
                <a:cxn ang="T10">
                  <a:pos x="T4" y="T5"/>
                </a:cxn>
                <a:cxn ang="T11">
                  <a:pos x="T6" y="T7"/>
                </a:cxn>
              </a:cxnLst>
              <a:rect l="T12" t="T13" r="T14" b="T15"/>
              <a:pathLst>
                <a:path w="5" h="12">
                  <a:moveTo>
                    <a:pt x="0" y="12"/>
                  </a:moveTo>
                  <a:lnTo>
                    <a:pt x="0" y="0"/>
                  </a:lnTo>
                  <a:lnTo>
                    <a:pt x="5" y="6"/>
                  </a:lnTo>
                  <a:lnTo>
                    <a:pt x="0" y="1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8" name="Freeform 378">
              <a:extLst>
                <a:ext uri="{FF2B5EF4-FFF2-40B4-BE49-F238E27FC236}">
                  <a16:creationId xmlns:a16="http://schemas.microsoft.com/office/drawing/2014/main" id="{F410EDAD-9664-823A-1A10-7F9EF685263B}"/>
                </a:ext>
              </a:extLst>
            </p:cNvPr>
            <p:cNvSpPr>
              <a:spLocks/>
            </p:cNvSpPr>
            <p:nvPr/>
          </p:nvSpPr>
          <p:spPr bwMode="gray">
            <a:xfrm>
              <a:off x="6341437" y="2186940"/>
              <a:ext cx="190836" cy="225828"/>
            </a:xfrm>
            <a:custGeom>
              <a:avLst/>
              <a:gdLst>
                <a:gd name="T0" fmla="*/ 112713 w 102"/>
                <a:gd name="T1" fmla="*/ 21017 h 129"/>
                <a:gd name="T2" fmla="*/ 96837 w 102"/>
                <a:gd name="T3" fmla="*/ 29424 h 129"/>
                <a:gd name="T4" fmla="*/ 90487 w 102"/>
                <a:gd name="T5" fmla="*/ 43436 h 129"/>
                <a:gd name="T6" fmla="*/ 88900 w 102"/>
                <a:gd name="T7" fmla="*/ 54645 h 129"/>
                <a:gd name="T8" fmla="*/ 82550 w 102"/>
                <a:gd name="T9" fmla="*/ 56046 h 129"/>
                <a:gd name="T10" fmla="*/ 79375 w 102"/>
                <a:gd name="T11" fmla="*/ 54645 h 129"/>
                <a:gd name="T12" fmla="*/ 76200 w 102"/>
                <a:gd name="T13" fmla="*/ 50442 h 129"/>
                <a:gd name="T14" fmla="*/ 69850 w 102"/>
                <a:gd name="T15" fmla="*/ 47639 h 129"/>
                <a:gd name="T16" fmla="*/ 63500 w 102"/>
                <a:gd name="T17" fmla="*/ 43436 h 129"/>
                <a:gd name="T18" fmla="*/ 61913 w 102"/>
                <a:gd name="T19" fmla="*/ 46238 h 129"/>
                <a:gd name="T20" fmla="*/ 63500 w 102"/>
                <a:gd name="T21" fmla="*/ 51843 h 129"/>
                <a:gd name="T22" fmla="*/ 69850 w 102"/>
                <a:gd name="T23" fmla="*/ 64453 h 129"/>
                <a:gd name="T24" fmla="*/ 77788 w 102"/>
                <a:gd name="T25" fmla="*/ 74261 h 129"/>
                <a:gd name="T26" fmla="*/ 79375 w 102"/>
                <a:gd name="T27" fmla="*/ 82668 h 129"/>
                <a:gd name="T28" fmla="*/ 79375 w 102"/>
                <a:gd name="T29" fmla="*/ 95279 h 129"/>
                <a:gd name="T30" fmla="*/ 79375 w 102"/>
                <a:gd name="T31" fmla="*/ 105087 h 129"/>
                <a:gd name="T32" fmla="*/ 79375 w 102"/>
                <a:gd name="T33" fmla="*/ 124703 h 129"/>
                <a:gd name="T34" fmla="*/ 77788 w 102"/>
                <a:gd name="T35" fmla="*/ 142918 h 129"/>
                <a:gd name="T36" fmla="*/ 71438 w 102"/>
                <a:gd name="T37" fmla="*/ 147121 h 129"/>
                <a:gd name="T38" fmla="*/ 77788 w 102"/>
                <a:gd name="T39" fmla="*/ 151325 h 129"/>
                <a:gd name="T40" fmla="*/ 82550 w 102"/>
                <a:gd name="T41" fmla="*/ 155528 h 129"/>
                <a:gd name="T42" fmla="*/ 80963 w 102"/>
                <a:gd name="T43" fmla="*/ 161133 h 129"/>
                <a:gd name="T44" fmla="*/ 76200 w 102"/>
                <a:gd name="T45" fmla="*/ 165336 h 129"/>
                <a:gd name="T46" fmla="*/ 68263 w 102"/>
                <a:gd name="T47" fmla="*/ 166737 h 129"/>
                <a:gd name="T48" fmla="*/ 63500 w 102"/>
                <a:gd name="T49" fmla="*/ 172342 h 129"/>
                <a:gd name="T50" fmla="*/ 61913 w 102"/>
                <a:gd name="T51" fmla="*/ 180749 h 129"/>
                <a:gd name="T52" fmla="*/ 60325 w 102"/>
                <a:gd name="T53" fmla="*/ 170941 h 129"/>
                <a:gd name="T54" fmla="*/ 60325 w 102"/>
                <a:gd name="T55" fmla="*/ 161133 h 129"/>
                <a:gd name="T56" fmla="*/ 58738 w 102"/>
                <a:gd name="T57" fmla="*/ 156929 h 129"/>
                <a:gd name="T58" fmla="*/ 49212 w 102"/>
                <a:gd name="T59" fmla="*/ 161133 h 129"/>
                <a:gd name="T60" fmla="*/ 41275 w 102"/>
                <a:gd name="T61" fmla="*/ 162534 h 129"/>
                <a:gd name="T62" fmla="*/ 36513 w 102"/>
                <a:gd name="T63" fmla="*/ 151325 h 129"/>
                <a:gd name="T64" fmla="*/ 34925 w 102"/>
                <a:gd name="T65" fmla="*/ 134511 h 129"/>
                <a:gd name="T66" fmla="*/ 38100 w 102"/>
                <a:gd name="T67" fmla="*/ 120499 h 129"/>
                <a:gd name="T68" fmla="*/ 11112 w 102"/>
                <a:gd name="T69" fmla="*/ 110691 h 129"/>
                <a:gd name="T70" fmla="*/ 1588 w 102"/>
                <a:gd name="T71" fmla="*/ 89674 h 129"/>
                <a:gd name="T72" fmla="*/ 6350 w 102"/>
                <a:gd name="T73" fmla="*/ 70058 h 129"/>
                <a:gd name="T74" fmla="*/ 17463 w 102"/>
                <a:gd name="T75" fmla="*/ 56046 h 129"/>
                <a:gd name="T76" fmla="*/ 25400 w 102"/>
                <a:gd name="T77" fmla="*/ 36430 h 129"/>
                <a:gd name="T78" fmla="*/ 46037 w 102"/>
                <a:gd name="T79" fmla="*/ 29424 h 129"/>
                <a:gd name="T80" fmla="*/ 63500 w 102"/>
                <a:gd name="T81" fmla="*/ 21017 h 129"/>
                <a:gd name="T82" fmla="*/ 82550 w 102"/>
                <a:gd name="T83" fmla="*/ 9808 h 129"/>
                <a:gd name="T84" fmla="*/ 92075 w 102"/>
                <a:gd name="T85" fmla="*/ 8407 h 129"/>
                <a:gd name="T86" fmla="*/ 101600 w 102"/>
                <a:gd name="T87" fmla="*/ 5605 h 129"/>
                <a:gd name="T88" fmla="*/ 115888 w 102"/>
                <a:gd name="T89" fmla="*/ 5605 h 129"/>
                <a:gd name="T90" fmla="*/ 128588 w 102"/>
                <a:gd name="T91" fmla="*/ 11209 h 129"/>
                <a:gd name="T92" fmla="*/ 139700 w 102"/>
                <a:gd name="T93" fmla="*/ 15413 h 129"/>
                <a:gd name="T94" fmla="*/ 149225 w 102"/>
                <a:gd name="T95" fmla="*/ 15413 h 129"/>
                <a:gd name="T96" fmla="*/ 153988 w 102"/>
                <a:gd name="T97" fmla="*/ 8407 h 129"/>
                <a:gd name="T98" fmla="*/ 158750 w 102"/>
                <a:gd name="T99" fmla="*/ 0 h 129"/>
                <a:gd name="T100" fmla="*/ 161925 w 102"/>
                <a:gd name="T101" fmla="*/ 15413 h 129"/>
                <a:gd name="T102" fmla="*/ 161925 w 102"/>
                <a:gd name="T103" fmla="*/ 29424 h 1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2"/>
                <a:gd name="T157" fmla="*/ 0 h 129"/>
                <a:gd name="T158" fmla="*/ 102 w 102"/>
                <a:gd name="T159" fmla="*/ 129 h 12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2" h="129">
                  <a:moveTo>
                    <a:pt x="102" y="24"/>
                  </a:moveTo>
                  <a:lnTo>
                    <a:pt x="77" y="14"/>
                  </a:lnTo>
                  <a:lnTo>
                    <a:pt x="71" y="15"/>
                  </a:lnTo>
                  <a:lnTo>
                    <a:pt x="68" y="17"/>
                  </a:lnTo>
                  <a:lnTo>
                    <a:pt x="64" y="19"/>
                  </a:lnTo>
                  <a:lnTo>
                    <a:pt x="61" y="21"/>
                  </a:lnTo>
                  <a:lnTo>
                    <a:pt x="58" y="24"/>
                  </a:lnTo>
                  <a:lnTo>
                    <a:pt x="57" y="28"/>
                  </a:lnTo>
                  <a:lnTo>
                    <a:pt x="57" y="31"/>
                  </a:lnTo>
                  <a:lnTo>
                    <a:pt x="58" y="36"/>
                  </a:lnTo>
                  <a:lnTo>
                    <a:pt x="57" y="37"/>
                  </a:lnTo>
                  <a:lnTo>
                    <a:pt x="56" y="39"/>
                  </a:lnTo>
                  <a:lnTo>
                    <a:pt x="55" y="40"/>
                  </a:lnTo>
                  <a:lnTo>
                    <a:pt x="54" y="40"/>
                  </a:lnTo>
                  <a:lnTo>
                    <a:pt x="52" y="40"/>
                  </a:lnTo>
                  <a:lnTo>
                    <a:pt x="51" y="40"/>
                  </a:lnTo>
                  <a:lnTo>
                    <a:pt x="50" y="40"/>
                  </a:lnTo>
                  <a:lnTo>
                    <a:pt x="50" y="39"/>
                  </a:lnTo>
                  <a:lnTo>
                    <a:pt x="49" y="39"/>
                  </a:lnTo>
                  <a:lnTo>
                    <a:pt x="49" y="37"/>
                  </a:lnTo>
                  <a:lnTo>
                    <a:pt x="48" y="36"/>
                  </a:lnTo>
                  <a:lnTo>
                    <a:pt x="46" y="34"/>
                  </a:lnTo>
                  <a:lnTo>
                    <a:pt x="45" y="34"/>
                  </a:lnTo>
                  <a:lnTo>
                    <a:pt x="44" y="34"/>
                  </a:lnTo>
                  <a:lnTo>
                    <a:pt x="43" y="33"/>
                  </a:lnTo>
                  <a:lnTo>
                    <a:pt x="42" y="31"/>
                  </a:lnTo>
                  <a:lnTo>
                    <a:pt x="40" y="31"/>
                  </a:lnTo>
                  <a:lnTo>
                    <a:pt x="39" y="29"/>
                  </a:lnTo>
                  <a:lnTo>
                    <a:pt x="39" y="31"/>
                  </a:lnTo>
                  <a:lnTo>
                    <a:pt x="39" y="33"/>
                  </a:lnTo>
                  <a:lnTo>
                    <a:pt x="39" y="34"/>
                  </a:lnTo>
                  <a:lnTo>
                    <a:pt x="39" y="36"/>
                  </a:lnTo>
                  <a:lnTo>
                    <a:pt x="40" y="37"/>
                  </a:lnTo>
                  <a:lnTo>
                    <a:pt x="40" y="40"/>
                  </a:lnTo>
                  <a:lnTo>
                    <a:pt x="43" y="43"/>
                  </a:lnTo>
                  <a:lnTo>
                    <a:pt x="44" y="46"/>
                  </a:lnTo>
                  <a:lnTo>
                    <a:pt x="46" y="48"/>
                  </a:lnTo>
                  <a:lnTo>
                    <a:pt x="48" y="51"/>
                  </a:lnTo>
                  <a:lnTo>
                    <a:pt x="49" y="53"/>
                  </a:lnTo>
                  <a:lnTo>
                    <a:pt x="50" y="53"/>
                  </a:lnTo>
                  <a:lnTo>
                    <a:pt x="50" y="57"/>
                  </a:lnTo>
                  <a:lnTo>
                    <a:pt x="50" y="59"/>
                  </a:lnTo>
                  <a:lnTo>
                    <a:pt x="50" y="62"/>
                  </a:lnTo>
                  <a:lnTo>
                    <a:pt x="50" y="65"/>
                  </a:lnTo>
                  <a:lnTo>
                    <a:pt x="50" y="68"/>
                  </a:lnTo>
                  <a:lnTo>
                    <a:pt x="50" y="71"/>
                  </a:lnTo>
                  <a:lnTo>
                    <a:pt x="50" y="72"/>
                  </a:lnTo>
                  <a:lnTo>
                    <a:pt x="50" y="75"/>
                  </a:lnTo>
                  <a:lnTo>
                    <a:pt x="50" y="79"/>
                  </a:lnTo>
                  <a:lnTo>
                    <a:pt x="50" y="85"/>
                  </a:lnTo>
                  <a:lnTo>
                    <a:pt x="50" y="89"/>
                  </a:lnTo>
                  <a:lnTo>
                    <a:pt x="50" y="94"/>
                  </a:lnTo>
                  <a:lnTo>
                    <a:pt x="50" y="99"/>
                  </a:lnTo>
                  <a:lnTo>
                    <a:pt x="49" y="102"/>
                  </a:lnTo>
                  <a:lnTo>
                    <a:pt x="46" y="104"/>
                  </a:lnTo>
                  <a:lnTo>
                    <a:pt x="44" y="104"/>
                  </a:lnTo>
                  <a:lnTo>
                    <a:pt x="45" y="105"/>
                  </a:lnTo>
                  <a:lnTo>
                    <a:pt x="46" y="106"/>
                  </a:lnTo>
                  <a:lnTo>
                    <a:pt x="48" y="108"/>
                  </a:lnTo>
                  <a:lnTo>
                    <a:pt x="49" y="108"/>
                  </a:lnTo>
                  <a:lnTo>
                    <a:pt x="50" y="109"/>
                  </a:lnTo>
                  <a:lnTo>
                    <a:pt x="51" y="111"/>
                  </a:lnTo>
                  <a:lnTo>
                    <a:pt x="52" y="111"/>
                  </a:lnTo>
                  <a:lnTo>
                    <a:pt x="52" y="112"/>
                  </a:lnTo>
                  <a:lnTo>
                    <a:pt x="51" y="113"/>
                  </a:lnTo>
                  <a:lnTo>
                    <a:pt x="51" y="115"/>
                  </a:lnTo>
                  <a:lnTo>
                    <a:pt x="50" y="116"/>
                  </a:lnTo>
                  <a:lnTo>
                    <a:pt x="49" y="116"/>
                  </a:lnTo>
                  <a:lnTo>
                    <a:pt x="48" y="118"/>
                  </a:lnTo>
                  <a:lnTo>
                    <a:pt x="46" y="116"/>
                  </a:lnTo>
                  <a:lnTo>
                    <a:pt x="44" y="118"/>
                  </a:lnTo>
                  <a:lnTo>
                    <a:pt x="43" y="119"/>
                  </a:lnTo>
                  <a:lnTo>
                    <a:pt x="42" y="120"/>
                  </a:lnTo>
                  <a:lnTo>
                    <a:pt x="42" y="122"/>
                  </a:lnTo>
                  <a:lnTo>
                    <a:pt x="40" y="123"/>
                  </a:lnTo>
                  <a:lnTo>
                    <a:pt x="40" y="125"/>
                  </a:lnTo>
                  <a:lnTo>
                    <a:pt x="39" y="127"/>
                  </a:lnTo>
                  <a:lnTo>
                    <a:pt x="39" y="129"/>
                  </a:lnTo>
                  <a:lnTo>
                    <a:pt x="39" y="126"/>
                  </a:lnTo>
                  <a:lnTo>
                    <a:pt x="38" y="123"/>
                  </a:lnTo>
                  <a:lnTo>
                    <a:pt x="38" y="122"/>
                  </a:lnTo>
                  <a:lnTo>
                    <a:pt x="38" y="119"/>
                  </a:lnTo>
                  <a:lnTo>
                    <a:pt x="38" y="118"/>
                  </a:lnTo>
                  <a:lnTo>
                    <a:pt x="38" y="115"/>
                  </a:lnTo>
                  <a:lnTo>
                    <a:pt x="39" y="113"/>
                  </a:lnTo>
                  <a:lnTo>
                    <a:pt x="39" y="111"/>
                  </a:lnTo>
                  <a:lnTo>
                    <a:pt x="37" y="112"/>
                  </a:lnTo>
                  <a:lnTo>
                    <a:pt x="34" y="113"/>
                  </a:lnTo>
                  <a:lnTo>
                    <a:pt x="32" y="113"/>
                  </a:lnTo>
                  <a:lnTo>
                    <a:pt x="31" y="115"/>
                  </a:lnTo>
                  <a:lnTo>
                    <a:pt x="29" y="115"/>
                  </a:lnTo>
                  <a:lnTo>
                    <a:pt x="27" y="116"/>
                  </a:lnTo>
                  <a:lnTo>
                    <a:pt x="26" y="116"/>
                  </a:lnTo>
                  <a:lnTo>
                    <a:pt x="24" y="116"/>
                  </a:lnTo>
                  <a:lnTo>
                    <a:pt x="23" y="112"/>
                  </a:lnTo>
                  <a:lnTo>
                    <a:pt x="23" y="108"/>
                  </a:lnTo>
                  <a:lnTo>
                    <a:pt x="23" y="104"/>
                  </a:lnTo>
                  <a:lnTo>
                    <a:pt x="22" y="101"/>
                  </a:lnTo>
                  <a:lnTo>
                    <a:pt x="22" y="96"/>
                  </a:lnTo>
                  <a:lnTo>
                    <a:pt x="22" y="93"/>
                  </a:lnTo>
                  <a:lnTo>
                    <a:pt x="23" y="89"/>
                  </a:lnTo>
                  <a:lnTo>
                    <a:pt x="24" y="86"/>
                  </a:lnTo>
                  <a:lnTo>
                    <a:pt x="17" y="85"/>
                  </a:lnTo>
                  <a:lnTo>
                    <a:pt x="11" y="82"/>
                  </a:lnTo>
                  <a:lnTo>
                    <a:pt x="7" y="79"/>
                  </a:lnTo>
                  <a:lnTo>
                    <a:pt x="5" y="73"/>
                  </a:lnTo>
                  <a:lnTo>
                    <a:pt x="3" y="69"/>
                  </a:lnTo>
                  <a:lnTo>
                    <a:pt x="1" y="64"/>
                  </a:lnTo>
                  <a:lnTo>
                    <a:pt x="1" y="58"/>
                  </a:lnTo>
                  <a:lnTo>
                    <a:pt x="0" y="53"/>
                  </a:lnTo>
                  <a:lnTo>
                    <a:pt x="4" y="50"/>
                  </a:lnTo>
                  <a:lnTo>
                    <a:pt x="6" y="47"/>
                  </a:lnTo>
                  <a:lnTo>
                    <a:pt x="8" y="43"/>
                  </a:lnTo>
                  <a:lnTo>
                    <a:pt x="11" y="40"/>
                  </a:lnTo>
                  <a:lnTo>
                    <a:pt x="13" y="36"/>
                  </a:lnTo>
                  <a:lnTo>
                    <a:pt x="14" y="31"/>
                  </a:lnTo>
                  <a:lnTo>
                    <a:pt x="16" y="26"/>
                  </a:lnTo>
                  <a:lnTo>
                    <a:pt x="17" y="22"/>
                  </a:lnTo>
                  <a:lnTo>
                    <a:pt x="23" y="21"/>
                  </a:lnTo>
                  <a:lnTo>
                    <a:pt x="29" y="21"/>
                  </a:lnTo>
                  <a:lnTo>
                    <a:pt x="32" y="19"/>
                  </a:lnTo>
                  <a:lnTo>
                    <a:pt x="37" y="17"/>
                  </a:lnTo>
                  <a:lnTo>
                    <a:pt x="40" y="15"/>
                  </a:lnTo>
                  <a:lnTo>
                    <a:pt x="44" y="12"/>
                  </a:lnTo>
                  <a:lnTo>
                    <a:pt x="49" y="10"/>
                  </a:lnTo>
                  <a:lnTo>
                    <a:pt x="52" y="7"/>
                  </a:lnTo>
                  <a:lnTo>
                    <a:pt x="54" y="6"/>
                  </a:lnTo>
                  <a:lnTo>
                    <a:pt x="56" y="6"/>
                  </a:lnTo>
                  <a:lnTo>
                    <a:pt x="58" y="6"/>
                  </a:lnTo>
                  <a:lnTo>
                    <a:pt x="59" y="4"/>
                  </a:lnTo>
                  <a:lnTo>
                    <a:pt x="62" y="4"/>
                  </a:lnTo>
                  <a:lnTo>
                    <a:pt x="64" y="4"/>
                  </a:lnTo>
                  <a:lnTo>
                    <a:pt x="67" y="4"/>
                  </a:lnTo>
                  <a:lnTo>
                    <a:pt x="69" y="4"/>
                  </a:lnTo>
                  <a:lnTo>
                    <a:pt x="73" y="4"/>
                  </a:lnTo>
                  <a:lnTo>
                    <a:pt x="75" y="6"/>
                  </a:lnTo>
                  <a:lnTo>
                    <a:pt x="78" y="7"/>
                  </a:lnTo>
                  <a:lnTo>
                    <a:pt x="81" y="8"/>
                  </a:lnTo>
                  <a:lnTo>
                    <a:pt x="83" y="10"/>
                  </a:lnTo>
                  <a:lnTo>
                    <a:pt x="85" y="11"/>
                  </a:lnTo>
                  <a:lnTo>
                    <a:pt x="88" y="11"/>
                  </a:lnTo>
                  <a:lnTo>
                    <a:pt x="89" y="11"/>
                  </a:lnTo>
                  <a:lnTo>
                    <a:pt x="91" y="11"/>
                  </a:lnTo>
                  <a:lnTo>
                    <a:pt x="94" y="11"/>
                  </a:lnTo>
                  <a:lnTo>
                    <a:pt x="95" y="10"/>
                  </a:lnTo>
                  <a:lnTo>
                    <a:pt x="96" y="7"/>
                  </a:lnTo>
                  <a:lnTo>
                    <a:pt x="97" y="6"/>
                  </a:lnTo>
                  <a:lnTo>
                    <a:pt x="99" y="3"/>
                  </a:lnTo>
                  <a:lnTo>
                    <a:pt x="100" y="1"/>
                  </a:lnTo>
                  <a:lnTo>
                    <a:pt x="100" y="0"/>
                  </a:lnTo>
                  <a:lnTo>
                    <a:pt x="101" y="3"/>
                  </a:lnTo>
                  <a:lnTo>
                    <a:pt x="101" y="7"/>
                  </a:lnTo>
                  <a:lnTo>
                    <a:pt x="102" y="11"/>
                  </a:lnTo>
                  <a:lnTo>
                    <a:pt x="102" y="15"/>
                  </a:lnTo>
                  <a:lnTo>
                    <a:pt x="102" y="18"/>
                  </a:lnTo>
                  <a:lnTo>
                    <a:pt x="102" y="21"/>
                  </a:lnTo>
                  <a:lnTo>
                    <a:pt x="102" y="2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09" name="Freeform 379">
              <a:extLst>
                <a:ext uri="{FF2B5EF4-FFF2-40B4-BE49-F238E27FC236}">
                  <a16:creationId xmlns:a16="http://schemas.microsoft.com/office/drawing/2014/main" id="{6900E8F3-7D7D-860E-CEC3-9AD7F7DB07C4}"/>
                </a:ext>
              </a:extLst>
            </p:cNvPr>
            <p:cNvSpPr>
              <a:spLocks/>
            </p:cNvSpPr>
            <p:nvPr/>
          </p:nvSpPr>
          <p:spPr bwMode="gray">
            <a:xfrm>
              <a:off x="6453928" y="2436541"/>
              <a:ext cx="86378" cy="37639"/>
            </a:xfrm>
            <a:custGeom>
              <a:avLst/>
              <a:gdLst>
                <a:gd name="T0" fmla="*/ 0 w 47"/>
                <a:gd name="T1" fmla="*/ 0 h 22"/>
                <a:gd name="T2" fmla="*/ 11113 w 47"/>
                <a:gd name="T3" fmla="*/ 0 h 22"/>
                <a:gd name="T4" fmla="*/ 23813 w 47"/>
                <a:gd name="T5" fmla="*/ 1401 h 22"/>
                <a:gd name="T6" fmla="*/ 33338 w 47"/>
                <a:gd name="T7" fmla="*/ 4203 h 22"/>
                <a:gd name="T8" fmla="*/ 42863 w 47"/>
                <a:gd name="T9" fmla="*/ 4203 h 22"/>
                <a:gd name="T10" fmla="*/ 50800 w 47"/>
                <a:gd name="T11" fmla="*/ 5605 h 22"/>
                <a:gd name="T12" fmla="*/ 58738 w 47"/>
                <a:gd name="T13" fmla="*/ 5605 h 22"/>
                <a:gd name="T14" fmla="*/ 66675 w 47"/>
                <a:gd name="T15" fmla="*/ 4203 h 22"/>
                <a:gd name="T16" fmla="*/ 74613 w 47"/>
                <a:gd name="T17" fmla="*/ 0 h 22"/>
                <a:gd name="T18" fmla="*/ 74613 w 47"/>
                <a:gd name="T19" fmla="*/ 1401 h 22"/>
                <a:gd name="T20" fmla="*/ 74613 w 47"/>
                <a:gd name="T21" fmla="*/ 4203 h 22"/>
                <a:gd name="T22" fmla="*/ 74613 w 47"/>
                <a:gd name="T23" fmla="*/ 5605 h 22"/>
                <a:gd name="T24" fmla="*/ 74613 w 47"/>
                <a:gd name="T25" fmla="*/ 9808 h 22"/>
                <a:gd name="T26" fmla="*/ 74613 w 47"/>
                <a:gd name="T27" fmla="*/ 11209 h 22"/>
                <a:gd name="T28" fmla="*/ 74613 w 47"/>
                <a:gd name="T29" fmla="*/ 12610 h 22"/>
                <a:gd name="T30" fmla="*/ 74613 w 47"/>
                <a:gd name="T31" fmla="*/ 15413 h 22"/>
                <a:gd name="T32" fmla="*/ 71438 w 47"/>
                <a:gd name="T33" fmla="*/ 19616 h 22"/>
                <a:gd name="T34" fmla="*/ 66675 w 47"/>
                <a:gd name="T35" fmla="*/ 21017 h 22"/>
                <a:gd name="T36" fmla="*/ 61913 w 47"/>
                <a:gd name="T37" fmla="*/ 26622 h 22"/>
                <a:gd name="T38" fmla="*/ 57150 w 47"/>
                <a:gd name="T39" fmla="*/ 28023 h 22"/>
                <a:gd name="T40" fmla="*/ 52388 w 47"/>
                <a:gd name="T41" fmla="*/ 28023 h 22"/>
                <a:gd name="T42" fmla="*/ 47625 w 47"/>
                <a:gd name="T43" fmla="*/ 30825 h 22"/>
                <a:gd name="T44" fmla="*/ 44450 w 47"/>
                <a:gd name="T45" fmla="*/ 30825 h 22"/>
                <a:gd name="T46" fmla="*/ 42863 w 47"/>
                <a:gd name="T47" fmla="*/ 30825 h 22"/>
                <a:gd name="T48" fmla="*/ 34925 w 47"/>
                <a:gd name="T49" fmla="*/ 30825 h 22"/>
                <a:gd name="T50" fmla="*/ 30163 w 47"/>
                <a:gd name="T51" fmla="*/ 28023 h 22"/>
                <a:gd name="T52" fmla="*/ 25400 w 47"/>
                <a:gd name="T53" fmla="*/ 26622 h 22"/>
                <a:gd name="T54" fmla="*/ 20638 w 47"/>
                <a:gd name="T55" fmla="*/ 23819 h 22"/>
                <a:gd name="T56" fmla="*/ 14288 w 47"/>
                <a:gd name="T57" fmla="*/ 21017 h 22"/>
                <a:gd name="T58" fmla="*/ 11113 w 47"/>
                <a:gd name="T59" fmla="*/ 19616 h 22"/>
                <a:gd name="T60" fmla="*/ 4763 w 47"/>
                <a:gd name="T61" fmla="*/ 16814 h 22"/>
                <a:gd name="T62" fmla="*/ 0 w 47"/>
                <a:gd name="T63" fmla="*/ 15413 h 22"/>
                <a:gd name="T64" fmla="*/ 0 w 47"/>
                <a:gd name="T65" fmla="*/ 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22"/>
                <a:gd name="T101" fmla="*/ 47 w 47"/>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22">
                  <a:moveTo>
                    <a:pt x="0" y="0"/>
                  </a:moveTo>
                  <a:lnTo>
                    <a:pt x="7" y="0"/>
                  </a:lnTo>
                  <a:lnTo>
                    <a:pt x="15" y="1"/>
                  </a:lnTo>
                  <a:lnTo>
                    <a:pt x="21" y="3"/>
                  </a:lnTo>
                  <a:lnTo>
                    <a:pt x="27" y="3"/>
                  </a:lnTo>
                  <a:lnTo>
                    <a:pt x="32" y="4"/>
                  </a:lnTo>
                  <a:lnTo>
                    <a:pt x="37" y="4"/>
                  </a:lnTo>
                  <a:lnTo>
                    <a:pt x="42" y="3"/>
                  </a:lnTo>
                  <a:lnTo>
                    <a:pt x="47" y="0"/>
                  </a:lnTo>
                  <a:lnTo>
                    <a:pt x="47" y="1"/>
                  </a:lnTo>
                  <a:lnTo>
                    <a:pt x="47" y="3"/>
                  </a:lnTo>
                  <a:lnTo>
                    <a:pt x="47" y="4"/>
                  </a:lnTo>
                  <a:lnTo>
                    <a:pt x="47" y="7"/>
                  </a:lnTo>
                  <a:lnTo>
                    <a:pt x="47" y="8"/>
                  </a:lnTo>
                  <a:lnTo>
                    <a:pt x="47" y="9"/>
                  </a:lnTo>
                  <a:lnTo>
                    <a:pt x="47" y="11"/>
                  </a:lnTo>
                  <a:lnTo>
                    <a:pt x="45" y="14"/>
                  </a:lnTo>
                  <a:lnTo>
                    <a:pt x="42" y="15"/>
                  </a:lnTo>
                  <a:lnTo>
                    <a:pt x="39" y="19"/>
                  </a:lnTo>
                  <a:lnTo>
                    <a:pt x="36" y="20"/>
                  </a:lnTo>
                  <a:lnTo>
                    <a:pt x="33" y="20"/>
                  </a:lnTo>
                  <a:lnTo>
                    <a:pt x="30" y="22"/>
                  </a:lnTo>
                  <a:lnTo>
                    <a:pt x="28" y="22"/>
                  </a:lnTo>
                  <a:lnTo>
                    <a:pt x="27" y="22"/>
                  </a:lnTo>
                  <a:lnTo>
                    <a:pt x="22" y="22"/>
                  </a:lnTo>
                  <a:lnTo>
                    <a:pt x="19" y="20"/>
                  </a:lnTo>
                  <a:lnTo>
                    <a:pt x="16" y="19"/>
                  </a:lnTo>
                  <a:lnTo>
                    <a:pt x="13" y="17"/>
                  </a:lnTo>
                  <a:lnTo>
                    <a:pt x="9" y="15"/>
                  </a:lnTo>
                  <a:lnTo>
                    <a:pt x="7" y="14"/>
                  </a:lnTo>
                  <a:lnTo>
                    <a:pt x="3" y="12"/>
                  </a:lnTo>
                  <a:lnTo>
                    <a:pt x="0" y="11"/>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0" name="Freeform 380">
              <a:extLst>
                <a:ext uri="{FF2B5EF4-FFF2-40B4-BE49-F238E27FC236}">
                  <a16:creationId xmlns:a16="http://schemas.microsoft.com/office/drawing/2014/main" id="{2A3153FB-D33F-8077-34F2-D83F2E78DC62}"/>
                </a:ext>
              </a:extLst>
            </p:cNvPr>
            <p:cNvSpPr>
              <a:spLocks/>
            </p:cNvSpPr>
            <p:nvPr/>
          </p:nvSpPr>
          <p:spPr bwMode="gray">
            <a:xfrm>
              <a:off x="6273136" y="1644161"/>
              <a:ext cx="68298" cy="43580"/>
            </a:xfrm>
            <a:custGeom>
              <a:avLst/>
              <a:gdLst>
                <a:gd name="T0" fmla="*/ 22225 w 37"/>
                <a:gd name="T1" fmla="*/ 0 h 25"/>
                <a:gd name="T2" fmla="*/ 58738 w 37"/>
                <a:gd name="T3" fmla="*/ 9808 h 25"/>
                <a:gd name="T4" fmla="*/ 53975 w 37"/>
                <a:gd name="T5" fmla="*/ 35029 h 25"/>
                <a:gd name="T6" fmla="*/ 11113 w 37"/>
                <a:gd name="T7" fmla="*/ 35029 h 25"/>
                <a:gd name="T8" fmla="*/ 0 w 37"/>
                <a:gd name="T9" fmla="*/ 28023 h 25"/>
                <a:gd name="T10" fmla="*/ 1588 w 37"/>
                <a:gd name="T11" fmla="*/ 23820 h 25"/>
                <a:gd name="T12" fmla="*/ 4763 w 37"/>
                <a:gd name="T13" fmla="*/ 19616 h 25"/>
                <a:gd name="T14" fmla="*/ 7938 w 37"/>
                <a:gd name="T15" fmla="*/ 15413 h 25"/>
                <a:gd name="T16" fmla="*/ 11113 w 37"/>
                <a:gd name="T17" fmla="*/ 11209 h 25"/>
                <a:gd name="T18" fmla="*/ 17463 w 37"/>
                <a:gd name="T19" fmla="*/ 5605 h 25"/>
                <a:gd name="T20" fmla="*/ 19050 w 37"/>
                <a:gd name="T21" fmla="*/ 4203 h 25"/>
                <a:gd name="T22" fmla="*/ 22225 w 37"/>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25"/>
                <a:gd name="T38" fmla="*/ 37 w 37"/>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25">
                  <a:moveTo>
                    <a:pt x="14" y="0"/>
                  </a:moveTo>
                  <a:lnTo>
                    <a:pt x="37" y="7"/>
                  </a:lnTo>
                  <a:lnTo>
                    <a:pt x="34" y="25"/>
                  </a:lnTo>
                  <a:lnTo>
                    <a:pt x="7" y="25"/>
                  </a:lnTo>
                  <a:lnTo>
                    <a:pt x="0" y="20"/>
                  </a:lnTo>
                  <a:lnTo>
                    <a:pt x="1" y="17"/>
                  </a:lnTo>
                  <a:lnTo>
                    <a:pt x="3" y="14"/>
                  </a:lnTo>
                  <a:lnTo>
                    <a:pt x="5" y="11"/>
                  </a:lnTo>
                  <a:lnTo>
                    <a:pt x="7" y="8"/>
                  </a:lnTo>
                  <a:lnTo>
                    <a:pt x="11" y="4"/>
                  </a:lnTo>
                  <a:lnTo>
                    <a:pt x="12" y="3"/>
                  </a:lnTo>
                  <a:lnTo>
                    <a:pt x="14"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1" name="Freeform 382">
              <a:extLst>
                <a:ext uri="{FF2B5EF4-FFF2-40B4-BE49-F238E27FC236}">
                  <a16:creationId xmlns:a16="http://schemas.microsoft.com/office/drawing/2014/main" id="{25DA7584-0EF8-A1AB-32E6-B21575253315}"/>
                </a:ext>
              </a:extLst>
            </p:cNvPr>
            <p:cNvSpPr>
              <a:spLocks/>
            </p:cNvSpPr>
            <p:nvPr/>
          </p:nvSpPr>
          <p:spPr bwMode="gray">
            <a:xfrm>
              <a:off x="9493231" y="1634256"/>
              <a:ext cx="18080" cy="25751"/>
            </a:xfrm>
            <a:custGeom>
              <a:avLst/>
              <a:gdLst>
                <a:gd name="T0" fmla="*/ 0 w 10"/>
                <a:gd name="T1" fmla="*/ 19616 h 14"/>
                <a:gd name="T2" fmla="*/ 0 w 10"/>
                <a:gd name="T3" fmla="*/ 0 h 14"/>
                <a:gd name="T4" fmla="*/ 1588 w 10"/>
                <a:gd name="T5" fmla="*/ 0 h 14"/>
                <a:gd name="T6" fmla="*/ 4762 w 10"/>
                <a:gd name="T7" fmla="*/ 0 h 14"/>
                <a:gd name="T8" fmla="*/ 6350 w 10"/>
                <a:gd name="T9" fmla="*/ 0 h 14"/>
                <a:gd name="T10" fmla="*/ 7938 w 10"/>
                <a:gd name="T11" fmla="*/ 0 h 14"/>
                <a:gd name="T12" fmla="*/ 12700 w 10"/>
                <a:gd name="T13" fmla="*/ 0 h 14"/>
                <a:gd name="T14" fmla="*/ 14288 w 10"/>
                <a:gd name="T15" fmla="*/ 0 h 14"/>
                <a:gd name="T16" fmla="*/ 15875 w 10"/>
                <a:gd name="T17" fmla="*/ 0 h 14"/>
                <a:gd name="T18" fmla="*/ 15875 w 10"/>
                <a:gd name="T19" fmla="*/ 2802 h 14"/>
                <a:gd name="T20" fmla="*/ 15875 w 10"/>
                <a:gd name="T21" fmla="*/ 7006 h 14"/>
                <a:gd name="T22" fmla="*/ 15875 w 10"/>
                <a:gd name="T23" fmla="*/ 8407 h 14"/>
                <a:gd name="T24" fmla="*/ 15875 w 10"/>
                <a:gd name="T25" fmla="*/ 12610 h 14"/>
                <a:gd name="T26" fmla="*/ 15875 w 10"/>
                <a:gd name="T27" fmla="*/ 15413 h 14"/>
                <a:gd name="T28" fmla="*/ 15875 w 10"/>
                <a:gd name="T29" fmla="*/ 18215 h 14"/>
                <a:gd name="T30" fmla="*/ 15875 w 10"/>
                <a:gd name="T31" fmla="*/ 19616 h 14"/>
                <a:gd name="T32" fmla="*/ 0 w 10"/>
                <a:gd name="T33" fmla="*/ 19616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4"/>
                <a:gd name="T53" fmla="*/ 10 w 10"/>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4">
                  <a:moveTo>
                    <a:pt x="0" y="14"/>
                  </a:moveTo>
                  <a:lnTo>
                    <a:pt x="0" y="0"/>
                  </a:lnTo>
                  <a:lnTo>
                    <a:pt x="1" y="0"/>
                  </a:lnTo>
                  <a:lnTo>
                    <a:pt x="3" y="0"/>
                  </a:lnTo>
                  <a:lnTo>
                    <a:pt x="4" y="0"/>
                  </a:lnTo>
                  <a:lnTo>
                    <a:pt x="5" y="0"/>
                  </a:lnTo>
                  <a:lnTo>
                    <a:pt x="8" y="0"/>
                  </a:lnTo>
                  <a:lnTo>
                    <a:pt x="9" y="0"/>
                  </a:lnTo>
                  <a:lnTo>
                    <a:pt x="10" y="0"/>
                  </a:lnTo>
                  <a:lnTo>
                    <a:pt x="10" y="2"/>
                  </a:lnTo>
                  <a:lnTo>
                    <a:pt x="10" y="5"/>
                  </a:lnTo>
                  <a:lnTo>
                    <a:pt x="10" y="6"/>
                  </a:lnTo>
                  <a:lnTo>
                    <a:pt x="10" y="9"/>
                  </a:lnTo>
                  <a:lnTo>
                    <a:pt x="10" y="11"/>
                  </a:lnTo>
                  <a:lnTo>
                    <a:pt x="10" y="13"/>
                  </a:lnTo>
                  <a:lnTo>
                    <a:pt x="10" y="14"/>
                  </a:lnTo>
                  <a:lnTo>
                    <a:pt x="0" y="1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2" name="Freeform 383">
              <a:extLst>
                <a:ext uri="{FF2B5EF4-FFF2-40B4-BE49-F238E27FC236}">
                  <a16:creationId xmlns:a16="http://schemas.microsoft.com/office/drawing/2014/main" id="{5F7DD524-4DF9-D7AC-FE9D-A49F281464C6}"/>
                </a:ext>
              </a:extLst>
            </p:cNvPr>
            <p:cNvSpPr>
              <a:spLocks/>
            </p:cNvSpPr>
            <p:nvPr/>
          </p:nvSpPr>
          <p:spPr bwMode="gray">
            <a:xfrm>
              <a:off x="6628691" y="756695"/>
              <a:ext cx="146644" cy="33678"/>
            </a:xfrm>
            <a:custGeom>
              <a:avLst/>
              <a:gdLst>
                <a:gd name="T0" fmla="*/ 12700 w 79"/>
                <a:gd name="T1" fmla="*/ 23820 h 19"/>
                <a:gd name="T2" fmla="*/ 19050 w 79"/>
                <a:gd name="T3" fmla="*/ 22419 h 19"/>
                <a:gd name="T4" fmla="*/ 22225 w 79"/>
                <a:gd name="T5" fmla="*/ 22419 h 19"/>
                <a:gd name="T6" fmla="*/ 25400 w 79"/>
                <a:gd name="T7" fmla="*/ 22419 h 19"/>
                <a:gd name="T8" fmla="*/ 30163 w 79"/>
                <a:gd name="T9" fmla="*/ 21017 h 19"/>
                <a:gd name="T10" fmla="*/ 34925 w 79"/>
                <a:gd name="T11" fmla="*/ 21017 h 19"/>
                <a:gd name="T12" fmla="*/ 39688 w 79"/>
                <a:gd name="T13" fmla="*/ 16814 h 19"/>
                <a:gd name="T14" fmla="*/ 41275 w 79"/>
                <a:gd name="T15" fmla="*/ 16814 h 19"/>
                <a:gd name="T16" fmla="*/ 44450 w 79"/>
                <a:gd name="T17" fmla="*/ 21017 h 19"/>
                <a:gd name="T18" fmla="*/ 44450 w 79"/>
                <a:gd name="T19" fmla="*/ 26622 h 19"/>
                <a:gd name="T20" fmla="*/ 79375 w 79"/>
                <a:gd name="T21" fmla="*/ 26622 h 19"/>
                <a:gd name="T22" fmla="*/ 80963 w 79"/>
                <a:gd name="T23" fmla="*/ 23820 h 19"/>
                <a:gd name="T24" fmla="*/ 84138 w 79"/>
                <a:gd name="T25" fmla="*/ 21017 h 19"/>
                <a:gd name="T26" fmla="*/ 90488 w 79"/>
                <a:gd name="T27" fmla="*/ 16814 h 19"/>
                <a:gd name="T28" fmla="*/ 96838 w 79"/>
                <a:gd name="T29" fmla="*/ 15413 h 19"/>
                <a:gd name="T30" fmla="*/ 104775 w 79"/>
                <a:gd name="T31" fmla="*/ 12610 h 19"/>
                <a:gd name="T32" fmla="*/ 112713 w 79"/>
                <a:gd name="T33" fmla="*/ 11209 h 19"/>
                <a:gd name="T34" fmla="*/ 120650 w 79"/>
                <a:gd name="T35" fmla="*/ 9808 h 19"/>
                <a:gd name="T36" fmla="*/ 125413 w 79"/>
                <a:gd name="T37" fmla="*/ 5605 h 19"/>
                <a:gd name="T38" fmla="*/ 115888 w 79"/>
                <a:gd name="T39" fmla="*/ 5605 h 19"/>
                <a:gd name="T40" fmla="*/ 107950 w 79"/>
                <a:gd name="T41" fmla="*/ 9808 h 19"/>
                <a:gd name="T42" fmla="*/ 103188 w 79"/>
                <a:gd name="T43" fmla="*/ 9808 h 19"/>
                <a:gd name="T44" fmla="*/ 96838 w 79"/>
                <a:gd name="T45" fmla="*/ 9808 h 19"/>
                <a:gd name="T46" fmla="*/ 90488 w 79"/>
                <a:gd name="T47" fmla="*/ 9808 h 19"/>
                <a:gd name="T48" fmla="*/ 87313 w 79"/>
                <a:gd name="T49" fmla="*/ 9808 h 19"/>
                <a:gd name="T50" fmla="*/ 84138 w 79"/>
                <a:gd name="T51" fmla="*/ 9808 h 19"/>
                <a:gd name="T52" fmla="*/ 82550 w 79"/>
                <a:gd name="T53" fmla="*/ 5605 h 19"/>
                <a:gd name="T54" fmla="*/ 80963 w 79"/>
                <a:gd name="T55" fmla="*/ 9808 h 19"/>
                <a:gd name="T56" fmla="*/ 76200 w 79"/>
                <a:gd name="T57" fmla="*/ 11209 h 19"/>
                <a:gd name="T58" fmla="*/ 74613 w 79"/>
                <a:gd name="T59" fmla="*/ 11209 h 19"/>
                <a:gd name="T60" fmla="*/ 73025 w 79"/>
                <a:gd name="T61" fmla="*/ 9808 h 19"/>
                <a:gd name="T62" fmla="*/ 69850 w 79"/>
                <a:gd name="T63" fmla="*/ 5605 h 19"/>
                <a:gd name="T64" fmla="*/ 66675 w 79"/>
                <a:gd name="T65" fmla="*/ 4203 h 19"/>
                <a:gd name="T66" fmla="*/ 65088 w 79"/>
                <a:gd name="T67" fmla="*/ 1401 h 19"/>
                <a:gd name="T68" fmla="*/ 61913 w 79"/>
                <a:gd name="T69" fmla="*/ 0 h 19"/>
                <a:gd name="T70" fmla="*/ 60325 w 79"/>
                <a:gd name="T71" fmla="*/ 0 h 19"/>
                <a:gd name="T72" fmla="*/ 55563 w 79"/>
                <a:gd name="T73" fmla="*/ 1401 h 19"/>
                <a:gd name="T74" fmla="*/ 52388 w 79"/>
                <a:gd name="T75" fmla="*/ 1401 h 19"/>
                <a:gd name="T76" fmla="*/ 46038 w 79"/>
                <a:gd name="T77" fmla="*/ 1401 h 19"/>
                <a:gd name="T78" fmla="*/ 42863 w 79"/>
                <a:gd name="T79" fmla="*/ 4203 h 19"/>
                <a:gd name="T80" fmla="*/ 39688 w 79"/>
                <a:gd name="T81" fmla="*/ 4203 h 19"/>
                <a:gd name="T82" fmla="*/ 34925 w 79"/>
                <a:gd name="T83" fmla="*/ 4203 h 19"/>
                <a:gd name="T84" fmla="*/ 30163 w 79"/>
                <a:gd name="T85" fmla="*/ 4203 h 19"/>
                <a:gd name="T86" fmla="*/ 28575 w 79"/>
                <a:gd name="T87" fmla="*/ 5605 h 19"/>
                <a:gd name="T88" fmla="*/ 25400 w 79"/>
                <a:gd name="T89" fmla="*/ 11209 h 19"/>
                <a:gd name="T90" fmla="*/ 22225 w 79"/>
                <a:gd name="T91" fmla="*/ 12610 h 19"/>
                <a:gd name="T92" fmla="*/ 19050 w 79"/>
                <a:gd name="T93" fmla="*/ 12610 h 19"/>
                <a:gd name="T94" fmla="*/ 12700 w 79"/>
                <a:gd name="T95" fmla="*/ 15413 h 19"/>
                <a:gd name="T96" fmla="*/ 9525 w 79"/>
                <a:gd name="T97" fmla="*/ 15413 h 19"/>
                <a:gd name="T98" fmla="*/ 3175 w 79"/>
                <a:gd name="T99" fmla="*/ 15413 h 19"/>
                <a:gd name="T100" fmla="*/ 0 w 79"/>
                <a:gd name="T101" fmla="*/ 15413 h 19"/>
                <a:gd name="T102" fmla="*/ 1588 w 79"/>
                <a:gd name="T103" fmla="*/ 16814 h 19"/>
                <a:gd name="T104" fmla="*/ 3175 w 79"/>
                <a:gd name="T105" fmla="*/ 16814 h 19"/>
                <a:gd name="T106" fmla="*/ 4763 w 79"/>
                <a:gd name="T107" fmla="*/ 21017 h 19"/>
                <a:gd name="T108" fmla="*/ 6350 w 79"/>
                <a:gd name="T109" fmla="*/ 21017 h 19"/>
                <a:gd name="T110" fmla="*/ 9525 w 79"/>
                <a:gd name="T111" fmla="*/ 22419 h 19"/>
                <a:gd name="T112" fmla="*/ 11113 w 79"/>
                <a:gd name="T113" fmla="*/ 22419 h 19"/>
                <a:gd name="T114" fmla="*/ 12700 w 79"/>
                <a:gd name="T115" fmla="*/ 23820 h 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9"/>
                <a:gd name="T175" fmla="*/ 0 h 19"/>
                <a:gd name="T176" fmla="*/ 79 w 79"/>
                <a:gd name="T177" fmla="*/ 19 h 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9" h="19">
                  <a:moveTo>
                    <a:pt x="8" y="17"/>
                  </a:moveTo>
                  <a:lnTo>
                    <a:pt x="12" y="16"/>
                  </a:lnTo>
                  <a:lnTo>
                    <a:pt x="14" y="16"/>
                  </a:lnTo>
                  <a:lnTo>
                    <a:pt x="16" y="16"/>
                  </a:lnTo>
                  <a:lnTo>
                    <a:pt x="19" y="15"/>
                  </a:lnTo>
                  <a:lnTo>
                    <a:pt x="22" y="15"/>
                  </a:lnTo>
                  <a:lnTo>
                    <a:pt x="25" y="12"/>
                  </a:lnTo>
                  <a:lnTo>
                    <a:pt x="26" y="12"/>
                  </a:lnTo>
                  <a:lnTo>
                    <a:pt x="28" y="15"/>
                  </a:lnTo>
                  <a:lnTo>
                    <a:pt x="28" y="19"/>
                  </a:lnTo>
                  <a:lnTo>
                    <a:pt x="50" y="19"/>
                  </a:lnTo>
                  <a:lnTo>
                    <a:pt x="51" y="17"/>
                  </a:lnTo>
                  <a:lnTo>
                    <a:pt x="53" y="15"/>
                  </a:lnTo>
                  <a:lnTo>
                    <a:pt x="57" y="12"/>
                  </a:lnTo>
                  <a:lnTo>
                    <a:pt x="61" y="11"/>
                  </a:lnTo>
                  <a:lnTo>
                    <a:pt x="66" y="9"/>
                  </a:lnTo>
                  <a:lnTo>
                    <a:pt x="71" y="8"/>
                  </a:lnTo>
                  <a:lnTo>
                    <a:pt x="76" y="7"/>
                  </a:lnTo>
                  <a:lnTo>
                    <a:pt x="79" y="4"/>
                  </a:lnTo>
                  <a:lnTo>
                    <a:pt x="73" y="4"/>
                  </a:lnTo>
                  <a:lnTo>
                    <a:pt x="68" y="7"/>
                  </a:lnTo>
                  <a:lnTo>
                    <a:pt x="65" y="7"/>
                  </a:lnTo>
                  <a:lnTo>
                    <a:pt x="61" y="7"/>
                  </a:lnTo>
                  <a:lnTo>
                    <a:pt x="57" y="7"/>
                  </a:lnTo>
                  <a:lnTo>
                    <a:pt x="55" y="7"/>
                  </a:lnTo>
                  <a:lnTo>
                    <a:pt x="53" y="7"/>
                  </a:lnTo>
                  <a:lnTo>
                    <a:pt x="52" y="4"/>
                  </a:lnTo>
                  <a:lnTo>
                    <a:pt x="51" y="7"/>
                  </a:lnTo>
                  <a:lnTo>
                    <a:pt x="48" y="8"/>
                  </a:lnTo>
                  <a:lnTo>
                    <a:pt x="47" y="8"/>
                  </a:lnTo>
                  <a:lnTo>
                    <a:pt x="46" y="7"/>
                  </a:lnTo>
                  <a:lnTo>
                    <a:pt x="44" y="4"/>
                  </a:lnTo>
                  <a:lnTo>
                    <a:pt x="42" y="3"/>
                  </a:lnTo>
                  <a:lnTo>
                    <a:pt x="41" y="1"/>
                  </a:lnTo>
                  <a:lnTo>
                    <a:pt x="39" y="0"/>
                  </a:lnTo>
                  <a:lnTo>
                    <a:pt x="38" y="0"/>
                  </a:lnTo>
                  <a:lnTo>
                    <a:pt x="35" y="1"/>
                  </a:lnTo>
                  <a:lnTo>
                    <a:pt x="33" y="1"/>
                  </a:lnTo>
                  <a:lnTo>
                    <a:pt x="29" y="1"/>
                  </a:lnTo>
                  <a:lnTo>
                    <a:pt x="27" y="3"/>
                  </a:lnTo>
                  <a:lnTo>
                    <a:pt x="25" y="3"/>
                  </a:lnTo>
                  <a:lnTo>
                    <a:pt x="22" y="3"/>
                  </a:lnTo>
                  <a:lnTo>
                    <a:pt x="19" y="3"/>
                  </a:lnTo>
                  <a:lnTo>
                    <a:pt x="18" y="4"/>
                  </a:lnTo>
                  <a:lnTo>
                    <a:pt x="16" y="8"/>
                  </a:lnTo>
                  <a:lnTo>
                    <a:pt x="14" y="9"/>
                  </a:lnTo>
                  <a:lnTo>
                    <a:pt x="12" y="9"/>
                  </a:lnTo>
                  <a:lnTo>
                    <a:pt x="8" y="11"/>
                  </a:lnTo>
                  <a:lnTo>
                    <a:pt x="6" y="11"/>
                  </a:lnTo>
                  <a:lnTo>
                    <a:pt x="2" y="11"/>
                  </a:lnTo>
                  <a:lnTo>
                    <a:pt x="0" y="11"/>
                  </a:lnTo>
                  <a:lnTo>
                    <a:pt x="1" y="12"/>
                  </a:lnTo>
                  <a:lnTo>
                    <a:pt x="2" y="12"/>
                  </a:lnTo>
                  <a:lnTo>
                    <a:pt x="3" y="15"/>
                  </a:lnTo>
                  <a:lnTo>
                    <a:pt x="4" y="15"/>
                  </a:lnTo>
                  <a:lnTo>
                    <a:pt x="6" y="16"/>
                  </a:lnTo>
                  <a:lnTo>
                    <a:pt x="7" y="16"/>
                  </a:lnTo>
                  <a:lnTo>
                    <a:pt x="8" y="1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3" name="Freeform 384">
              <a:extLst>
                <a:ext uri="{FF2B5EF4-FFF2-40B4-BE49-F238E27FC236}">
                  <a16:creationId xmlns:a16="http://schemas.microsoft.com/office/drawing/2014/main" id="{FE4A8901-6F0F-8143-459A-EC731B03E690}"/>
                </a:ext>
              </a:extLst>
            </p:cNvPr>
            <p:cNvSpPr>
              <a:spLocks/>
            </p:cNvSpPr>
            <p:nvPr/>
          </p:nvSpPr>
          <p:spPr bwMode="gray">
            <a:xfrm>
              <a:off x="6813500" y="734905"/>
              <a:ext cx="90397" cy="43580"/>
            </a:xfrm>
            <a:custGeom>
              <a:avLst/>
              <a:gdLst>
                <a:gd name="T0" fmla="*/ 52388 w 49"/>
                <a:gd name="T1" fmla="*/ 0 h 25"/>
                <a:gd name="T2" fmla="*/ 55563 w 49"/>
                <a:gd name="T3" fmla="*/ 0 h 25"/>
                <a:gd name="T4" fmla="*/ 61913 w 49"/>
                <a:gd name="T5" fmla="*/ 0 h 25"/>
                <a:gd name="T6" fmla="*/ 65088 w 49"/>
                <a:gd name="T7" fmla="*/ 0 h 25"/>
                <a:gd name="T8" fmla="*/ 68263 w 49"/>
                <a:gd name="T9" fmla="*/ 2802 h 25"/>
                <a:gd name="T10" fmla="*/ 73025 w 49"/>
                <a:gd name="T11" fmla="*/ 2802 h 25"/>
                <a:gd name="T12" fmla="*/ 74613 w 49"/>
                <a:gd name="T13" fmla="*/ 2802 h 25"/>
                <a:gd name="T14" fmla="*/ 77788 w 49"/>
                <a:gd name="T15" fmla="*/ 4203 h 25"/>
                <a:gd name="T16" fmla="*/ 76200 w 49"/>
                <a:gd name="T17" fmla="*/ 4203 h 25"/>
                <a:gd name="T18" fmla="*/ 74613 w 49"/>
                <a:gd name="T19" fmla="*/ 4203 h 25"/>
                <a:gd name="T20" fmla="*/ 73025 w 49"/>
                <a:gd name="T21" fmla="*/ 4203 h 25"/>
                <a:gd name="T22" fmla="*/ 71438 w 49"/>
                <a:gd name="T23" fmla="*/ 4203 h 25"/>
                <a:gd name="T24" fmla="*/ 68263 w 49"/>
                <a:gd name="T25" fmla="*/ 4203 h 25"/>
                <a:gd name="T26" fmla="*/ 66675 w 49"/>
                <a:gd name="T27" fmla="*/ 4203 h 25"/>
                <a:gd name="T28" fmla="*/ 65088 w 49"/>
                <a:gd name="T29" fmla="*/ 4203 h 25"/>
                <a:gd name="T30" fmla="*/ 65088 w 49"/>
                <a:gd name="T31" fmla="*/ 9808 h 25"/>
                <a:gd name="T32" fmla="*/ 65088 w 49"/>
                <a:gd name="T33" fmla="*/ 11209 h 25"/>
                <a:gd name="T34" fmla="*/ 65088 w 49"/>
                <a:gd name="T35" fmla="*/ 14012 h 25"/>
                <a:gd name="T36" fmla="*/ 65088 w 49"/>
                <a:gd name="T37" fmla="*/ 18215 h 25"/>
                <a:gd name="T38" fmla="*/ 65088 w 49"/>
                <a:gd name="T39" fmla="*/ 19616 h 25"/>
                <a:gd name="T40" fmla="*/ 65088 w 49"/>
                <a:gd name="T41" fmla="*/ 21017 h 25"/>
                <a:gd name="T42" fmla="*/ 65088 w 49"/>
                <a:gd name="T43" fmla="*/ 23820 h 25"/>
                <a:gd name="T44" fmla="*/ 65088 w 49"/>
                <a:gd name="T45" fmla="*/ 25221 h 25"/>
                <a:gd name="T46" fmla="*/ 57150 w 49"/>
                <a:gd name="T47" fmla="*/ 29424 h 25"/>
                <a:gd name="T48" fmla="*/ 53975 w 49"/>
                <a:gd name="T49" fmla="*/ 29424 h 25"/>
                <a:gd name="T50" fmla="*/ 50800 w 49"/>
                <a:gd name="T51" fmla="*/ 30826 h 25"/>
                <a:gd name="T52" fmla="*/ 47625 w 49"/>
                <a:gd name="T53" fmla="*/ 30826 h 25"/>
                <a:gd name="T54" fmla="*/ 44450 w 49"/>
                <a:gd name="T55" fmla="*/ 32227 h 25"/>
                <a:gd name="T56" fmla="*/ 42863 w 49"/>
                <a:gd name="T57" fmla="*/ 32227 h 25"/>
                <a:gd name="T58" fmla="*/ 38100 w 49"/>
                <a:gd name="T59" fmla="*/ 35029 h 25"/>
                <a:gd name="T60" fmla="*/ 34925 w 49"/>
                <a:gd name="T61" fmla="*/ 35029 h 25"/>
                <a:gd name="T62" fmla="*/ 31750 w 49"/>
                <a:gd name="T63" fmla="*/ 35029 h 25"/>
                <a:gd name="T64" fmla="*/ 25400 w 49"/>
                <a:gd name="T65" fmla="*/ 32227 h 25"/>
                <a:gd name="T66" fmla="*/ 20638 w 49"/>
                <a:gd name="T67" fmla="*/ 30826 h 25"/>
                <a:gd name="T68" fmla="*/ 11113 w 49"/>
                <a:gd name="T69" fmla="*/ 25221 h 25"/>
                <a:gd name="T70" fmla="*/ 4763 w 49"/>
                <a:gd name="T71" fmla="*/ 23820 h 25"/>
                <a:gd name="T72" fmla="*/ 0 w 49"/>
                <a:gd name="T73" fmla="*/ 21017 h 25"/>
                <a:gd name="T74" fmla="*/ 0 w 49"/>
                <a:gd name="T75" fmla="*/ 19616 h 25"/>
                <a:gd name="T76" fmla="*/ 9525 w 49"/>
                <a:gd name="T77" fmla="*/ 19616 h 25"/>
                <a:gd name="T78" fmla="*/ 15875 w 49"/>
                <a:gd name="T79" fmla="*/ 18215 h 25"/>
                <a:gd name="T80" fmla="*/ 23813 w 49"/>
                <a:gd name="T81" fmla="*/ 15413 h 25"/>
                <a:gd name="T82" fmla="*/ 30163 w 49"/>
                <a:gd name="T83" fmla="*/ 14012 h 25"/>
                <a:gd name="T84" fmla="*/ 34925 w 49"/>
                <a:gd name="T85" fmla="*/ 11209 h 25"/>
                <a:gd name="T86" fmla="*/ 41275 w 49"/>
                <a:gd name="T87" fmla="*/ 9808 h 25"/>
                <a:gd name="T88" fmla="*/ 46038 w 49"/>
                <a:gd name="T89" fmla="*/ 4203 h 25"/>
                <a:gd name="T90" fmla="*/ 52388 w 49"/>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
                <a:gd name="T139" fmla="*/ 0 h 25"/>
                <a:gd name="T140" fmla="*/ 49 w 49"/>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 h="25">
                  <a:moveTo>
                    <a:pt x="33" y="0"/>
                  </a:moveTo>
                  <a:lnTo>
                    <a:pt x="35" y="0"/>
                  </a:lnTo>
                  <a:lnTo>
                    <a:pt x="39" y="0"/>
                  </a:lnTo>
                  <a:lnTo>
                    <a:pt x="41" y="0"/>
                  </a:lnTo>
                  <a:lnTo>
                    <a:pt x="43" y="2"/>
                  </a:lnTo>
                  <a:lnTo>
                    <a:pt x="46" y="2"/>
                  </a:lnTo>
                  <a:lnTo>
                    <a:pt x="47" y="2"/>
                  </a:lnTo>
                  <a:lnTo>
                    <a:pt x="49" y="3"/>
                  </a:lnTo>
                  <a:lnTo>
                    <a:pt x="48" y="3"/>
                  </a:lnTo>
                  <a:lnTo>
                    <a:pt x="47" y="3"/>
                  </a:lnTo>
                  <a:lnTo>
                    <a:pt x="46" y="3"/>
                  </a:lnTo>
                  <a:lnTo>
                    <a:pt x="45" y="3"/>
                  </a:lnTo>
                  <a:lnTo>
                    <a:pt x="43" y="3"/>
                  </a:lnTo>
                  <a:lnTo>
                    <a:pt x="42" y="3"/>
                  </a:lnTo>
                  <a:lnTo>
                    <a:pt x="41" y="3"/>
                  </a:lnTo>
                  <a:lnTo>
                    <a:pt x="41" y="7"/>
                  </a:lnTo>
                  <a:lnTo>
                    <a:pt x="41" y="8"/>
                  </a:lnTo>
                  <a:lnTo>
                    <a:pt x="41" y="10"/>
                  </a:lnTo>
                  <a:lnTo>
                    <a:pt x="41" y="13"/>
                  </a:lnTo>
                  <a:lnTo>
                    <a:pt x="41" y="14"/>
                  </a:lnTo>
                  <a:lnTo>
                    <a:pt x="41" y="15"/>
                  </a:lnTo>
                  <a:lnTo>
                    <a:pt x="41" y="17"/>
                  </a:lnTo>
                  <a:lnTo>
                    <a:pt x="41" y="18"/>
                  </a:lnTo>
                  <a:lnTo>
                    <a:pt x="36" y="21"/>
                  </a:lnTo>
                  <a:lnTo>
                    <a:pt x="34" y="21"/>
                  </a:lnTo>
                  <a:lnTo>
                    <a:pt x="32" y="22"/>
                  </a:lnTo>
                  <a:lnTo>
                    <a:pt x="30" y="22"/>
                  </a:lnTo>
                  <a:lnTo>
                    <a:pt x="28" y="23"/>
                  </a:lnTo>
                  <a:lnTo>
                    <a:pt x="27" y="23"/>
                  </a:lnTo>
                  <a:lnTo>
                    <a:pt x="24" y="25"/>
                  </a:lnTo>
                  <a:lnTo>
                    <a:pt x="22" y="25"/>
                  </a:lnTo>
                  <a:lnTo>
                    <a:pt x="20" y="25"/>
                  </a:lnTo>
                  <a:lnTo>
                    <a:pt x="16" y="23"/>
                  </a:lnTo>
                  <a:lnTo>
                    <a:pt x="13" y="22"/>
                  </a:lnTo>
                  <a:lnTo>
                    <a:pt x="7" y="18"/>
                  </a:lnTo>
                  <a:lnTo>
                    <a:pt x="3" y="17"/>
                  </a:lnTo>
                  <a:lnTo>
                    <a:pt x="0" y="15"/>
                  </a:lnTo>
                  <a:lnTo>
                    <a:pt x="0" y="14"/>
                  </a:lnTo>
                  <a:lnTo>
                    <a:pt x="6" y="14"/>
                  </a:lnTo>
                  <a:lnTo>
                    <a:pt x="10" y="13"/>
                  </a:lnTo>
                  <a:lnTo>
                    <a:pt x="15" y="11"/>
                  </a:lnTo>
                  <a:lnTo>
                    <a:pt x="19" y="10"/>
                  </a:lnTo>
                  <a:lnTo>
                    <a:pt x="22" y="8"/>
                  </a:lnTo>
                  <a:lnTo>
                    <a:pt x="26" y="7"/>
                  </a:lnTo>
                  <a:lnTo>
                    <a:pt x="29" y="3"/>
                  </a:lnTo>
                  <a:lnTo>
                    <a:pt x="33"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4" name="Freeform 385">
              <a:extLst>
                <a:ext uri="{FF2B5EF4-FFF2-40B4-BE49-F238E27FC236}">
                  <a16:creationId xmlns:a16="http://schemas.microsoft.com/office/drawing/2014/main" id="{DE002357-39DA-37C3-E460-8046379A5822}"/>
                </a:ext>
              </a:extLst>
            </p:cNvPr>
            <p:cNvSpPr>
              <a:spLocks/>
            </p:cNvSpPr>
            <p:nvPr/>
          </p:nvSpPr>
          <p:spPr bwMode="gray">
            <a:xfrm>
              <a:off x="6861712" y="738869"/>
              <a:ext cx="168738" cy="57447"/>
            </a:xfrm>
            <a:custGeom>
              <a:avLst/>
              <a:gdLst>
                <a:gd name="T0" fmla="*/ 65088 w 91"/>
                <a:gd name="T1" fmla="*/ 44837 h 32"/>
                <a:gd name="T2" fmla="*/ 74613 w 91"/>
                <a:gd name="T3" fmla="*/ 40634 h 32"/>
                <a:gd name="T4" fmla="*/ 85725 w 91"/>
                <a:gd name="T5" fmla="*/ 30825 h 32"/>
                <a:gd name="T6" fmla="*/ 95250 w 91"/>
                <a:gd name="T7" fmla="*/ 25221 h 32"/>
                <a:gd name="T8" fmla="*/ 101600 w 91"/>
                <a:gd name="T9" fmla="*/ 25221 h 32"/>
                <a:gd name="T10" fmla="*/ 109538 w 91"/>
                <a:gd name="T11" fmla="*/ 29424 h 32"/>
                <a:gd name="T12" fmla="*/ 115888 w 91"/>
                <a:gd name="T13" fmla="*/ 35029 h 32"/>
                <a:gd name="T14" fmla="*/ 123825 w 91"/>
                <a:gd name="T15" fmla="*/ 35029 h 32"/>
                <a:gd name="T16" fmla="*/ 130175 w 91"/>
                <a:gd name="T17" fmla="*/ 35029 h 32"/>
                <a:gd name="T18" fmla="*/ 133350 w 91"/>
                <a:gd name="T19" fmla="*/ 35029 h 32"/>
                <a:gd name="T20" fmla="*/ 136525 w 91"/>
                <a:gd name="T21" fmla="*/ 35029 h 32"/>
                <a:gd name="T22" fmla="*/ 142875 w 91"/>
                <a:gd name="T23" fmla="*/ 35029 h 32"/>
                <a:gd name="T24" fmla="*/ 144463 w 91"/>
                <a:gd name="T25" fmla="*/ 29424 h 32"/>
                <a:gd name="T26" fmla="*/ 144463 w 91"/>
                <a:gd name="T27" fmla="*/ 25221 h 32"/>
                <a:gd name="T28" fmla="*/ 144463 w 91"/>
                <a:gd name="T29" fmla="*/ 21017 h 32"/>
                <a:gd name="T30" fmla="*/ 144463 w 91"/>
                <a:gd name="T31" fmla="*/ 15413 h 32"/>
                <a:gd name="T32" fmla="*/ 136525 w 91"/>
                <a:gd name="T33" fmla="*/ 15413 h 32"/>
                <a:gd name="T34" fmla="*/ 130175 w 91"/>
                <a:gd name="T35" fmla="*/ 15413 h 32"/>
                <a:gd name="T36" fmla="*/ 120650 w 91"/>
                <a:gd name="T37" fmla="*/ 15413 h 32"/>
                <a:gd name="T38" fmla="*/ 114300 w 91"/>
                <a:gd name="T39" fmla="*/ 15413 h 32"/>
                <a:gd name="T40" fmla="*/ 109538 w 91"/>
                <a:gd name="T41" fmla="*/ 15413 h 32"/>
                <a:gd name="T42" fmla="*/ 101600 w 91"/>
                <a:gd name="T43" fmla="*/ 16814 h 32"/>
                <a:gd name="T44" fmla="*/ 100013 w 91"/>
                <a:gd name="T45" fmla="*/ 19616 h 32"/>
                <a:gd name="T46" fmla="*/ 95250 w 91"/>
                <a:gd name="T47" fmla="*/ 21017 h 32"/>
                <a:gd name="T48" fmla="*/ 88900 w 91"/>
                <a:gd name="T49" fmla="*/ 16814 h 32"/>
                <a:gd name="T50" fmla="*/ 92075 w 91"/>
                <a:gd name="T51" fmla="*/ 8407 h 32"/>
                <a:gd name="T52" fmla="*/ 100013 w 91"/>
                <a:gd name="T53" fmla="*/ 5605 h 32"/>
                <a:gd name="T54" fmla="*/ 104775 w 91"/>
                <a:gd name="T55" fmla="*/ 2802 h 32"/>
                <a:gd name="T56" fmla="*/ 95250 w 91"/>
                <a:gd name="T57" fmla="*/ 0 h 32"/>
                <a:gd name="T58" fmla="*/ 84138 w 91"/>
                <a:gd name="T59" fmla="*/ 4203 h 32"/>
                <a:gd name="T60" fmla="*/ 71438 w 91"/>
                <a:gd name="T61" fmla="*/ 9808 h 32"/>
                <a:gd name="T62" fmla="*/ 61913 w 91"/>
                <a:gd name="T63" fmla="*/ 19616 h 32"/>
                <a:gd name="T64" fmla="*/ 52388 w 91"/>
                <a:gd name="T65" fmla="*/ 29424 h 32"/>
                <a:gd name="T66" fmla="*/ 39688 w 91"/>
                <a:gd name="T67" fmla="*/ 36430 h 32"/>
                <a:gd name="T68" fmla="*/ 22225 w 91"/>
                <a:gd name="T69" fmla="*/ 37831 h 32"/>
                <a:gd name="T70" fmla="*/ 9525 w 91"/>
                <a:gd name="T71" fmla="*/ 40634 h 32"/>
                <a:gd name="T72" fmla="*/ 0 w 91"/>
                <a:gd name="T73" fmla="*/ 44837 h 32"/>
                <a:gd name="T74" fmla="*/ 17463 w 91"/>
                <a:gd name="T75" fmla="*/ 44837 h 32"/>
                <a:gd name="T76" fmla="*/ 33338 w 91"/>
                <a:gd name="T77" fmla="*/ 44837 h 32"/>
                <a:gd name="T78" fmla="*/ 50800 w 91"/>
                <a:gd name="T79" fmla="*/ 44837 h 32"/>
                <a:gd name="T80" fmla="*/ 61913 w 91"/>
                <a:gd name="T81" fmla="*/ 44837 h 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
                <a:gd name="T124" fmla="*/ 0 h 32"/>
                <a:gd name="T125" fmla="*/ 91 w 91"/>
                <a:gd name="T126" fmla="*/ 32 h 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 h="32">
                  <a:moveTo>
                    <a:pt x="39" y="32"/>
                  </a:moveTo>
                  <a:lnTo>
                    <a:pt x="41" y="32"/>
                  </a:lnTo>
                  <a:lnTo>
                    <a:pt x="44" y="30"/>
                  </a:lnTo>
                  <a:lnTo>
                    <a:pt x="47" y="29"/>
                  </a:lnTo>
                  <a:lnTo>
                    <a:pt x="51" y="26"/>
                  </a:lnTo>
                  <a:lnTo>
                    <a:pt x="54" y="22"/>
                  </a:lnTo>
                  <a:lnTo>
                    <a:pt x="58" y="21"/>
                  </a:lnTo>
                  <a:lnTo>
                    <a:pt x="60" y="18"/>
                  </a:lnTo>
                  <a:lnTo>
                    <a:pt x="63" y="15"/>
                  </a:lnTo>
                  <a:lnTo>
                    <a:pt x="64" y="18"/>
                  </a:lnTo>
                  <a:lnTo>
                    <a:pt x="65" y="21"/>
                  </a:lnTo>
                  <a:lnTo>
                    <a:pt x="69" y="21"/>
                  </a:lnTo>
                  <a:lnTo>
                    <a:pt x="71" y="22"/>
                  </a:lnTo>
                  <a:lnTo>
                    <a:pt x="73" y="25"/>
                  </a:lnTo>
                  <a:lnTo>
                    <a:pt x="76" y="25"/>
                  </a:lnTo>
                  <a:lnTo>
                    <a:pt x="78" y="25"/>
                  </a:lnTo>
                  <a:lnTo>
                    <a:pt x="80" y="25"/>
                  </a:lnTo>
                  <a:lnTo>
                    <a:pt x="82" y="25"/>
                  </a:lnTo>
                  <a:lnTo>
                    <a:pt x="83" y="25"/>
                  </a:lnTo>
                  <a:lnTo>
                    <a:pt x="84" y="25"/>
                  </a:lnTo>
                  <a:lnTo>
                    <a:pt x="85" y="25"/>
                  </a:lnTo>
                  <a:lnTo>
                    <a:pt x="86" y="25"/>
                  </a:lnTo>
                  <a:lnTo>
                    <a:pt x="89" y="25"/>
                  </a:lnTo>
                  <a:lnTo>
                    <a:pt x="90" y="25"/>
                  </a:lnTo>
                  <a:lnTo>
                    <a:pt x="91" y="25"/>
                  </a:lnTo>
                  <a:lnTo>
                    <a:pt x="91" y="21"/>
                  </a:lnTo>
                  <a:lnTo>
                    <a:pt x="91" y="19"/>
                  </a:lnTo>
                  <a:lnTo>
                    <a:pt x="91" y="18"/>
                  </a:lnTo>
                  <a:lnTo>
                    <a:pt x="91" y="17"/>
                  </a:lnTo>
                  <a:lnTo>
                    <a:pt x="91" y="15"/>
                  </a:lnTo>
                  <a:lnTo>
                    <a:pt x="91" y="12"/>
                  </a:lnTo>
                  <a:lnTo>
                    <a:pt x="91" y="11"/>
                  </a:lnTo>
                  <a:lnTo>
                    <a:pt x="89" y="11"/>
                  </a:lnTo>
                  <a:lnTo>
                    <a:pt x="86" y="11"/>
                  </a:lnTo>
                  <a:lnTo>
                    <a:pt x="84" y="11"/>
                  </a:lnTo>
                  <a:lnTo>
                    <a:pt x="82" y="11"/>
                  </a:lnTo>
                  <a:lnTo>
                    <a:pt x="78" y="11"/>
                  </a:lnTo>
                  <a:lnTo>
                    <a:pt x="76" y="11"/>
                  </a:lnTo>
                  <a:lnTo>
                    <a:pt x="74" y="11"/>
                  </a:lnTo>
                  <a:lnTo>
                    <a:pt x="72" y="11"/>
                  </a:lnTo>
                  <a:lnTo>
                    <a:pt x="70" y="11"/>
                  </a:lnTo>
                  <a:lnTo>
                    <a:pt x="69" y="11"/>
                  </a:lnTo>
                  <a:lnTo>
                    <a:pt x="65" y="11"/>
                  </a:lnTo>
                  <a:lnTo>
                    <a:pt x="64" y="12"/>
                  </a:lnTo>
                  <a:lnTo>
                    <a:pt x="63" y="12"/>
                  </a:lnTo>
                  <a:lnTo>
                    <a:pt x="63" y="14"/>
                  </a:lnTo>
                  <a:lnTo>
                    <a:pt x="62" y="15"/>
                  </a:lnTo>
                  <a:lnTo>
                    <a:pt x="60" y="15"/>
                  </a:lnTo>
                  <a:lnTo>
                    <a:pt x="54" y="15"/>
                  </a:lnTo>
                  <a:lnTo>
                    <a:pt x="56" y="12"/>
                  </a:lnTo>
                  <a:lnTo>
                    <a:pt x="57" y="10"/>
                  </a:lnTo>
                  <a:lnTo>
                    <a:pt x="58" y="6"/>
                  </a:lnTo>
                  <a:lnTo>
                    <a:pt x="60" y="6"/>
                  </a:lnTo>
                  <a:lnTo>
                    <a:pt x="63" y="4"/>
                  </a:lnTo>
                  <a:lnTo>
                    <a:pt x="64" y="3"/>
                  </a:lnTo>
                  <a:lnTo>
                    <a:pt x="66" y="2"/>
                  </a:lnTo>
                  <a:lnTo>
                    <a:pt x="70" y="0"/>
                  </a:lnTo>
                  <a:lnTo>
                    <a:pt x="60" y="0"/>
                  </a:lnTo>
                  <a:lnTo>
                    <a:pt x="57" y="0"/>
                  </a:lnTo>
                  <a:lnTo>
                    <a:pt x="53" y="3"/>
                  </a:lnTo>
                  <a:lnTo>
                    <a:pt x="48" y="4"/>
                  </a:lnTo>
                  <a:lnTo>
                    <a:pt x="45" y="7"/>
                  </a:lnTo>
                  <a:lnTo>
                    <a:pt x="41" y="11"/>
                  </a:lnTo>
                  <a:lnTo>
                    <a:pt x="39" y="14"/>
                  </a:lnTo>
                  <a:lnTo>
                    <a:pt x="35" y="17"/>
                  </a:lnTo>
                  <a:lnTo>
                    <a:pt x="33" y="21"/>
                  </a:lnTo>
                  <a:lnTo>
                    <a:pt x="29" y="25"/>
                  </a:lnTo>
                  <a:lnTo>
                    <a:pt x="25" y="26"/>
                  </a:lnTo>
                  <a:lnTo>
                    <a:pt x="19" y="27"/>
                  </a:lnTo>
                  <a:lnTo>
                    <a:pt x="14" y="27"/>
                  </a:lnTo>
                  <a:lnTo>
                    <a:pt x="9" y="27"/>
                  </a:lnTo>
                  <a:lnTo>
                    <a:pt x="6" y="29"/>
                  </a:lnTo>
                  <a:lnTo>
                    <a:pt x="2" y="30"/>
                  </a:lnTo>
                  <a:lnTo>
                    <a:pt x="0" y="32"/>
                  </a:lnTo>
                  <a:lnTo>
                    <a:pt x="6" y="32"/>
                  </a:lnTo>
                  <a:lnTo>
                    <a:pt x="11" y="32"/>
                  </a:lnTo>
                  <a:lnTo>
                    <a:pt x="17" y="32"/>
                  </a:lnTo>
                  <a:lnTo>
                    <a:pt x="21" y="32"/>
                  </a:lnTo>
                  <a:lnTo>
                    <a:pt x="27" y="32"/>
                  </a:lnTo>
                  <a:lnTo>
                    <a:pt x="32" y="32"/>
                  </a:lnTo>
                  <a:lnTo>
                    <a:pt x="35" y="32"/>
                  </a:lnTo>
                  <a:lnTo>
                    <a:pt x="39" y="3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5" name="Freeform 386">
              <a:extLst>
                <a:ext uri="{FF2B5EF4-FFF2-40B4-BE49-F238E27FC236}">
                  <a16:creationId xmlns:a16="http://schemas.microsoft.com/office/drawing/2014/main" id="{918D55EE-43E5-8A47-7A62-836742E97711}"/>
                </a:ext>
              </a:extLst>
            </p:cNvPr>
            <p:cNvSpPr>
              <a:spLocks/>
            </p:cNvSpPr>
            <p:nvPr/>
          </p:nvSpPr>
          <p:spPr bwMode="gray">
            <a:xfrm>
              <a:off x="7406094" y="978559"/>
              <a:ext cx="62270" cy="35657"/>
            </a:xfrm>
            <a:custGeom>
              <a:avLst/>
              <a:gdLst>
                <a:gd name="T0" fmla="*/ 47625 w 33"/>
                <a:gd name="T1" fmla="*/ 0 h 20"/>
                <a:gd name="T2" fmla="*/ 50800 w 33"/>
                <a:gd name="T3" fmla="*/ 1401 h 20"/>
                <a:gd name="T4" fmla="*/ 50800 w 33"/>
                <a:gd name="T5" fmla="*/ 4203 h 20"/>
                <a:gd name="T6" fmla="*/ 52388 w 33"/>
                <a:gd name="T7" fmla="*/ 5605 h 20"/>
                <a:gd name="T8" fmla="*/ 52388 w 33"/>
                <a:gd name="T9" fmla="*/ 8407 h 20"/>
                <a:gd name="T10" fmla="*/ 52388 w 33"/>
                <a:gd name="T11" fmla="*/ 12610 h 20"/>
                <a:gd name="T12" fmla="*/ 52388 w 33"/>
                <a:gd name="T13" fmla="*/ 15413 h 20"/>
                <a:gd name="T14" fmla="*/ 52388 w 33"/>
                <a:gd name="T15" fmla="*/ 16814 h 20"/>
                <a:gd name="T16" fmla="*/ 47625 w 33"/>
                <a:gd name="T17" fmla="*/ 18215 h 20"/>
                <a:gd name="T18" fmla="*/ 44450 w 33"/>
                <a:gd name="T19" fmla="*/ 23820 h 20"/>
                <a:gd name="T20" fmla="*/ 41275 w 33"/>
                <a:gd name="T21" fmla="*/ 26622 h 20"/>
                <a:gd name="T22" fmla="*/ 34925 w 33"/>
                <a:gd name="T23" fmla="*/ 26622 h 20"/>
                <a:gd name="T24" fmla="*/ 31750 w 33"/>
                <a:gd name="T25" fmla="*/ 28023 h 20"/>
                <a:gd name="T26" fmla="*/ 28575 w 33"/>
                <a:gd name="T27" fmla="*/ 28023 h 20"/>
                <a:gd name="T28" fmla="*/ 23813 w 33"/>
                <a:gd name="T29" fmla="*/ 28023 h 20"/>
                <a:gd name="T30" fmla="*/ 20638 w 33"/>
                <a:gd name="T31" fmla="*/ 28023 h 20"/>
                <a:gd name="T32" fmla="*/ 19050 w 33"/>
                <a:gd name="T33" fmla="*/ 28023 h 20"/>
                <a:gd name="T34" fmla="*/ 14288 w 33"/>
                <a:gd name="T35" fmla="*/ 28023 h 20"/>
                <a:gd name="T36" fmla="*/ 11113 w 33"/>
                <a:gd name="T37" fmla="*/ 26622 h 20"/>
                <a:gd name="T38" fmla="*/ 7938 w 33"/>
                <a:gd name="T39" fmla="*/ 26622 h 20"/>
                <a:gd name="T40" fmla="*/ 3175 w 33"/>
                <a:gd name="T41" fmla="*/ 26622 h 20"/>
                <a:gd name="T42" fmla="*/ 1588 w 33"/>
                <a:gd name="T43" fmla="*/ 23820 h 20"/>
                <a:gd name="T44" fmla="*/ 0 w 33"/>
                <a:gd name="T45" fmla="*/ 23820 h 20"/>
                <a:gd name="T46" fmla="*/ 1588 w 33"/>
                <a:gd name="T47" fmla="*/ 23820 h 20"/>
                <a:gd name="T48" fmla="*/ 4763 w 33"/>
                <a:gd name="T49" fmla="*/ 23820 h 20"/>
                <a:gd name="T50" fmla="*/ 11113 w 33"/>
                <a:gd name="T51" fmla="*/ 18215 h 20"/>
                <a:gd name="T52" fmla="*/ 15875 w 33"/>
                <a:gd name="T53" fmla="*/ 16814 h 20"/>
                <a:gd name="T54" fmla="*/ 22225 w 33"/>
                <a:gd name="T55" fmla="*/ 12610 h 20"/>
                <a:gd name="T56" fmla="*/ 28575 w 33"/>
                <a:gd name="T57" fmla="*/ 8407 h 20"/>
                <a:gd name="T58" fmla="*/ 33338 w 33"/>
                <a:gd name="T59" fmla="*/ 4203 h 20"/>
                <a:gd name="T60" fmla="*/ 41275 w 33"/>
                <a:gd name="T61" fmla="*/ 1401 h 20"/>
                <a:gd name="T62" fmla="*/ 47625 w 33"/>
                <a:gd name="T63" fmla="*/ 0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20"/>
                <a:gd name="T98" fmla="*/ 33 w 33"/>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20">
                  <a:moveTo>
                    <a:pt x="30" y="0"/>
                  </a:moveTo>
                  <a:lnTo>
                    <a:pt x="32" y="1"/>
                  </a:lnTo>
                  <a:lnTo>
                    <a:pt x="32" y="3"/>
                  </a:lnTo>
                  <a:lnTo>
                    <a:pt x="33" y="4"/>
                  </a:lnTo>
                  <a:lnTo>
                    <a:pt x="33" y="6"/>
                  </a:lnTo>
                  <a:lnTo>
                    <a:pt x="33" y="9"/>
                  </a:lnTo>
                  <a:lnTo>
                    <a:pt x="33" y="11"/>
                  </a:lnTo>
                  <a:lnTo>
                    <a:pt x="33" y="12"/>
                  </a:lnTo>
                  <a:lnTo>
                    <a:pt x="30" y="13"/>
                  </a:lnTo>
                  <a:lnTo>
                    <a:pt x="28" y="17"/>
                  </a:lnTo>
                  <a:lnTo>
                    <a:pt x="26" y="19"/>
                  </a:lnTo>
                  <a:lnTo>
                    <a:pt x="22" y="19"/>
                  </a:lnTo>
                  <a:lnTo>
                    <a:pt x="20" y="20"/>
                  </a:lnTo>
                  <a:lnTo>
                    <a:pt x="18" y="20"/>
                  </a:lnTo>
                  <a:lnTo>
                    <a:pt x="15" y="20"/>
                  </a:lnTo>
                  <a:lnTo>
                    <a:pt x="13" y="20"/>
                  </a:lnTo>
                  <a:lnTo>
                    <a:pt x="12" y="20"/>
                  </a:lnTo>
                  <a:lnTo>
                    <a:pt x="9" y="20"/>
                  </a:lnTo>
                  <a:lnTo>
                    <a:pt x="7" y="19"/>
                  </a:lnTo>
                  <a:lnTo>
                    <a:pt x="5" y="19"/>
                  </a:lnTo>
                  <a:lnTo>
                    <a:pt x="2" y="19"/>
                  </a:lnTo>
                  <a:lnTo>
                    <a:pt x="1" y="17"/>
                  </a:lnTo>
                  <a:lnTo>
                    <a:pt x="0" y="17"/>
                  </a:lnTo>
                  <a:lnTo>
                    <a:pt x="1" y="17"/>
                  </a:lnTo>
                  <a:lnTo>
                    <a:pt x="3" y="17"/>
                  </a:lnTo>
                  <a:lnTo>
                    <a:pt x="7" y="13"/>
                  </a:lnTo>
                  <a:lnTo>
                    <a:pt x="10" y="12"/>
                  </a:lnTo>
                  <a:lnTo>
                    <a:pt x="14" y="9"/>
                  </a:lnTo>
                  <a:lnTo>
                    <a:pt x="18" y="6"/>
                  </a:lnTo>
                  <a:lnTo>
                    <a:pt x="21" y="3"/>
                  </a:lnTo>
                  <a:lnTo>
                    <a:pt x="26" y="1"/>
                  </a:lnTo>
                  <a:lnTo>
                    <a:pt x="3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6" name="Freeform 387">
              <a:extLst>
                <a:ext uri="{FF2B5EF4-FFF2-40B4-BE49-F238E27FC236}">
                  <a16:creationId xmlns:a16="http://schemas.microsoft.com/office/drawing/2014/main" id="{AEE45247-645E-8CEB-09EE-4E7165C87030}"/>
                </a:ext>
              </a:extLst>
            </p:cNvPr>
            <p:cNvSpPr>
              <a:spLocks/>
            </p:cNvSpPr>
            <p:nvPr/>
          </p:nvSpPr>
          <p:spPr bwMode="gray">
            <a:xfrm>
              <a:off x="7293605" y="800275"/>
              <a:ext cx="26115" cy="9906"/>
            </a:xfrm>
            <a:custGeom>
              <a:avLst/>
              <a:gdLst>
                <a:gd name="T0" fmla="*/ 22225 w 14"/>
                <a:gd name="T1" fmla="*/ 7006 h 5"/>
                <a:gd name="T2" fmla="*/ 0 w 14"/>
                <a:gd name="T3" fmla="*/ 7006 h 5"/>
                <a:gd name="T4" fmla="*/ 0 w 14"/>
                <a:gd name="T5" fmla="*/ 2802 h 5"/>
                <a:gd name="T6" fmla="*/ 6350 w 14"/>
                <a:gd name="T7" fmla="*/ 2802 h 5"/>
                <a:gd name="T8" fmla="*/ 7938 w 14"/>
                <a:gd name="T9" fmla="*/ 0 h 5"/>
                <a:gd name="T10" fmla="*/ 9525 w 14"/>
                <a:gd name="T11" fmla="*/ 0 h 5"/>
                <a:gd name="T12" fmla="*/ 12700 w 14"/>
                <a:gd name="T13" fmla="*/ 0 h 5"/>
                <a:gd name="T14" fmla="*/ 17463 w 14"/>
                <a:gd name="T15" fmla="*/ 2802 h 5"/>
                <a:gd name="T16" fmla="*/ 20638 w 14"/>
                <a:gd name="T17" fmla="*/ 2802 h 5"/>
                <a:gd name="T18" fmla="*/ 22225 w 14"/>
                <a:gd name="T19" fmla="*/ 7006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5"/>
                <a:gd name="T32" fmla="*/ 14 w 1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5">
                  <a:moveTo>
                    <a:pt x="14" y="5"/>
                  </a:moveTo>
                  <a:lnTo>
                    <a:pt x="0" y="5"/>
                  </a:lnTo>
                  <a:lnTo>
                    <a:pt x="0" y="2"/>
                  </a:lnTo>
                  <a:lnTo>
                    <a:pt x="4" y="2"/>
                  </a:lnTo>
                  <a:lnTo>
                    <a:pt x="5" y="0"/>
                  </a:lnTo>
                  <a:lnTo>
                    <a:pt x="6" y="0"/>
                  </a:lnTo>
                  <a:lnTo>
                    <a:pt x="8" y="0"/>
                  </a:lnTo>
                  <a:lnTo>
                    <a:pt x="11" y="2"/>
                  </a:lnTo>
                  <a:lnTo>
                    <a:pt x="13" y="2"/>
                  </a:lnTo>
                  <a:lnTo>
                    <a:pt x="14" y="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7" name="Freeform 388">
              <a:extLst>
                <a:ext uri="{FF2B5EF4-FFF2-40B4-BE49-F238E27FC236}">
                  <a16:creationId xmlns:a16="http://schemas.microsoft.com/office/drawing/2014/main" id="{61D50901-58C7-C604-13B7-907EABF4F378}"/>
                </a:ext>
              </a:extLst>
            </p:cNvPr>
            <p:cNvSpPr>
              <a:spLocks/>
            </p:cNvSpPr>
            <p:nvPr/>
          </p:nvSpPr>
          <p:spPr bwMode="gray">
            <a:xfrm>
              <a:off x="7319717" y="752731"/>
              <a:ext cx="24105" cy="19809"/>
            </a:xfrm>
            <a:custGeom>
              <a:avLst/>
              <a:gdLst>
                <a:gd name="T0" fmla="*/ 0 w 13"/>
                <a:gd name="T1" fmla="*/ 9808 h 12"/>
                <a:gd name="T2" fmla="*/ 14288 w 13"/>
                <a:gd name="T3" fmla="*/ 0 h 12"/>
                <a:gd name="T4" fmla="*/ 14288 w 13"/>
                <a:gd name="T5" fmla="*/ 2802 h 12"/>
                <a:gd name="T6" fmla="*/ 14288 w 13"/>
                <a:gd name="T7" fmla="*/ 5605 h 12"/>
                <a:gd name="T8" fmla="*/ 17463 w 13"/>
                <a:gd name="T9" fmla="*/ 7006 h 12"/>
                <a:gd name="T10" fmla="*/ 17463 w 13"/>
                <a:gd name="T11" fmla="*/ 9808 h 12"/>
                <a:gd name="T12" fmla="*/ 19050 w 13"/>
                <a:gd name="T13" fmla="*/ 11209 h 12"/>
                <a:gd name="T14" fmla="*/ 20638 w 13"/>
                <a:gd name="T15" fmla="*/ 15413 h 12"/>
                <a:gd name="T16" fmla="*/ 20638 w 13"/>
                <a:gd name="T17" fmla="*/ 16814 h 12"/>
                <a:gd name="T18" fmla="*/ 0 w 13"/>
                <a:gd name="T19" fmla="*/ 16814 h 12"/>
                <a:gd name="T20" fmla="*/ 0 w 13"/>
                <a:gd name="T21" fmla="*/ 15413 h 12"/>
                <a:gd name="T22" fmla="*/ 0 w 13"/>
                <a:gd name="T23" fmla="*/ 11209 h 12"/>
                <a:gd name="T24" fmla="*/ 0 w 13"/>
                <a:gd name="T25" fmla="*/ 9808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12"/>
                <a:gd name="T41" fmla="*/ 13 w 13"/>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12">
                  <a:moveTo>
                    <a:pt x="0" y="7"/>
                  </a:moveTo>
                  <a:lnTo>
                    <a:pt x="9" y="0"/>
                  </a:lnTo>
                  <a:lnTo>
                    <a:pt x="9" y="2"/>
                  </a:lnTo>
                  <a:lnTo>
                    <a:pt x="9" y="4"/>
                  </a:lnTo>
                  <a:lnTo>
                    <a:pt x="11" y="5"/>
                  </a:lnTo>
                  <a:lnTo>
                    <a:pt x="11" y="7"/>
                  </a:lnTo>
                  <a:lnTo>
                    <a:pt x="12" y="8"/>
                  </a:lnTo>
                  <a:lnTo>
                    <a:pt x="13" y="11"/>
                  </a:lnTo>
                  <a:lnTo>
                    <a:pt x="13" y="12"/>
                  </a:lnTo>
                  <a:lnTo>
                    <a:pt x="0" y="12"/>
                  </a:lnTo>
                  <a:lnTo>
                    <a:pt x="0" y="11"/>
                  </a:lnTo>
                  <a:lnTo>
                    <a:pt x="0" y="8"/>
                  </a:lnTo>
                  <a:lnTo>
                    <a:pt x="0" y="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8" name="Freeform 389">
              <a:extLst>
                <a:ext uri="{FF2B5EF4-FFF2-40B4-BE49-F238E27FC236}">
                  <a16:creationId xmlns:a16="http://schemas.microsoft.com/office/drawing/2014/main" id="{AFBA212E-8DE9-B3E7-A53D-3D00ED8CB231}"/>
                </a:ext>
              </a:extLst>
            </p:cNvPr>
            <p:cNvSpPr>
              <a:spLocks/>
            </p:cNvSpPr>
            <p:nvPr/>
          </p:nvSpPr>
          <p:spPr bwMode="gray">
            <a:xfrm>
              <a:off x="7510552" y="895362"/>
              <a:ext cx="28123" cy="31696"/>
            </a:xfrm>
            <a:custGeom>
              <a:avLst/>
              <a:gdLst>
                <a:gd name="T0" fmla="*/ 23813 w 15"/>
                <a:gd name="T1" fmla="*/ 0 h 18"/>
                <a:gd name="T2" fmla="*/ 23813 w 15"/>
                <a:gd name="T3" fmla="*/ 25221 h 18"/>
                <a:gd name="T4" fmla="*/ 20638 w 15"/>
                <a:gd name="T5" fmla="*/ 25221 h 18"/>
                <a:gd name="T6" fmla="*/ 14288 w 15"/>
                <a:gd name="T7" fmla="*/ 22419 h 18"/>
                <a:gd name="T8" fmla="*/ 11113 w 15"/>
                <a:gd name="T9" fmla="*/ 21017 h 18"/>
                <a:gd name="T10" fmla="*/ 9525 w 15"/>
                <a:gd name="T11" fmla="*/ 19616 h 18"/>
                <a:gd name="T12" fmla="*/ 4763 w 15"/>
                <a:gd name="T13" fmla="*/ 15413 h 18"/>
                <a:gd name="T14" fmla="*/ 3175 w 15"/>
                <a:gd name="T15" fmla="*/ 14012 h 18"/>
                <a:gd name="T16" fmla="*/ 1588 w 15"/>
                <a:gd name="T17" fmla="*/ 11209 h 18"/>
                <a:gd name="T18" fmla="*/ 0 w 15"/>
                <a:gd name="T19" fmla="*/ 9808 h 18"/>
                <a:gd name="T20" fmla="*/ 3175 w 15"/>
                <a:gd name="T21" fmla="*/ 8407 h 18"/>
                <a:gd name="T22" fmla="*/ 4763 w 15"/>
                <a:gd name="T23" fmla="*/ 8407 h 18"/>
                <a:gd name="T24" fmla="*/ 11113 w 15"/>
                <a:gd name="T25" fmla="*/ 4203 h 18"/>
                <a:gd name="T26" fmla="*/ 12700 w 15"/>
                <a:gd name="T27" fmla="*/ 2802 h 18"/>
                <a:gd name="T28" fmla="*/ 15875 w 15"/>
                <a:gd name="T29" fmla="*/ 2802 h 18"/>
                <a:gd name="T30" fmla="*/ 20638 w 15"/>
                <a:gd name="T31" fmla="*/ 2802 h 18"/>
                <a:gd name="T32" fmla="*/ 22225 w 15"/>
                <a:gd name="T33" fmla="*/ 0 h 18"/>
                <a:gd name="T34" fmla="*/ 23813 w 15"/>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8"/>
                <a:gd name="T56" fmla="*/ 15 w 15"/>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8">
                  <a:moveTo>
                    <a:pt x="15" y="0"/>
                  </a:moveTo>
                  <a:lnTo>
                    <a:pt x="15" y="18"/>
                  </a:lnTo>
                  <a:lnTo>
                    <a:pt x="13" y="18"/>
                  </a:lnTo>
                  <a:lnTo>
                    <a:pt x="9" y="16"/>
                  </a:lnTo>
                  <a:lnTo>
                    <a:pt x="7" y="15"/>
                  </a:lnTo>
                  <a:lnTo>
                    <a:pt x="6" y="14"/>
                  </a:lnTo>
                  <a:lnTo>
                    <a:pt x="3" y="11"/>
                  </a:lnTo>
                  <a:lnTo>
                    <a:pt x="2" y="10"/>
                  </a:lnTo>
                  <a:lnTo>
                    <a:pt x="1" y="8"/>
                  </a:lnTo>
                  <a:lnTo>
                    <a:pt x="0" y="7"/>
                  </a:lnTo>
                  <a:lnTo>
                    <a:pt x="2" y="6"/>
                  </a:lnTo>
                  <a:lnTo>
                    <a:pt x="3" y="6"/>
                  </a:lnTo>
                  <a:lnTo>
                    <a:pt x="7" y="3"/>
                  </a:lnTo>
                  <a:lnTo>
                    <a:pt x="8" y="2"/>
                  </a:lnTo>
                  <a:lnTo>
                    <a:pt x="10" y="2"/>
                  </a:lnTo>
                  <a:lnTo>
                    <a:pt x="13" y="2"/>
                  </a:lnTo>
                  <a:lnTo>
                    <a:pt x="14" y="0"/>
                  </a:lnTo>
                  <a:lnTo>
                    <a:pt x="15"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19" name="Freeform 390">
              <a:extLst>
                <a:ext uri="{FF2B5EF4-FFF2-40B4-BE49-F238E27FC236}">
                  <a16:creationId xmlns:a16="http://schemas.microsoft.com/office/drawing/2014/main" id="{F7B70569-7CA2-7FA6-C578-5D6F68E8578D}"/>
                </a:ext>
              </a:extLst>
            </p:cNvPr>
            <p:cNvSpPr>
              <a:spLocks/>
            </p:cNvSpPr>
            <p:nvPr/>
          </p:nvSpPr>
          <p:spPr bwMode="gray">
            <a:xfrm>
              <a:off x="7582868" y="752731"/>
              <a:ext cx="126553" cy="43580"/>
            </a:xfrm>
            <a:custGeom>
              <a:avLst/>
              <a:gdLst>
                <a:gd name="T0" fmla="*/ 28575 w 68"/>
                <a:gd name="T1" fmla="*/ 0 h 25"/>
                <a:gd name="T2" fmla="*/ 39687 w 68"/>
                <a:gd name="T3" fmla="*/ 0 h 25"/>
                <a:gd name="T4" fmla="*/ 50800 w 68"/>
                <a:gd name="T5" fmla="*/ 0 h 25"/>
                <a:gd name="T6" fmla="*/ 61912 w 68"/>
                <a:gd name="T7" fmla="*/ 0 h 25"/>
                <a:gd name="T8" fmla="*/ 71437 w 68"/>
                <a:gd name="T9" fmla="*/ 2802 h 25"/>
                <a:gd name="T10" fmla="*/ 82550 w 68"/>
                <a:gd name="T11" fmla="*/ 4203 h 25"/>
                <a:gd name="T12" fmla="*/ 92075 w 68"/>
                <a:gd name="T13" fmla="*/ 5605 h 25"/>
                <a:gd name="T14" fmla="*/ 101600 w 68"/>
                <a:gd name="T15" fmla="*/ 11209 h 25"/>
                <a:gd name="T16" fmla="*/ 107950 w 68"/>
                <a:gd name="T17" fmla="*/ 15413 h 25"/>
                <a:gd name="T18" fmla="*/ 103188 w 68"/>
                <a:gd name="T19" fmla="*/ 19616 h 25"/>
                <a:gd name="T20" fmla="*/ 95250 w 68"/>
                <a:gd name="T21" fmla="*/ 23820 h 25"/>
                <a:gd name="T22" fmla="*/ 88900 w 68"/>
                <a:gd name="T23" fmla="*/ 25221 h 25"/>
                <a:gd name="T24" fmla="*/ 77787 w 68"/>
                <a:gd name="T25" fmla="*/ 30826 h 25"/>
                <a:gd name="T26" fmla="*/ 66675 w 68"/>
                <a:gd name="T27" fmla="*/ 32227 h 25"/>
                <a:gd name="T28" fmla="*/ 57150 w 68"/>
                <a:gd name="T29" fmla="*/ 35029 h 25"/>
                <a:gd name="T30" fmla="*/ 49212 w 68"/>
                <a:gd name="T31" fmla="*/ 35029 h 25"/>
                <a:gd name="T32" fmla="*/ 41275 w 68"/>
                <a:gd name="T33" fmla="*/ 35029 h 25"/>
                <a:gd name="T34" fmla="*/ 36512 w 68"/>
                <a:gd name="T35" fmla="*/ 35029 h 25"/>
                <a:gd name="T36" fmla="*/ 30162 w 68"/>
                <a:gd name="T37" fmla="*/ 35029 h 25"/>
                <a:gd name="T38" fmla="*/ 22225 w 68"/>
                <a:gd name="T39" fmla="*/ 35029 h 25"/>
                <a:gd name="T40" fmla="*/ 19050 w 68"/>
                <a:gd name="T41" fmla="*/ 35029 h 25"/>
                <a:gd name="T42" fmla="*/ 12700 w 68"/>
                <a:gd name="T43" fmla="*/ 32227 h 25"/>
                <a:gd name="T44" fmla="*/ 9525 w 68"/>
                <a:gd name="T45" fmla="*/ 32227 h 25"/>
                <a:gd name="T46" fmla="*/ 3175 w 68"/>
                <a:gd name="T47" fmla="*/ 35029 h 25"/>
                <a:gd name="T48" fmla="*/ 0 w 68"/>
                <a:gd name="T49" fmla="*/ 35029 h 25"/>
                <a:gd name="T50" fmla="*/ 1588 w 68"/>
                <a:gd name="T51" fmla="*/ 28023 h 25"/>
                <a:gd name="T52" fmla="*/ 3175 w 68"/>
                <a:gd name="T53" fmla="*/ 21017 h 25"/>
                <a:gd name="T54" fmla="*/ 7937 w 68"/>
                <a:gd name="T55" fmla="*/ 15413 h 25"/>
                <a:gd name="T56" fmla="*/ 9525 w 68"/>
                <a:gd name="T57" fmla="*/ 11209 h 25"/>
                <a:gd name="T58" fmla="*/ 12700 w 68"/>
                <a:gd name="T59" fmla="*/ 5605 h 25"/>
                <a:gd name="T60" fmla="*/ 17462 w 68"/>
                <a:gd name="T61" fmla="*/ 2802 h 25"/>
                <a:gd name="T62" fmla="*/ 20637 w 68"/>
                <a:gd name="T63" fmla="*/ 0 h 25"/>
                <a:gd name="T64" fmla="*/ 28575 w 68"/>
                <a:gd name="T65" fmla="*/ 0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5"/>
                <a:gd name="T101" fmla="*/ 68 w 68"/>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5">
                  <a:moveTo>
                    <a:pt x="18" y="0"/>
                  </a:moveTo>
                  <a:lnTo>
                    <a:pt x="25" y="0"/>
                  </a:lnTo>
                  <a:lnTo>
                    <a:pt x="32" y="0"/>
                  </a:lnTo>
                  <a:lnTo>
                    <a:pt x="39" y="0"/>
                  </a:lnTo>
                  <a:lnTo>
                    <a:pt x="45" y="2"/>
                  </a:lnTo>
                  <a:lnTo>
                    <a:pt x="52" y="3"/>
                  </a:lnTo>
                  <a:lnTo>
                    <a:pt x="58" y="4"/>
                  </a:lnTo>
                  <a:lnTo>
                    <a:pt x="64" y="8"/>
                  </a:lnTo>
                  <a:lnTo>
                    <a:pt x="68" y="11"/>
                  </a:lnTo>
                  <a:lnTo>
                    <a:pt x="65" y="14"/>
                  </a:lnTo>
                  <a:lnTo>
                    <a:pt x="60" y="17"/>
                  </a:lnTo>
                  <a:lnTo>
                    <a:pt x="56" y="18"/>
                  </a:lnTo>
                  <a:lnTo>
                    <a:pt x="49" y="22"/>
                  </a:lnTo>
                  <a:lnTo>
                    <a:pt x="42" y="23"/>
                  </a:lnTo>
                  <a:lnTo>
                    <a:pt x="36" y="25"/>
                  </a:lnTo>
                  <a:lnTo>
                    <a:pt x="31" y="25"/>
                  </a:lnTo>
                  <a:lnTo>
                    <a:pt x="26" y="25"/>
                  </a:lnTo>
                  <a:lnTo>
                    <a:pt x="23" y="25"/>
                  </a:lnTo>
                  <a:lnTo>
                    <a:pt x="19" y="25"/>
                  </a:lnTo>
                  <a:lnTo>
                    <a:pt x="14" y="25"/>
                  </a:lnTo>
                  <a:lnTo>
                    <a:pt x="12" y="25"/>
                  </a:lnTo>
                  <a:lnTo>
                    <a:pt x="8" y="23"/>
                  </a:lnTo>
                  <a:lnTo>
                    <a:pt x="6" y="23"/>
                  </a:lnTo>
                  <a:lnTo>
                    <a:pt x="2" y="25"/>
                  </a:lnTo>
                  <a:lnTo>
                    <a:pt x="0" y="25"/>
                  </a:lnTo>
                  <a:lnTo>
                    <a:pt x="1" y="20"/>
                  </a:lnTo>
                  <a:lnTo>
                    <a:pt x="2" y="15"/>
                  </a:lnTo>
                  <a:lnTo>
                    <a:pt x="5" y="11"/>
                  </a:lnTo>
                  <a:lnTo>
                    <a:pt x="6" y="8"/>
                  </a:lnTo>
                  <a:lnTo>
                    <a:pt x="8" y="4"/>
                  </a:lnTo>
                  <a:lnTo>
                    <a:pt x="11" y="2"/>
                  </a:lnTo>
                  <a:lnTo>
                    <a:pt x="13" y="0"/>
                  </a:lnTo>
                  <a:lnTo>
                    <a:pt x="18"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0" name="Freeform 391">
              <a:extLst>
                <a:ext uri="{FF2B5EF4-FFF2-40B4-BE49-F238E27FC236}">
                  <a16:creationId xmlns:a16="http://schemas.microsoft.com/office/drawing/2014/main" id="{B6C1104C-3F08-5B39-86CA-5A9481033403}"/>
                </a:ext>
              </a:extLst>
            </p:cNvPr>
            <p:cNvSpPr>
              <a:spLocks/>
            </p:cNvSpPr>
            <p:nvPr/>
          </p:nvSpPr>
          <p:spPr bwMode="gray">
            <a:xfrm>
              <a:off x="7659204" y="782446"/>
              <a:ext cx="136598" cy="39617"/>
            </a:xfrm>
            <a:custGeom>
              <a:avLst/>
              <a:gdLst>
                <a:gd name="T0" fmla="*/ 17462 w 74"/>
                <a:gd name="T1" fmla="*/ 0 h 22"/>
                <a:gd name="T2" fmla="*/ 14288 w 74"/>
                <a:gd name="T3" fmla="*/ 0 h 22"/>
                <a:gd name="T4" fmla="*/ 11112 w 74"/>
                <a:gd name="T5" fmla="*/ 2802 h 22"/>
                <a:gd name="T6" fmla="*/ 9525 w 74"/>
                <a:gd name="T7" fmla="*/ 4204 h 22"/>
                <a:gd name="T8" fmla="*/ 6350 w 74"/>
                <a:gd name="T9" fmla="*/ 4204 h 22"/>
                <a:gd name="T10" fmla="*/ 4762 w 74"/>
                <a:gd name="T11" fmla="*/ 8407 h 22"/>
                <a:gd name="T12" fmla="*/ 3175 w 74"/>
                <a:gd name="T13" fmla="*/ 9808 h 22"/>
                <a:gd name="T14" fmla="*/ 1588 w 74"/>
                <a:gd name="T15" fmla="*/ 9808 h 22"/>
                <a:gd name="T16" fmla="*/ 0 w 74"/>
                <a:gd name="T17" fmla="*/ 11209 h 22"/>
                <a:gd name="T18" fmla="*/ 1588 w 74"/>
                <a:gd name="T19" fmla="*/ 15413 h 22"/>
                <a:gd name="T20" fmla="*/ 3175 w 74"/>
                <a:gd name="T21" fmla="*/ 19617 h 22"/>
                <a:gd name="T22" fmla="*/ 6350 w 74"/>
                <a:gd name="T23" fmla="*/ 21018 h 22"/>
                <a:gd name="T24" fmla="*/ 11112 w 74"/>
                <a:gd name="T25" fmla="*/ 21018 h 22"/>
                <a:gd name="T26" fmla="*/ 14288 w 74"/>
                <a:gd name="T27" fmla="*/ 25221 h 22"/>
                <a:gd name="T28" fmla="*/ 20637 w 74"/>
                <a:gd name="T29" fmla="*/ 25221 h 22"/>
                <a:gd name="T30" fmla="*/ 22225 w 74"/>
                <a:gd name="T31" fmla="*/ 21018 h 22"/>
                <a:gd name="T32" fmla="*/ 25400 w 74"/>
                <a:gd name="T33" fmla="*/ 21018 h 22"/>
                <a:gd name="T34" fmla="*/ 74612 w 74"/>
                <a:gd name="T35" fmla="*/ 21018 h 22"/>
                <a:gd name="T36" fmla="*/ 76200 w 74"/>
                <a:gd name="T37" fmla="*/ 26622 h 22"/>
                <a:gd name="T38" fmla="*/ 77787 w 74"/>
                <a:gd name="T39" fmla="*/ 28024 h 22"/>
                <a:gd name="T40" fmla="*/ 82550 w 74"/>
                <a:gd name="T41" fmla="*/ 30826 h 22"/>
                <a:gd name="T42" fmla="*/ 85725 w 74"/>
                <a:gd name="T43" fmla="*/ 30826 h 22"/>
                <a:gd name="T44" fmla="*/ 92075 w 74"/>
                <a:gd name="T45" fmla="*/ 30826 h 22"/>
                <a:gd name="T46" fmla="*/ 95250 w 74"/>
                <a:gd name="T47" fmla="*/ 30826 h 22"/>
                <a:gd name="T48" fmla="*/ 96837 w 74"/>
                <a:gd name="T49" fmla="*/ 30826 h 22"/>
                <a:gd name="T50" fmla="*/ 100012 w 74"/>
                <a:gd name="T51" fmla="*/ 30826 h 22"/>
                <a:gd name="T52" fmla="*/ 103188 w 74"/>
                <a:gd name="T53" fmla="*/ 30826 h 22"/>
                <a:gd name="T54" fmla="*/ 104775 w 74"/>
                <a:gd name="T55" fmla="*/ 30826 h 22"/>
                <a:gd name="T56" fmla="*/ 107950 w 74"/>
                <a:gd name="T57" fmla="*/ 28024 h 22"/>
                <a:gd name="T58" fmla="*/ 109538 w 74"/>
                <a:gd name="T59" fmla="*/ 28024 h 22"/>
                <a:gd name="T60" fmla="*/ 112713 w 74"/>
                <a:gd name="T61" fmla="*/ 26622 h 22"/>
                <a:gd name="T62" fmla="*/ 114300 w 74"/>
                <a:gd name="T63" fmla="*/ 26622 h 22"/>
                <a:gd name="T64" fmla="*/ 115888 w 74"/>
                <a:gd name="T65" fmla="*/ 25221 h 22"/>
                <a:gd name="T66" fmla="*/ 117475 w 74"/>
                <a:gd name="T67" fmla="*/ 21018 h 22"/>
                <a:gd name="T68" fmla="*/ 112713 w 74"/>
                <a:gd name="T69" fmla="*/ 19617 h 22"/>
                <a:gd name="T70" fmla="*/ 106363 w 74"/>
                <a:gd name="T71" fmla="*/ 16814 h 22"/>
                <a:gd name="T72" fmla="*/ 100012 w 74"/>
                <a:gd name="T73" fmla="*/ 14012 h 22"/>
                <a:gd name="T74" fmla="*/ 95250 w 74"/>
                <a:gd name="T75" fmla="*/ 9808 h 22"/>
                <a:gd name="T76" fmla="*/ 88900 w 74"/>
                <a:gd name="T77" fmla="*/ 8407 h 22"/>
                <a:gd name="T78" fmla="*/ 82550 w 74"/>
                <a:gd name="T79" fmla="*/ 2802 h 22"/>
                <a:gd name="T80" fmla="*/ 74612 w 74"/>
                <a:gd name="T81" fmla="*/ 0 h 22"/>
                <a:gd name="T82" fmla="*/ 68262 w 74"/>
                <a:gd name="T83" fmla="*/ 0 h 22"/>
                <a:gd name="T84" fmla="*/ 66675 w 74"/>
                <a:gd name="T85" fmla="*/ 0 h 22"/>
                <a:gd name="T86" fmla="*/ 65087 w 74"/>
                <a:gd name="T87" fmla="*/ 0 h 22"/>
                <a:gd name="T88" fmla="*/ 63500 w 74"/>
                <a:gd name="T89" fmla="*/ 0 h 22"/>
                <a:gd name="T90" fmla="*/ 61912 w 74"/>
                <a:gd name="T91" fmla="*/ 2802 h 22"/>
                <a:gd name="T92" fmla="*/ 58738 w 74"/>
                <a:gd name="T93" fmla="*/ 2802 h 22"/>
                <a:gd name="T94" fmla="*/ 58738 w 74"/>
                <a:gd name="T95" fmla="*/ 4204 h 22"/>
                <a:gd name="T96" fmla="*/ 57150 w 74"/>
                <a:gd name="T97" fmla="*/ 8407 h 22"/>
                <a:gd name="T98" fmla="*/ 53975 w 74"/>
                <a:gd name="T99" fmla="*/ 8407 h 22"/>
                <a:gd name="T100" fmla="*/ 47625 w 74"/>
                <a:gd name="T101" fmla="*/ 4204 h 22"/>
                <a:gd name="T102" fmla="*/ 44450 w 74"/>
                <a:gd name="T103" fmla="*/ 2802 h 22"/>
                <a:gd name="T104" fmla="*/ 38100 w 74"/>
                <a:gd name="T105" fmla="*/ 2802 h 22"/>
                <a:gd name="T106" fmla="*/ 34925 w 74"/>
                <a:gd name="T107" fmla="*/ 0 h 22"/>
                <a:gd name="T108" fmla="*/ 31750 w 74"/>
                <a:gd name="T109" fmla="*/ 0 h 22"/>
                <a:gd name="T110" fmla="*/ 23812 w 74"/>
                <a:gd name="T111" fmla="*/ 0 h 22"/>
                <a:gd name="T112" fmla="*/ 17462 w 74"/>
                <a:gd name="T113" fmla="*/ 0 h 2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22"/>
                <a:gd name="T173" fmla="*/ 74 w 74"/>
                <a:gd name="T174" fmla="*/ 22 h 2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22">
                  <a:moveTo>
                    <a:pt x="11" y="0"/>
                  </a:moveTo>
                  <a:lnTo>
                    <a:pt x="9" y="0"/>
                  </a:lnTo>
                  <a:lnTo>
                    <a:pt x="7" y="2"/>
                  </a:lnTo>
                  <a:lnTo>
                    <a:pt x="6" y="3"/>
                  </a:lnTo>
                  <a:lnTo>
                    <a:pt x="4" y="3"/>
                  </a:lnTo>
                  <a:lnTo>
                    <a:pt x="3" y="6"/>
                  </a:lnTo>
                  <a:lnTo>
                    <a:pt x="2" y="7"/>
                  </a:lnTo>
                  <a:lnTo>
                    <a:pt x="1" y="7"/>
                  </a:lnTo>
                  <a:lnTo>
                    <a:pt x="0" y="8"/>
                  </a:lnTo>
                  <a:lnTo>
                    <a:pt x="1" y="11"/>
                  </a:lnTo>
                  <a:lnTo>
                    <a:pt x="2" y="14"/>
                  </a:lnTo>
                  <a:lnTo>
                    <a:pt x="4" y="15"/>
                  </a:lnTo>
                  <a:lnTo>
                    <a:pt x="7" y="15"/>
                  </a:lnTo>
                  <a:lnTo>
                    <a:pt x="9" y="18"/>
                  </a:lnTo>
                  <a:lnTo>
                    <a:pt x="13" y="18"/>
                  </a:lnTo>
                  <a:lnTo>
                    <a:pt x="14" y="15"/>
                  </a:lnTo>
                  <a:lnTo>
                    <a:pt x="16" y="15"/>
                  </a:lnTo>
                  <a:lnTo>
                    <a:pt x="47" y="15"/>
                  </a:lnTo>
                  <a:lnTo>
                    <a:pt x="48" y="19"/>
                  </a:lnTo>
                  <a:lnTo>
                    <a:pt x="49" y="20"/>
                  </a:lnTo>
                  <a:lnTo>
                    <a:pt x="52" y="22"/>
                  </a:lnTo>
                  <a:lnTo>
                    <a:pt x="54" y="22"/>
                  </a:lnTo>
                  <a:lnTo>
                    <a:pt x="58" y="22"/>
                  </a:lnTo>
                  <a:lnTo>
                    <a:pt x="60" y="22"/>
                  </a:lnTo>
                  <a:lnTo>
                    <a:pt x="61" y="22"/>
                  </a:lnTo>
                  <a:lnTo>
                    <a:pt x="63" y="22"/>
                  </a:lnTo>
                  <a:lnTo>
                    <a:pt x="65" y="22"/>
                  </a:lnTo>
                  <a:lnTo>
                    <a:pt x="66" y="22"/>
                  </a:lnTo>
                  <a:lnTo>
                    <a:pt x="68" y="20"/>
                  </a:lnTo>
                  <a:lnTo>
                    <a:pt x="69" y="20"/>
                  </a:lnTo>
                  <a:lnTo>
                    <a:pt x="71" y="19"/>
                  </a:lnTo>
                  <a:lnTo>
                    <a:pt x="72" y="19"/>
                  </a:lnTo>
                  <a:lnTo>
                    <a:pt x="73" y="18"/>
                  </a:lnTo>
                  <a:lnTo>
                    <a:pt x="74" y="15"/>
                  </a:lnTo>
                  <a:lnTo>
                    <a:pt x="71" y="14"/>
                  </a:lnTo>
                  <a:lnTo>
                    <a:pt x="67" y="12"/>
                  </a:lnTo>
                  <a:lnTo>
                    <a:pt x="63" y="10"/>
                  </a:lnTo>
                  <a:lnTo>
                    <a:pt x="60" y="7"/>
                  </a:lnTo>
                  <a:lnTo>
                    <a:pt x="56" y="6"/>
                  </a:lnTo>
                  <a:lnTo>
                    <a:pt x="52" y="2"/>
                  </a:lnTo>
                  <a:lnTo>
                    <a:pt x="47" y="0"/>
                  </a:lnTo>
                  <a:lnTo>
                    <a:pt x="43" y="0"/>
                  </a:lnTo>
                  <a:lnTo>
                    <a:pt x="42" y="0"/>
                  </a:lnTo>
                  <a:lnTo>
                    <a:pt x="41" y="0"/>
                  </a:lnTo>
                  <a:lnTo>
                    <a:pt x="40" y="0"/>
                  </a:lnTo>
                  <a:lnTo>
                    <a:pt x="39" y="2"/>
                  </a:lnTo>
                  <a:lnTo>
                    <a:pt x="37" y="2"/>
                  </a:lnTo>
                  <a:lnTo>
                    <a:pt x="37" y="3"/>
                  </a:lnTo>
                  <a:lnTo>
                    <a:pt x="36" y="6"/>
                  </a:lnTo>
                  <a:lnTo>
                    <a:pt x="34" y="6"/>
                  </a:lnTo>
                  <a:lnTo>
                    <a:pt x="30" y="3"/>
                  </a:lnTo>
                  <a:lnTo>
                    <a:pt x="28" y="2"/>
                  </a:lnTo>
                  <a:lnTo>
                    <a:pt x="24" y="2"/>
                  </a:lnTo>
                  <a:lnTo>
                    <a:pt x="22" y="0"/>
                  </a:lnTo>
                  <a:lnTo>
                    <a:pt x="20" y="0"/>
                  </a:lnTo>
                  <a:lnTo>
                    <a:pt x="15" y="0"/>
                  </a:lnTo>
                  <a:lnTo>
                    <a:pt x="11"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1" name="Freeform 392">
              <a:extLst>
                <a:ext uri="{FF2B5EF4-FFF2-40B4-BE49-F238E27FC236}">
                  <a16:creationId xmlns:a16="http://schemas.microsoft.com/office/drawing/2014/main" id="{905E6113-5A30-CE19-884F-48E325340D26}"/>
                </a:ext>
              </a:extLst>
            </p:cNvPr>
            <p:cNvSpPr>
              <a:spLocks/>
            </p:cNvSpPr>
            <p:nvPr/>
          </p:nvSpPr>
          <p:spPr bwMode="gray">
            <a:xfrm>
              <a:off x="7811871" y="796313"/>
              <a:ext cx="110483" cy="57448"/>
            </a:xfrm>
            <a:custGeom>
              <a:avLst/>
              <a:gdLst>
                <a:gd name="T0" fmla="*/ 4763 w 59"/>
                <a:gd name="T1" fmla="*/ 8407 h 33"/>
                <a:gd name="T2" fmla="*/ 19050 w 59"/>
                <a:gd name="T3" fmla="*/ 0 h 33"/>
                <a:gd name="T4" fmla="*/ 25400 w 59"/>
                <a:gd name="T5" fmla="*/ 2802 h 33"/>
                <a:gd name="T6" fmla="*/ 33338 w 59"/>
                <a:gd name="T7" fmla="*/ 5605 h 33"/>
                <a:gd name="T8" fmla="*/ 44450 w 59"/>
                <a:gd name="T9" fmla="*/ 9808 h 33"/>
                <a:gd name="T10" fmla="*/ 55563 w 59"/>
                <a:gd name="T11" fmla="*/ 15413 h 33"/>
                <a:gd name="T12" fmla="*/ 71438 w 59"/>
                <a:gd name="T13" fmla="*/ 16814 h 33"/>
                <a:gd name="T14" fmla="*/ 80963 w 59"/>
                <a:gd name="T15" fmla="*/ 21017 h 33"/>
                <a:gd name="T16" fmla="*/ 90488 w 59"/>
                <a:gd name="T17" fmla="*/ 21017 h 33"/>
                <a:gd name="T18" fmla="*/ 93663 w 59"/>
                <a:gd name="T19" fmla="*/ 23820 h 33"/>
                <a:gd name="T20" fmla="*/ 93663 w 59"/>
                <a:gd name="T21" fmla="*/ 25221 h 33"/>
                <a:gd name="T22" fmla="*/ 93663 w 59"/>
                <a:gd name="T23" fmla="*/ 26622 h 33"/>
                <a:gd name="T24" fmla="*/ 93663 w 59"/>
                <a:gd name="T25" fmla="*/ 29424 h 33"/>
                <a:gd name="T26" fmla="*/ 93663 w 59"/>
                <a:gd name="T27" fmla="*/ 30825 h 33"/>
                <a:gd name="T28" fmla="*/ 93663 w 59"/>
                <a:gd name="T29" fmla="*/ 33628 h 33"/>
                <a:gd name="T30" fmla="*/ 93663 w 59"/>
                <a:gd name="T31" fmla="*/ 36430 h 33"/>
                <a:gd name="T32" fmla="*/ 93663 w 59"/>
                <a:gd name="T33" fmla="*/ 37831 h 33"/>
                <a:gd name="T34" fmla="*/ 84138 w 59"/>
                <a:gd name="T35" fmla="*/ 37831 h 33"/>
                <a:gd name="T36" fmla="*/ 76200 w 59"/>
                <a:gd name="T37" fmla="*/ 40633 h 33"/>
                <a:gd name="T38" fmla="*/ 65088 w 59"/>
                <a:gd name="T39" fmla="*/ 40633 h 33"/>
                <a:gd name="T40" fmla="*/ 55563 w 59"/>
                <a:gd name="T41" fmla="*/ 40633 h 33"/>
                <a:gd name="T42" fmla="*/ 49213 w 59"/>
                <a:gd name="T43" fmla="*/ 37831 h 33"/>
                <a:gd name="T44" fmla="*/ 41275 w 59"/>
                <a:gd name="T45" fmla="*/ 37831 h 33"/>
                <a:gd name="T46" fmla="*/ 33338 w 59"/>
                <a:gd name="T47" fmla="*/ 37831 h 33"/>
                <a:gd name="T48" fmla="*/ 28575 w 59"/>
                <a:gd name="T49" fmla="*/ 37831 h 33"/>
                <a:gd name="T50" fmla="*/ 25400 w 59"/>
                <a:gd name="T51" fmla="*/ 37831 h 33"/>
                <a:gd name="T52" fmla="*/ 22225 w 59"/>
                <a:gd name="T53" fmla="*/ 37831 h 33"/>
                <a:gd name="T54" fmla="*/ 20638 w 59"/>
                <a:gd name="T55" fmla="*/ 40633 h 33"/>
                <a:gd name="T56" fmla="*/ 19050 w 59"/>
                <a:gd name="T57" fmla="*/ 42035 h 33"/>
                <a:gd name="T58" fmla="*/ 17463 w 59"/>
                <a:gd name="T59" fmla="*/ 42035 h 33"/>
                <a:gd name="T60" fmla="*/ 17463 w 59"/>
                <a:gd name="T61" fmla="*/ 44837 h 33"/>
                <a:gd name="T62" fmla="*/ 14288 w 59"/>
                <a:gd name="T63" fmla="*/ 44837 h 33"/>
                <a:gd name="T64" fmla="*/ 12700 w 59"/>
                <a:gd name="T65" fmla="*/ 46238 h 33"/>
                <a:gd name="T66" fmla="*/ 11113 w 59"/>
                <a:gd name="T67" fmla="*/ 44837 h 33"/>
                <a:gd name="T68" fmla="*/ 7938 w 59"/>
                <a:gd name="T69" fmla="*/ 42035 h 33"/>
                <a:gd name="T70" fmla="*/ 4763 w 59"/>
                <a:gd name="T71" fmla="*/ 40633 h 33"/>
                <a:gd name="T72" fmla="*/ 3175 w 59"/>
                <a:gd name="T73" fmla="*/ 37831 h 33"/>
                <a:gd name="T74" fmla="*/ 1588 w 59"/>
                <a:gd name="T75" fmla="*/ 33628 h 33"/>
                <a:gd name="T76" fmla="*/ 0 w 59"/>
                <a:gd name="T77" fmla="*/ 30825 h 33"/>
                <a:gd name="T78" fmla="*/ 0 w 59"/>
                <a:gd name="T79" fmla="*/ 26622 h 33"/>
                <a:gd name="T80" fmla="*/ 0 w 59"/>
                <a:gd name="T81" fmla="*/ 23820 h 33"/>
                <a:gd name="T82" fmla="*/ 0 w 59"/>
                <a:gd name="T83" fmla="*/ 21017 h 33"/>
                <a:gd name="T84" fmla="*/ 1588 w 59"/>
                <a:gd name="T85" fmla="*/ 19616 h 33"/>
                <a:gd name="T86" fmla="*/ 1588 w 59"/>
                <a:gd name="T87" fmla="*/ 16814 h 33"/>
                <a:gd name="T88" fmla="*/ 3175 w 59"/>
                <a:gd name="T89" fmla="*/ 15413 h 33"/>
                <a:gd name="T90" fmla="*/ 4763 w 59"/>
                <a:gd name="T91" fmla="*/ 14012 h 33"/>
                <a:gd name="T92" fmla="*/ 4763 w 59"/>
                <a:gd name="T93" fmla="*/ 9808 h 33"/>
                <a:gd name="T94" fmla="*/ 4763 w 59"/>
                <a:gd name="T95" fmla="*/ 8407 h 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
                <a:gd name="T145" fmla="*/ 0 h 33"/>
                <a:gd name="T146" fmla="*/ 59 w 59"/>
                <a:gd name="T147" fmla="*/ 33 h 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 h="33">
                  <a:moveTo>
                    <a:pt x="3" y="6"/>
                  </a:moveTo>
                  <a:lnTo>
                    <a:pt x="12" y="0"/>
                  </a:lnTo>
                  <a:lnTo>
                    <a:pt x="16" y="2"/>
                  </a:lnTo>
                  <a:lnTo>
                    <a:pt x="21" y="4"/>
                  </a:lnTo>
                  <a:lnTo>
                    <a:pt x="28" y="7"/>
                  </a:lnTo>
                  <a:lnTo>
                    <a:pt x="35" y="11"/>
                  </a:lnTo>
                  <a:lnTo>
                    <a:pt x="45" y="12"/>
                  </a:lnTo>
                  <a:lnTo>
                    <a:pt x="51" y="15"/>
                  </a:lnTo>
                  <a:lnTo>
                    <a:pt x="57" y="15"/>
                  </a:lnTo>
                  <a:lnTo>
                    <a:pt x="59" y="17"/>
                  </a:lnTo>
                  <a:lnTo>
                    <a:pt x="59" y="18"/>
                  </a:lnTo>
                  <a:lnTo>
                    <a:pt x="59" y="19"/>
                  </a:lnTo>
                  <a:lnTo>
                    <a:pt x="59" y="21"/>
                  </a:lnTo>
                  <a:lnTo>
                    <a:pt x="59" y="22"/>
                  </a:lnTo>
                  <a:lnTo>
                    <a:pt x="59" y="24"/>
                  </a:lnTo>
                  <a:lnTo>
                    <a:pt x="59" y="26"/>
                  </a:lnTo>
                  <a:lnTo>
                    <a:pt x="59" y="27"/>
                  </a:lnTo>
                  <a:lnTo>
                    <a:pt x="53" y="27"/>
                  </a:lnTo>
                  <a:lnTo>
                    <a:pt x="48" y="29"/>
                  </a:lnTo>
                  <a:lnTo>
                    <a:pt x="41" y="29"/>
                  </a:lnTo>
                  <a:lnTo>
                    <a:pt x="35" y="29"/>
                  </a:lnTo>
                  <a:lnTo>
                    <a:pt x="31" y="27"/>
                  </a:lnTo>
                  <a:lnTo>
                    <a:pt x="26" y="27"/>
                  </a:lnTo>
                  <a:lnTo>
                    <a:pt x="21" y="27"/>
                  </a:lnTo>
                  <a:lnTo>
                    <a:pt x="18" y="27"/>
                  </a:lnTo>
                  <a:lnTo>
                    <a:pt x="16" y="27"/>
                  </a:lnTo>
                  <a:lnTo>
                    <a:pt x="14" y="27"/>
                  </a:lnTo>
                  <a:lnTo>
                    <a:pt x="13" y="29"/>
                  </a:lnTo>
                  <a:lnTo>
                    <a:pt x="12" y="30"/>
                  </a:lnTo>
                  <a:lnTo>
                    <a:pt x="11" y="30"/>
                  </a:lnTo>
                  <a:lnTo>
                    <a:pt x="11" y="32"/>
                  </a:lnTo>
                  <a:lnTo>
                    <a:pt x="9" y="32"/>
                  </a:lnTo>
                  <a:lnTo>
                    <a:pt x="8" y="33"/>
                  </a:lnTo>
                  <a:lnTo>
                    <a:pt x="7" y="32"/>
                  </a:lnTo>
                  <a:lnTo>
                    <a:pt x="5" y="30"/>
                  </a:lnTo>
                  <a:lnTo>
                    <a:pt x="3" y="29"/>
                  </a:lnTo>
                  <a:lnTo>
                    <a:pt x="2" y="27"/>
                  </a:lnTo>
                  <a:lnTo>
                    <a:pt x="1" y="24"/>
                  </a:lnTo>
                  <a:lnTo>
                    <a:pt x="0" y="22"/>
                  </a:lnTo>
                  <a:lnTo>
                    <a:pt x="0" y="19"/>
                  </a:lnTo>
                  <a:lnTo>
                    <a:pt x="0" y="17"/>
                  </a:lnTo>
                  <a:lnTo>
                    <a:pt x="0" y="15"/>
                  </a:lnTo>
                  <a:lnTo>
                    <a:pt x="1" y="14"/>
                  </a:lnTo>
                  <a:lnTo>
                    <a:pt x="1" y="12"/>
                  </a:lnTo>
                  <a:lnTo>
                    <a:pt x="2" y="11"/>
                  </a:lnTo>
                  <a:lnTo>
                    <a:pt x="3" y="10"/>
                  </a:lnTo>
                  <a:lnTo>
                    <a:pt x="3" y="7"/>
                  </a:lnTo>
                  <a:lnTo>
                    <a:pt x="3" y="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2" name="Freeform 393">
              <a:extLst>
                <a:ext uri="{FF2B5EF4-FFF2-40B4-BE49-F238E27FC236}">
                  <a16:creationId xmlns:a16="http://schemas.microsoft.com/office/drawing/2014/main" id="{EA14ADEE-706E-2A9D-0A5E-FC4528A414F8}"/>
                </a:ext>
              </a:extLst>
            </p:cNvPr>
            <p:cNvSpPr>
              <a:spLocks/>
            </p:cNvSpPr>
            <p:nvPr/>
          </p:nvSpPr>
          <p:spPr bwMode="gray">
            <a:xfrm>
              <a:off x="8500886" y="962714"/>
              <a:ext cx="108476" cy="51503"/>
            </a:xfrm>
            <a:custGeom>
              <a:avLst/>
              <a:gdLst>
                <a:gd name="T0" fmla="*/ 26988 w 59"/>
                <a:gd name="T1" fmla="*/ 0 h 30"/>
                <a:gd name="T2" fmla="*/ 38100 w 59"/>
                <a:gd name="T3" fmla="*/ 1401 h 30"/>
                <a:gd name="T4" fmla="*/ 49213 w 59"/>
                <a:gd name="T5" fmla="*/ 4204 h 30"/>
                <a:gd name="T6" fmla="*/ 58738 w 59"/>
                <a:gd name="T7" fmla="*/ 11209 h 30"/>
                <a:gd name="T8" fmla="*/ 68263 w 59"/>
                <a:gd name="T9" fmla="*/ 15413 h 30"/>
                <a:gd name="T10" fmla="*/ 74613 w 59"/>
                <a:gd name="T11" fmla="*/ 21018 h 30"/>
                <a:gd name="T12" fmla="*/ 82550 w 59"/>
                <a:gd name="T13" fmla="*/ 29425 h 30"/>
                <a:gd name="T14" fmla="*/ 88900 w 59"/>
                <a:gd name="T15" fmla="*/ 36430 h 30"/>
                <a:gd name="T16" fmla="*/ 93663 w 59"/>
                <a:gd name="T17" fmla="*/ 42035 h 30"/>
                <a:gd name="T18" fmla="*/ 71438 w 59"/>
                <a:gd name="T19" fmla="*/ 42035 h 30"/>
                <a:gd name="T20" fmla="*/ 60325 w 59"/>
                <a:gd name="T21" fmla="*/ 40634 h 30"/>
                <a:gd name="T22" fmla="*/ 46038 w 59"/>
                <a:gd name="T23" fmla="*/ 36430 h 30"/>
                <a:gd name="T24" fmla="*/ 30163 w 59"/>
                <a:gd name="T25" fmla="*/ 29425 h 30"/>
                <a:gd name="T26" fmla="*/ 14288 w 59"/>
                <a:gd name="T27" fmla="*/ 21018 h 30"/>
                <a:gd name="T28" fmla="*/ 7938 w 59"/>
                <a:gd name="T29" fmla="*/ 16814 h 30"/>
                <a:gd name="T30" fmla="*/ 4763 w 59"/>
                <a:gd name="T31" fmla="*/ 12611 h 30"/>
                <a:gd name="T32" fmla="*/ 0 w 59"/>
                <a:gd name="T33" fmla="*/ 11209 h 30"/>
                <a:gd name="T34" fmla="*/ 0 w 59"/>
                <a:gd name="T35" fmla="*/ 5605 h 30"/>
                <a:gd name="T36" fmla="*/ 1588 w 59"/>
                <a:gd name="T37" fmla="*/ 4204 h 30"/>
                <a:gd name="T38" fmla="*/ 6350 w 59"/>
                <a:gd name="T39" fmla="*/ 1401 h 30"/>
                <a:gd name="T40" fmla="*/ 14288 w 59"/>
                <a:gd name="T41" fmla="*/ 0 h 30"/>
                <a:gd name="T42" fmla="*/ 26988 w 59"/>
                <a:gd name="T43" fmla="*/ 0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9"/>
                <a:gd name="T67" fmla="*/ 0 h 30"/>
                <a:gd name="T68" fmla="*/ 59 w 59"/>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9" h="30">
                  <a:moveTo>
                    <a:pt x="17" y="0"/>
                  </a:moveTo>
                  <a:lnTo>
                    <a:pt x="24" y="1"/>
                  </a:lnTo>
                  <a:lnTo>
                    <a:pt x="31" y="3"/>
                  </a:lnTo>
                  <a:lnTo>
                    <a:pt x="37" y="8"/>
                  </a:lnTo>
                  <a:lnTo>
                    <a:pt x="43" y="11"/>
                  </a:lnTo>
                  <a:lnTo>
                    <a:pt x="47" y="15"/>
                  </a:lnTo>
                  <a:lnTo>
                    <a:pt x="52" y="21"/>
                  </a:lnTo>
                  <a:lnTo>
                    <a:pt x="56" y="26"/>
                  </a:lnTo>
                  <a:lnTo>
                    <a:pt x="59" y="30"/>
                  </a:lnTo>
                  <a:lnTo>
                    <a:pt x="45" y="30"/>
                  </a:lnTo>
                  <a:lnTo>
                    <a:pt x="38" y="29"/>
                  </a:lnTo>
                  <a:lnTo>
                    <a:pt x="29" y="26"/>
                  </a:lnTo>
                  <a:lnTo>
                    <a:pt x="19" y="21"/>
                  </a:lnTo>
                  <a:lnTo>
                    <a:pt x="9" y="15"/>
                  </a:lnTo>
                  <a:lnTo>
                    <a:pt x="5" y="12"/>
                  </a:lnTo>
                  <a:lnTo>
                    <a:pt x="3" y="9"/>
                  </a:lnTo>
                  <a:lnTo>
                    <a:pt x="0" y="8"/>
                  </a:lnTo>
                  <a:lnTo>
                    <a:pt x="0" y="4"/>
                  </a:lnTo>
                  <a:lnTo>
                    <a:pt x="1" y="3"/>
                  </a:lnTo>
                  <a:lnTo>
                    <a:pt x="4" y="1"/>
                  </a:lnTo>
                  <a:lnTo>
                    <a:pt x="9" y="0"/>
                  </a:lnTo>
                  <a:lnTo>
                    <a:pt x="17"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3" name="Freeform 394">
              <a:extLst>
                <a:ext uri="{FF2B5EF4-FFF2-40B4-BE49-F238E27FC236}">
                  <a16:creationId xmlns:a16="http://schemas.microsoft.com/office/drawing/2014/main" id="{5DCC3B25-E96D-0F17-DDE4-461371ECA5EB}"/>
                </a:ext>
              </a:extLst>
            </p:cNvPr>
            <p:cNvSpPr>
              <a:spLocks/>
            </p:cNvSpPr>
            <p:nvPr/>
          </p:nvSpPr>
          <p:spPr bwMode="gray">
            <a:xfrm>
              <a:off x="8591285" y="978559"/>
              <a:ext cx="48213" cy="35657"/>
            </a:xfrm>
            <a:custGeom>
              <a:avLst/>
              <a:gdLst>
                <a:gd name="T0" fmla="*/ 0 w 26"/>
                <a:gd name="T1" fmla="*/ 8407 h 20"/>
                <a:gd name="T2" fmla="*/ 6350 w 26"/>
                <a:gd name="T3" fmla="*/ 5605 h 20"/>
                <a:gd name="T4" fmla="*/ 12700 w 26"/>
                <a:gd name="T5" fmla="*/ 4203 h 20"/>
                <a:gd name="T6" fmla="*/ 19050 w 26"/>
                <a:gd name="T7" fmla="*/ 1401 h 20"/>
                <a:gd name="T8" fmla="*/ 22225 w 26"/>
                <a:gd name="T9" fmla="*/ 1401 h 20"/>
                <a:gd name="T10" fmla="*/ 26988 w 26"/>
                <a:gd name="T11" fmla="*/ 1401 h 20"/>
                <a:gd name="T12" fmla="*/ 31750 w 26"/>
                <a:gd name="T13" fmla="*/ 0 h 20"/>
                <a:gd name="T14" fmla="*/ 34925 w 26"/>
                <a:gd name="T15" fmla="*/ 0 h 20"/>
                <a:gd name="T16" fmla="*/ 41275 w 26"/>
                <a:gd name="T17" fmla="*/ 0 h 20"/>
                <a:gd name="T18" fmla="*/ 41275 w 26"/>
                <a:gd name="T19" fmla="*/ 1401 h 20"/>
                <a:gd name="T20" fmla="*/ 41275 w 26"/>
                <a:gd name="T21" fmla="*/ 4203 h 20"/>
                <a:gd name="T22" fmla="*/ 41275 w 26"/>
                <a:gd name="T23" fmla="*/ 5605 h 20"/>
                <a:gd name="T24" fmla="*/ 41275 w 26"/>
                <a:gd name="T25" fmla="*/ 8407 h 20"/>
                <a:gd name="T26" fmla="*/ 41275 w 26"/>
                <a:gd name="T27" fmla="*/ 11209 h 20"/>
                <a:gd name="T28" fmla="*/ 41275 w 26"/>
                <a:gd name="T29" fmla="*/ 12610 h 20"/>
                <a:gd name="T30" fmla="*/ 41275 w 26"/>
                <a:gd name="T31" fmla="*/ 15413 h 20"/>
                <a:gd name="T32" fmla="*/ 39688 w 26"/>
                <a:gd name="T33" fmla="*/ 16814 h 20"/>
                <a:gd name="T34" fmla="*/ 39688 w 26"/>
                <a:gd name="T35" fmla="*/ 22418 h 20"/>
                <a:gd name="T36" fmla="*/ 36513 w 26"/>
                <a:gd name="T37" fmla="*/ 23820 h 20"/>
                <a:gd name="T38" fmla="*/ 34925 w 26"/>
                <a:gd name="T39" fmla="*/ 26622 h 20"/>
                <a:gd name="T40" fmla="*/ 31750 w 26"/>
                <a:gd name="T41" fmla="*/ 26622 h 20"/>
                <a:gd name="T42" fmla="*/ 28575 w 26"/>
                <a:gd name="T43" fmla="*/ 28023 h 20"/>
                <a:gd name="T44" fmla="*/ 26988 w 26"/>
                <a:gd name="T45" fmla="*/ 28023 h 20"/>
                <a:gd name="T46" fmla="*/ 20638 w 26"/>
                <a:gd name="T47" fmla="*/ 28023 h 20"/>
                <a:gd name="T48" fmla="*/ 14288 w 26"/>
                <a:gd name="T49" fmla="*/ 26622 h 20"/>
                <a:gd name="T50" fmla="*/ 11112 w 26"/>
                <a:gd name="T51" fmla="*/ 23820 h 20"/>
                <a:gd name="T52" fmla="*/ 6350 w 26"/>
                <a:gd name="T53" fmla="*/ 18215 h 20"/>
                <a:gd name="T54" fmla="*/ 3175 w 26"/>
                <a:gd name="T55" fmla="*/ 16814 h 20"/>
                <a:gd name="T56" fmla="*/ 1588 w 26"/>
                <a:gd name="T57" fmla="*/ 12610 h 20"/>
                <a:gd name="T58" fmla="*/ 0 w 26"/>
                <a:gd name="T59" fmla="*/ 11209 h 20"/>
                <a:gd name="T60" fmla="*/ 0 w 26"/>
                <a:gd name="T61" fmla="*/ 8407 h 2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
                <a:gd name="T94" fmla="*/ 0 h 20"/>
                <a:gd name="T95" fmla="*/ 26 w 26"/>
                <a:gd name="T96" fmla="*/ 20 h 2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 h="20">
                  <a:moveTo>
                    <a:pt x="0" y="6"/>
                  </a:moveTo>
                  <a:lnTo>
                    <a:pt x="4" y="4"/>
                  </a:lnTo>
                  <a:lnTo>
                    <a:pt x="8" y="3"/>
                  </a:lnTo>
                  <a:lnTo>
                    <a:pt x="12" y="1"/>
                  </a:lnTo>
                  <a:lnTo>
                    <a:pt x="14" y="1"/>
                  </a:lnTo>
                  <a:lnTo>
                    <a:pt x="17" y="1"/>
                  </a:lnTo>
                  <a:lnTo>
                    <a:pt x="20" y="0"/>
                  </a:lnTo>
                  <a:lnTo>
                    <a:pt x="22" y="0"/>
                  </a:lnTo>
                  <a:lnTo>
                    <a:pt x="26" y="0"/>
                  </a:lnTo>
                  <a:lnTo>
                    <a:pt x="26" y="1"/>
                  </a:lnTo>
                  <a:lnTo>
                    <a:pt x="26" y="3"/>
                  </a:lnTo>
                  <a:lnTo>
                    <a:pt x="26" y="4"/>
                  </a:lnTo>
                  <a:lnTo>
                    <a:pt x="26" y="6"/>
                  </a:lnTo>
                  <a:lnTo>
                    <a:pt x="26" y="8"/>
                  </a:lnTo>
                  <a:lnTo>
                    <a:pt x="26" y="9"/>
                  </a:lnTo>
                  <a:lnTo>
                    <a:pt x="26" y="11"/>
                  </a:lnTo>
                  <a:lnTo>
                    <a:pt x="25" y="12"/>
                  </a:lnTo>
                  <a:lnTo>
                    <a:pt x="25" y="16"/>
                  </a:lnTo>
                  <a:lnTo>
                    <a:pt x="23" y="17"/>
                  </a:lnTo>
                  <a:lnTo>
                    <a:pt x="22" y="19"/>
                  </a:lnTo>
                  <a:lnTo>
                    <a:pt x="20" y="19"/>
                  </a:lnTo>
                  <a:lnTo>
                    <a:pt x="18" y="20"/>
                  </a:lnTo>
                  <a:lnTo>
                    <a:pt x="17" y="20"/>
                  </a:lnTo>
                  <a:lnTo>
                    <a:pt x="13" y="20"/>
                  </a:lnTo>
                  <a:lnTo>
                    <a:pt x="9" y="19"/>
                  </a:lnTo>
                  <a:lnTo>
                    <a:pt x="7" y="17"/>
                  </a:lnTo>
                  <a:lnTo>
                    <a:pt x="4" y="13"/>
                  </a:lnTo>
                  <a:lnTo>
                    <a:pt x="2" y="12"/>
                  </a:lnTo>
                  <a:lnTo>
                    <a:pt x="1" y="9"/>
                  </a:lnTo>
                  <a:lnTo>
                    <a:pt x="0" y="8"/>
                  </a:lnTo>
                  <a:lnTo>
                    <a:pt x="0" y="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4" name="Freeform 395">
              <a:extLst>
                <a:ext uri="{FF2B5EF4-FFF2-40B4-BE49-F238E27FC236}">
                  <a16:creationId xmlns:a16="http://schemas.microsoft.com/office/drawing/2014/main" id="{1D350ED4-7D76-C15B-8400-DEA17713F33B}"/>
                </a:ext>
              </a:extLst>
            </p:cNvPr>
            <p:cNvSpPr>
              <a:spLocks/>
            </p:cNvSpPr>
            <p:nvPr/>
          </p:nvSpPr>
          <p:spPr bwMode="gray">
            <a:xfrm>
              <a:off x="8629449" y="996388"/>
              <a:ext cx="70309" cy="39617"/>
            </a:xfrm>
            <a:custGeom>
              <a:avLst/>
              <a:gdLst>
                <a:gd name="T0" fmla="*/ 58738 w 37"/>
                <a:gd name="T1" fmla="*/ 23820 h 22"/>
                <a:gd name="T2" fmla="*/ 55563 w 37"/>
                <a:gd name="T3" fmla="*/ 28024 h 22"/>
                <a:gd name="T4" fmla="*/ 50800 w 37"/>
                <a:gd name="T5" fmla="*/ 29425 h 22"/>
                <a:gd name="T6" fmla="*/ 47625 w 37"/>
                <a:gd name="T7" fmla="*/ 30826 h 22"/>
                <a:gd name="T8" fmla="*/ 41275 w 37"/>
                <a:gd name="T9" fmla="*/ 30826 h 22"/>
                <a:gd name="T10" fmla="*/ 36513 w 37"/>
                <a:gd name="T11" fmla="*/ 30826 h 22"/>
                <a:gd name="T12" fmla="*/ 33338 w 37"/>
                <a:gd name="T13" fmla="*/ 30826 h 22"/>
                <a:gd name="T14" fmla="*/ 28575 w 37"/>
                <a:gd name="T15" fmla="*/ 30826 h 22"/>
                <a:gd name="T16" fmla="*/ 26988 w 37"/>
                <a:gd name="T17" fmla="*/ 30826 h 22"/>
                <a:gd name="T18" fmla="*/ 23813 w 37"/>
                <a:gd name="T19" fmla="*/ 30826 h 22"/>
                <a:gd name="T20" fmla="*/ 19050 w 37"/>
                <a:gd name="T21" fmla="*/ 29425 h 22"/>
                <a:gd name="T22" fmla="*/ 15875 w 37"/>
                <a:gd name="T23" fmla="*/ 28024 h 22"/>
                <a:gd name="T24" fmla="*/ 9525 w 37"/>
                <a:gd name="T25" fmla="*/ 25221 h 22"/>
                <a:gd name="T26" fmla="*/ 6350 w 37"/>
                <a:gd name="T27" fmla="*/ 21018 h 22"/>
                <a:gd name="T28" fmla="*/ 4763 w 37"/>
                <a:gd name="T29" fmla="*/ 18215 h 22"/>
                <a:gd name="T30" fmla="*/ 3175 w 37"/>
                <a:gd name="T31" fmla="*/ 14012 h 22"/>
                <a:gd name="T32" fmla="*/ 0 w 37"/>
                <a:gd name="T33" fmla="*/ 12611 h 22"/>
                <a:gd name="T34" fmla="*/ 3175 w 37"/>
                <a:gd name="T35" fmla="*/ 5605 h 22"/>
                <a:gd name="T36" fmla="*/ 3175 w 37"/>
                <a:gd name="T37" fmla="*/ 1401 h 22"/>
                <a:gd name="T38" fmla="*/ 6350 w 37"/>
                <a:gd name="T39" fmla="*/ 0 h 22"/>
                <a:gd name="T40" fmla="*/ 9525 w 37"/>
                <a:gd name="T41" fmla="*/ 0 h 22"/>
                <a:gd name="T42" fmla="*/ 19050 w 37"/>
                <a:gd name="T43" fmla="*/ 0 h 22"/>
                <a:gd name="T44" fmla="*/ 30163 w 37"/>
                <a:gd name="T45" fmla="*/ 5605 h 22"/>
                <a:gd name="T46" fmla="*/ 39688 w 37"/>
                <a:gd name="T47" fmla="*/ 11209 h 22"/>
                <a:gd name="T48" fmla="*/ 49213 w 37"/>
                <a:gd name="T49" fmla="*/ 16814 h 22"/>
                <a:gd name="T50" fmla="*/ 57150 w 37"/>
                <a:gd name="T51" fmla="*/ 21018 h 22"/>
                <a:gd name="T52" fmla="*/ 58738 w 37"/>
                <a:gd name="T53" fmla="*/ 23820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22"/>
                <a:gd name="T83" fmla="*/ 37 w 37"/>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22">
                  <a:moveTo>
                    <a:pt x="37" y="17"/>
                  </a:moveTo>
                  <a:lnTo>
                    <a:pt x="35" y="20"/>
                  </a:lnTo>
                  <a:lnTo>
                    <a:pt x="32" y="21"/>
                  </a:lnTo>
                  <a:lnTo>
                    <a:pt x="30" y="22"/>
                  </a:lnTo>
                  <a:lnTo>
                    <a:pt x="26" y="22"/>
                  </a:lnTo>
                  <a:lnTo>
                    <a:pt x="23" y="22"/>
                  </a:lnTo>
                  <a:lnTo>
                    <a:pt x="21" y="22"/>
                  </a:lnTo>
                  <a:lnTo>
                    <a:pt x="18" y="22"/>
                  </a:lnTo>
                  <a:lnTo>
                    <a:pt x="17" y="22"/>
                  </a:lnTo>
                  <a:lnTo>
                    <a:pt x="15" y="22"/>
                  </a:lnTo>
                  <a:lnTo>
                    <a:pt x="12" y="21"/>
                  </a:lnTo>
                  <a:lnTo>
                    <a:pt x="10" y="20"/>
                  </a:lnTo>
                  <a:lnTo>
                    <a:pt x="6" y="18"/>
                  </a:lnTo>
                  <a:lnTo>
                    <a:pt x="4" y="15"/>
                  </a:lnTo>
                  <a:lnTo>
                    <a:pt x="3" y="13"/>
                  </a:lnTo>
                  <a:lnTo>
                    <a:pt x="2" y="10"/>
                  </a:lnTo>
                  <a:lnTo>
                    <a:pt x="0" y="9"/>
                  </a:lnTo>
                  <a:lnTo>
                    <a:pt x="2" y="4"/>
                  </a:lnTo>
                  <a:lnTo>
                    <a:pt x="2" y="1"/>
                  </a:lnTo>
                  <a:lnTo>
                    <a:pt x="4" y="0"/>
                  </a:lnTo>
                  <a:lnTo>
                    <a:pt x="6" y="0"/>
                  </a:lnTo>
                  <a:lnTo>
                    <a:pt x="12" y="0"/>
                  </a:lnTo>
                  <a:lnTo>
                    <a:pt x="19" y="4"/>
                  </a:lnTo>
                  <a:lnTo>
                    <a:pt x="25" y="8"/>
                  </a:lnTo>
                  <a:lnTo>
                    <a:pt x="31" y="12"/>
                  </a:lnTo>
                  <a:lnTo>
                    <a:pt x="36" y="15"/>
                  </a:lnTo>
                  <a:lnTo>
                    <a:pt x="37" y="1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5" name="Freeform 396">
              <a:extLst>
                <a:ext uri="{FF2B5EF4-FFF2-40B4-BE49-F238E27FC236}">
                  <a16:creationId xmlns:a16="http://schemas.microsoft.com/office/drawing/2014/main" id="{D2A840E0-00C2-C450-3722-7A347733AD5F}"/>
                </a:ext>
              </a:extLst>
            </p:cNvPr>
            <p:cNvSpPr>
              <a:spLocks/>
            </p:cNvSpPr>
            <p:nvPr/>
          </p:nvSpPr>
          <p:spPr bwMode="gray">
            <a:xfrm>
              <a:off x="8332148" y="962714"/>
              <a:ext cx="80352" cy="33678"/>
            </a:xfrm>
            <a:custGeom>
              <a:avLst/>
              <a:gdLst>
                <a:gd name="T0" fmla="*/ 0 w 44"/>
                <a:gd name="T1" fmla="*/ 9808 h 20"/>
                <a:gd name="T2" fmla="*/ 3175 w 44"/>
                <a:gd name="T3" fmla="*/ 9808 h 20"/>
                <a:gd name="T4" fmla="*/ 9525 w 44"/>
                <a:gd name="T5" fmla="*/ 5605 h 20"/>
                <a:gd name="T6" fmla="*/ 14288 w 44"/>
                <a:gd name="T7" fmla="*/ 5605 h 20"/>
                <a:gd name="T8" fmla="*/ 22225 w 44"/>
                <a:gd name="T9" fmla="*/ 4203 h 20"/>
                <a:gd name="T10" fmla="*/ 26988 w 44"/>
                <a:gd name="T11" fmla="*/ 1401 h 20"/>
                <a:gd name="T12" fmla="*/ 31750 w 44"/>
                <a:gd name="T13" fmla="*/ 1401 h 20"/>
                <a:gd name="T14" fmla="*/ 34925 w 44"/>
                <a:gd name="T15" fmla="*/ 0 h 20"/>
                <a:gd name="T16" fmla="*/ 38100 w 44"/>
                <a:gd name="T17" fmla="*/ 0 h 20"/>
                <a:gd name="T18" fmla="*/ 69850 w 44"/>
                <a:gd name="T19" fmla="*/ 28023 h 20"/>
                <a:gd name="T20" fmla="*/ 63500 w 44"/>
                <a:gd name="T21" fmla="*/ 28023 h 20"/>
                <a:gd name="T22" fmla="*/ 55563 w 44"/>
                <a:gd name="T23" fmla="*/ 26622 h 20"/>
                <a:gd name="T24" fmla="*/ 44450 w 44"/>
                <a:gd name="T25" fmla="*/ 22418 h 20"/>
                <a:gd name="T26" fmla="*/ 33338 w 44"/>
                <a:gd name="T27" fmla="*/ 16814 h 20"/>
                <a:gd name="T28" fmla="*/ 23812 w 44"/>
                <a:gd name="T29" fmla="*/ 11209 h 20"/>
                <a:gd name="T30" fmla="*/ 12700 w 44"/>
                <a:gd name="T31" fmla="*/ 9808 h 20"/>
                <a:gd name="T32" fmla="*/ 4762 w 44"/>
                <a:gd name="T33" fmla="*/ 5605 h 20"/>
                <a:gd name="T34" fmla="*/ 0 w 44"/>
                <a:gd name="T35" fmla="*/ 9808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20"/>
                <a:gd name="T56" fmla="*/ 44 w 44"/>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20">
                  <a:moveTo>
                    <a:pt x="0" y="7"/>
                  </a:moveTo>
                  <a:lnTo>
                    <a:pt x="2" y="7"/>
                  </a:lnTo>
                  <a:lnTo>
                    <a:pt x="6" y="4"/>
                  </a:lnTo>
                  <a:lnTo>
                    <a:pt x="9" y="4"/>
                  </a:lnTo>
                  <a:lnTo>
                    <a:pt x="14" y="3"/>
                  </a:lnTo>
                  <a:lnTo>
                    <a:pt x="17" y="1"/>
                  </a:lnTo>
                  <a:lnTo>
                    <a:pt x="20" y="1"/>
                  </a:lnTo>
                  <a:lnTo>
                    <a:pt x="22" y="0"/>
                  </a:lnTo>
                  <a:lnTo>
                    <a:pt x="24" y="0"/>
                  </a:lnTo>
                  <a:lnTo>
                    <a:pt x="44" y="20"/>
                  </a:lnTo>
                  <a:lnTo>
                    <a:pt x="40" y="20"/>
                  </a:lnTo>
                  <a:lnTo>
                    <a:pt x="35" y="19"/>
                  </a:lnTo>
                  <a:lnTo>
                    <a:pt x="28" y="16"/>
                  </a:lnTo>
                  <a:lnTo>
                    <a:pt x="21" y="12"/>
                  </a:lnTo>
                  <a:lnTo>
                    <a:pt x="15" y="8"/>
                  </a:lnTo>
                  <a:lnTo>
                    <a:pt x="8" y="7"/>
                  </a:lnTo>
                  <a:lnTo>
                    <a:pt x="3" y="4"/>
                  </a:lnTo>
                  <a:lnTo>
                    <a:pt x="0" y="7"/>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6" name="Freeform 397">
              <a:extLst>
                <a:ext uri="{FF2B5EF4-FFF2-40B4-BE49-F238E27FC236}">
                  <a16:creationId xmlns:a16="http://schemas.microsoft.com/office/drawing/2014/main" id="{93577EFC-6C23-4888-6B99-1C982C1E1A8E}"/>
                </a:ext>
              </a:extLst>
            </p:cNvPr>
            <p:cNvSpPr>
              <a:spLocks/>
            </p:cNvSpPr>
            <p:nvPr/>
          </p:nvSpPr>
          <p:spPr bwMode="gray">
            <a:xfrm>
              <a:off x="8719845" y="883473"/>
              <a:ext cx="188827" cy="57448"/>
            </a:xfrm>
            <a:custGeom>
              <a:avLst/>
              <a:gdLst>
                <a:gd name="T0" fmla="*/ 0 w 102"/>
                <a:gd name="T1" fmla="*/ 7006 h 33"/>
                <a:gd name="T2" fmla="*/ 9525 w 102"/>
                <a:gd name="T3" fmla="*/ 2802 h 33"/>
                <a:gd name="T4" fmla="*/ 20637 w 102"/>
                <a:gd name="T5" fmla="*/ 0 h 33"/>
                <a:gd name="T6" fmla="*/ 30163 w 102"/>
                <a:gd name="T7" fmla="*/ 0 h 33"/>
                <a:gd name="T8" fmla="*/ 41275 w 102"/>
                <a:gd name="T9" fmla="*/ 4203 h 33"/>
                <a:gd name="T10" fmla="*/ 50800 w 102"/>
                <a:gd name="T11" fmla="*/ 8407 h 33"/>
                <a:gd name="T12" fmla="*/ 58738 w 102"/>
                <a:gd name="T13" fmla="*/ 15413 h 33"/>
                <a:gd name="T14" fmla="*/ 61913 w 102"/>
                <a:gd name="T15" fmla="*/ 21017 h 33"/>
                <a:gd name="T16" fmla="*/ 66675 w 102"/>
                <a:gd name="T17" fmla="*/ 25221 h 33"/>
                <a:gd name="T18" fmla="*/ 68263 w 102"/>
                <a:gd name="T19" fmla="*/ 25221 h 33"/>
                <a:gd name="T20" fmla="*/ 69850 w 102"/>
                <a:gd name="T21" fmla="*/ 23820 h 33"/>
                <a:gd name="T22" fmla="*/ 69850 w 102"/>
                <a:gd name="T23" fmla="*/ 19616 h 33"/>
                <a:gd name="T24" fmla="*/ 71438 w 102"/>
                <a:gd name="T25" fmla="*/ 18215 h 33"/>
                <a:gd name="T26" fmla="*/ 71438 w 102"/>
                <a:gd name="T27" fmla="*/ 15413 h 33"/>
                <a:gd name="T28" fmla="*/ 71438 w 102"/>
                <a:gd name="T29" fmla="*/ 9808 h 33"/>
                <a:gd name="T30" fmla="*/ 71438 w 102"/>
                <a:gd name="T31" fmla="*/ 8407 h 33"/>
                <a:gd name="T32" fmla="*/ 71438 w 102"/>
                <a:gd name="T33" fmla="*/ 7006 h 33"/>
                <a:gd name="T34" fmla="*/ 82550 w 102"/>
                <a:gd name="T35" fmla="*/ 8407 h 33"/>
                <a:gd name="T36" fmla="*/ 93662 w 102"/>
                <a:gd name="T37" fmla="*/ 8407 h 33"/>
                <a:gd name="T38" fmla="*/ 107950 w 102"/>
                <a:gd name="T39" fmla="*/ 9808 h 33"/>
                <a:gd name="T40" fmla="*/ 122238 w 102"/>
                <a:gd name="T41" fmla="*/ 15413 h 33"/>
                <a:gd name="T42" fmla="*/ 134938 w 102"/>
                <a:gd name="T43" fmla="*/ 19616 h 33"/>
                <a:gd name="T44" fmla="*/ 147638 w 102"/>
                <a:gd name="T45" fmla="*/ 23820 h 33"/>
                <a:gd name="T46" fmla="*/ 157163 w 102"/>
                <a:gd name="T47" fmla="*/ 29424 h 33"/>
                <a:gd name="T48" fmla="*/ 161925 w 102"/>
                <a:gd name="T49" fmla="*/ 39232 h 33"/>
                <a:gd name="T50" fmla="*/ 152400 w 102"/>
                <a:gd name="T51" fmla="*/ 42035 h 33"/>
                <a:gd name="T52" fmla="*/ 141288 w 102"/>
                <a:gd name="T53" fmla="*/ 44837 h 33"/>
                <a:gd name="T54" fmla="*/ 130175 w 102"/>
                <a:gd name="T55" fmla="*/ 44837 h 33"/>
                <a:gd name="T56" fmla="*/ 115888 w 102"/>
                <a:gd name="T57" fmla="*/ 46238 h 33"/>
                <a:gd name="T58" fmla="*/ 103188 w 102"/>
                <a:gd name="T59" fmla="*/ 46238 h 33"/>
                <a:gd name="T60" fmla="*/ 92075 w 102"/>
                <a:gd name="T61" fmla="*/ 46238 h 33"/>
                <a:gd name="T62" fmla="*/ 82550 w 102"/>
                <a:gd name="T63" fmla="*/ 44837 h 33"/>
                <a:gd name="T64" fmla="*/ 76200 w 102"/>
                <a:gd name="T65" fmla="*/ 44837 h 33"/>
                <a:gd name="T66" fmla="*/ 71438 w 102"/>
                <a:gd name="T67" fmla="*/ 44837 h 33"/>
                <a:gd name="T68" fmla="*/ 66675 w 102"/>
                <a:gd name="T69" fmla="*/ 46238 h 33"/>
                <a:gd name="T70" fmla="*/ 60325 w 102"/>
                <a:gd name="T71" fmla="*/ 46238 h 33"/>
                <a:gd name="T72" fmla="*/ 52388 w 102"/>
                <a:gd name="T73" fmla="*/ 46238 h 33"/>
                <a:gd name="T74" fmla="*/ 44450 w 102"/>
                <a:gd name="T75" fmla="*/ 44837 h 33"/>
                <a:gd name="T76" fmla="*/ 38100 w 102"/>
                <a:gd name="T77" fmla="*/ 44837 h 33"/>
                <a:gd name="T78" fmla="*/ 34925 w 102"/>
                <a:gd name="T79" fmla="*/ 42035 h 33"/>
                <a:gd name="T80" fmla="*/ 34925 w 102"/>
                <a:gd name="T81" fmla="*/ 39232 h 33"/>
                <a:gd name="T82" fmla="*/ 26988 w 102"/>
                <a:gd name="T83" fmla="*/ 36430 h 33"/>
                <a:gd name="T84" fmla="*/ 20637 w 102"/>
                <a:gd name="T85" fmla="*/ 36430 h 33"/>
                <a:gd name="T86" fmla="*/ 17463 w 102"/>
                <a:gd name="T87" fmla="*/ 33628 h 33"/>
                <a:gd name="T88" fmla="*/ 15875 w 102"/>
                <a:gd name="T89" fmla="*/ 29424 h 33"/>
                <a:gd name="T90" fmla="*/ 12700 w 102"/>
                <a:gd name="T91" fmla="*/ 28023 h 33"/>
                <a:gd name="T92" fmla="*/ 9525 w 102"/>
                <a:gd name="T93" fmla="*/ 25221 h 33"/>
                <a:gd name="T94" fmla="*/ 6350 w 102"/>
                <a:gd name="T95" fmla="*/ 23820 h 33"/>
                <a:gd name="T96" fmla="*/ 0 w 102"/>
                <a:gd name="T97" fmla="*/ 23820 h 33"/>
                <a:gd name="T98" fmla="*/ 0 w 102"/>
                <a:gd name="T99" fmla="*/ 21017 h 33"/>
                <a:gd name="T100" fmla="*/ 0 w 102"/>
                <a:gd name="T101" fmla="*/ 19616 h 33"/>
                <a:gd name="T102" fmla="*/ 0 w 102"/>
                <a:gd name="T103" fmla="*/ 18215 h 33"/>
                <a:gd name="T104" fmla="*/ 0 w 102"/>
                <a:gd name="T105" fmla="*/ 15413 h 33"/>
                <a:gd name="T106" fmla="*/ 0 w 102"/>
                <a:gd name="T107" fmla="*/ 14012 h 33"/>
                <a:gd name="T108" fmla="*/ 0 w 102"/>
                <a:gd name="T109" fmla="*/ 9808 h 33"/>
                <a:gd name="T110" fmla="*/ 0 w 102"/>
                <a:gd name="T111" fmla="*/ 7006 h 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2"/>
                <a:gd name="T169" fmla="*/ 0 h 33"/>
                <a:gd name="T170" fmla="*/ 102 w 102"/>
                <a:gd name="T171" fmla="*/ 33 h 3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2" h="33">
                  <a:moveTo>
                    <a:pt x="0" y="5"/>
                  </a:moveTo>
                  <a:lnTo>
                    <a:pt x="6" y="2"/>
                  </a:lnTo>
                  <a:lnTo>
                    <a:pt x="13" y="0"/>
                  </a:lnTo>
                  <a:lnTo>
                    <a:pt x="19" y="0"/>
                  </a:lnTo>
                  <a:lnTo>
                    <a:pt x="26" y="3"/>
                  </a:lnTo>
                  <a:lnTo>
                    <a:pt x="32" y="6"/>
                  </a:lnTo>
                  <a:lnTo>
                    <a:pt x="37" y="11"/>
                  </a:lnTo>
                  <a:lnTo>
                    <a:pt x="39" y="15"/>
                  </a:lnTo>
                  <a:lnTo>
                    <a:pt x="42" y="18"/>
                  </a:lnTo>
                  <a:lnTo>
                    <a:pt x="43" y="18"/>
                  </a:lnTo>
                  <a:lnTo>
                    <a:pt x="44" y="17"/>
                  </a:lnTo>
                  <a:lnTo>
                    <a:pt x="44" y="14"/>
                  </a:lnTo>
                  <a:lnTo>
                    <a:pt x="45" y="13"/>
                  </a:lnTo>
                  <a:lnTo>
                    <a:pt x="45" y="11"/>
                  </a:lnTo>
                  <a:lnTo>
                    <a:pt x="45" y="7"/>
                  </a:lnTo>
                  <a:lnTo>
                    <a:pt x="45" y="6"/>
                  </a:lnTo>
                  <a:lnTo>
                    <a:pt x="45" y="5"/>
                  </a:lnTo>
                  <a:lnTo>
                    <a:pt x="52" y="6"/>
                  </a:lnTo>
                  <a:lnTo>
                    <a:pt x="59" y="6"/>
                  </a:lnTo>
                  <a:lnTo>
                    <a:pt x="68" y="7"/>
                  </a:lnTo>
                  <a:lnTo>
                    <a:pt x="77" y="11"/>
                  </a:lnTo>
                  <a:lnTo>
                    <a:pt x="85" y="14"/>
                  </a:lnTo>
                  <a:lnTo>
                    <a:pt x="93" y="17"/>
                  </a:lnTo>
                  <a:lnTo>
                    <a:pt x="99" y="21"/>
                  </a:lnTo>
                  <a:lnTo>
                    <a:pt x="102" y="28"/>
                  </a:lnTo>
                  <a:lnTo>
                    <a:pt x="96" y="30"/>
                  </a:lnTo>
                  <a:lnTo>
                    <a:pt x="89" y="32"/>
                  </a:lnTo>
                  <a:lnTo>
                    <a:pt x="82" y="32"/>
                  </a:lnTo>
                  <a:lnTo>
                    <a:pt x="73" y="33"/>
                  </a:lnTo>
                  <a:lnTo>
                    <a:pt x="65" y="33"/>
                  </a:lnTo>
                  <a:lnTo>
                    <a:pt x="58" y="33"/>
                  </a:lnTo>
                  <a:lnTo>
                    <a:pt x="52" y="32"/>
                  </a:lnTo>
                  <a:lnTo>
                    <a:pt x="48" y="32"/>
                  </a:lnTo>
                  <a:lnTo>
                    <a:pt x="45" y="32"/>
                  </a:lnTo>
                  <a:lnTo>
                    <a:pt x="42" y="33"/>
                  </a:lnTo>
                  <a:lnTo>
                    <a:pt x="38" y="33"/>
                  </a:lnTo>
                  <a:lnTo>
                    <a:pt x="33" y="33"/>
                  </a:lnTo>
                  <a:lnTo>
                    <a:pt x="28" y="32"/>
                  </a:lnTo>
                  <a:lnTo>
                    <a:pt x="24" y="32"/>
                  </a:lnTo>
                  <a:lnTo>
                    <a:pt x="22" y="30"/>
                  </a:lnTo>
                  <a:lnTo>
                    <a:pt x="22" y="28"/>
                  </a:lnTo>
                  <a:lnTo>
                    <a:pt x="17" y="26"/>
                  </a:lnTo>
                  <a:lnTo>
                    <a:pt x="13" y="26"/>
                  </a:lnTo>
                  <a:lnTo>
                    <a:pt x="11" y="24"/>
                  </a:lnTo>
                  <a:lnTo>
                    <a:pt x="10" y="21"/>
                  </a:lnTo>
                  <a:lnTo>
                    <a:pt x="8" y="20"/>
                  </a:lnTo>
                  <a:lnTo>
                    <a:pt x="6" y="18"/>
                  </a:lnTo>
                  <a:lnTo>
                    <a:pt x="4" y="17"/>
                  </a:lnTo>
                  <a:lnTo>
                    <a:pt x="0" y="17"/>
                  </a:lnTo>
                  <a:lnTo>
                    <a:pt x="0" y="15"/>
                  </a:lnTo>
                  <a:lnTo>
                    <a:pt x="0" y="14"/>
                  </a:lnTo>
                  <a:lnTo>
                    <a:pt x="0" y="13"/>
                  </a:lnTo>
                  <a:lnTo>
                    <a:pt x="0" y="11"/>
                  </a:lnTo>
                  <a:lnTo>
                    <a:pt x="0" y="10"/>
                  </a:lnTo>
                  <a:lnTo>
                    <a:pt x="0" y="7"/>
                  </a:lnTo>
                  <a:lnTo>
                    <a:pt x="0" y="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7" name="Freeform 398">
              <a:extLst>
                <a:ext uri="{FF2B5EF4-FFF2-40B4-BE49-F238E27FC236}">
                  <a16:creationId xmlns:a16="http://schemas.microsoft.com/office/drawing/2014/main" id="{083A3CA8-3B9E-789D-4EEE-083DE3E7900E}"/>
                </a:ext>
              </a:extLst>
            </p:cNvPr>
            <p:cNvSpPr>
              <a:spLocks/>
            </p:cNvSpPr>
            <p:nvPr/>
          </p:nvSpPr>
          <p:spPr bwMode="gray">
            <a:xfrm>
              <a:off x="8928760" y="895360"/>
              <a:ext cx="132581" cy="51503"/>
            </a:xfrm>
            <a:custGeom>
              <a:avLst/>
              <a:gdLst>
                <a:gd name="T0" fmla="*/ 46037 w 72"/>
                <a:gd name="T1" fmla="*/ 14012 h 29"/>
                <a:gd name="T2" fmla="*/ 47625 w 72"/>
                <a:gd name="T3" fmla="*/ 14012 h 29"/>
                <a:gd name="T4" fmla="*/ 49212 w 72"/>
                <a:gd name="T5" fmla="*/ 14012 h 29"/>
                <a:gd name="T6" fmla="*/ 50800 w 72"/>
                <a:gd name="T7" fmla="*/ 14012 h 29"/>
                <a:gd name="T8" fmla="*/ 52388 w 72"/>
                <a:gd name="T9" fmla="*/ 14012 h 29"/>
                <a:gd name="T10" fmla="*/ 55563 w 72"/>
                <a:gd name="T11" fmla="*/ 14012 h 29"/>
                <a:gd name="T12" fmla="*/ 57150 w 72"/>
                <a:gd name="T13" fmla="*/ 14012 h 29"/>
                <a:gd name="T14" fmla="*/ 58737 w 72"/>
                <a:gd name="T15" fmla="*/ 14012 h 29"/>
                <a:gd name="T16" fmla="*/ 60325 w 72"/>
                <a:gd name="T17" fmla="*/ 14012 h 29"/>
                <a:gd name="T18" fmla="*/ 61912 w 72"/>
                <a:gd name="T19" fmla="*/ 11209 h 29"/>
                <a:gd name="T20" fmla="*/ 61912 w 72"/>
                <a:gd name="T21" fmla="*/ 8407 h 29"/>
                <a:gd name="T22" fmla="*/ 61912 w 72"/>
                <a:gd name="T23" fmla="*/ 7006 h 29"/>
                <a:gd name="T24" fmla="*/ 61912 w 72"/>
                <a:gd name="T25" fmla="*/ 4204 h 29"/>
                <a:gd name="T26" fmla="*/ 61912 w 72"/>
                <a:gd name="T27" fmla="*/ 2802 h 29"/>
                <a:gd name="T28" fmla="*/ 61912 w 72"/>
                <a:gd name="T29" fmla="*/ 0 h 29"/>
                <a:gd name="T30" fmla="*/ 68262 w 72"/>
                <a:gd name="T31" fmla="*/ 7006 h 29"/>
                <a:gd name="T32" fmla="*/ 73025 w 72"/>
                <a:gd name="T33" fmla="*/ 11209 h 29"/>
                <a:gd name="T34" fmla="*/ 79375 w 72"/>
                <a:gd name="T35" fmla="*/ 14012 h 29"/>
                <a:gd name="T36" fmla="*/ 88900 w 72"/>
                <a:gd name="T37" fmla="*/ 15413 h 29"/>
                <a:gd name="T38" fmla="*/ 93662 w 72"/>
                <a:gd name="T39" fmla="*/ 19616 h 29"/>
                <a:gd name="T40" fmla="*/ 101600 w 72"/>
                <a:gd name="T41" fmla="*/ 21018 h 29"/>
                <a:gd name="T42" fmla="*/ 109538 w 72"/>
                <a:gd name="T43" fmla="*/ 25221 h 29"/>
                <a:gd name="T44" fmla="*/ 114300 w 72"/>
                <a:gd name="T45" fmla="*/ 32227 h 29"/>
                <a:gd name="T46" fmla="*/ 101600 w 72"/>
                <a:gd name="T47" fmla="*/ 32227 h 29"/>
                <a:gd name="T48" fmla="*/ 90487 w 72"/>
                <a:gd name="T49" fmla="*/ 35029 h 29"/>
                <a:gd name="T50" fmla="*/ 79375 w 72"/>
                <a:gd name="T51" fmla="*/ 36430 h 29"/>
                <a:gd name="T52" fmla="*/ 69850 w 72"/>
                <a:gd name="T53" fmla="*/ 40634 h 29"/>
                <a:gd name="T54" fmla="*/ 61912 w 72"/>
                <a:gd name="T55" fmla="*/ 40634 h 29"/>
                <a:gd name="T56" fmla="*/ 52388 w 72"/>
                <a:gd name="T57" fmla="*/ 40634 h 29"/>
                <a:gd name="T58" fmla="*/ 46037 w 72"/>
                <a:gd name="T59" fmla="*/ 39233 h 29"/>
                <a:gd name="T60" fmla="*/ 39687 w 72"/>
                <a:gd name="T61" fmla="*/ 32227 h 29"/>
                <a:gd name="T62" fmla="*/ 31750 w 72"/>
                <a:gd name="T63" fmla="*/ 29425 h 29"/>
                <a:gd name="T64" fmla="*/ 25400 w 72"/>
                <a:gd name="T65" fmla="*/ 28023 h 29"/>
                <a:gd name="T66" fmla="*/ 17462 w 72"/>
                <a:gd name="T67" fmla="*/ 25221 h 29"/>
                <a:gd name="T68" fmla="*/ 11112 w 72"/>
                <a:gd name="T69" fmla="*/ 23820 h 29"/>
                <a:gd name="T70" fmla="*/ 7937 w 72"/>
                <a:gd name="T71" fmla="*/ 21018 h 29"/>
                <a:gd name="T72" fmla="*/ 4762 w 72"/>
                <a:gd name="T73" fmla="*/ 18215 h 29"/>
                <a:gd name="T74" fmla="*/ 0 w 72"/>
                <a:gd name="T75" fmla="*/ 14012 h 29"/>
                <a:gd name="T76" fmla="*/ 0 w 72"/>
                <a:gd name="T77" fmla="*/ 8407 h 29"/>
                <a:gd name="T78" fmla="*/ 6350 w 72"/>
                <a:gd name="T79" fmla="*/ 8407 h 29"/>
                <a:gd name="T80" fmla="*/ 11112 w 72"/>
                <a:gd name="T81" fmla="*/ 11209 h 29"/>
                <a:gd name="T82" fmla="*/ 17462 w 72"/>
                <a:gd name="T83" fmla="*/ 11209 h 29"/>
                <a:gd name="T84" fmla="*/ 20637 w 72"/>
                <a:gd name="T85" fmla="*/ 11209 h 29"/>
                <a:gd name="T86" fmla="*/ 26988 w 72"/>
                <a:gd name="T87" fmla="*/ 14012 h 29"/>
                <a:gd name="T88" fmla="*/ 33337 w 72"/>
                <a:gd name="T89" fmla="*/ 14012 h 29"/>
                <a:gd name="T90" fmla="*/ 39687 w 72"/>
                <a:gd name="T91" fmla="*/ 14012 h 29"/>
                <a:gd name="T92" fmla="*/ 46037 w 72"/>
                <a:gd name="T93" fmla="*/ 14012 h 2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2"/>
                <a:gd name="T142" fmla="*/ 0 h 29"/>
                <a:gd name="T143" fmla="*/ 72 w 72"/>
                <a:gd name="T144" fmla="*/ 29 h 2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2" h="29">
                  <a:moveTo>
                    <a:pt x="29" y="10"/>
                  </a:moveTo>
                  <a:lnTo>
                    <a:pt x="30" y="10"/>
                  </a:lnTo>
                  <a:lnTo>
                    <a:pt x="31" y="10"/>
                  </a:lnTo>
                  <a:lnTo>
                    <a:pt x="32" y="10"/>
                  </a:lnTo>
                  <a:lnTo>
                    <a:pt x="33" y="10"/>
                  </a:lnTo>
                  <a:lnTo>
                    <a:pt x="35" y="10"/>
                  </a:lnTo>
                  <a:lnTo>
                    <a:pt x="36" y="10"/>
                  </a:lnTo>
                  <a:lnTo>
                    <a:pt x="37" y="10"/>
                  </a:lnTo>
                  <a:lnTo>
                    <a:pt x="38" y="10"/>
                  </a:lnTo>
                  <a:lnTo>
                    <a:pt x="39" y="8"/>
                  </a:lnTo>
                  <a:lnTo>
                    <a:pt x="39" y="6"/>
                  </a:lnTo>
                  <a:lnTo>
                    <a:pt x="39" y="5"/>
                  </a:lnTo>
                  <a:lnTo>
                    <a:pt x="39" y="3"/>
                  </a:lnTo>
                  <a:lnTo>
                    <a:pt x="39" y="2"/>
                  </a:lnTo>
                  <a:lnTo>
                    <a:pt x="39" y="0"/>
                  </a:lnTo>
                  <a:lnTo>
                    <a:pt x="43" y="5"/>
                  </a:lnTo>
                  <a:lnTo>
                    <a:pt x="46" y="8"/>
                  </a:lnTo>
                  <a:lnTo>
                    <a:pt x="50" y="10"/>
                  </a:lnTo>
                  <a:lnTo>
                    <a:pt x="56" y="11"/>
                  </a:lnTo>
                  <a:lnTo>
                    <a:pt x="59" y="14"/>
                  </a:lnTo>
                  <a:lnTo>
                    <a:pt x="64" y="15"/>
                  </a:lnTo>
                  <a:lnTo>
                    <a:pt x="69" y="18"/>
                  </a:lnTo>
                  <a:lnTo>
                    <a:pt x="72" y="23"/>
                  </a:lnTo>
                  <a:lnTo>
                    <a:pt x="64" y="23"/>
                  </a:lnTo>
                  <a:lnTo>
                    <a:pt x="57" y="25"/>
                  </a:lnTo>
                  <a:lnTo>
                    <a:pt x="50" y="26"/>
                  </a:lnTo>
                  <a:lnTo>
                    <a:pt x="44" y="29"/>
                  </a:lnTo>
                  <a:lnTo>
                    <a:pt x="39" y="29"/>
                  </a:lnTo>
                  <a:lnTo>
                    <a:pt x="33" y="29"/>
                  </a:lnTo>
                  <a:lnTo>
                    <a:pt x="29" y="28"/>
                  </a:lnTo>
                  <a:lnTo>
                    <a:pt x="25" y="23"/>
                  </a:lnTo>
                  <a:lnTo>
                    <a:pt x="20" y="21"/>
                  </a:lnTo>
                  <a:lnTo>
                    <a:pt x="16" y="20"/>
                  </a:lnTo>
                  <a:lnTo>
                    <a:pt x="11" y="18"/>
                  </a:lnTo>
                  <a:lnTo>
                    <a:pt x="7" y="17"/>
                  </a:lnTo>
                  <a:lnTo>
                    <a:pt x="5" y="15"/>
                  </a:lnTo>
                  <a:lnTo>
                    <a:pt x="3" y="13"/>
                  </a:lnTo>
                  <a:lnTo>
                    <a:pt x="0" y="10"/>
                  </a:lnTo>
                  <a:lnTo>
                    <a:pt x="0" y="6"/>
                  </a:lnTo>
                  <a:lnTo>
                    <a:pt x="4" y="6"/>
                  </a:lnTo>
                  <a:lnTo>
                    <a:pt x="7" y="8"/>
                  </a:lnTo>
                  <a:lnTo>
                    <a:pt x="11" y="8"/>
                  </a:lnTo>
                  <a:lnTo>
                    <a:pt x="13" y="8"/>
                  </a:lnTo>
                  <a:lnTo>
                    <a:pt x="17" y="10"/>
                  </a:lnTo>
                  <a:lnTo>
                    <a:pt x="21" y="10"/>
                  </a:lnTo>
                  <a:lnTo>
                    <a:pt x="25" y="10"/>
                  </a:lnTo>
                  <a:lnTo>
                    <a:pt x="29" y="1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8" name="Freeform 399">
              <a:extLst>
                <a:ext uri="{FF2B5EF4-FFF2-40B4-BE49-F238E27FC236}">
                  <a16:creationId xmlns:a16="http://schemas.microsoft.com/office/drawing/2014/main" id="{7E73AC2D-D0B6-EBE6-CB80-6A5BE2617309}"/>
                </a:ext>
              </a:extLst>
            </p:cNvPr>
            <p:cNvSpPr>
              <a:spLocks/>
            </p:cNvSpPr>
            <p:nvPr/>
          </p:nvSpPr>
          <p:spPr bwMode="gray">
            <a:xfrm>
              <a:off x="8876530" y="956769"/>
              <a:ext cx="88386" cy="25751"/>
            </a:xfrm>
            <a:custGeom>
              <a:avLst/>
              <a:gdLst>
                <a:gd name="T0" fmla="*/ 74613 w 47"/>
                <a:gd name="T1" fmla="*/ 18215 h 15"/>
                <a:gd name="T2" fmla="*/ 73025 w 47"/>
                <a:gd name="T3" fmla="*/ 11209 h 15"/>
                <a:gd name="T4" fmla="*/ 69850 w 47"/>
                <a:gd name="T5" fmla="*/ 7006 h 15"/>
                <a:gd name="T6" fmla="*/ 68263 w 47"/>
                <a:gd name="T7" fmla="*/ 2802 h 15"/>
                <a:gd name="T8" fmla="*/ 66675 w 47"/>
                <a:gd name="T9" fmla="*/ 2802 h 15"/>
                <a:gd name="T10" fmla="*/ 65088 w 47"/>
                <a:gd name="T11" fmla="*/ 0 h 15"/>
                <a:gd name="T12" fmla="*/ 63500 w 47"/>
                <a:gd name="T13" fmla="*/ 2802 h 15"/>
                <a:gd name="T14" fmla="*/ 58738 w 47"/>
                <a:gd name="T15" fmla="*/ 7006 h 15"/>
                <a:gd name="T16" fmla="*/ 57150 w 47"/>
                <a:gd name="T17" fmla="*/ 14011 h 15"/>
                <a:gd name="T18" fmla="*/ 38100 w 47"/>
                <a:gd name="T19" fmla="*/ 14011 h 15"/>
                <a:gd name="T20" fmla="*/ 34925 w 47"/>
                <a:gd name="T21" fmla="*/ 14011 h 15"/>
                <a:gd name="T22" fmla="*/ 28575 w 47"/>
                <a:gd name="T23" fmla="*/ 11209 h 15"/>
                <a:gd name="T24" fmla="*/ 25400 w 47"/>
                <a:gd name="T25" fmla="*/ 11209 h 15"/>
                <a:gd name="T26" fmla="*/ 23813 w 47"/>
                <a:gd name="T27" fmla="*/ 9808 h 15"/>
                <a:gd name="T28" fmla="*/ 20638 w 47"/>
                <a:gd name="T29" fmla="*/ 7006 h 15"/>
                <a:gd name="T30" fmla="*/ 15875 w 47"/>
                <a:gd name="T31" fmla="*/ 4203 h 15"/>
                <a:gd name="T32" fmla="*/ 12700 w 47"/>
                <a:gd name="T33" fmla="*/ 2802 h 15"/>
                <a:gd name="T34" fmla="*/ 11113 w 47"/>
                <a:gd name="T35" fmla="*/ 0 h 15"/>
                <a:gd name="T36" fmla="*/ 9525 w 47"/>
                <a:gd name="T37" fmla="*/ 4203 h 15"/>
                <a:gd name="T38" fmla="*/ 6350 w 47"/>
                <a:gd name="T39" fmla="*/ 7006 h 15"/>
                <a:gd name="T40" fmla="*/ 6350 w 47"/>
                <a:gd name="T41" fmla="*/ 9808 h 15"/>
                <a:gd name="T42" fmla="*/ 4763 w 47"/>
                <a:gd name="T43" fmla="*/ 11209 h 15"/>
                <a:gd name="T44" fmla="*/ 3175 w 47"/>
                <a:gd name="T45" fmla="*/ 11209 h 15"/>
                <a:gd name="T46" fmla="*/ 3175 w 47"/>
                <a:gd name="T47" fmla="*/ 14011 h 15"/>
                <a:gd name="T48" fmla="*/ 1588 w 47"/>
                <a:gd name="T49" fmla="*/ 16814 h 15"/>
                <a:gd name="T50" fmla="*/ 0 w 47"/>
                <a:gd name="T51" fmla="*/ 18215 h 15"/>
                <a:gd name="T52" fmla="*/ 9525 w 47"/>
                <a:gd name="T53" fmla="*/ 18215 h 15"/>
                <a:gd name="T54" fmla="*/ 15875 w 47"/>
                <a:gd name="T55" fmla="*/ 18215 h 15"/>
                <a:gd name="T56" fmla="*/ 25400 w 47"/>
                <a:gd name="T57" fmla="*/ 18215 h 15"/>
                <a:gd name="T58" fmla="*/ 31750 w 47"/>
                <a:gd name="T59" fmla="*/ 18215 h 15"/>
                <a:gd name="T60" fmla="*/ 34925 w 47"/>
                <a:gd name="T61" fmla="*/ 18215 h 15"/>
                <a:gd name="T62" fmla="*/ 41275 w 47"/>
                <a:gd name="T63" fmla="*/ 18215 h 15"/>
                <a:gd name="T64" fmla="*/ 44450 w 47"/>
                <a:gd name="T65" fmla="*/ 18215 h 15"/>
                <a:gd name="T66" fmla="*/ 50800 w 47"/>
                <a:gd name="T67" fmla="*/ 18215 h 15"/>
                <a:gd name="T68" fmla="*/ 53975 w 47"/>
                <a:gd name="T69" fmla="*/ 18215 h 15"/>
                <a:gd name="T70" fmla="*/ 58738 w 47"/>
                <a:gd name="T71" fmla="*/ 18215 h 15"/>
                <a:gd name="T72" fmla="*/ 61913 w 47"/>
                <a:gd name="T73" fmla="*/ 18215 h 15"/>
                <a:gd name="T74" fmla="*/ 65088 w 47"/>
                <a:gd name="T75" fmla="*/ 21017 h 15"/>
                <a:gd name="T76" fmla="*/ 68263 w 47"/>
                <a:gd name="T77" fmla="*/ 21017 h 15"/>
                <a:gd name="T78" fmla="*/ 69850 w 47"/>
                <a:gd name="T79" fmla="*/ 21017 h 15"/>
                <a:gd name="T80" fmla="*/ 73025 w 47"/>
                <a:gd name="T81" fmla="*/ 21017 h 15"/>
                <a:gd name="T82" fmla="*/ 74613 w 47"/>
                <a:gd name="T83" fmla="*/ 18215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
                <a:gd name="T127" fmla="*/ 0 h 15"/>
                <a:gd name="T128" fmla="*/ 47 w 47"/>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 h="15">
                  <a:moveTo>
                    <a:pt x="47" y="13"/>
                  </a:moveTo>
                  <a:lnTo>
                    <a:pt x="46" y="8"/>
                  </a:lnTo>
                  <a:lnTo>
                    <a:pt x="44" y="5"/>
                  </a:lnTo>
                  <a:lnTo>
                    <a:pt x="43" y="2"/>
                  </a:lnTo>
                  <a:lnTo>
                    <a:pt x="42" y="2"/>
                  </a:lnTo>
                  <a:lnTo>
                    <a:pt x="41" y="0"/>
                  </a:lnTo>
                  <a:lnTo>
                    <a:pt x="40" y="2"/>
                  </a:lnTo>
                  <a:lnTo>
                    <a:pt x="37" y="5"/>
                  </a:lnTo>
                  <a:lnTo>
                    <a:pt x="36" y="10"/>
                  </a:lnTo>
                  <a:lnTo>
                    <a:pt x="24" y="10"/>
                  </a:lnTo>
                  <a:lnTo>
                    <a:pt x="22" y="10"/>
                  </a:lnTo>
                  <a:lnTo>
                    <a:pt x="18" y="8"/>
                  </a:lnTo>
                  <a:lnTo>
                    <a:pt x="16" y="8"/>
                  </a:lnTo>
                  <a:lnTo>
                    <a:pt x="15" y="7"/>
                  </a:lnTo>
                  <a:lnTo>
                    <a:pt x="13" y="5"/>
                  </a:lnTo>
                  <a:lnTo>
                    <a:pt x="10" y="3"/>
                  </a:lnTo>
                  <a:lnTo>
                    <a:pt x="8" y="2"/>
                  </a:lnTo>
                  <a:lnTo>
                    <a:pt x="7" y="0"/>
                  </a:lnTo>
                  <a:lnTo>
                    <a:pt x="6" y="3"/>
                  </a:lnTo>
                  <a:lnTo>
                    <a:pt x="4" y="5"/>
                  </a:lnTo>
                  <a:lnTo>
                    <a:pt x="4" y="7"/>
                  </a:lnTo>
                  <a:lnTo>
                    <a:pt x="3" y="8"/>
                  </a:lnTo>
                  <a:lnTo>
                    <a:pt x="2" y="8"/>
                  </a:lnTo>
                  <a:lnTo>
                    <a:pt x="2" y="10"/>
                  </a:lnTo>
                  <a:lnTo>
                    <a:pt x="1" y="12"/>
                  </a:lnTo>
                  <a:lnTo>
                    <a:pt x="0" y="13"/>
                  </a:lnTo>
                  <a:lnTo>
                    <a:pt x="6" y="13"/>
                  </a:lnTo>
                  <a:lnTo>
                    <a:pt x="10" y="13"/>
                  </a:lnTo>
                  <a:lnTo>
                    <a:pt x="16" y="13"/>
                  </a:lnTo>
                  <a:lnTo>
                    <a:pt x="20" y="13"/>
                  </a:lnTo>
                  <a:lnTo>
                    <a:pt x="22" y="13"/>
                  </a:lnTo>
                  <a:lnTo>
                    <a:pt x="26" y="13"/>
                  </a:lnTo>
                  <a:lnTo>
                    <a:pt x="28" y="13"/>
                  </a:lnTo>
                  <a:lnTo>
                    <a:pt x="32" y="13"/>
                  </a:lnTo>
                  <a:lnTo>
                    <a:pt x="34" y="13"/>
                  </a:lnTo>
                  <a:lnTo>
                    <a:pt x="37" y="13"/>
                  </a:lnTo>
                  <a:lnTo>
                    <a:pt x="39" y="13"/>
                  </a:lnTo>
                  <a:lnTo>
                    <a:pt x="41" y="15"/>
                  </a:lnTo>
                  <a:lnTo>
                    <a:pt x="43" y="15"/>
                  </a:lnTo>
                  <a:lnTo>
                    <a:pt x="44" y="15"/>
                  </a:lnTo>
                  <a:lnTo>
                    <a:pt x="46" y="15"/>
                  </a:lnTo>
                  <a:lnTo>
                    <a:pt x="47" y="13"/>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29" name="Freeform 400">
              <a:extLst>
                <a:ext uri="{FF2B5EF4-FFF2-40B4-BE49-F238E27FC236}">
                  <a16:creationId xmlns:a16="http://schemas.microsoft.com/office/drawing/2014/main" id="{AE0894E2-231B-F4C1-96FC-5596D2CF3CBD}"/>
                </a:ext>
              </a:extLst>
            </p:cNvPr>
            <p:cNvSpPr>
              <a:spLocks/>
            </p:cNvSpPr>
            <p:nvPr/>
          </p:nvSpPr>
          <p:spPr bwMode="gray">
            <a:xfrm>
              <a:off x="7771697" y="857722"/>
              <a:ext cx="20089" cy="15851"/>
            </a:xfrm>
            <a:custGeom>
              <a:avLst/>
              <a:gdLst>
                <a:gd name="T0" fmla="*/ 0 w 11"/>
                <a:gd name="T1" fmla="*/ 12610 h 9"/>
                <a:gd name="T2" fmla="*/ 0 w 11"/>
                <a:gd name="T3" fmla="*/ 12610 h 9"/>
                <a:gd name="T4" fmla="*/ 3175 w 11"/>
                <a:gd name="T5" fmla="*/ 11209 h 9"/>
                <a:gd name="T6" fmla="*/ 6350 w 11"/>
                <a:gd name="T7" fmla="*/ 7006 h 9"/>
                <a:gd name="T8" fmla="*/ 7938 w 11"/>
                <a:gd name="T9" fmla="*/ 5604 h 9"/>
                <a:gd name="T10" fmla="*/ 9525 w 11"/>
                <a:gd name="T11" fmla="*/ 4203 h 9"/>
                <a:gd name="T12" fmla="*/ 11113 w 11"/>
                <a:gd name="T13" fmla="*/ 4203 h 9"/>
                <a:gd name="T14" fmla="*/ 15875 w 11"/>
                <a:gd name="T15" fmla="*/ 0 h 9"/>
                <a:gd name="T16" fmla="*/ 17463 w 11"/>
                <a:gd name="T17" fmla="*/ 0 h 9"/>
                <a:gd name="T18" fmla="*/ 17463 w 11"/>
                <a:gd name="T19" fmla="*/ 12610 h 9"/>
                <a:gd name="T20" fmla="*/ 15875 w 11"/>
                <a:gd name="T21" fmla="*/ 12610 h 9"/>
                <a:gd name="T22" fmla="*/ 11113 w 11"/>
                <a:gd name="T23" fmla="*/ 12610 h 9"/>
                <a:gd name="T24" fmla="*/ 9525 w 11"/>
                <a:gd name="T25" fmla="*/ 12610 h 9"/>
                <a:gd name="T26" fmla="*/ 7938 w 11"/>
                <a:gd name="T27" fmla="*/ 12610 h 9"/>
                <a:gd name="T28" fmla="*/ 0 w 11"/>
                <a:gd name="T29" fmla="*/ 1261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9"/>
                <a:gd name="T47" fmla="*/ 11 w 11"/>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9">
                  <a:moveTo>
                    <a:pt x="0" y="9"/>
                  </a:moveTo>
                  <a:lnTo>
                    <a:pt x="0" y="9"/>
                  </a:lnTo>
                  <a:lnTo>
                    <a:pt x="2" y="8"/>
                  </a:lnTo>
                  <a:lnTo>
                    <a:pt x="4" y="5"/>
                  </a:lnTo>
                  <a:lnTo>
                    <a:pt x="5" y="4"/>
                  </a:lnTo>
                  <a:lnTo>
                    <a:pt x="6" y="3"/>
                  </a:lnTo>
                  <a:lnTo>
                    <a:pt x="7" y="3"/>
                  </a:lnTo>
                  <a:lnTo>
                    <a:pt x="10" y="0"/>
                  </a:lnTo>
                  <a:lnTo>
                    <a:pt x="11" y="0"/>
                  </a:lnTo>
                  <a:lnTo>
                    <a:pt x="11" y="9"/>
                  </a:lnTo>
                  <a:lnTo>
                    <a:pt x="10" y="9"/>
                  </a:lnTo>
                  <a:lnTo>
                    <a:pt x="7" y="9"/>
                  </a:lnTo>
                  <a:lnTo>
                    <a:pt x="6" y="9"/>
                  </a:lnTo>
                  <a:lnTo>
                    <a:pt x="5" y="9"/>
                  </a:lnTo>
                  <a:lnTo>
                    <a:pt x="0" y="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0" name="Freeform 401">
              <a:extLst>
                <a:ext uri="{FF2B5EF4-FFF2-40B4-BE49-F238E27FC236}">
                  <a16:creationId xmlns:a16="http://schemas.microsoft.com/office/drawing/2014/main" id="{D923935A-2F5F-2B3F-CA65-EFED506C1F3C}"/>
                </a:ext>
              </a:extLst>
            </p:cNvPr>
            <p:cNvSpPr>
              <a:spLocks/>
            </p:cNvSpPr>
            <p:nvPr/>
          </p:nvSpPr>
          <p:spPr bwMode="gray">
            <a:xfrm>
              <a:off x="8745961" y="948846"/>
              <a:ext cx="24105" cy="21791"/>
            </a:xfrm>
            <a:custGeom>
              <a:avLst/>
              <a:gdLst>
                <a:gd name="T0" fmla="*/ 20638 w 13"/>
                <a:gd name="T1" fmla="*/ 16814 h 12"/>
                <a:gd name="T2" fmla="*/ 20638 w 13"/>
                <a:gd name="T3" fmla="*/ 14012 h 12"/>
                <a:gd name="T4" fmla="*/ 20638 w 13"/>
                <a:gd name="T5" fmla="*/ 11209 h 12"/>
                <a:gd name="T6" fmla="*/ 20638 w 13"/>
                <a:gd name="T7" fmla="*/ 9808 h 12"/>
                <a:gd name="T8" fmla="*/ 20638 w 13"/>
                <a:gd name="T9" fmla="*/ 7006 h 12"/>
                <a:gd name="T10" fmla="*/ 20638 w 13"/>
                <a:gd name="T11" fmla="*/ 5605 h 12"/>
                <a:gd name="T12" fmla="*/ 20638 w 13"/>
                <a:gd name="T13" fmla="*/ 1401 h 12"/>
                <a:gd name="T14" fmla="*/ 20638 w 13"/>
                <a:gd name="T15" fmla="*/ 0 h 12"/>
                <a:gd name="T16" fmla="*/ 0 w 13"/>
                <a:gd name="T17" fmla="*/ 0 h 12"/>
                <a:gd name="T18" fmla="*/ 3175 w 13"/>
                <a:gd name="T19" fmla="*/ 1401 h 12"/>
                <a:gd name="T20" fmla="*/ 7938 w 13"/>
                <a:gd name="T21" fmla="*/ 5605 h 12"/>
                <a:gd name="T22" fmla="*/ 9525 w 13"/>
                <a:gd name="T23" fmla="*/ 7006 h 12"/>
                <a:gd name="T24" fmla="*/ 11113 w 13"/>
                <a:gd name="T25" fmla="*/ 9808 h 12"/>
                <a:gd name="T26" fmla="*/ 14288 w 13"/>
                <a:gd name="T27" fmla="*/ 11209 h 12"/>
                <a:gd name="T28" fmla="*/ 17463 w 13"/>
                <a:gd name="T29" fmla="*/ 14012 h 12"/>
                <a:gd name="T30" fmla="*/ 19050 w 13"/>
                <a:gd name="T31" fmla="*/ 14012 h 12"/>
                <a:gd name="T32" fmla="*/ 20638 w 13"/>
                <a:gd name="T33" fmla="*/ 16814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2"/>
                <a:gd name="T53" fmla="*/ 13 w 13"/>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2">
                  <a:moveTo>
                    <a:pt x="13" y="12"/>
                  </a:moveTo>
                  <a:lnTo>
                    <a:pt x="13" y="10"/>
                  </a:lnTo>
                  <a:lnTo>
                    <a:pt x="13" y="8"/>
                  </a:lnTo>
                  <a:lnTo>
                    <a:pt x="13" y="7"/>
                  </a:lnTo>
                  <a:lnTo>
                    <a:pt x="13" y="5"/>
                  </a:lnTo>
                  <a:lnTo>
                    <a:pt x="13" y="4"/>
                  </a:lnTo>
                  <a:lnTo>
                    <a:pt x="13" y="1"/>
                  </a:lnTo>
                  <a:lnTo>
                    <a:pt x="13" y="0"/>
                  </a:lnTo>
                  <a:lnTo>
                    <a:pt x="0" y="0"/>
                  </a:lnTo>
                  <a:lnTo>
                    <a:pt x="2" y="1"/>
                  </a:lnTo>
                  <a:lnTo>
                    <a:pt x="5" y="4"/>
                  </a:lnTo>
                  <a:lnTo>
                    <a:pt x="6" y="5"/>
                  </a:lnTo>
                  <a:lnTo>
                    <a:pt x="7" y="7"/>
                  </a:lnTo>
                  <a:lnTo>
                    <a:pt x="9" y="8"/>
                  </a:lnTo>
                  <a:lnTo>
                    <a:pt x="11" y="10"/>
                  </a:lnTo>
                  <a:lnTo>
                    <a:pt x="12" y="10"/>
                  </a:lnTo>
                  <a:lnTo>
                    <a:pt x="13" y="1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1" name="Freeform 402">
              <a:extLst>
                <a:ext uri="{FF2B5EF4-FFF2-40B4-BE49-F238E27FC236}">
                  <a16:creationId xmlns:a16="http://schemas.microsoft.com/office/drawing/2014/main" id="{23E252AC-96F0-D4C7-A369-7E07765F9D57}"/>
                </a:ext>
              </a:extLst>
            </p:cNvPr>
            <p:cNvSpPr>
              <a:spLocks/>
            </p:cNvSpPr>
            <p:nvPr/>
          </p:nvSpPr>
          <p:spPr bwMode="gray">
            <a:xfrm>
              <a:off x="8685699" y="905265"/>
              <a:ext cx="16069" cy="15851"/>
            </a:xfrm>
            <a:custGeom>
              <a:avLst/>
              <a:gdLst>
                <a:gd name="T0" fmla="*/ 0 w 9"/>
                <a:gd name="T1" fmla="*/ 0 h 9"/>
                <a:gd name="T2" fmla="*/ 14288 w 9"/>
                <a:gd name="T3" fmla="*/ 12610 h 9"/>
                <a:gd name="T4" fmla="*/ 14288 w 9"/>
                <a:gd name="T5" fmla="*/ 11209 h 9"/>
                <a:gd name="T6" fmla="*/ 14288 w 9"/>
                <a:gd name="T7" fmla="*/ 7006 h 9"/>
                <a:gd name="T8" fmla="*/ 14288 w 9"/>
                <a:gd name="T9" fmla="*/ 5604 h 9"/>
                <a:gd name="T10" fmla="*/ 14288 w 9"/>
                <a:gd name="T11" fmla="*/ 1401 h 9"/>
                <a:gd name="T12" fmla="*/ 14288 w 9"/>
                <a:gd name="T13" fmla="*/ 0 h 9"/>
                <a:gd name="T14" fmla="*/ 0 w 9"/>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9"/>
                <a:gd name="T26" fmla="*/ 9 w 9"/>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9">
                  <a:moveTo>
                    <a:pt x="0" y="0"/>
                  </a:moveTo>
                  <a:lnTo>
                    <a:pt x="9" y="9"/>
                  </a:lnTo>
                  <a:lnTo>
                    <a:pt x="9" y="8"/>
                  </a:lnTo>
                  <a:lnTo>
                    <a:pt x="9" y="5"/>
                  </a:lnTo>
                  <a:lnTo>
                    <a:pt x="9" y="4"/>
                  </a:lnTo>
                  <a:lnTo>
                    <a:pt x="9" y="1"/>
                  </a:lnTo>
                  <a:lnTo>
                    <a:pt x="9" y="0"/>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2" name="Freeform 403">
              <a:extLst>
                <a:ext uri="{FF2B5EF4-FFF2-40B4-BE49-F238E27FC236}">
                  <a16:creationId xmlns:a16="http://schemas.microsoft.com/office/drawing/2014/main" id="{2B5FC2B6-3E93-2049-D72C-B3970C13AE65}"/>
                </a:ext>
              </a:extLst>
            </p:cNvPr>
            <p:cNvSpPr>
              <a:spLocks/>
            </p:cNvSpPr>
            <p:nvPr/>
          </p:nvSpPr>
          <p:spPr bwMode="gray">
            <a:xfrm>
              <a:off x="9878918" y="1022142"/>
              <a:ext cx="74327" cy="43580"/>
            </a:xfrm>
            <a:custGeom>
              <a:avLst/>
              <a:gdLst>
                <a:gd name="T0" fmla="*/ 3175 w 41"/>
                <a:gd name="T1" fmla="*/ 28023 h 24"/>
                <a:gd name="T2" fmla="*/ 3175 w 41"/>
                <a:gd name="T3" fmla="*/ 28023 h 24"/>
                <a:gd name="T4" fmla="*/ 1588 w 41"/>
                <a:gd name="T5" fmla="*/ 26622 h 24"/>
                <a:gd name="T6" fmla="*/ 1588 w 41"/>
                <a:gd name="T7" fmla="*/ 22419 h 24"/>
                <a:gd name="T8" fmla="*/ 1588 w 41"/>
                <a:gd name="T9" fmla="*/ 21017 h 24"/>
                <a:gd name="T10" fmla="*/ 1588 w 41"/>
                <a:gd name="T11" fmla="*/ 18215 h 24"/>
                <a:gd name="T12" fmla="*/ 1588 w 41"/>
                <a:gd name="T13" fmla="*/ 16814 h 24"/>
                <a:gd name="T14" fmla="*/ 0 w 41"/>
                <a:gd name="T15" fmla="*/ 12611 h 24"/>
                <a:gd name="T16" fmla="*/ 3175 w 41"/>
                <a:gd name="T17" fmla="*/ 7006 h 24"/>
                <a:gd name="T18" fmla="*/ 7938 w 41"/>
                <a:gd name="T19" fmla="*/ 5605 h 24"/>
                <a:gd name="T20" fmla="*/ 11113 w 41"/>
                <a:gd name="T21" fmla="*/ 4204 h 24"/>
                <a:gd name="T22" fmla="*/ 17463 w 41"/>
                <a:gd name="T23" fmla="*/ 4204 h 24"/>
                <a:gd name="T24" fmla="*/ 19050 w 41"/>
                <a:gd name="T25" fmla="*/ 1401 h 24"/>
                <a:gd name="T26" fmla="*/ 22225 w 41"/>
                <a:gd name="T27" fmla="*/ 1401 h 24"/>
                <a:gd name="T28" fmla="*/ 25400 w 41"/>
                <a:gd name="T29" fmla="*/ 1401 h 24"/>
                <a:gd name="T30" fmla="*/ 30163 w 41"/>
                <a:gd name="T31" fmla="*/ 0 h 24"/>
                <a:gd name="T32" fmla="*/ 31750 w 41"/>
                <a:gd name="T33" fmla="*/ 5605 h 24"/>
                <a:gd name="T34" fmla="*/ 38100 w 41"/>
                <a:gd name="T35" fmla="*/ 7006 h 24"/>
                <a:gd name="T36" fmla="*/ 41275 w 41"/>
                <a:gd name="T37" fmla="*/ 12611 h 24"/>
                <a:gd name="T38" fmla="*/ 47625 w 41"/>
                <a:gd name="T39" fmla="*/ 15413 h 24"/>
                <a:gd name="T40" fmla="*/ 52388 w 41"/>
                <a:gd name="T41" fmla="*/ 16814 h 24"/>
                <a:gd name="T42" fmla="*/ 58738 w 41"/>
                <a:gd name="T43" fmla="*/ 18215 h 24"/>
                <a:gd name="T44" fmla="*/ 61913 w 41"/>
                <a:gd name="T45" fmla="*/ 22419 h 24"/>
                <a:gd name="T46" fmla="*/ 65088 w 41"/>
                <a:gd name="T47" fmla="*/ 28023 h 24"/>
                <a:gd name="T48" fmla="*/ 60325 w 41"/>
                <a:gd name="T49" fmla="*/ 29425 h 24"/>
                <a:gd name="T50" fmla="*/ 55563 w 41"/>
                <a:gd name="T51" fmla="*/ 29425 h 24"/>
                <a:gd name="T52" fmla="*/ 50800 w 41"/>
                <a:gd name="T53" fmla="*/ 32227 h 24"/>
                <a:gd name="T54" fmla="*/ 44450 w 41"/>
                <a:gd name="T55" fmla="*/ 32227 h 24"/>
                <a:gd name="T56" fmla="*/ 41275 w 41"/>
                <a:gd name="T57" fmla="*/ 33628 h 24"/>
                <a:gd name="T58" fmla="*/ 34925 w 41"/>
                <a:gd name="T59" fmla="*/ 33628 h 24"/>
                <a:gd name="T60" fmla="*/ 31750 w 41"/>
                <a:gd name="T61" fmla="*/ 33628 h 24"/>
                <a:gd name="T62" fmla="*/ 25400 w 41"/>
                <a:gd name="T63" fmla="*/ 33628 h 24"/>
                <a:gd name="T64" fmla="*/ 22225 w 41"/>
                <a:gd name="T65" fmla="*/ 33628 h 24"/>
                <a:gd name="T66" fmla="*/ 19050 w 41"/>
                <a:gd name="T67" fmla="*/ 33628 h 24"/>
                <a:gd name="T68" fmla="*/ 12700 w 41"/>
                <a:gd name="T69" fmla="*/ 32227 h 24"/>
                <a:gd name="T70" fmla="*/ 11113 w 41"/>
                <a:gd name="T71" fmla="*/ 32227 h 24"/>
                <a:gd name="T72" fmla="*/ 7938 w 41"/>
                <a:gd name="T73" fmla="*/ 29425 h 24"/>
                <a:gd name="T74" fmla="*/ 6350 w 41"/>
                <a:gd name="T75" fmla="*/ 28023 h 24"/>
                <a:gd name="T76" fmla="*/ 3175 w 41"/>
                <a:gd name="T77" fmla="*/ 28023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24"/>
                <a:gd name="T119" fmla="*/ 41 w 41"/>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24">
                  <a:moveTo>
                    <a:pt x="2" y="20"/>
                  </a:moveTo>
                  <a:lnTo>
                    <a:pt x="2" y="20"/>
                  </a:lnTo>
                  <a:lnTo>
                    <a:pt x="1" y="19"/>
                  </a:lnTo>
                  <a:lnTo>
                    <a:pt x="1" y="16"/>
                  </a:lnTo>
                  <a:lnTo>
                    <a:pt x="1" y="15"/>
                  </a:lnTo>
                  <a:lnTo>
                    <a:pt x="1" y="13"/>
                  </a:lnTo>
                  <a:lnTo>
                    <a:pt x="1" y="12"/>
                  </a:lnTo>
                  <a:lnTo>
                    <a:pt x="0" y="9"/>
                  </a:lnTo>
                  <a:lnTo>
                    <a:pt x="2" y="5"/>
                  </a:lnTo>
                  <a:lnTo>
                    <a:pt x="5" y="4"/>
                  </a:lnTo>
                  <a:lnTo>
                    <a:pt x="7" y="3"/>
                  </a:lnTo>
                  <a:lnTo>
                    <a:pt x="11" y="3"/>
                  </a:lnTo>
                  <a:lnTo>
                    <a:pt x="12" y="1"/>
                  </a:lnTo>
                  <a:lnTo>
                    <a:pt x="14" y="1"/>
                  </a:lnTo>
                  <a:lnTo>
                    <a:pt x="16" y="1"/>
                  </a:lnTo>
                  <a:lnTo>
                    <a:pt x="19" y="0"/>
                  </a:lnTo>
                  <a:lnTo>
                    <a:pt x="20" y="4"/>
                  </a:lnTo>
                  <a:lnTo>
                    <a:pt x="24" y="5"/>
                  </a:lnTo>
                  <a:lnTo>
                    <a:pt x="26" y="9"/>
                  </a:lnTo>
                  <a:lnTo>
                    <a:pt x="30" y="11"/>
                  </a:lnTo>
                  <a:lnTo>
                    <a:pt x="33" y="12"/>
                  </a:lnTo>
                  <a:lnTo>
                    <a:pt x="37" y="13"/>
                  </a:lnTo>
                  <a:lnTo>
                    <a:pt x="39" y="16"/>
                  </a:lnTo>
                  <a:lnTo>
                    <a:pt x="41" y="20"/>
                  </a:lnTo>
                  <a:lnTo>
                    <a:pt x="38" y="21"/>
                  </a:lnTo>
                  <a:lnTo>
                    <a:pt x="35" y="21"/>
                  </a:lnTo>
                  <a:lnTo>
                    <a:pt x="32" y="23"/>
                  </a:lnTo>
                  <a:lnTo>
                    <a:pt x="28" y="23"/>
                  </a:lnTo>
                  <a:lnTo>
                    <a:pt x="26" y="24"/>
                  </a:lnTo>
                  <a:lnTo>
                    <a:pt x="22" y="24"/>
                  </a:lnTo>
                  <a:lnTo>
                    <a:pt x="20" y="24"/>
                  </a:lnTo>
                  <a:lnTo>
                    <a:pt x="16" y="24"/>
                  </a:lnTo>
                  <a:lnTo>
                    <a:pt x="14" y="24"/>
                  </a:lnTo>
                  <a:lnTo>
                    <a:pt x="12" y="24"/>
                  </a:lnTo>
                  <a:lnTo>
                    <a:pt x="8" y="23"/>
                  </a:lnTo>
                  <a:lnTo>
                    <a:pt x="7" y="23"/>
                  </a:lnTo>
                  <a:lnTo>
                    <a:pt x="5" y="21"/>
                  </a:lnTo>
                  <a:lnTo>
                    <a:pt x="4" y="20"/>
                  </a:lnTo>
                  <a:lnTo>
                    <a:pt x="2" y="2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3" name="Freeform 404">
              <a:extLst>
                <a:ext uri="{FF2B5EF4-FFF2-40B4-BE49-F238E27FC236}">
                  <a16:creationId xmlns:a16="http://schemas.microsoft.com/office/drawing/2014/main" id="{336588FD-826F-108E-6427-34155E47D7C4}"/>
                </a:ext>
              </a:extLst>
            </p:cNvPr>
            <p:cNvSpPr>
              <a:spLocks/>
            </p:cNvSpPr>
            <p:nvPr/>
          </p:nvSpPr>
          <p:spPr bwMode="gray">
            <a:xfrm>
              <a:off x="10051676" y="1473796"/>
              <a:ext cx="28123" cy="35657"/>
            </a:xfrm>
            <a:custGeom>
              <a:avLst/>
              <a:gdLst>
                <a:gd name="T0" fmla="*/ 19050 w 15"/>
                <a:gd name="T1" fmla="*/ 28023 h 20"/>
                <a:gd name="T2" fmla="*/ 0 w 15"/>
                <a:gd name="T3" fmla="*/ 18215 h 20"/>
                <a:gd name="T4" fmla="*/ 0 w 15"/>
                <a:gd name="T5" fmla="*/ 2802 h 20"/>
                <a:gd name="T6" fmla="*/ 3175 w 15"/>
                <a:gd name="T7" fmla="*/ 2802 h 20"/>
                <a:gd name="T8" fmla="*/ 7938 w 15"/>
                <a:gd name="T9" fmla="*/ 2802 h 20"/>
                <a:gd name="T10" fmla="*/ 9525 w 15"/>
                <a:gd name="T11" fmla="*/ 1401 h 20"/>
                <a:gd name="T12" fmla="*/ 12700 w 15"/>
                <a:gd name="T13" fmla="*/ 1401 h 20"/>
                <a:gd name="T14" fmla="*/ 14288 w 15"/>
                <a:gd name="T15" fmla="*/ 1401 h 20"/>
                <a:gd name="T16" fmla="*/ 19050 w 15"/>
                <a:gd name="T17" fmla="*/ 0 h 20"/>
                <a:gd name="T18" fmla="*/ 20638 w 15"/>
                <a:gd name="T19" fmla="*/ 0 h 20"/>
                <a:gd name="T20" fmla="*/ 20638 w 15"/>
                <a:gd name="T21" fmla="*/ 11209 h 20"/>
                <a:gd name="T22" fmla="*/ 23813 w 15"/>
                <a:gd name="T23" fmla="*/ 11209 h 20"/>
                <a:gd name="T24" fmla="*/ 19050 w 15"/>
                <a:gd name="T25" fmla="*/ 28023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0"/>
                <a:gd name="T41" fmla="*/ 15 w 15"/>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0">
                  <a:moveTo>
                    <a:pt x="12" y="20"/>
                  </a:moveTo>
                  <a:lnTo>
                    <a:pt x="0" y="13"/>
                  </a:lnTo>
                  <a:lnTo>
                    <a:pt x="0" y="2"/>
                  </a:lnTo>
                  <a:lnTo>
                    <a:pt x="2" y="2"/>
                  </a:lnTo>
                  <a:lnTo>
                    <a:pt x="5" y="2"/>
                  </a:lnTo>
                  <a:lnTo>
                    <a:pt x="6" y="1"/>
                  </a:lnTo>
                  <a:lnTo>
                    <a:pt x="8" y="1"/>
                  </a:lnTo>
                  <a:lnTo>
                    <a:pt x="9" y="1"/>
                  </a:lnTo>
                  <a:lnTo>
                    <a:pt x="12" y="0"/>
                  </a:lnTo>
                  <a:lnTo>
                    <a:pt x="13" y="0"/>
                  </a:lnTo>
                  <a:lnTo>
                    <a:pt x="13" y="8"/>
                  </a:lnTo>
                  <a:lnTo>
                    <a:pt x="15" y="8"/>
                  </a:lnTo>
                  <a:lnTo>
                    <a:pt x="12" y="2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4" name="Freeform 405">
              <a:extLst>
                <a:ext uri="{FF2B5EF4-FFF2-40B4-BE49-F238E27FC236}">
                  <a16:creationId xmlns:a16="http://schemas.microsoft.com/office/drawing/2014/main" id="{2056761D-0EB1-8D7A-655A-E8B139D9374A}"/>
                </a:ext>
              </a:extLst>
            </p:cNvPr>
            <p:cNvSpPr>
              <a:spLocks/>
            </p:cNvSpPr>
            <p:nvPr/>
          </p:nvSpPr>
          <p:spPr bwMode="gray">
            <a:xfrm>
              <a:off x="9786516" y="1469836"/>
              <a:ext cx="28123" cy="11884"/>
            </a:xfrm>
            <a:custGeom>
              <a:avLst/>
              <a:gdLst>
                <a:gd name="T0" fmla="*/ 0 w 15"/>
                <a:gd name="T1" fmla="*/ 0 h 7"/>
                <a:gd name="T2" fmla="*/ 4763 w 15"/>
                <a:gd name="T3" fmla="*/ 1401 h 7"/>
                <a:gd name="T4" fmla="*/ 7938 w 15"/>
                <a:gd name="T5" fmla="*/ 5605 h 7"/>
                <a:gd name="T6" fmla="*/ 11113 w 15"/>
                <a:gd name="T7" fmla="*/ 5605 h 7"/>
                <a:gd name="T8" fmla="*/ 12700 w 15"/>
                <a:gd name="T9" fmla="*/ 8407 h 7"/>
                <a:gd name="T10" fmla="*/ 15875 w 15"/>
                <a:gd name="T11" fmla="*/ 8407 h 7"/>
                <a:gd name="T12" fmla="*/ 19050 w 15"/>
                <a:gd name="T13" fmla="*/ 9808 h 7"/>
                <a:gd name="T14" fmla="*/ 20638 w 15"/>
                <a:gd name="T15" fmla="*/ 9808 h 7"/>
                <a:gd name="T16" fmla="*/ 23813 w 15"/>
                <a:gd name="T17" fmla="*/ 9808 h 7"/>
                <a:gd name="T18" fmla="*/ 19050 w 15"/>
                <a:gd name="T19" fmla="*/ 9808 h 7"/>
                <a:gd name="T20" fmla="*/ 12700 w 15"/>
                <a:gd name="T21" fmla="*/ 9808 h 7"/>
                <a:gd name="T22" fmla="*/ 9525 w 15"/>
                <a:gd name="T23" fmla="*/ 9808 h 7"/>
                <a:gd name="T24" fmla="*/ 7938 w 15"/>
                <a:gd name="T25" fmla="*/ 9808 h 7"/>
                <a:gd name="T26" fmla="*/ 4763 w 15"/>
                <a:gd name="T27" fmla="*/ 9808 h 7"/>
                <a:gd name="T28" fmla="*/ 1588 w 15"/>
                <a:gd name="T29" fmla="*/ 8407 h 7"/>
                <a:gd name="T30" fmla="*/ 1588 w 15"/>
                <a:gd name="T31" fmla="*/ 5605 h 7"/>
                <a:gd name="T32" fmla="*/ 0 w 15"/>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7"/>
                <a:gd name="T53" fmla="*/ 15 w 1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7">
                  <a:moveTo>
                    <a:pt x="0" y="0"/>
                  </a:moveTo>
                  <a:lnTo>
                    <a:pt x="3" y="1"/>
                  </a:lnTo>
                  <a:lnTo>
                    <a:pt x="5" y="4"/>
                  </a:lnTo>
                  <a:lnTo>
                    <a:pt x="7" y="4"/>
                  </a:lnTo>
                  <a:lnTo>
                    <a:pt x="8" y="6"/>
                  </a:lnTo>
                  <a:lnTo>
                    <a:pt x="10" y="6"/>
                  </a:lnTo>
                  <a:lnTo>
                    <a:pt x="12" y="7"/>
                  </a:lnTo>
                  <a:lnTo>
                    <a:pt x="13" y="7"/>
                  </a:lnTo>
                  <a:lnTo>
                    <a:pt x="15" y="7"/>
                  </a:lnTo>
                  <a:lnTo>
                    <a:pt x="12" y="7"/>
                  </a:lnTo>
                  <a:lnTo>
                    <a:pt x="8" y="7"/>
                  </a:lnTo>
                  <a:lnTo>
                    <a:pt x="6" y="7"/>
                  </a:lnTo>
                  <a:lnTo>
                    <a:pt x="5" y="7"/>
                  </a:lnTo>
                  <a:lnTo>
                    <a:pt x="3" y="7"/>
                  </a:lnTo>
                  <a:lnTo>
                    <a:pt x="1" y="6"/>
                  </a:lnTo>
                  <a:lnTo>
                    <a:pt x="1" y="4"/>
                  </a:lnTo>
                  <a:lnTo>
                    <a:pt x="0"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5" name="Freeform 406">
              <a:extLst>
                <a:ext uri="{FF2B5EF4-FFF2-40B4-BE49-F238E27FC236}">
                  <a16:creationId xmlns:a16="http://schemas.microsoft.com/office/drawing/2014/main" id="{8B93C33E-BDAE-5480-2734-F2B1D4CC0552}"/>
                </a:ext>
              </a:extLst>
            </p:cNvPr>
            <p:cNvSpPr>
              <a:spLocks/>
            </p:cNvSpPr>
            <p:nvPr/>
          </p:nvSpPr>
          <p:spPr bwMode="gray">
            <a:xfrm>
              <a:off x="6865730" y="1117226"/>
              <a:ext cx="58257" cy="39617"/>
            </a:xfrm>
            <a:custGeom>
              <a:avLst/>
              <a:gdLst>
                <a:gd name="T0" fmla="*/ 25400 w 32"/>
                <a:gd name="T1" fmla="*/ 2802 h 23"/>
                <a:gd name="T2" fmla="*/ 30162 w 32"/>
                <a:gd name="T3" fmla="*/ 0 h 23"/>
                <a:gd name="T4" fmla="*/ 33337 w 32"/>
                <a:gd name="T5" fmla="*/ 0 h 23"/>
                <a:gd name="T6" fmla="*/ 36512 w 32"/>
                <a:gd name="T7" fmla="*/ 4204 h 23"/>
                <a:gd name="T8" fmla="*/ 39687 w 32"/>
                <a:gd name="T9" fmla="*/ 5605 h 23"/>
                <a:gd name="T10" fmla="*/ 41275 w 32"/>
                <a:gd name="T11" fmla="*/ 11209 h 23"/>
                <a:gd name="T12" fmla="*/ 44450 w 32"/>
                <a:gd name="T13" fmla="*/ 15413 h 23"/>
                <a:gd name="T14" fmla="*/ 47625 w 32"/>
                <a:gd name="T15" fmla="*/ 19616 h 23"/>
                <a:gd name="T16" fmla="*/ 50800 w 32"/>
                <a:gd name="T17" fmla="*/ 21018 h 23"/>
                <a:gd name="T18" fmla="*/ 49212 w 32"/>
                <a:gd name="T19" fmla="*/ 26622 h 23"/>
                <a:gd name="T20" fmla="*/ 44450 w 32"/>
                <a:gd name="T21" fmla="*/ 28023 h 23"/>
                <a:gd name="T22" fmla="*/ 41275 w 32"/>
                <a:gd name="T23" fmla="*/ 30826 h 23"/>
                <a:gd name="T24" fmla="*/ 31750 w 32"/>
                <a:gd name="T25" fmla="*/ 32227 h 23"/>
                <a:gd name="T26" fmla="*/ 25400 w 32"/>
                <a:gd name="T27" fmla="*/ 32227 h 23"/>
                <a:gd name="T28" fmla="*/ 17462 w 32"/>
                <a:gd name="T29" fmla="*/ 30826 h 23"/>
                <a:gd name="T30" fmla="*/ 7937 w 32"/>
                <a:gd name="T31" fmla="*/ 28023 h 23"/>
                <a:gd name="T32" fmla="*/ 0 w 32"/>
                <a:gd name="T33" fmla="*/ 26622 h 23"/>
                <a:gd name="T34" fmla="*/ 0 w 32"/>
                <a:gd name="T35" fmla="*/ 25221 h 23"/>
                <a:gd name="T36" fmla="*/ 1588 w 32"/>
                <a:gd name="T37" fmla="*/ 21018 h 23"/>
                <a:gd name="T38" fmla="*/ 6350 w 32"/>
                <a:gd name="T39" fmla="*/ 16814 h 23"/>
                <a:gd name="T40" fmla="*/ 9525 w 32"/>
                <a:gd name="T41" fmla="*/ 15413 h 23"/>
                <a:gd name="T42" fmla="*/ 17462 w 32"/>
                <a:gd name="T43" fmla="*/ 11209 h 23"/>
                <a:gd name="T44" fmla="*/ 20637 w 32"/>
                <a:gd name="T45" fmla="*/ 9808 h 23"/>
                <a:gd name="T46" fmla="*/ 25400 w 32"/>
                <a:gd name="T47" fmla="*/ 4204 h 23"/>
                <a:gd name="T48" fmla="*/ 25400 w 32"/>
                <a:gd name="T49" fmla="*/ 280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3"/>
                <a:gd name="T77" fmla="*/ 32 w 32"/>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3">
                  <a:moveTo>
                    <a:pt x="16" y="2"/>
                  </a:moveTo>
                  <a:lnTo>
                    <a:pt x="19" y="0"/>
                  </a:lnTo>
                  <a:lnTo>
                    <a:pt x="21" y="0"/>
                  </a:lnTo>
                  <a:lnTo>
                    <a:pt x="23" y="3"/>
                  </a:lnTo>
                  <a:lnTo>
                    <a:pt x="25" y="4"/>
                  </a:lnTo>
                  <a:lnTo>
                    <a:pt x="26" y="8"/>
                  </a:lnTo>
                  <a:lnTo>
                    <a:pt x="28" y="11"/>
                  </a:lnTo>
                  <a:lnTo>
                    <a:pt x="30" y="14"/>
                  </a:lnTo>
                  <a:lnTo>
                    <a:pt x="32" y="15"/>
                  </a:lnTo>
                  <a:lnTo>
                    <a:pt x="31" y="19"/>
                  </a:lnTo>
                  <a:lnTo>
                    <a:pt x="28" y="20"/>
                  </a:lnTo>
                  <a:lnTo>
                    <a:pt x="26" y="22"/>
                  </a:lnTo>
                  <a:lnTo>
                    <a:pt x="20" y="23"/>
                  </a:lnTo>
                  <a:lnTo>
                    <a:pt x="16" y="23"/>
                  </a:lnTo>
                  <a:lnTo>
                    <a:pt x="11" y="22"/>
                  </a:lnTo>
                  <a:lnTo>
                    <a:pt x="5" y="20"/>
                  </a:lnTo>
                  <a:lnTo>
                    <a:pt x="0" y="19"/>
                  </a:lnTo>
                  <a:lnTo>
                    <a:pt x="0" y="18"/>
                  </a:lnTo>
                  <a:lnTo>
                    <a:pt x="1" y="15"/>
                  </a:lnTo>
                  <a:lnTo>
                    <a:pt x="4" y="12"/>
                  </a:lnTo>
                  <a:lnTo>
                    <a:pt x="6" y="11"/>
                  </a:lnTo>
                  <a:lnTo>
                    <a:pt x="11" y="8"/>
                  </a:lnTo>
                  <a:lnTo>
                    <a:pt x="13" y="7"/>
                  </a:lnTo>
                  <a:lnTo>
                    <a:pt x="16" y="3"/>
                  </a:lnTo>
                  <a:lnTo>
                    <a:pt x="16" y="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6" name="Freeform 407">
              <a:extLst>
                <a:ext uri="{FF2B5EF4-FFF2-40B4-BE49-F238E27FC236}">
                  <a16:creationId xmlns:a16="http://schemas.microsoft.com/office/drawing/2014/main" id="{69B1F926-7B84-3A24-5A36-217AE08EC9AD}"/>
                </a:ext>
              </a:extLst>
            </p:cNvPr>
            <p:cNvSpPr>
              <a:spLocks/>
            </p:cNvSpPr>
            <p:nvPr/>
          </p:nvSpPr>
          <p:spPr bwMode="gray">
            <a:xfrm>
              <a:off x="6911933" y="873569"/>
              <a:ext cx="305335" cy="213942"/>
            </a:xfrm>
            <a:custGeom>
              <a:avLst/>
              <a:gdLst>
                <a:gd name="T0" fmla="*/ 160338 w 165"/>
                <a:gd name="T1" fmla="*/ 11209 h 122"/>
                <a:gd name="T2" fmla="*/ 185738 w 165"/>
                <a:gd name="T3" fmla="*/ 9808 h 122"/>
                <a:gd name="T4" fmla="*/ 209550 w 165"/>
                <a:gd name="T5" fmla="*/ 5605 h 122"/>
                <a:gd name="T6" fmla="*/ 250825 w 165"/>
                <a:gd name="T7" fmla="*/ 1401 h 122"/>
                <a:gd name="T8" fmla="*/ 255588 w 165"/>
                <a:gd name="T9" fmla="*/ 5605 h 122"/>
                <a:gd name="T10" fmla="*/ 260350 w 165"/>
                <a:gd name="T11" fmla="*/ 7006 h 122"/>
                <a:gd name="T12" fmla="*/ 242888 w 165"/>
                <a:gd name="T13" fmla="*/ 19616 h 122"/>
                <a:gd name="T14" fmla="*/ 207963 w 165"/>
                <a:gd name="T15" fmla="*/ 35029 h 122"/>
                <a:gd name="T16" fmla="*/ 171450 w 165"/>
                <a:gd name="T17" fmla="*/ 44837 h 122"/>
                <a:gd name="T18" fmla="*/ 139700 w 165"/>
                <a:gd name="T19" fmla="*/ 56047 h 122"/>
                <a:gd name="T20" fmla="*/ 112713 w 165"/>
                <a:gd name="T21" fmla="*/ 70058 h 122"/>
                <a:gd name="T22" fmla="*/ 95250 w 165"/>
                <a:gd name="T23" fmla="*/ 70058 h 122"/>
                <a:gd name="T24" fmla="*/ 90488 w 165"/>
                <a:gd name="T25" fmla="*/ 75663 h 122"/>
                <a:gd name="T26" fmla="*/ 88900 w 165"/>
                <a:gd name="T27" fmla="*/ 79866 h 122"/>
                <a:gd name="T28" fmla="*/ 92075 w 165"/>
                <a:gd name="T29" fmla="*/ 81268 h 122"/>
                <a:gd name="T30" fmla="*/ 90488 w 165"/>
                <a:gd name="T31" fmla="*/ 86872 h 122"/>
                <a:gd name="T32" fmla="*/ 87313 w 165"/>
                <a:gd name="T33" fmla="*/ 92477 h 122"/>
                <a:gd name="T34" fmla="*/ 85725 w 165"/>
                <a:gd name="T35" fmla="*/ 100884 h 122"/>
                <a:gd name="T36" fmla="*/ 76200 w 165"/>
                <a:gd name="T37" fmla="*/ 109291 h 122"/>
                <a:gd name="T38" fmla="*/ 69850 w 165"/>
                <a:gd name="T39" fmla="*/ 114895 h 122"/>
                <a:gd name="T40" fmla="*/ 77788 w 165"/>
                <a:gd name="T41" fmla="*/ 133111 h 122"/>
                <a:gd name="T42" fmla="*/ 107950 w 165"/>
                <a:gd name="T43" fmla="*/ 152727 h 122"/>
                <a:gd name="T44" fmla="*/ 134938 w 165"/>
                <a:gd name="T45" fmla="*/ 168140 h 122"/>
                <a:gd name="T46" fmla="*/ 111125 w 165"/>
                <a:gd name="T47" fmla="*/ 170942 h 122"/>
                <a:gd name="T48" fmla="*/ 92075 w 165"/>
                <a:gd name="T49" fmla="*/ 170942 h 122"/>
                <a:gd name="T50" fmla="*/ 77788 w 165"/>
                <a:gd name="T51" fmla="*/ 170942 h 122"/>
                <a:gd name="T52" fmla="*/ 66675 w 165"/>
                <a:gd name="T53" fmla="*/ 168140 h 122"/>
                <a:gd name="T54" fmla="*/ 58738 w 165"/>
                <a:gd name="T55" fmla="*/ 158332 h 122"/>
                <a:gd name="T56" fmla="*/ 55563 w 165"/>
                <a:gd name="T57" fmla="*/ 151326 h 122"/>
                <a:gd name="T58" fmla="*/ 47625 w 165"/>
                <a:gd name="T59" fmla="*/ 151326 h 122"/>
                <a:gd name="T60" fmla="*/ 41275 w 165"/>
                <a:gd name="T61" fmla="*/ 152727 h 122"/>
                <a:gd name="T62" fmla="*/ 41275 w 165"/>
                <a:gd name="T63" fmla="*/ 158332 h 122"/>
                <a:gd name="T64" fmla="*/ 28575 w 165"/>
                <a:gd name="T65" fmla="*/ 156930 h 122"/>
                <a:gd name="T66" fmla="*/ 14288 w 165"/>
                <a:gd name="T67" fmla="*/ 147122 h 122"/>
                <a:gd name="T68" fmla="*/ 0 w 165"/>
                <a:gd name="T69" fmla="*/ 135913 h 122"/>
                <a:gd name="T70" fmla="*/ 9525 w 165"/>
                <a:gd name="T71" fmla="*/ 131709 h 122"/>
                <a:gd name="T72" fmla="*/ 15875 w 165"/>
                <a:gd name="T73" fmla="*/ 126105 h 122"/>
                <a:gd name="T74" fmla="*/ 15875 w 165"/>
                <a:gd name="T75" fmla="*/ 116297 h 122"/>
                <a:gd name="T76" fmla="*/ 17463 w 165"/>
                <a:gd name="T77" fmla="*/ 110692 h 122"/>
                <a:gd name="T78" fmla="*/ 20638 w 165"/>
                <a:gd name="T79" fmla="*/ 100884 h 122"/>
                <a:gd name="T80" fmla="*/ 38100 w 165"/>
                <a:gd name="T81" fmla="*/ 96680 h 122"/>
                <a:gd name="T82" fmla="*/ 58738 w 165"/>
                <a:gd name="T83" fmla="*/ 96680 h 122"/>
                <a:gd name="T84" fmla="*/ 82550 w 165"/>
                <a:gd name="T85" fmla="*/ 96680 h 122"/>
                <a:gd name="T86" fmla="*/ 57150 w 165"/>
                <a:gd name="T87" fmla="*/ 92477 h 122"/>
                <a:gd name="T88" fmla="*/ 39688 w 165"/>
                <a:gd name="T89" fmla="*/ 85471 h 122"/>
                <a:gd name="T90" fmla="*/ 34925 w 165"/>
                <a:gd name="T91" fmla="*/ 77064 h 122"/>
                <a:gd name="T92" fmla="*/ 46038 w 165"/>
                <a:gd name="T93" fmla="*/ 71459 h 122"/>
                <a:gd name="T94" fmla="*/ 55563 w 165"/>
                <a:gd name="T95" fmla="*/ 63052 h 122"/>
                <a:gd name="T96" fmla="*/ 55563 w 165"/>
                <a:gd name="T97" fmla="*/ 60250 h 122"/>
                <a:gd name="T98" fmla="*/ 50800 w 165"/>
                <a:gd name="T99" fmla="*/ 50442 h 122"/>
                <a:gd name="T100" fmla="*/ 47625 w 165"/>
                <a:gd name="T101" fmla="*/ 44837 h 122"/>
                <a:gd name="T102" fmla="*/ 79375 w 165"/>
                <a:gd name="T103" fmla="*/ 35029 h 122"/>
                <a:gd name="T104" fmla="*/ 115888 w 165"/>
                <a:gd name="T105" fmla="*/ 21017 h 1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5"/>
                <a:gd name="T160" fmla="*/ 0 h 122"/>
                <a:gd name="T161" fmla="*/ 165 w 165"/>
                <a:gd name="T162" fmla="*/ 122 h 1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5" h="122">
                  <a:moveTo>
                    <a:pt x="85" y="10"/>
                  </a:moveTo>
                  <a:lnTo>
                    <a:pt x="95" y="10"/>
                  </a:lnTo>
                  <a:lnTo>
                    <a:pt x="101" y="8"/>
                  </a:lnTo>
                  <a:lnTo>
                    <a:pt x="107" y="7"/>
                  </a:lnTo>
                  <a:lnTo>
                    <a:pt x="112" y="7"/>
                  </a:lnTo>
                  <a:lnTo>
                    <a:pt x="117" y="7"/>
                  </a:lnTo>
                  <a:lnTo>
                    <a:pt x="123" y="7"/>
                  </a:lnTo>
                  <a:lnTo>
                    <a:pt x="127" y="5"/>
                  </a:lnTo>
                  <a:lnTo>
                    <a:pt x="132" y="4"/>
                  </a:lnTo>
                  <a:lnTo>
                    <a:pt x="136" y="0"/>
                  </a:lnTo>
                  <a:lnTo>
                    <a:pt x="158" y="0"/>
                  </a:lnTo>
                  <a:lnTo>
                    <a:pt x="158" y="1"/>
                  </a:lnTo>
                  <a:lnTo>
                    <a:pt x="159" y="3"/>
                  </a:lnTo>
                  <a:lnTo>
                    <a:pt x="161" y="3"/>
                  </a:lnTo>
                  <a:lnTo>
                    <a:pt x="161" y="4"/>
                  </a:lnTo>
                  <a:lnTo>
                    <a:pt x="162" y="4"/>
                  </a:lnTo>
                  <a:lnTo>
                    <a:pt x="163" y="5"/>
                  </a:lnTo>
                  <a:lnTo>
                    <a:pt x="164" y="5"/>
                  </a:lnTo>
                  <a:lnTo>
                    <a:pt x="165" y="5"/>
                  </a:lnTo>
                  <a:lnTo>
                    <a:pt x="161" y="10"/>
                  </a:lnTo>
                  <a:lnTo>
                    <a:pt x="153" y="14"/>
                  </a:lnTo>
                  <a:lnTo>
                    <a:pt x="146" y="18"/>
                  </a:lnTo>
                  <a:lnTo>
                    <a:pt x="139" y="22"/>
                  </a:lnTo>
                  <a:lnTo>
                    <a:pt x="131" y="25"/>
                  </a:lnTo>
                  <a:lnTo>
                    <a:pt x="121" y="28"/>
                  </a:lnTo>
                  <a:lnTo>
                    <a:pt x="114" y="29"/>
                  </a:lnTo>
                  <a:lnTo>
                    <a:pt x="108" y="32"/>
                  </a:lnTo>
                  <a:lnTo>
                    <a:pt x="100" y="33"/>
                  </a:lnTo>
                  <a:lnTo>
                    <a:pt x="94" y="36"/>
                  </a:lnTo>
                  <a:lnTo>
                    <a:pt x="88" y="40"/>
                  </a:lnTo>
                  <a:lnTo>
                    <a:pt x="82" y="44"/>
                  </a:lnTo>
                  <a:lnTo>
                    <a:pt x="77" y="48"/>
                  </a:lnTo>
                  <a:lnTo>
                    <a:pt x="71" y="50"/>
                  </a:lnTo>
                  <a:lnTo>
                    <a:pt x="66" y="51"/>
                  </a:lnTo>
                  <a:lnTo>
                    <a:pt x="60" y="48"/>
                  </a:lnTo>
                  <a:lnTo>
                    <a:pt x="60" y="50"/>
                  </a:lnTo>
                  <a:lnTo>
                    <a:pt x="58" y="51"/>
                  </a:lnTo>
                  <a:lnTo>
                    <a:pt x="58" y="52"/>
                  </a:lnTo>
                  <a:lnTo>
                    <a:pt x="57" y="54"/>
                  </a:lnTo>
                  <a:lnTo>
                    <a:pt x="56" y="55"/>
                  </a:lnTo>
                  <a:lnTo>
                    <a:pt x="55" y="57"/>
                  </a:lnTo>
                  <a:lnTo>
                    <a:pt x="56" y="57"/>
                  </a:lnTo>
                  <a:lnTo>
                    <a:pt x="56" y="58"/>
                  </a:lnTo>
                  <a:lnTo>
                    <a:pt x="57" y="58"/>
                  </a:lnTo>
                  <a:lnTo>
                    <a:pt x="58" y="58"/>
                  </a:lnTo>
                  <a:lnTo>
                    <a:pt x="60" y="59"/>
                  </a:lnTo>
                  <a:lnTo>
                    <a:pt x="58" y="61"/>
                  </a:lnTo>
                  <a:lnTo>
                    <a:pt x="57" y="62"/>
                  </a:lnTo>
                  <a:lnTo>
                    <a:pt x="56" y="64"/>
                  </a:lnTo>
                  <a:lnTo>
                    <a:pt x="56" y="65"/>
                  </a:lnTo>
                  <a:lnTo>
                    <a:pt x="55" y="66"/>
                  </a:lnTo>
                  <a:lnTo>
                    <a:pt x="55" y="68"/>
                  </a:lnTo>
                  <a:lnTo>
                    <a:pt x="55" y="69"/>
                  </a:lnTo>
                  <a:lnTo>
                    <a:pt x="54" y="72"/>
                  </a:lnTo>
                  <a:lnTo>
                    <a:pt x="51" y="75"/>
                  </a:lnTo>
                  <a:lnTo>
                    <a:pt x="50" y="76"/>
                  </a:lnTo>
                  <a:lnTo>
                    <a:pt x="48" y="78"/>
                  </a:lnTo>
                  <a:lnTo>
                    <a:pt x="46" y="79"/>
                  </a:lnTo>
                  <a:lnTo>
                    <a:pt x="45" y="80"/>
                  </a:lnTo>
                  <a:lnTo>
                    <a:pt x="44" y="82"/>
                  </a:lnTo>
                  <a:lnTo>
                    <a:pt x="44" y="83"/>
                  </a:lnTo>
                  <a:lnTo>
                    <a:pt x="45" y="89"/>
                  </a:lnTo>
                  <a:lnTo>
                    <a:pt x="49" y="95"/>
                  </a:lnTo>
                  <a:lnTo>
                    <a:pt x="55" y="99"/>
                  </a:lnTo>
                  <a:lnTo>
                    <a:pt x="61" y="105"/>
                  </a:lnTo>
                  <a:lnTo>
                    <a:pt x="68" y="109"/>
                  </a:lnTo>
                  <a:lnTo>
                    <a:pt x="74" y="113"/>
                  </a:lnTo>
                  <a:lnTo>
                    <a:pt x="80" y="118"/>
                  </a:lnTo>
                  <a:lnTo>
                    <a:pt x="85" y="120"/>
                  </a:lnTo>
                  <a:lnTo>
                    <a:pt x="80" y="120"/>
                  </a:lnTo>
                  <a:lnTo>
                    <a:pt x="75" y="122"/>
                  </a:lnTo>
                  <a:lnTo>
                    <a:pt x="70" y="122"/>
                  </a:lnTo>
                  <a:lnTo>
                    <a:pt x="67" y="122"/>
                  </a:lnTo>
                  <a:lnTo>
                    <a:pt x="62" y="122"/>
                  </a:lnTo>
                  <a:lnTo>
                    <a:pt x="58" y="122"/>
                  </a:lnTo>
                  <a:lnTo>
                    <a:pt x="56" y="122"/>
                  </a:lnTo>
                  <a:lnTo>
                    <a:pt x="52" y="122"/>
                  </a:lnTo>
                  <a:lnTo>
                    <a:pt x="49" y="122"/>
                  </a:lnTo>
                  <a:lnTo>
                    <a:pt x="46" y="122"/>
                  </a:lnTo>
                  <a:lnTo>
                    <a:pt x="43" y="120"/>
                  </a:lnTo>
                  <a:lnTo>
                    <a:pt x="42" y="120"/>
                  </a:lnTo>
                  <a:lnTo>
                    <a:pt x="38" y="118"/>
                  </a:lnTo>
                  <a:lnTo>
                    <a:pt x="38" y="116"/>
                  </a:lnTo>
                  <a:lnTo>
                    <a:pt x="37" y="113"/>
                  </a:lnTo>
                  <a:lnTo>
                    <a:pt x="37" y="109"/>
                  </a:lnTo>
                  <a:lnTo>
                    <a:pt x="36" y="108"/>
                  </a:lnTo>
                  <a:lnTo>
                    <a:pt x="35" y="108"/>
                  </a:lnTo>
                  <a:lnTo>
                    <a:pt x="34" y="108"/>
                  </a:lnTo>
                  <a:lnTo>
                    <a:pt x="31" y="108"/>
                  </a:lnTo>
                  <a:lnTo>
                    <a:pt x="30" y="108"/>
                  </a:lnTo>
                  <a:lnTo>
                    <a:pt x="28" y="108"/>
                  </a:lnTo>
                  <a:lnTo>
                    <a:pt x="26" y="108"/>
                  </a:lnTo>
                  <a:lnTo>
                    <a:pt x="26" y="109"/>
                  </a:lnTo>
                  <a:lnTo>
                    <a:pt x="26" y="111"/>
                  </a:lnTo>
                  <a:lnTo>
                    <a:pt x="26" y="112"/>
                  </a:lnTo>
                  <a:lnTo>
                    <a:pt x="26" y="113"/>
                  </a:lnTo>
                  <a:lnTo>
                    <a:pt x="26" y="115"/>
                  </a:lnTo>
                  <a:lnTo>
                    <a:pt x="22" y="113"/>
                  </a:lnTo>
                  <a:lnTo>
                    <a:pt x="18" y="112"/>
                  </a:lnTo>
                  <a:lnTo>
                    <a:pt x="15" y="111"/>
                  </a:lnTo>
                  <a:lnTo>
                    <a:pt x="12" y="108"/>
                  </a:lnTo>
                  <a:lnTo>
                    <a:pt x="9" y="105"/>
                  </a:lnTo>
                  <a:lnTo>
                    <a:pt x="6" y="102"/>
                  </a:lnTo>
                  <a:lnTo>
                    <a:pt x="4" y="99"/>
                  </a:lnTo>
                  <a:lnTo>
                    <a:pt x="0" y="97"/>
                  </a:lnTo>
                  <a:lnTo>
                    <a:pt x="3" y="97"/>
                  </a:lnTo>
                  <a:lnTo>
                    <a:pt x="5" y="95"/>
                  </a:lnTo>
                  <a:lnTo>
                    <a:pt x="6" y="94"/>
                  </a:lnTo>
                  <a:lnTo>
                    <a:pt x="7" y="94"/>
                  </a:lnTo>
                  <a:lnTo>
                    <a:pt x="9" y="92"/>
                  </a:lnTo>
                  <a:lnTo>
                    <a:pt x="10" y="90"/>
                  </a:lnTo>
                  <a:lnTo>
                    <a:pt x="11" y="89"/>
                  </a:lnTo>
                  <a:lnTo>
                    <a:pt x="11" y="86"/>
                  </a:lnTo>
                  <a:lnTo>
                    <a:pt x="10" y="83"/>
                  </a:lnTo>
                  <a:lnTo>
                    <a:pt x="10" y="82"/>
                  </a:lnTo>
                  <a:lnTo>
                    <a:pt x="10" y="80"/>
                  </a:lnTo>
                  <a:lnTo>
                    <a:pt x="11" y="79"/>
                  </a:lnTo>
                  <a:lnTo>
                    <a:pt x="12" y="76"/>
                  </a:lnTo>
                  <a:lnTo>
                    <a:pt x="13" y="75"/>
                  </a:lnTo>
                  <a:lnTo>
                    <a:pt x="13" y="72"/>
                  </a:lnTo>
                  <a:lnTo>
                    <a:pt x="11" y="69"/>
                  </a:lnTo>
                  <a:lnTo>
                    <a:pt x="18" y="69"/>
                  </a:lnTo>
                  <a:lnTo>
                    <a:pt x="24" y="69"/>
                  </a:lnTo>
                  <a:lnTo>
                    <a:pt x="29" y="69"/>
                  </a:lnTo>
                  <a:lnTo>
                    <a:pt x="34" y="69"/>
                  </a:lnTo>
                  <a:lnTo>
                    <a:pt x="37" y="69"/>
                  </a:lnTo>
                  <a:lnTo>
                    <a:pt x="43" y="69"/>
                  </a:lnTo>
                  <a:lnTo>
                    <a:pt x="48" y="69"/>
                  </a:lnTo>
                  <a:lnTo>
                    <a:pt x="52" y="69"/>
                  </a:lnTo>
                  <a:lnTo>
                    <a:pt x="46" y="69"/>
                  </a:lnTo>
                  <a:lnTo>
                    <a:pt x="42" y="68"/>
                  </a:lnTo>
                  <a:lnTo>
                    <a:pt x="36" y="66"/>
                  </a:lnTo>
                  <a:lnTo>
                    <a:pt x="32" y="65"/>
                  </a:lnTo>
                  <a:lnTo>
                    <a:pt x="29" y="64"/>
                  </a:lnTo>
                  <a:lnTo>
                    <a:pt x="25" y="61"/>
                  </a:lnTo>
                  <a:lnTo>
                    <a:pt x="22" y="59"/>
                  </a:lnTo>
                  <a:lnTo>
                    <a:pt x="18" y="57"/>
                  </a:lnTo>
                  <a:lnTo>
                    <a:pt x="22" y="55"/>
                  </a:lnTo>
                  <a:lnTo>
                    <a:pt x="24" y="54"/>
                  </a:lnTo>
                  <a:lnTo>
                    <a:pt x="26" y="52"/>
                  </a:lnTo>
                  <a:lnTo>
                    <a:pt x="29" y="51"/>
                  </a:lnTo>
                  <a:lnTo>
                    <a:pt x="31" y="50"/>
                  </a:lnTo>
                  <a:lnTo>
                    <a:pt x="32" y="47"/>
                  </a:lnTo>
                  <a:lnTo>
                    <a:pt x="35" y="45"/>
                  </a:lnTo>
                  <a:lnTo>
                    <a:pt x="37" y="44"/>
                  </a:lnTo>
                  <a:lnTo>
                    <a:pt x="36" y="43"/>
                  </a:lnTo>
                  <a:lnTo>
                    <a:pt x="35" y="43"/>
                  </a:lnTo>
                  <a:lnTo>
                    <a:pt x="34" y="40"/>
                  </a:lnTo>
                  <a:lnTo>
                    <a:pt x="32" y="39"/>
                  </a:lnTo>
                  <a:lnTo>
                    <a:pt x="32" y="36"/>
                  </a:lnTo>
                  <a:lnTo>
                    <a:pt x="31" y="34"/>
                  </a:lnTo>
                  <a:lnTo>
                    <a:pt x="31" y="33"/>
                  </a:lnTo>
                  <a:lnTo>
                    <a:pt x="30" y="32"/>
                  </a:lnTo>
                  <a:lnTo>
                    <a:pt x="36" y="29"/>
                  </a:lnTo>
                  <a:lnTo>
                    <a:pt x="43" y="28"/>
                  </a:lnTo>
                  <a:lnTo>
                    <a:pt x="50" y="25"/>
                  </a:lnTo>
                  <a:lnTo>
                    <a:pt x="57" y="22"/>
                  </a:lnTo>
                  <a:lnTo>
                    <a:pt x="64" y="19"/>
                  </a:lnTo>
                  <a:lnTo>
                    <a:pt x="73" y="15"/>
                  </a:lnTo>
                  <a:lnTo>
                    <a:pt x="79" y="12"/>
                  </a:lnTo>
                  <a:lnTo>
                    <a:pt x="85" y="1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7" name="Freeform 408">
              <a:extLst>
                <a:ext uri="{FF2B5EF4-FFF2-40B4-BE49-F238E27FC236}">
                  <a16:creationId xmlns:a16="http://schemas.microsoft.com/office/drawing/2014/main" id="{D811D5B3-CA31-47AF-EC12-DC3E79A026A8}"/>
                </a:ext>
              </a:extLst>
            </p:cNvPr>
            <p:cNvSpPr>
              <a:spLocks/>
            </p:cNvSpPr>
            <p:nvPr/>
          </p:nvSpPr>
          <p:spPr bwMode="gray">
            <a:xfrm>
              <a:off x="6634719" y="1275703"/>
              <a:ext cx="46200" cy="25753"/>
            </a:xfrm>
            <a:custGeom>
              <a:avLst/>
              <a:gdLst>
                <a:gd name="T0" fmla="*/ 20638 w 25"/>
                <a:gd name="T1" fmla="*/ 0 h 14"/>
                <a:gd name="T2" fmla="*/ 26988 w 25"/>
                <a:gd name="T3" fmla="*/ 0 h 14"/>
                <a:gd name="T4" fmla="*/ 31750 w 25"/>
                <a:gd name="T5" fmla="*/ 1401 h 14"/>
                <a:gd name="T6" fmla="*/ 34925 w 25"/>
                <a:gd name="T7" fmla="*/ 5605 h 14"/>
                <a:gd name="T8" fmla="*/ 38100 w 25"/>
                <a:gd name="T9" fmla="*/ 7006 h 14"/>
                <a:gd name="T10" fmla="*/ 38100 w 25"/>
                <a:gd name="T11" fmla="*/ 8407 h 14"/>
                <a:gd name="T12" fmla="*/ 39688 w 25"/>
                <a:gd name="T13" fmla="*/ 11209 h 14"/>
                <a:gd name="T14" fmla="*/ 39688 w 25"/>
                <a:gd name="T15" fmla="*/ 12610 h 14"/>
                <a:gd name="T16" fmla="*/ 39688 w 25"/>
                <a:gd name="T17" fmla="*/ 18215 h 14"/>
                <a:gd name="T18" fmla="*/ 39688 w 25"/>
                <a:gd name="T19" fmla="*/ 19616 h 14"/>
                <a:gd name="T20" fmla="*/ 38100 w 25"/>
                <a:gd name="T21" fmla="*/ 19616 h 14"/>
                <a:gd name="T22" fmla="*/ 34925 w 25"/>
                <a:gd name="T23" fmla="*/ 19616 h 14"/>
                <a:gd name="T24" fmla="*/ 31750 w 25"/>
                <a:gd name="T25" fmla="*/ 19616 h 14"/>
                <a:gd name="T26" fmla="*/ 26988 w 25"/>
                <a:gd name="T27" fmla="*/ 19616 h 14"/>
                <a:gd name="T28" fmla="*/ 25400 w 25"/>
                <a:gd name="T29" fmla="*/ 19616 h 14"/>
                <a:gd name="T30" fmla="*/ 20638 w 25"/>
                <a:gd name="T31" fmla="*/ 19616 h 14"/>
                <a:gd name="T32" fmla="*/ 17463 w 25"/>
                <a:gd name="T33" fmla="*/ 19616 h 14"/>
                <a:gd name="T34" fmla="*/ 15875 w 25"/>
                <a:gd name="T35" fmla="*/ 19616 h 14"/>
                <a:gd name="T36" fmla="*/ 11113 w 25"/>
                <a:gd name="T37" fmla="*/ 19616 h 14"/>
                <a:gd name="T38" fmla="*/ 6350 w 25"/>
                <a:gd name="T39" fmla="*/ 18215 h 14"/>
                <a:gd name="T40" fmla="*/ 4763 w 25"/>
                <a:gd name="T41" fmla="*/ 16814 h 14"/>
                <a:gd name="T42" fmla="*/ 3175 w 25"/>
                <a:gd name="T43" fmla="*/ 12610 h 14"/>
                <a:gd name="T44" fmla="*/ 0 w 25"/>
                <a:gd name="T45" fmla="*/ 11209 h 14"/>
                <a:gd name="T46" fmla="*/ 0 w 25"/>
                <a:gd name="T47" fmla="*/ 8407 h 14"/>
                <a:gd name="T48" fmla="*/ 0 w 25"/>
                <a:gd name="T49" fmla="*/ 7006 h 14"/>
                <a:gd name="T50" fmla="*/ 3175 w 25"/>
                <a:gd name="T51" fmla="*/ 7006 h 14"/>
                <a:gd name="T52" fmla="*/ 4763 w 25"/>
                <a:gd name="T53" fmla="*/ 5605 h 14"/>
                <a:gd name="T54" fmla="*/ 7938 w 25"/>
                <a:gd name="T55" fmla="*/ 1401 h 14"/>
                <a:gd name="T56" fmla="*/ 11113 w 25"/>
                <a:gd name="T57" fmla="*/ 1401 h 14"/>
                <a:gd name="T58" fmla="*/ 15875 w 25"/>
                <a:gd name="T59" fmla="*/ 1401 h 14"/>
                <a:gd name="T60" fmla="*/ 19050 w 25"/>
                <a:gd name="T61" fmla="*/ 0 h 14"/>
                <a:gd name="T62" fmla="*/ 20638 w 25"/>
                <a:gd name="T63" fmla="*/ 0 h 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5"/>
                <a:gd name="T97" fmla="*/ 0 h 14"/>
                <a:gd name="T98" fmla="*/ 25 w 25"/>
                <a:gd name="T99" fmla="*/ 14 h 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5" h="14">
                  <a:moveTo>
                    <a:pt x="13" y="0"/>
                  </a:moveTo>
                  <a:lnTo>
                    <a:pt x="17" y="0"/>
                  </a:lnTo>
                  <a:lnTo>
                    <a:pt x="20" y="1"/>
                  </a:lnTo>
                  <a:lnTo>
                    <a:pt x="22" y="4"/>
                  </a:lnTo>
                  <a:lnTo>
                    <a:pt x="24" y="5"/>
                  </a:lnTo>
                  <a:lnTo>
                    <a:pt x="24" y="6"/>
                  </a:lnTo>
                  <a:lnTo>
                    <a:pt x="25" y="8"/>
                  </a:lnTo>
                  <a:lnTo>
                    <a:pt x="25" y="9"/>
                  </a:lnTo>
                  <a:lnTo>
                    <a:pt x="25" y="13"/>
                  </a:lnTo>
                  <a:lnTo>
                    <a:pt x="25" y="14"/>
                  </a:lnTo>
                  <a:lnTo>
                    <a:pt x="24" y="14"/>
                  </a:lnTo>
                  <a:lnTo>
                    <a:pt x="22" y="14"/>
                  </a:lnTo>
                  <a:lnTo>
                    <a:pt x="20" y="14"/>
                  </a:lnTo>
                  <a:lnTo>
                    <a:pt x="17" y="14"/>
                  </a:lnTo>
                  <a:lnTo>
                    <a:pt x="16" y="14"/>
                  </a:lnTo>
                  <a:lnTo>
                    <a:pt x="13" y="14"/>
                  </a:lnTo>
                  <a:lnTo>
                    <a:pt x="11" y="14"/>
                  </a:lnTo>
                  <a:lnTo>
                    <a:pt x="10" y="14"/>
                  </a:lnTo>
                  <a:lnTo>
                    <a:pt x="7" y="14"/>
                  </a:lnTo>
                  <a:lnTo>
                    <a:pt x="4" y="13"/>
                  </a:lnTo>
                  <a:lnTo>
                    <a:pt x="3" y="12"/>
                  </a:lnTo>
                  <a:lnTo>
                    <a:pt x="2" y="9"/>
                  </a:lnTo>
                  <a:lnTo>
                    <a:pt x="0" y="8"/>
                  </a:lnTo>
                  <a:lnTo>
                    <a:pt x="0" y="6"/>
                  </a:lnTo>
                  <a:lnTo>
                    <a:pt x="0" y="5"/>
                  </a:lnTo>
                  <a:lnTo>
                    <a:pt x="2" y="5"/>
                  </a:lnTo>
                  <a:lnTo>
                    <a:pt x="3" y="4"/>
                  </a:lnTo>
                  <a:lnTo>
                    <a:pt x="5" y="1"/>
                  </a:lnTo>
                  <a:lnTo>
                    <a:pt x="7" y="1"/>
                  </a:lnTo>
                  <a:lnTo>
                    <a:pt x="10" y="1"/>
                  </a:lnTo>
                  <a:lnTo>
                    <a:pt x="12" y="0"/>
                  </a:lnTo>
                  <a:lnTo>
                    <a:pt x="13"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8" name="Freeform 409">
              <a:extLst>
                <a:ext uri="{FF2B5EF4-FFF2-40B4-BE49-F238E27FC236}">
                  <a16:creationId xmlns:a16="http://schemas.microsoft.com/office/drawing/2014/main" id="{DEACD34A-29E1-7543-84DE-17CE6473A547}"/>
                </a:ext>
              </a:extLst>
            </p:cNvPr>
            <p:cNvSpPr>
              <a:spLocks/>
            </p:cNvSpPr>
            <p:nvPr/>
          </p:nvSpPr>
          <p:spPr bwMode="gray">
            <a:xfrm>
              <a:off x="9647910" y="1661987"/>
              <a:ext cx="261144" cy="344685"/>
            </a:xfrm>
            <a:custGeom>
              <a:avLst/>
              <a:gdLst>
                <a:gd name="T0" fmla="*/ 17463 w 141"/>
                <a:gd name="T1" fmla="*/ 25221 h 197"/>
                <a:gd name="T2" fmla="*/ 14288 w 141"/>
                <a:gd name="T3" fmla="*/ 18215 h 197"/>
                <a:gd name="T4" fmla="*/ 7938 w 141"/>
                <a:gd name="T5" fmla="*/ 11209 h 197"/>
                <a:gd name="T6" fmla="*/ 4763 w 141"/>
                <a:gd name="T7" fmla="*/ 5605 h 197"/>
                <a:gd name="T8" fmla="*/ 4763 w 141"/>
                <a:gd name="T9" fmla="*/ 0 h 197"/>
                <a:gd name="T10" fmla="*/ 7938 w 141"/>
                <a:gd name="T11" fmla="*/ 1401 h 197"/>
                <a:gd name="T12" fmla="*/ 14288 w 141"/>
                <a:gd name="T13" fmla="*/ 1401 h 197"/>
                <a:gd name="T14" fmla="*/ 17463 w 141"/>
                <a:gd name="T15" fmla="*/ 1401 h 197"/>
                <a:gd name="T16" fmla="*/ 30163 w 141"/>
                <a:gd name="T17" fmla="*/ 14012 h 197"/>
                <a:gd name="T18" fmla="*/ 47625 w 141"/>
                <a:gd name="T19" fmla="*/ 35029 h 197"/>
                <a:gd name="T20" fmla="*/ 60325 w 141"/>
                <a:gd name="T21" fmla="*/ 49041 h 197"/>
                <a:gd name="T22" fmla="*/ 69850 w 141"/>
                <a:gd name="T23" fmla="*/ 58849 h 197"/>
                <a:gd name="T24" fmla="*/ 80963 w 141"/>
                <a:gd name="T25" fmla="*/ 71459 h 197"/>
                <a:gd name="T26" fmla="*/ 92075 w 141"/>
                <a:gd name="T27" fmla="*/ 85471 h 197"/>
                <a:gd name="T28" fmla="*/ 103188 w 141"/>
                <a:gd name="T29" fmla="*/ 100884 h 197"/>
                <a:gd name="T30" fmla="*/ 115888 w 141"/>
                <a:gd name="T31" fmla="*/ 114895 h 197"/>
                <a:gd name="T32" fmla="*/ 130175 w 141"/>
                <a:gd name="T33" fmla="*/ 130308 h 197"/>
                <a:gd name="T34" fmla="*/ 152400 w 141"/>
                <a:gd name="T35" fmla="*/ 145721 h 197"/>
                <a:gd name="T36" fmla="*/ 177800 w 141"/>
                <a:gd name="T37" fmla="*/ 161134 h 197"/>
                <a:gd name="T38" fmla="*/ 196850 w 141"/>
                <a:gd name="T39" fmla="*/ 176546 h 197"/>
                <a:gd name="T40" fmla="*/ 200025 w 141"/>
                <a:gd name="T41" fmla="*/ 184953 h 197"/>
                <a:gd name="T42" fmla="*/ 190500 w 141"/>
                <a:gd name="T43" fmla="*/ 176546 h 197"/>
                <a:gd name="T44" fmla="*/ 179388 w 141"/>
                <a:gd name="T45" fmla="*/ 169541 h 197"/>
                <a:gd name="T46" fmla="*/ 166688 w 141"/>
                <a:gd name="T47" fmla="*/ 161134 h 197"/>
                <a:gd name="T48" fmla="*/ 160338 w 141"/>
                <a:gd name="T49" fmla="*/ 159733 h 197"/>
                <a:gd name="T50" fmla="*/ 157163 w 141"/>
                <a:gd name="T51" fmla="*/ 159733 h 197"/>
                <a:gd name="T52" fmla="*/ 155575 w 141"/>
                <a:gd name="T53" fmla="*/ 161134 h 197"/>
                <a:gd name="T54" fmla="*/ 155575 w 141"/>
                <a:gd name="T55" fmla="*/ 173744 h 197"/>
                <a:gd name="T56" fmla="*/ 160338 w 141"/>
                <a:gd name="T57" fmla="*/ 190558 h 197"/>
                <a:gd name="T58" fmla="*/ 176213 w 141"/>
                <a:gd name="T59" fmla="*/ 210174 h 197"/>
                <a:gd name="T60" fmla="*/ 198438 w 141"/>
                <a:gd name="T61" fmla="*/ 229791 h 197"/>
                <a:gd name="T62" fmla="*/ 217488 w 141"/>
                <a:gd name="T63" fmla="*/ 249407 h 197"/>
                <a:gd name="T64" fmla="*/ 222250 w 141"/>
                <a:gd name="T65" fmla="*/ 259215 h 197"/>
                <a:gd name="T66" fmla="*/ 219075 w 141"/>
                <a:gd name="T67" fmla="*/ 256413 h 197"/>
                <a:gd name="T68" fmla="*/ 215900 w 141"/>
                <a:gd name="T69" fmla="*/ 255012 h 197"/>
                <a:gd name="T70" fmla="*/ 212725 w 141"/>
                <a:gd name="T71" fmla="*/ 252209 h 197"/>
                <a:gd name="T72" fmla="*/ 198438 w 141"/>
                <a:gd name="T73" fmla="*/ 252209 h 197"/>
                <a:gd name="T74" fmla="*/ 198438 w 141"/>
                <a:gd name="T75" fmla="*/ 259215 h 197"/>
                <a:gd name="T76" fmla="*/ 198438 w 141"/>
                <a:gd name="T77" fmla="*/ 266221 h 197"/>
                <a:gd name="T78" fmla="*/ 198438 w 141"/>
                <a:gd name="T79" fmla="*/ 270424 h 197"/>
                <a:gd name="T80" fmla="*/ 198438 w 141"/>
                <a:gd name="T81" fmla="*/ 276029 h 197"/>
                <a:gd name="T82" fmla="*/ 192088 w 141"/>
                <a:gd name="T83" fmla="*/ 264820 h 197"/>
                <a:gd name="T84" fmla="*/ 182563 w 141"/>
                <a:gd name="T85" fmla="*/ 255012 h 197"/>
                <a:gd name="T86" fmla="*/ 173038 w 141"/>
                <a:gd name="T87" fmla="*/ 245203 h 197"/>
                <a:gd name="T88" fmla="*/ 169863 w 141"/>
                <a:gd name="T89" fmla="*/ 235395 h 197"/>
                <a:gd name="T90" fmla="*/ 166688 w 141"/>
                <a:gd name="T91" fmla="*/ 226988 h 197"/>
                <a:gd name="T92" fmla="*/ 160338 w 141"/>
                <a:gd name="T93" fmla="*/ 217180 h 197"/>
                <a:gd name="T94" fmla="*/ 155575 w 141"/>
                <a:gd name="T95" fmla="*/ 205971 h 197"/>
                <a:gd name="T96" fmla="*/ 150813 w 141"/>
                <a:gd name="T97" fmla="*/ 198965 h 197"/>
                <a:gd name="T98" fmla="*/ 139700 w 141"/>
                <a:gd name="T99" fmla="*/ 193360 h 197"/>
                <a:gd name="T100" fmla="*/ 130175 w 141"/>
                <a:gd name="T101" fmla="*/ 180750 h 197"/>
                <a:gd name="T102" fmla="*/ 122238 w 141"/>
                <a:gd name="T103" fmla="*/ 169541 h 197"/>
                <a:gd name="T104" fmla="*/ 120650 w 141"/>
                <a:gd name="T105" fmla="*/ 159733 h 197"/>
                <a:gd name="T106" fmla="*/ 115888 w 141"/>
                <a:gd name="T107" fmla="*/ 151326 h 197"/>
                <a:gd name="T108" fmla="*/ 103188 w 141"/>
                <a:gd name="T109" fmla="*/ 138715 h 197"/>
                <a:gd name="T110" fmla="*/ 90488 w 141"/>
                <a:gd name="T111" fmla="*/ 124703 h 197"/>
                <a:gd name="T112" fmla="*/ 82550 w 141"/>
                <a:gd name="T113" fmla="*/ 114895 h 197"/>
                <a:gd name="T114" fmla="*/ 77788 w 141"/>
                <a:gd name="T115" fmla="*/ 100884 h 197"/>
                <a:gd name="T116" fmla="*/ 69850 w 141"/>
                <a:gd name="T117" fmla="*/ 91076 h 197"/>
                <a:gd name="T118" fmla="*/ 46038 w 141"/>
                <a:gd name="T119" fmla="*/ 75663 h 197"/>
                <a:gd name="T120" fmla="*/ 26988 w 141"/>
                <a:gd name="T121" fmla="*/ 58849 h 197"/>
                <a:gd name="T122" fmla="*/ 20638 w 141"/>
                <a:gd name="T123" fmla="*/ 46238 h 197"/>
                <a:gd name="T124" fmla="*/ 17463 w 141"/>
                <a:gd name="T125" fmla="*/ 30826 h 1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1"/>
                <a:gd name="T190" fmla="*/ 0 h 197"/>
                <a:gd name="T191" fmla="*/ 141 w 141"/>
                <a:gd name="T192" fmla="*/ 197 h 1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1" h="197">
                  <a:moveTo>
                    <a:pt x="11" y="22"/>
                  </a:moveTo>
                  <a:lnTo>
                    <a:pt x="11" y="18"/>
                  </a:lnTo>
                  <a:lnTo>
                    <a:pt x="10" y="15"/>
                  </a:lnTo>
                  <a:lnTo>
                    <a:pt x="9" y="13"/>
                  </a:lnTo>
                  <a:lnTo>
                    <a:pt x="7" y="11"/>
                  </a:lnTo>
                  <a:lnTo>
                    <a:pt x="5" y="8"/>
                  </a:lnTo>
                  <a:lnTo>
                    <a:pt x="4" y="7"/>
                  </a:lnTo>
                  <a:lnTo>
                    <a:pt x="3" y="4"/>
                  </a:lnTo>
                  <a:lnTo>
                    <a:pt x="0" y="0"/>
                  </a:lnTo>
                  <a:lnTo>
                    <a:pt x="3" y="0"/>
                  </a:lnTo>
                  <a:lnTo>
                    <a:pt x="4" y="0"/>
                  </a:lnTo>
                  <a:lnTo>
                    <a:pt x="5" y="1"/>
                  </a:lnTo>
                  <a:lnTo>
                    <a:pt x="7" y="1"/>
                  </a:lnTo>
                  <a:lnTo>
                    <a:pt x="9" y="1"/>
                  </a:lnTo>
                  <a:lnTo>
                    <a:pt x="10" y="1"/>
                  </a:lnTo>
                  <a:lnTo>
                    <a:pt x="11" y="1"/>
                  </a:lnTo>
                  <a:lnTo>
                    <a:pt x="11" y="0"/>
                  </a:lnTo>
                  <a:lnTo>
                    <a:pt x="19" y="10"/>
                  </a:lnTo>
                  <a:lnTo>
                    <a:pt x="25" y="18"/>
                  </a:lnTo>
                  <a:lnTo>
                    <a:pt x="30" y="25"/>
                  </a:lnTo>
                  <a:lnTo>
                    <a:pt x="34" y="31"/>
                  </a:lnTo>
                  <a:lnTo>
                    <a:pt x="38" y="35"/>
                  </a:lnTo>
                  <a:lnTo>
                    <a:pt x="41" y="38"/>
                  </a:lnTo>
                  <a:lnTo>
                    <a:pt x="44" y="42"/>
                  </a:lnTo>
                  <a:lnTo>
                    <a:pt x="46" y="46"/>
                  </a:lnTo>
                  <a:lnTo>
                    <a:pt x="51" y="51"/>
                  </a:lnTo>
                  <a:lnTo>
                    <a:pt x="55" y="57"/>
                  </a:lnTo>
                  <a:lnTo>
                    <a:pt x="58" y="61"/>
                  </a:lnTo>
                  <a:lnTo>
                    <a:pt x="62" y="66"/>
                  </a:lnTo>
                  <a:lnTo>
                    <a:pt x="65" y="72"/>
                  </a:lnTo>
                  <a:lnTo>
                    <a:pt x="69" y="76"/>
                  </a:lnTo>
                  <a:lnTo>
                    <a:pt x="73" y="82"/>
                  </a:lnTo>
                  <a:lnTo>
                    <a:pt x="76" y="86"/>
                  </a:lnTo>
                  <a:lnTo>
                    <a:pt x="82" y="93"/>
                  </a:lnTo>
                  <a:lnTo>
                    <a:pt x="89" y="99"/>
                  </a:lnTo>
                  <a:lnTo>
                    <a:pt x="96" y="104"/>
                  </a:lnTo>
                  <a:lnTo>
                    <a:pt x="104" y="110"/>
                  </a:lnTo>
                  <a:lnTo>
                    <a:pt x="112" y="115"/>
                  </a:lnTo>
                  <a:lnTo>
                    <a:pt x="119" y="121"/>
                  </a:lnTo>
                  <a:lnTo>
                    <a:pt x="124" y="126"/>
                  </a:lnTo>
                  <a:lnTo>
                    <a:pt x="128" y="133"/>
                  </a:lnTo>
                  <a:lnTo>
                    <a:pt x="126" y="132"/>
                  </a:lnTo>
                  <a:lnTo>
                    <a:pt x="122" y="129"/>
                  </a:lnTo>
                  <a:lnTo>
                    <a:pt x="120" y="126"/>
                  </a:lnTo>
                  <a:lnTo>
                    <a:pt x="116" y="124"/>
                  </a:lnTo>
                  <a:lnTo>
                    <a:pt x="113" y="121"/>
                  </a:lnTo>
                  <a:lnTo>
                    <a:pt x="109" y="118"/>
                  </a:lnTo>
                  <a:lnTo>
                    <a:pt x="105" y="115"/>
                  </a:lnTo>
                  <a:lnTo>
                    <a:pt x="102" y="114"/>
                  </a:lnTo>
                  <a:lnTo>
                    <a:pt x="101" y="114"/>
                  </a:lnTo>
                  <a:lnTo>
                    <a:pt x="100" y="114"/>
                  </a:lnTo>
                  <a:lnTo>
                    <a:pt x="99" y="114"/>
                  </a:lnTo>
                  <a:lnTo>
                    <a:pt x="99" y="115"/>
                  </a:lnTo>
                  <a:lnTo>
                    <a:pt x="98" y="115"/>
                  </a:lnTo>
                  <a:lnTo>
                    <a:pt x="98" y="117"/>
                  </a:lnTo>
                  <a:lnTo>
                    <a:pt x="98" y="124"/>
                  </a:lnTo>
                  <a:lnTo>
                    <a:pt x="99" y="129"/>
                  </a:lnTo>
                  <a:lnTo>
                    <a:pt x="101" y="136"/>
                  </a:lnTo>
                  <a:lnTo>
                    <a:pt x="104" y="140"/>
                  </a:lnTo>
                  <a:lnTo>
                    <a:pt x="111" y="150"/>
                  </a:lnTo>
                  <a:lnTo>
                    <a:pt x="116" y="158"/>
                  </a:lnTo>
                  <a:lnTo>
                    <a:pt x="125" y="164"/>
                  </a:lnTo>
                  <a:lnTo>
                    <a:pt x="131" y="171"/>
                  </a:lnTo>
                  <a:lnTo>
                    <a:pt x="137" y="178"/>
                  </a:lnTo>
                  <a:lnTo>
                    <a:pt x="141" y="185"/>
                  </a:lnTo>
                  <a:lnTo>
                    <a:pt x="140" y="185"/>
                  </a:lnTo>
                  <a:lnTo>
                    <a:pt x="139" y="183"/>
                  </a:lnTo>
                  <a:lnTo>
                    <a:pt x="138" y="183"/>
                  </a:lnTo>
                  <a:lnTo>
                    <a:pt x="137" y="182"/>
                  </a:lnTo>
                  <a:lnTo>
                    <a:pt x="136" y="182"/>
                  </a:lnTo>
                  <a:lnTo>
                    <a:pt x="134" y="182"/>
                  </a:lnTo>
                  <a:lnTo>
                    <a:pt x="134" y="180"/>
                  </a:lnTo>
                  <a:lnTo>
                    <a:pt x="133" y="180"/>
                  </a:lnTo>
                  <a:lnTo>
                    <a:pt x="125" y="180"/>
                  </a:lnTo>
                  <a:lnTo>
                    <a:pt x="125" y="183"/>
                  </a:lnTo>
                  <a:lnTo>
                    <a:pt x="125" y="185"/>
                  </a:lnTo>
                  <a:lnTo>
                    <a:pt x="125" y="187"/>
                  </a:lnTo>
                  <a:lnTo>
                    <a:pt x="125" y="190"/>
                  </a:lnTo>
                  <a:lnTo>
                    <a:pt x="125" y="191"/>
                  </a:lnTo>
                  <a:lnTo>
                    <a:pt x="125" y="193"/>
                  </a:lnTo>
                  <a:lnTo>
                    <a:pt x="125" y="196"/>
                  </a:lnTo>
                  <a:lnTo>
                    <a:pt x="125" y="197"/>
                  </a:lnTo>
                  <a:lnTo>
                    <a:pt x="124" y="193"/>
                  </a:lnTo>
                  <a:lnTo>
                    <a:pt x="121" y="189"/>
                  </a:lnTo>
                  <a:lnTo>
                    <a:pt x="118" y="185"/>
                  </a:lnTo>
                  <a:lnTo>
                    <a:pt x="115" y="182"/>
                  </a:lnTo>
                  <a:lnTo>
                    <a:pt x="112" y="178"/>
                  </a:lnTo>
                  <a:lnTo>
                    <a:pt x="109" y="175"/>
                  </a:lnTo>
                  <a:lnTo>
                    <a:pt x="108" y="171"/>
                  </a:lnTo>
                  <a:lnTo>
                    <a:pt x="107" y="168"/>
                  </a:lnTo>
                  <a:lnTo>
                    <a:pt x="107" y="165"/>
                  </a:lnTo>
                  <a:lnTo>
                    <a:pt x="105" y="162"/>
                  </a:lnTo>
                  <a:lnTo>
                    <a:pt x="102" y="159"/>
                  </a:lnTo>
                  <a:lnTo>
                    <a:pt x="101" y="155"/>
                  </a:lnTo>
                  <a:lnTo>
                    <a:pt x="99" y="152"/>
                  </a:lnTo>
                  <a:lnTo>
                    <a:pt x="98" y="147"/>
                  </a:lnTo>
                  <a:lnTo>
                    <a:pt x="96" y="144"/>
                  </a:lnTo>
                  <a:lnTo>
                    <a:pt x="95" y="142"/>
                  </a:lnTo>
                  <a:lnTo>
                    <a:pt x="92" y="140"/>
                  </a:lnTo>
                  <a:lnTo>
                    <a:pt x="88" y="138"/>
                  </a:lnTo>
                  <a:lnTo>
                    <a:pt x="85" y="133"/>
                  </a:lnTo>
                  <a:lnTo>
                    <a:pt x="82" y="129"/>
                  </a:lnTo>
                  <a:lnTo>
                    <a:pt x="80" y="125"/>
                  </a:lnTo>
                  <a:lnTo>
                    <a:pt x="77" y="121"/>
                  </a:lnTo>
                  <a:lnTo>
                    <a:pt x="77" y="117"/>
                  </a:lnTo>
                  <a:lnTo>
                    <a:pt x="76" y="114"/>
                  </a:lnTo>
                  <a:lnTo>
                    <a:pt x="75" y="111"/>
                  </a:lnTo>
                  <a:lnTo>
                    <a:pt x="73" y="108"/>
                  </a:lnTo>
                  <a:lnTo>
                    <a:pt x="69" y="103"/>
                  </a:lnTo>
                  <a:lnTo>
                    <a:pt x="65" y="99"/>
                  </a:lnTo>
                  <a:lnTo>
                    <a:pt x="61" y="93"/>
                  </a:lnTo>
                  <a:lnTo>
                    <a:pt x="57" y="89"/>
                  </a:lnTo>
                  <a:lnTo>
                    <a:pt x="55" y="85"/>
                  </a:lnTo>
                  <a:lnTo>
                    <a:pt x="52" y="82"/>
                  </a:lnTo>
                  <a:lnTo>
                    <a:pt x="51" y="76"/>
                  </a:lnTo>
                  <a:lnTo>
                    <a:pt x="49" y="72"/>
                  </a:lnTo>
                  <a:lnTo>
                    <a:pt x="46" y="68"/>
                  </a:lnTo>
                  <a:lnTo>
                    <a:pt x="44" y="65"/>
                  </a:lnTo>
                  <a:lnTo>
                    <a:pt x="37" y="59"/>
                  </a:lnTo>
                  <a:lnTo>
                    <a:pt x="29" y="54"/>
                  </a:lnTo>
                  <a:lnTo>
                    <a:pt x="23" y="47"/>
                  </a:lnTo>
                  <a:lnTo>
                    <a:pt x="17" y="42"/>
                  </a:lnTo>
                  <a:lnTo>
                    <a:pt x="15" y="38"/>
                  </a:lnTo>
                  <a:lnTo>
                    <a:pt x="13" y="33"/>
                  </a:lnTo>
                  <a:lnTo>
                    <a:pt x="12" y="28"/>
                  </a:lnTo>
                  <a:lnTo>
                    <a:pt x="11" y="2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39" name="Freeform 410">
              <a:extLst>
                <a:ext uri="{FF2B5EF4-FFF2-40B4-BE49-F238E27FC236}">
                  <a16:creationId xmlns:a16="http://schemas.microsoft.com/office/drawing/2014/main" id="{590226E6-BD1A-A8AB-78E8-A8D1B95FA309}"/>
                </a:ext>
              </a:extLst>
            </p:cNvPr>
            <p:cNvSpPr>
              <a:spLocks/>
            </p:cNvSpPr>
            <p:nvPr/>
          </p:nvSpPr>
          <p:spPr bwMode="gray">
            <a:xfrm>
              <a:off x="6421786" y="826026"/>
              <a:ext cx="4013568" cy="1390626"/>
            </a:xfrm>
            <a:custGeom>
              <a:avLst/>
              <a:gdLst>
                <a:gd name="T0" fmla="*/ 355600 w 2164"/>
                <a:gd name="T1" fmla="*/ 928970 h 795"/>
                <a:gd name="T2" fmla="*/ 415925 w 2164"/>
                <a:gd name="T3" fmla="*/ 1028452 h 795"/>
                <a:gd name="T4" fmla="*/ 609600 w 2164"/>
                <a:gd name="T5" fmla="*/ 1029853 h 795"/>
                <a:gd name="T6" fmla="*/ 576262 w 2164"/>
                <a:gd name="T7" fmla="*/ 882732 h 795"/>
                <a:gd name="T8" fmla="*/ 933450 w 2164"/>
                <a:gd name="T9" fmla="*/ 701982 h 795"/>
                <a:gd name="T10" fmla="*/ 1479550 w 2164"/>
                <a:gd name="T11" fmla="*/ 815476 h 795"/>
                <a:gd name="T12" fmla="*/ 1682750 w 2164"/>
                <a:gd name="T13" fmla="*/ 808470 h 795"/>
                <a:gd name="T14" fmla="*/ 1789112 w 2164"/>
                <a:gd name="T15" fmla="*/ 760831 h 795"/>
                <a:gd name="T16" fmla="*/ 2149475 w 2164"/>
                <a:gd name="T17" fmla="*/ 847702 h 795"/>
                <a:gd name="T18" fmla="*/ 2324100 w 2164"/>
                <a:gd name="T19" fmla="*/ 811272 h 795"/>
                <a:gd name="T20" fmla="*/ 2374900 w 2164"/>
                <a:gd name="T21" fmla="*/ 711790 h 795"/>
                <a:gd name="T22" fmla="*/ 2700337 w 2164"/>
                <a:gd name="T23" fmla="*/ 889737 h 795"/>
                <a:gd name="T24" fmla="*/ 2754312 w 2164"/>
                <a:gd name="T25" fmla="*/ 975208 h 795"/>
                <a:gd name="T26" fmla="*/ 2854324 w 2164"/>
                <a:gd name="T27" fmla="*/ 921964 h 795"/>
                <a:gd name="T28" fmla="*/ 2767012 w 2164"/>
                <a:gd name="T29" fmla="*/ 701982 h 795"/>
                <a:gd name="T30" fmla="*/ 2584450 w 2164"/>
                <a:gd name="T31" fmla="*/ 645935 h 795"/>
                <a:gd name="T32" fmla="*/ 2770187 w 2164"/>
                <a:gd name="T33" fmla="*/ 528238 h 795"/>
                <a:gd name="T34" fmla="*/ 2874962 w 2164"/>
                <a:gd name="T35" fmla="*/ 466587 h 795"/>
                <a:gd name="T36" fmla="*/ 2994024 w 2164"/>
                <a:gd name="T37" fmla="*/ 453976 h 795"/>
                <a:gd name="T38" fmla="*/ 3035299 w 2164"/>
                <a:gd name="T39" fmla="*/ 456779 h 795"/>
                <a:gd name="T40" fmla="*/ 3062287 w 2164"/>
                <a:gd name="T41" fmla="*/ 659947 h 795"/>
                <a:gd name="T42" fmla="*/ 3209924 w 2164"/>
                <a:gd name="T43" fmla="*/ 745418 h 795"/>
                <a:gd name="T44" fmla="*/ 3211512 w 2164"/>
                <a:gd name="T45" fmla="*/ 669755 h 795"/>
                <a:gd name="T46" fmla="*/ 3103562 w 2164"/>
                <a:gd name="T47" fmla="*/ 560464 h 795"/>
                <a:gd name="T48" fmla="*/ 3206749 w 2164"/>
                <a:gd name="T49" fmla="*/ 498813 h 795"/>
                <a:gd name="T50" fmla="*/ 3319463 w 2164"/>
                <a:gd name="T51" fmla="*/ 428755 h 795"/>
                <a:gd name="T52" fmla="*/ 3217862 w 2164"/>
                <a:gd name="T53" fmla="*/ 318064 h 795"/>
                <a:gd name="T54" fmla="*/ 3405188 w 2164"/>
                <a:gd name="T55" fmla="*/ 369907 h 795"/>
                <a:gd name="T56" fmla="*/ 3302000 w 2164"/>
                <a:gd name="T57" fmla="*/ 290040 h 795"/>
                <a:gd name="T58" fmla="*/ 2986087 w 2164"/>
                <a:gd name="T59" fmla="*/ 219982 h 795"/>
                <a:gd name="T60" fmla="*/ 2859087 w 2164"/>
                <a:gd name="T61" fmla="*/ 236796 h 795"/>
                <a:gd name="T62" fmla="*/ 2711450 w 2164"/>
                <a:gd name="T63" fmla="*/ 222785 h 795"/>
                <a:gd name="T64" fmla="*/ 2401887 w 2164"/>
                <a:gd name="T65" fmla="*/ 175145 h 795"/>
                <a:gd name="T66" fmla="*/ 2281237 w 2164"/>
                <a:gd name="T67" fmla="*/ 169540 h 795"/>
                <a:gd name="T68" fmla="*/ 2152650 w 2164"/>
                <a:gd name="T69" fmla="*/ 158331 h 795"/>
                <a:gd name="T70" fmla="*/ 2000250 w 2164"/>
                <a:gd name="T71" fmla="*/ 183552 h 795"/>
                <a:gd name="T72" fmla="*/ 1792287 w 2164"/>
                <a:gd name="T73" fmla="*/ 134511 h 795"/>
                <a:gd name="T74" fmla="*/ 1611312 w 2164"/>
                <a:gd name="T75" fmla="*/ 137314 h 795"/>
                <a:gd name="T76" fmla="*/ 1462087 w 2164"/>
                <a:gd name="T77" fmla="*/ 134511 h 795"/>
                <a:gd name="T78" fmla="*/ 1341437 w 2164"/>
                <a:gd name="T79" fmla="*/ 11209 h 795"/>
                <a:gd name="T80" fmla="*/ 1244600 w 2164"/>
                <a:gd name="T81" fmla="*/ 43436 h 795"/>
                <a:gd name="T82" fmla="*/ 1041400 w 2164"/>
                <a:gd name="T83" fmla="*/ 92477 h 795"/>
                <a:gd name="T84" fmla="*/ 1042987 w 2164"/>
                <a:gd name="T85" fmla="*/ 110692 h 795"/>
                <a:gd name="T86" fmla="*/ 1074737 w 2164"/>
                <a:gd name="T87" fmla="*/ 194761 h 795"/>
                <a:gd name="T88" fmla="*/ 938212 w 2164"/>
                <a:gd name="T89" fmla="*/ 140116 h 795"/>
                <a:gd name="T90" fmla="*/ 873125 w 2164"/>
                <a:gd name="T91" fmla="*/ 154128 h 795"/>
                <a:gd name="T92" fmla="*/ 931862 w 2164"/>
                <a:gd name="T93" fmla="*/ 243802 h 795"/>
                <a:gd name="T94" fmla="*/ 1003300 w 2164"/>
                <a:gd name="T95" fmla="*/ 285837 h 795"/>
                <a:gd name="T96" fmla="*/ 904875 w 2164"/>
                <a:gd name="T97" fmla="*/ 325069 h 795"/>
                <a:gd name="T98" fmla="*/ 893762 w 2164"/>
                <a:gd name="T99" fmla="*/ 252209 h 795"/>
                <a:gd name="T100" fmla="*/ 782637 w 2164"/>
                <a:gd name="T101" fmla="*/ 124703 h 795"/>
                <a:gd name="T102" fmla="*/ 742950 w 2164"/>
                <a:gd name="T103" fmla="*/ 194761 h 795"/>
                <a:gd name="T104" fmla="*/ 633412 w 2164"/>
                <a:gd name="T105" fmla="*/ 226988 h 795"/>
                <a:gd name="T106" fmla="*/ 615950 w 2164"/>
                <a:gd name="T107" fmla="*/ 257814 h 795"/>
                <a:gd name="T108" fmla="*/ 458787 w 2164"/>
                <a:gd name="T109" fmla="*/ 262017 h 795"/>
                <a:gd name="T110" fmla="*/ 360362 w 2164"/>
                <a:gd name="T111" fmla="*/ 285837 h 795"/>
                <a:gd name="T112" fmla="*/ 314325 w 2164"/>
                <a:gd name="T113" fmla="*/ 295645 h 795"/>
                <a:gd name="T114" fmla="*/ 266700 w 2164"/>
                <a:gd name="T115" fmla="*/ 369907 h 795"/>
                <a:gd name="T116" fmla="*/ 76200 w 2164"/>
                <a:gd name="T117" fmla="*/ 312459 h 795"/>
                <a:gd name="T118" fmla="*/ 247650 w 2164"/>
                <a:gd name="T119" fmla="*/ 283035 h 795"/>
                <a:gd name="T120" fmla="*/ 0 w 2164"/>
                <a:gd name="T121" fmla="*/ 263418 h 795"/>
                <a:gd name="T122" fmla="*/ 98425 w 2164"/>
                <a:gd name="T123" fmla="*/ 432959 h 795"/>
                <a:gd name="T124" fmla="*/ 111125 w 2164"/>
                <a:gd name="T125" fmla="*/ 640331 h 7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4"/>
                <a:gd name="T190" fmla="*/ 0 h 795"/>
                <a:gd name="T191" fmla="*/ 2164 w 2164"/>
                <a:gd name="T192" fmla="*/ 795 h 7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4" h="795">
                  <a:moveTo>
                    <a:pt x="111" y="544"/>
                  </a:moveTo>
                  <a:lnTo>
                    <a:pt x="113" y="544"/>
                  </a:lnTo>
                  <a:lnTo>
                    <a:pt x="124" y="544"/>
                  </a:lnTo>
                  <a:lnTo>
                    <a:pt x="130" y="539"/>
                  </a:lnTo>
                  <a:lnTo>
                    <a:pt x="143" y="539"/>
                  </a:lnTo>
                  <a:lnTo>
                    <a:pt x="151" y="544"/>
                  </a:lnTo>
                  <a:lnTo>
                    <a:pt x="158" y="551"/>
                  </a:lnTo>
                  <a:lnTo>
                    <a:pt x="156" y="561"/>
                  </a:lnTo>
                  <a:lnTo>
                    <a:pt x="170" y="564"/>
                  </a:lnTo>
                  <a:lnTo>
                    <a:pt x="177" y="582"/>
                  </a:lnTo>
                  <a:lnTo>
                    <a:pt x="186" y="579"/>
                  </a:lnTo>
                  <a:lnTo>
                    <a:pt x="192" y="586"/>
                  </a:lnTo>
                  <a:lnTo>
                    <a:pt x="202" y="585"/>
                  </a:lnTo>
                  <a:lnTo>
                    <a:pt x="213" y="592"/>
                  </a:lnTo>
                  <a:lnTo>
                    <a:pt x="226" y="592"/>
                  </a:lnTo>
                  <a:lnTo>
                    <a:pt x="239" y="600"/>
                  </a:lnTo>
                  <a:lnTo>
                    <a:pt x="250" y="605"/>
                  </a:lnTo>
                  <a:lnTo>
                    <a:pt x="248" y="618"/>
                  </a:lnTo>
                  <a:lnTo>
                    <a:pt x="248" y="630"/>
                  </a:lnTo>
                  <a:lnTo>
                    <a:pt x="250" y="643"/>
                  </a:lnTo>
                  <a:lnTo>
                    <a:pt x="242" y="643"/>
                  </a:lnTo>
                  <a:lnTo>
                    <a:pt x="229" y="646"/>
                  </a:lnTo>
                  <a:lnTo>
                    <a:pt x="226" y="658"/>
                  </a:lnTo>
                  <a:lnTo>
                    <a:pt x="227" y="658"/>
                  </a:lnTo>
                  <a:lnTo>
                    <a:pt x="227" y="657"/>
                  </a:lnTo>
                  <a:lnTo>
                    <a:pt x="229" y="657"/>
                  </a:lnTo>
                  <a:lnTo>
                    <a:pt x="230" y="657"/>
                  </a:lnTo>
                  <a:lnTo>
                    <a:pt x="231" y="656"/>
                  </a:lnTo>
                  <a:lnTo>
                    <a:pt x="232" y="656"/>
                  </a:lnTo>
                  <a:lnTo>
                    <a:pt x="230" y="657"/>
                  </a:lnTo>
                  <a:lnTo>
                    <a:pt x="229" y="660"/>
                  </a:lnTo>
                  <a:lnTo>
                    <a:pt x="226" y="661"/>
                  </a:lnTo>
                  <a:lnTo>
                    <a:pt x="224" y="663"/>
                  </a:lnTo>
                  <a:lnTo>
                    <a:pt x="223" y="665"/>
                  </a:lnTo>
                  <a:lnTo>
                    <a:pt x="220" y="667"/>
                  </a:lnTo>
                  <a:lnTo>
                    <a:pt x="218" y="668"/>
                  </a:lnTo>
                  <a:lnTo>
                    <a:pt x="215" y="671"/>
                  </a:lnTo>
                  <a:lnTo>
                    <a:pt x="217" y="671"/>
                  </a:lnTo>
                  <a:lnTo>
                    <a:pt x="219" y="672"/>
                  </a:lnTo>
                  <a:lnTo>
                    <a:pt x="221" y="672"/>
                  </a:lnTo>
                  <a:lnTo>
                    <a:pt x="224" y="674"/>
                  </a:lnTo>
                  <a:lnTo>
                    <a:pt x="225" y="675"/>
                  </a:lnTo>
                  <a:lnTo>
                    <a:pt x="227" y="675"/>
                  </a:lnTo>
                  <a:lnTo>
                    <a:pt x="229" y="675"/>
                  </a:lnTo>
                  <a:lnTo>
                    <a:pt x="227" y="679"/>
                  </a:lnTo>
                  <a:lnTo>
                    <a:pt x="226" y="682"/>
                  </a:lnTo>
                  <a:lnTo>
                    <a:pt x="225" y="685"/>
                  </a:lnTo>
                  <a:lnTo>
                    <a:pt x="224" y="688"/>
                  </a:lnTo>
                  <a:lnTo>
                    <a:pt x="221" y="689"/>
                  </a:lnTo>
                  <a:lnTo>
                    <a:pt x="219" y="692"/>
                  </a:lnTo>
                  <a:lnTo>
                    <a:pt x="217" y="693"/>
                  </a:lnTo>
                  <a:lnTo>
                    <a:pt x="213" y="696"/>
                  </a:lnTo>
                  <a:lnTo>
                    <a:pt x="213" y="700"/>
                  </a:lnTo>
                  <a:lnTo>
                    <a:pt x="214" y="703"/>
                  </a:lnTo>
                  <a:lnTo>
                    <a:pt x="217" y="706"/>
                  </a:lnTo>
                  <a:lnTo>
                    <a:pt x="220" y="707"/>
                  </a:lnTo>
                  <a:lnTo>
                    <a:pt x="224" y="708"/>
                  </a:lnTo>
                  <a:lnTo>
                    <a:pt x="229" y="711"/>
                  </a:lnTo>
                  <a:lnTo>
                    <a:pt x="232" y="714"/>
                  </a:lnTo>
                  <a:lnTo>
                    <a:pt x="237" y="718"/>
                  </a:lnTo>
                  <a:lnTo>
                    <a:pt x="240" y="721"/>
                  </a:lnTo>
                  <a:lnTo>
                    <a:pt x="244" y="724"/>
                  </a:lnTo>
                  <a:lnTo>
                    <a:pt x="248" y="727"/>
                  </a:lnTo>
                  <a:lnTo>
                    <a:pt x="252" y="729"/>
                  </a:lnTo>
                  <a:lnTo>
                    <a:pt x="257" y="731"/>
                  </a:lnTo>
                  <a:lnTo>
                    <a:pt x="262" y="734"/>
                  </a:lnTo>
                  <a:lnTo>
                    <a:pt x="267" y="735"/>
                  </a:lnTo>
                  <a:lnTo>
                    <a:pt x="271" y="738"/>
                  </a:lnTo>
                  <a:lnTo>
                    <a:pt x="275" y="741"/>
                  </a:lnTo>
                  <a:lnTo>
                    <a:pt x="290" y="745"/>
                  </a:lnTo>
                  <a:lnTo>
                    <a:pt x="305" y="750"/>
                  </a:lnTo>
                  <a:lnTo>
                    <a:pt x="314" y="745"/>
                  </a:lnTo>
                  <a:lnTo>
                    <a:pt x="326" y="753"/>
                  </a:lnTo>
                  <a:lnTo>
                    <a:pt x="337" y="760"/>
                  </a:lnTo>
                  <a:lnTo>
                    <a:pt x="348" y="756"/>
                  </a:lnTo>
                  <a:lnTo>
                    <a:pt x="361" y="760"/>
                  </a:lnTo>
                  <a:lnTo>
                    <a:pt x="369" y="770"/>
                  </a:lnTo>
                  <a:lnTo>
                    <a:pt x="382" y="778"/>
                  </a:lnTo>
                  <a:lnTo>
                    <a:pt x="393" y="788"/>
                  </a:lnTo>
                  <a:lnTo>
                    <a:pt x="404" y="795"/>
                  </a:lnTo>
                  <a:lnTo>
                    <a:pt x="412" y="782"/>
                  </a:lnTo>
                  <a:lnTo>
                    <a:pt x="414" y="782"/>
                  </a:lnTo>
                  <a:lnTo>
                    <a:pt x="413" y="781"/>
                  </a:lnTo>
                  <a:lnTo>
                    <a:pt x="412" y="780"/>
                  </a:lnTo>
                  <a:lnTo>
                    <a:pt x="411" y="778"/>
                  </a:lnTo>
                  <a:lnTo>
                    <a:pt x="409" y="777"/>
                  </a:lnTo>
                  <a:lnTo>
                    <a:pt x="408" y="775"/>
                  </a:lnTo>
                  <a:lnTo>
                    <a:pt x="408" y="774"/>
                  </a:lnTo>
                  <a:lnTo>
                    <a:pt x="408" y="773"/>
                  </a:lnTo>
                  <a:lnTo>
                    <a:pt x="408" y="770"/>
                  </a:lnTo>
                  <a:lnTo>
                    <a:pt x="407" y="770"/>
                  </a:lnTo>
                  <a:lnTo>
                    <a:pt x="405" y="767"/>
                  </a:lnTo>
                  <a:lnTo>
                    <a:pt x="401" y="763"/>
                  </a:lnTo>
                  <a:lnTo>
                    <a:pt x="398" y="759"/>
                  </a:lnTo>
                  <a:lnTo>
                    <a:pt x="393" y="754"/>
                  </a:lnTo>
                  <a:lnTo>
                    <a:pt x="389" y="750"/>
                  </a:lnTo>
                  <a:lnTo>
                    <a:pt x="387" y="748"/>
                  </a:lnTo>
                  <a:lnTo>
                    <a:pt x="387" y="745"/>
                  </a:lnTo>
                  <a:lnTo>
                    <a:pt x="384" y="735"/>
                  </a:lnTo>
                  <a:lnTo>
                    <a:pt x="384" y="728"/>
                  </a:lnTo>
                  <a:lnTo>
                    <a:pt x="382" y="727"/>
                  </a:lnTo>
                  <a:lnTo>
                    <a:pt x="380" y="725"/>
                  </a:lnTo>
                  <a:lnTo>
                    <a:pt x="377" y="724"/>
                  </a:lnTo>
                  <a:lnTo>
                    <a:pt x="375" y="721"/>
                  </a:lnTo>
                  <a:lnTo>
                    <a:pt x="374" y="718"/>
                  </a:lnTo>
                  <a:lnTo>
                    <a:pt x="373" y="715"/>
                  </a:lnTo>
                  <a:lnTo>
                    <a:pt x="371" y="713"/>
                  </a:lnTo>
                  <a:lnTo>
                    <a:pt x="371" y="710"/>
                  </a:lnTo>
                  <a:lnTo>
                    <a:pt x="371" y="708"/>
                  </a:lnTo>
                  <a:lnTo>
                    <a:pt x="373" y="706"/>
                  </a:lnTo>
                  <a:lnTo>
                    <a:pt x="373" y="703"/>
                  </a:lnTo>
                  <a:lnTo>
                    <a:pt x="374" y="699"/>
                  </a:lnTo>
                  <a:lnTo>
                    <a:pt x="375" y="696"/>
                  </a:lnTo>
                  <a:lnTo>
                    <a:pt x="377" y="693"/>
                  </a:lnTo>
                  <a:lnTo>
                    <a:pt x="379" y="692"/>
                  </a:lnTo>
                  <a:lnTo>
                    <a:pt x="380" y="690"/>
                  </a:lnTo>
                  <a:lnTo>
                    <a:pt x="382" y="689"/>
                  </a:lnTo>
                  <a:lnTo>
                    <a:pt x="384" y="686"/>
                  </a:lnTo>
                  <a:lnTo>
                    <a:pt x="387" y="685"/>
                  </a:lnTo>
                  <a:lnTo>
                    <a:pt x="389" y="683"/>
                  </a:lnTo>
                  <a:lnTo>
                    <a:pt x="392" y="681"/>
                  </a:lnTo>
                  <a:lnTo>
                    <a:pt x="394" y="679"/>
                  </a:lnTo>
                  <a:lnTo>
                    <a:pt x="396" y="678"/>
                  </a:lnTo>
                  <a:lnTo>
                    <a:pt x="399" y="675"/>
                  </a:lnTo>
                  <a:lnTo>
                    <a:pt x="399" y="672"/>
                  </a:lnTo>
                  <a:lnTo>
                    <a:pt x="393" y="671"/>
                  </a:lnTo>
                  <a:lnTo>
                    <a:pt x="399" y="663"/>
                  </a:lnTo>
                  <a:lnTo>
                    <a:pt x="393" y="653"/>
                  </a:lnTo>
                  <a:lnTo>
                    <a:pt x="387" y="643"/>
                  </a:lnTo>
                  <a:lnTo>
                    <a:pt x="374" y="643"/>
                  </a:lnTo>
                  <a:lnTo>
                    <a:pt x="369" y="633"/>
                  </a:lnTo>
                  <a:lnTo>
                    <a:pt x="363" y="630"/>
                  </a:lnTo>
                  <a:lnTo>
                    <a:pt x="361" y="618"/>
                  </a:lnTo>
                  <a:lnTo>
                    <a:pt x="361" y="603"/>
                  </a:lnTo>
                  <a:lnTo>
                    <a:pt x="365" y="592"/>
                  </a:lnTo>
                  <a:lnTo>
                    <a:pt x="365" y="585"/>
                  </a:lnTo>
                  <a:lnTo>
                    <a:pt x="376" y="589"/>
                  </a:lnTo>
                  <a:lnTo>
                    <a:pt x="387" y="595"/>
                  </a:lnTo>
                  <a:lnTo>
                    <a:pt x="393" y="592"/>
                  </a:lnTo>
                  <a:lnTo>
                    <a:pt x="384" y="579"/>
                  </a:lnTo>
                  <a:lnTo>
                    <a:pt x="395" y="572"/>
                  </a:lnTo>
                  <a:lnTo>
                    <a:pt x="406" y="560"/>
                  </a:lnTo>
                  <a:lnTo>
                    <a:pt x="417" y="557"/>
                  </a:lnTo>
                  <a:lnTo>
                    <a:pt x="427" y="557"/>
                  </a:lnTo>
                  <a:lnTo>
                    <a:pt x="436" y="554"/>
                  </a:lnTo>
                  <a:lnTo>
                    <a:pt x="449" y="560"/>
                  </a:lnTo>
                  <a:lnTo>
                    <a:pt x="463" y="567"/>
                  </a:lnTo>
                  <a:lnTo>
                    <a:pt x="476" y="579"/>
                  </a:lnTo>
                  <a:lnTo>
                    <a:pt x="492" y="577"/>
                  </a:lnTo>
                  <a:lnTo>
                    <a:pt x="504" y="572"/>
                  </a:lnTo>
                  <a:lnTo>
                    <a:pt x="514" y="570"/>
                  </a:lnTo>
                  <a:lnTo>
                    <a:pt x="525" y="567"/>
                  </a:lnTo>
                  <a:lnTo>
                    <a:pt x="538" y="574"/>
                  </a:lnTo>
                  <a:lnTo>
                    <a:pt x="554" y="579"/>
                  </a:lnTo>
                  <a:lnTo>
                    <a:pt x="566" y="577"/>
                  </a:lnTo>
                  <a:lnTo>
                    <a:pt x="582" y="572"/>
                  </a:lnTo>
                  <a:lnTo>
                    <a:pt x="582" y="560"/>
                  </a:lnTo>
                  <a:lnTo>
                    <a:pt x="571" y="560"/>
                  </a:lnTo>
                  <a:lnTo>
                    <a:pt x="560" y="554"/>
                  </a:lnTo>
                  <a:lnTo>
                    <a:pt x="552" y="547"/>
                  </a:lnTo>
                  <a:lnTo>
                    <a:pt x="563" y="544"/>
                  </a:lnTo>
                  <a:lnTo>
                    <a:pt x="560" y="529"/>
                  </a:lnTo>
                  <a:lnTo>
                    <a:pt x="577" y="526"/>
                  </a:lnTo>
                  <a:lnTo>
                    <a:pt x="558" y="510"/>
                  </a:lnTo>
                  <a:lnTo>
                    <a:pt x="588" y="501"/>
                  </a:lnTo>
                  <a:lnTo>
                    <a:pt x="616" y="500"/>
                  </a:lnTo>
                  <a:lnTo>
                    <a:pt x="620" y="489"/>
                  </a:lnTo>
                  <a:lnTo>
                    <a:pt x="639" y="487"/>
                  </a:lnTo>
                  <a:lnTo>
                    <a:pt x="657" y="482"/>
                  </a:lnTo>
                  <a:lnTo>
                    <a:pt x="665" y="475"/>
                  </a:lnTo>
                  <a:lnTo>
                    <a:pt x="684" y="479"/>
                  </a:lnTo>
                  <a:lnTo>
                    <a:pt x="697" y="475"/>
                  </a:lnTo>
                  <a:lnTo>
                    <a:pt x="703" y="482"/>
                  </a:lnTo>
                  <a:lnTo>
                    <a:pt x="706" y="500"/>
                  </a:lnTo>
                  <a:lnTo>
                    <a:pt x="719" y="501"/>
                  </a:lnTo>
                  <a:lnTo>
                    <a:pt x="722" y="494"/>
                  </a:lnTo>
                  <a:lnTo>
                    <a:pt x="729" y="501"/>
                  </a:lnTo>
                  <a:lnTo>
                    <a:pt x="740" y="504"/>
                  </a:lnTo>
                  <a:lnTo>
                    <a:pt x="749" y="501"/>
                  </a:lnTo>
                  <a:lnTo>
                    <a:pt x="749" y="517"/>
                  </a:lnTo>
                  <a:lnTo>
                    <a:pt x="759" y="514"/>
                  </a:lnTo>
                  <a:lnTo>
                    <a:pt x="772" y="507"/>
                  </a:lnTo>
                  <a:lnTo>
                    <a:pt x="783" y="497"/>
                  </a:lnTo>
                  <a:lnTo>
                    <a:pt x="791" y="492"/>
                  </a:lnTo>
                  <a:lnTo>
                    <a:pt x="791" y="504"/>
                  </a:lnTo>
                  <a:lnTo>
                    <a:pt x="804" y="512"/>
                  </a:lnTo>
                  <a:lnTo>
                    <a:pt x="816" y="519"/>
                  </a:lnTo>
                  <a:lnTo>
                    <a:pt x="832" y="535"/>
                  </a:lnTo>
                  <a:lnTo>
                    <a:pt x="846" y="551"/>
                  </a:lnTo>
                  <a:lnTo>
                    <a:pt x="862" y="564"/>
                  </a:lnTo>
                  <a:lnTo>
                    <a:pt x="868" y="577"/>
                  </a:lnTo>
                  <a:lnTo>
                    <a:pt x="872" y="564"/>
                  </a:lnTo>
                  <a:lnTo>
                    <a:pt x="878" y="564"/>
                  </a:lnTo>
                  <a:lnTo>
                    <a:pt x="888" y="572"/>
                  </a:lnTo>
                  <a:lnTo>
                    <a:pt x="898" y="577"/>
                  </a:lnTo>
                  <a:lnTo>
                    <a:pt x="910" y="577"/>
                  </a:lnTo>
                  <a:lnTo>
                    <a:pt x="921" y="570"/>
                  </a:lnTo>
                  <a:lnTo>
                    <a:pt x="932" y="582"/>
                  </a:lnTo>
                  <a:lnTo>
                    <a:pt x="947" y="592"/>
                  </a:lnTo>
                  <a:lnTo>
                    <a:pt x="960" y="603"/>
                  </a:lnTo>
                  <a:lnTo>
                    <a:pt x="975" y="605"/>
                  </a:lnTo>
                  <a:lnTo>
                    <a:pt x="977" y="608"/>
                  </a:lnTo>
                  <a:lnTo>
                    <a:pt x="978" y="607"/>
                  </a:lnTo>
                  <a:lnTo>
                    <a:pt x="979" y="605"/>
                  </a:lnTo>
                  <a:lnTo>
                    <a:pt x="981" y="605"/>
                  </a:lnTo>
                  <a:lnTo>
                    <a:pt x="982" y="604"/>
                  </a:lnTo>
                  <a:lnTo>
                    <a:pt x="984" y="604"/>
                  </a:lnTo>
                  <a:lnTo>
                    <a:pt x="987" y="604"/>
                  </a:lnTo>
                  <a:lnTo>
                    <a:pt x="989" y="604"/>
                  </a:lnTo>
                  <a:lnTo>
                    <a:pt x="991" y="605"/>
                  </a:lnTo>
                  <a:lnTo>
                    <a:pt x="994" y="605"/>
                  </a:lnTo>
                  <a:lnTo>
                    <a:pt x="995" y="604"/>
                  </a:lnTo>
                  <a:lnTo>
                    <a:pt x="996" y="603"/>
                  </a:lnTo>
                  <a:lnTo>
                    <a:pt x="998" y="601"/>
                  </a:lnTo>
                  <a:lnTo>
                    <a:pt x="1000" y="600"/>
                  </a:lnTo>
                  <a:lnTo>
                    <a:pt x="1001" y="598"/>
                  </a:lnTo>
                  <a:lnTo>
                    <a:pt x="1002" y="598"/>
                  </a:lnTo>
                  <a:lnTo>
                    <a:pt x="1009" y="597"/>
                  </a:lnTo>
                  <a:lnTo>
                    <a:pt x="1014" y="593"/>
                  </a:lnTo>
                  <a:lnTo>
                    <a:pt x="1019" y="589"/>
                  </a:lnTo>
                  <a:lnTo>
                    <a:pt x="1023" y="585"/>
                  </a:lnTo>
                  <a:lnTo>
                    <a:pt x="1028" y="579"/>
                  </a:lnTo>
                  <a:lnTo>
                    <a:pt x="1034" y="575"/>
                  </a:lnTo>
                  <a:lnTo>
                    <a:pt x="1039" y="572"/>
                  </a:lnTo>
                  <a:lnTo>
                    <a:pt x="1045" y="572"/>
                  </a:lnTo>
                  <a:lnTo>
                    <a:pt x="1048" y="572"/>
                  </a:lnTo>
                  <a:lnTo>
                    <a:pt x="1051" y="572"/>
                  </a:lnTo>
                  <a:lnTo>
                    <a:pt x="1053" y="574"/>
                  </a:lnTo>
                  <a:lnTo>
                    <a:pt x="1056" y="574"/>
                  </a:lnTo>
                  <a:lnTo>
                    <a:pt x="1058" y="575"/>
                  </a:lnTo>
                  <a:lnTo>
                    <a:pt x="1060" y="577"/>
                  </a:lnTo>
                  <a:lnTo>
                    <a:pt x="1063" y="577"/>
                  </a:lnTo>
                  <a:lnTo>
                    <a:pt x="1065" y="577"/>
                  </a:lnTo>
                  <a:lnTo>
                    <a:pt x="1073" y="572"/>
                  </a:lnTo>
                  <a:lnTo>
                    <a:pt x="1075" y="572"/>
                  </a:lnTo>
                  <a:lnTo>
                    <a:pt x="1076" y="572"/>
                  </a:lnTo>
                  <a:lnTo>
                    <a:pt x="1077" y="572"/>
                  </a:lnTo>
                  <a:lnTo>
                    <a:pt x="1078" y="572"/>
                  </a:lnTo>
                  <a:lnTo>
                    <a:pt x="1079" y="572"/>
                  </a:lnTo>
                  <a:lnTo>
                    <a:pt x="1081" y="572"/>
                  </a:lnTo>
                  <a:lnTo>
                    <a:pt x="1082" y="572"/>
                  </a:lnTo>
                  <a:lnTo>
                    <a:pt x="1082" y="575"/>
                  </a:lnTo>
                  <a:lnTo>
                    <a:pt x="1082" y="578"/>
                  </a:lnTo>
                  <a:lnTo>
                    <a:pt x="1083" y="581"/>
                  </a:lnTo>
                  <a:lnTo>
                    <a:pt x="1084" y="582"/>
                  </a:lnTo>
                  <a:lnTo>
                    <a:pt x="1084" y="585"/>
                  </a:lnTo>
                  <a:lnTo>
                    <a:pt x="1085" y="586"/>
                  </a:lnTo>
                  <a:lnTo>
                    <a:pt x="1085" y="588"/>
                  </a:lnTo>
                  <a:lnTo>
                    <a:pt x="1085" y="589"/>
                  </a:lnTo>
                  <a:lnTo>
                    <a:pt x="1141" y="589"/>
                  </a:lnTo>
                  <a:lnTo>
                    <a:pt x="1143" y="582"/>
                  </a:lnTo>
                  <a:lnTo>
                    <a:pt x="1141" y="577"/>
                  </a:lnTo>
                  <a:lnTo>
                    <a:pt x="1139" y="572"/>
                  </a:lnTo>
                  <a:lnTo>
                    <a:pt x="1135" y="568"/>
                  </a:lnTo>
                  <a:lnTo>
                    <a:pt x="1132" y="565"/>
                  </a:lnTo>
                  <a:lnTo>
                    <a:pt x="1129" y="561"/>
                  </a:lnTo>
                  <a:lnTo>
                    <a:pt x="1127" y="557"/>
                  </a:lnTo>
                  <a:lnTo>
                    <a:pt x="1127" y="551"/>
                  </a:lnTo>
                  <a:lnTo>
                    <a:pt x="1127" y="550"/>
                  </a:lnTo>
                  <a:lnTo>
                    <a:pt x="1127" y="549"/>
                  </a:lnTo>
                  <a:lnTo>
                    <a:pt x="1127" y="547"/>
                  </a:lnTo>
                  <a:lnTo>
                    <a:pt x="1127" y="546"/>
                  </a:lnTo>
                  <a:lnTo>
                    <a:pt x="1127" y="544"/>
                  </a:lnTo>
                  <a:lnTo>
                    <a:pt x="1127" y="543"/>
                  </a:lnTo>
                  <a:lnTo>
                    <a:pt x="1127" y="542"/>
                  </a:lnTo>
                  <a:lnTo>
                    <a:pt x="1131" y="539"/>
                  </a:lnTo>
                  <a:lnTo>
                    <a:pt x="1190" y="554"/>
                  </a:lnTo>
                  <a:lnTo>
                    <a:pt x="1192" y="563"/>
                  </a:lnTo>
                  <a:lnTo>
                    <a:pt x="1195" y="568"/>
                  </a:lnTo>
                  <a:lnTo>
                    <a:pt x="1198" y="574"/>
                  </a:lnTo>
                  <a:lnTo>
                    <a:pt x="1203" y="578"/>
                  </a:lnTo>
                  <a:lnTo>
                    <a:pt x="1209" y="581"/>
                  </a:lnTo>
                  <a:lnTo>
                    <a:pt x="1215" y="582"/>
                  </a:lnTo>
                  <a:lnTo>
                    <a:pt x="1221" y="583"/>
                  </a:lnTo>
                  <a:lnTo>
                    <a:pt x="1229" y="585"/>
                  </a:lnTo>
                  <a:lnTo>
                    <a:pt x="1233" y="583"/>
                  </a:lnTo>
                  <a:lnTo>
                    <a:pt x="1237" y="583"/>
                  </a:lnTo>
                  <a:lnTo>
                    <a:pt x="1240" y="582"/>
                  </a:lnTo>
                  <a:lnTo>
                    <a:pt x="1242" y="581"/>
                  </a:lnTo>
                  <a:lnTo>
                    <a:pt x="1246" y="579"/>
                  </a:lnTo>
                  <a:lnTo>
                    <a:pt x="1250" y="578"/>
                  </a:lnTo>
                  <a:lnTo>
                    <a:pt x="1253" y="577"/>
                  </a:lnTo>
                  <a:lnTo>
                    <a:pt x="1257" y="577"/>
                  </a:lnTo>
                  <a:lnTo>
                    <a:pt x="1266" y="578"/>
                  </a:lnTo>
                  <a:lnTo>
                    <a:pt x="1275" y="581"/>
                  </a:lnTo>
                  <a:lnTo>
                    <a:pt x="1282" y="583"/>
                  </a:lnTo>
                  <a:lnTo>
                    <a:pt x="1289" y="589"/>
                  </a:lnTo>
                  <a:lnTo>
                    <a:pt x="1295" y="593"/>
                  </a:lnTo>
                  <a:lnTo>
                    <a:pt x="1301" y="598"/>
                  </a:lnTo>
                  <a:lnTo>
                    <a:pt x="1307" y="603"/>
                  </a:lnTo>
                  <a:lnTo>
                    <a:pt x="1313" y="605"/>
                  </a:lnTo>
                  <a:lnTo>
                    <a:pt x="1322" y="605"/>
                  </a:lnTo>
                  <a:lnTo>
                    <a:pt x="1331" y="605"/>
                  </a:lnTo>
                  <a:lnTo>
                    <a:pt x="1338" y="605"/>
                  </a:lnTo>
                  <a:lnTo>
                    <a:pt x="1344" y="605"/>
                  </a:lnTo>
                  <a:lnTo>
                    <a:pt x="1350" y="605"/>
                  </a:lnTo>
                  <a:lnTo>
                    <a:pt x="1354" y="605"/>
                  </a:lnTo>
                  <a:lnTo>
                    <a:pt x="1360" y="605"/>
                  </a:lnTo>
                  <a:lnTo>
                    <a:pt x="1366" y="605"/>
                  </a:lnTo>
                  <a:lnTo>
                    <a:pt x="1371" y="604"/>
                  </a:lnTo>
                  <a:lnTo>
                    <a:pt x="1375" y="603"/>
                  </a:lnTo>
                  <a:lnTo>
                    <a:pt x="1377" y="598"/>
                  </a:lnTo>
                  <a:lnTo>
                    <a:pt x="1378" y="595"/>
                  </a:lnTo>
                  <a:lnTo>
                    <a:pt x="1381" y="590"/>
                  </a:lnTo>
                  <a:lnTo>
                    <a:pt x="1383" y="588"/>
                  </a:lnTo>
                  <a:lnTo>
                    <a:pt x="1387" y="585"/>
                  </a:lnTo>
                  <a:lnTo>
                    <a:pt x="1391" y="585"/>
                  </a:lnTo>
                  <a:lnTo>
                    <a:pt x="1398" y="585"/>
                  </a:lnTo>
                  <a:lnTo>
                    <a:pt x="1406" y="585"/>
                  </a:lnTo>
                  <a:lnTo>
                    <a:pt x="1413" y="586"/>
                  </a:lnTo>
                  <a:lnTo>
                    <a:pt x="1419" y="588"/>
                  </a:lnTo>
                  <a:lnTo>
                    <a:pt x="1425" y="589"/>
                  </a:lnTo>
                  <a:lnTo>
                    <a:pt x="1428" y="590"/>
                  </a:lnTo>
                  <a:lnTo>
                    <a:pt x="1431" y="592"/>
                  </a:lnTo>
                  <a:lnTo>
                    <a:pt x="1432" y="592"/>
                  </a:lnTo>
                  <a:lnTo>
                    <a:pt x="1434" y="592"/>
                  </a:lnTo>
                  <a:lnTo>
                    <a:pt x="1437" y="592"/>
                  </a:lnTo>
                  <a:lnTo>
                    <a:pt x="1438" y="592"/>
                  </a:lnTo>
                  <a:lnTo>
                    <a:pt x="1440" y="592"/>
                  </a:lnTo>
                  <a:lnTo>
                    <a:pt x="1441" y="592"/>
                  </a:lnTo>
                  <a:lnTo>
                    <a:pt x="1442" y="592"/>
                  </a:lnTo>
                  <a:lnTo>
                    <a:pt x="1444" y="592"/>
                  </a:lnTo>
                  <a:lnTo>
                    <a:pt x="1445" y="592"/>
                  </a:lnTo>
                  <a:lnTo>
                    <a:pt x="1447" y="592"/>
                  </a:lnTo>
                  <a:lnTo>
                    <a:pt x="1451" y="590"/>
                  </a:lnTo>
                  <a:lnTo>
                    <a:pt x="1453" y="589"/>
                  </a:lnTo>
                  <a:lnTo>
                    <a:pt x="1457" y="588"/>
                  </a:lnTo>
                  <a:lnTo>
                    <a:pt x="1459" y="585"/>
                  </a:lnTo>
                  <a:lnTo>
                    <a:pt x="1462" y="582"/>
                  </a:lnTo>
                  <a:lnTo>
                    <a:pt x="1464" y="579"/>
                  </a:lnTo>
                  <a:lnTo>
                    <a:pt x="1466" y="577"/>
                  </a:lnTo>
                  <a:lnTo>
                    <a:pt x="1465" y="575"/>
                  </a:lnTo>
                  <a:lnTo>
                    <a:pt x="1463" y="574"/>
                  </a:lnTo>
                  <a:lnTo>
                    <a:pt x="1462" y="572"/>
                  </a:lnTo>
                  <a:lnTo>
                    <a:pt x="1460" y="570"/>
                  </a:lnTo>
                  <a:lnTo>
                    <a:pt x="1459" y="568"/>
                  </a:lnTo>
                  <a:lnTo>
                    <a:pt x="1458" y="565"/>
                  </a:lnTo>
                  <a:lnTo>
                    <a:pt x="1458" y="564"/>
                  </a:lnTo>
                  <a:lnTo>
                    <a:pt x="1458" y="561"/>
                  </a:lnTo>
                  <a:lnTo>
                    <a:pt x="1458" y="558"/>
                  </a:lnTo>
                  <a:lnTo>
                    <a:pt x="1458" y="556"/>
                  </a:lnTo>
                  <a:lnTo>
                    <a:pt x="1459" y="553"/>
                  </a:lnTo>
                  <a:lnTo>
                    <a:pt x="1460" y="550"/>
                  </a:lnTo>
                  <a:lnTo>
                    <a:pt x="1460" y="547"/>
                  </a:lnTo>
                  <a:lnTo>
                    <a:pt x="1462" y="544"/>
                  </a:lnTo>
                  <a:lnTo>
                    <a:pt x="1462" y="542"/>
                  </a:lnTo>
                  <a:lnTo>
                    <a:pt x="1462" y="539"/>
                  </a:lnTo>
                  <a:lnTo>
                    <a:pt x="1462" y="535"/>
                  </a:lnTo>
                  <a:lnTo>
                    <a:pt x="1459" y="532"/>
                  </a:lnTo>
                  <a:lnTo>
                    <a:pt x="1457" y="531"/>
                  </a:lnTo>
                  <a:lnTo>
                    <a:pt x="1453" y="528"/>
                  </a:lnTo>
                  <a:lnTo>
                    <a:pt x="1450" y="526"/>
                  </a:lnTo>
                  <a:lnTo>
                    <a:pt x="1447" y="525"/>
                  </a:lnTo>
                  <a:lnTo>
                    <a:pt x="1446" y="522"/>
                  </a:lnTo>
                  <a:lnTo>
                    <a:pt x="1445" y="519"/>
                  </a:lnTo>
                  <a:lnTo>
                    <a:pt x="1445" y="518"/>
                  </a:lnTo>
                  <a:lnTo>
                    <a:pt x="1445" y="517"/>
                  </a:lnTo>
                  <a:lnTo>
                    <a:pt x="1446" y="515"/>
                  </a:lnTo>
                  <a:lnTo>
                    <a:pt x="1446" y="514"/>
                  </a:lnTo>
                  <a:lnTo>
                    <a:pt x="1445" y="512"/>
                  </a:lnTo>
                  <a:lnTo>
                    <a:pt x="1483" y="504"/>
                  </a:lnTo>
                  <a:lnTo>
                    <a:pt x="1490" y="507"/>
                  </a:lnTo>
                  <a:lnTo>
                    <a:pt x="1496" y="508"/>
                  </a:lnTo>
                  <a:lnTo>
                    <a:pt x="1501" y="510"/>
                  </a:lnTo>
                  <a:lnTo>
                    <a:pt x="1506" y="511"/>
                  </a:lnTo>
                  <a:lnTo>
                    <a:pt x="1509" y="512"/>
                  </a:lnTo>
                  <a:lnTo>
                    <a:pt x="1514" y="514"/>
                  </a:lnTo>
                  <a:lnTo>
                    <a:pt x="1519" y="515"/>
                  </a:lnTo>
                  <a:lnTo>
                    <a:pt x="1523" y="517"/>
                  </a:lnTo>
                  <a:lnTo>
                    <a:pt x="1531" y="521"/>
                  </a:lnTo>
                  <a:lnTo>
                    <a:pt x="1536" y="526"/>
                  </a:lnTo>
                  <a:lnTo>
                    <a:pt x="1542" y="532"/>
                  </a:lnTo>
                  <a:lnTo>
                    <a:pt x="1547" y="539"/>
                  </a:lnTo>
                  <a:lnTo>
                    <a:pt x="1552" y="544"/>
                  </a:lnTo>
                  <a:lnTo>
                    <a:pt x="1558" y="550"/>
                  </a:lnTo>
                  <a:lnTo>
                    <a:pt x="1564" y="553"/>
                  </a:lnTo>
                  <a:lnTo>
                    <a:pt x="1573" y="554"/>
                  </a:lnTo>
                  <a:lnTo>
                    <a:pt x="1576" y="564"/>
                  </a:lnTo>
                  <a:lnTo>
                    <a:pt x="1579" y="571"/>
                  </a:lnTo>
                  <a:lnTo>
                    <a:pt x="1585" y="577"/>
                  </a:lnTo>
                  <a:lnTo>
                    <a:pt x="1592" y="582"/>
                  </a:lnTo>
                  <a:lnTo>
                    <a:pt x="1600" y="586"/>
                  </a:lnTo>
                  <a:lnTo>
                    <a:pt x="1608" y="589"/>
                  </a:lnTo>
                  <a:lnTo>
                    <a:pt x="1616" y="592"/>
                  </a:lnTo>
                  <a:lnTo>
                    <a:pt x="1626" y="595"/>
                  </a:lnTo>
                  <a:lnTo>
                    <a:pt x="1634" y="600"/>
                  </a:lnTo>
                  <a:lnTo>
                    <a:pt x="1641" y="607"/>
                  </a:lnTo>
                  <a:lnTo>
                    <a:pt x="1648" y="614"/>
                  </a:lnTo>
                  <a:lnTo>
                    <a:pt x="1655" y="622"/>
                  </a:lnTo>
                  <a:lnTo>
                    <a:pt x="1662" y="629"/>
                  </a:lnTo>
                  <a:lnTo>
                    <a:pt x="1670" y="635"/>
                  </a:lnTo>
                  <a:lnTo>
                    <a:pt x="1677" y="639"/>
                  </a:lnTo>
                  <a:lnTo>
                    <a:pt x="1685" y="640"/>
                  </a:lnTo>
                  <a:lnTo>
                    <a:pt x="1691" y="640"/>
                  </a:lnTo>
                  <a:lnTo>
                    <a:pt x="1696" y="637"/>
                  </a:lnTo>
                  <a:lnTo>
                    <a:pt x="1701" y="635"/>
                  </a:lnTo>
                  <a:lnTo>
                    <a:pt x="1705" y="632"/>
                  </a:lnTo>
                  <a:lnTo>
                    <a:pt x="1710" y="628"/>
                  </a:lnTo>
                  <a:lnTo>
                    <a:pt x="1715" y="625"/>
                  </a:lnTo>
                  <a:lnTo>
                    <a:pt x="1720" y="623"/>
                  </a:lnTo>
                  <a:lnTo>
                    <a:pt x="1726" y="622"/>
                  </a:lnTo>
                  <a:lnTo>
                    <a:pt x="1728" y="623"/>
                  </a:lnTo>
                  <a:lnTo>
                    <a:pt x="1729" y="623"/>
                  </a:lnTo>
                  <a:lnTo>
                    <a:pt x="1730" y="625"/>
                  </a:lnTo>
                  <a:lnTo>
                    <a:pt x="1732" y="625"/>
                  </a:lnTo>
                  <a:lnTo>
                    <a:pt x="1733" y="626"/>
                  </a:lnTo>
                  <a:lnTo>
                    <a:pt x="1734" y="628"/>
                  </a:lnTo>
                  <a:lnTo>
                    <a:pt x="1735" y="628"/>
                  </a:lnTo>
                  <a:lnTo>
                    <a:pt x="1736" y="628"/>
                  </a:lnTo>
                  <a:lnTo>
                    <a:pt x="1736" y="630"/>
                  </a:lnTo>
                  <a:lnTo>
                    <a:pt x="1736" y="633"/>
                  </a:lnTo>
                  <a:lnTo>
                    <a:pt x="1736" y="635"/>
                  </a:lnTo>
                  <a:lnTo>
                    <a:pt x="1736" y="637"/>
                  </a:lnTo>
                  <a:lnTo>
                    <a:pt x="1736" y="639"/>
                  </a:lnTo>
                  <a:lnTo>
                    <a:pt x="1736" y="640"/>
                  </a:lnTo>
                  <a:lnTo>
                    <a:pt x="1736" y="642"/>
                  </a:lnTo>
                  <a:lnTo>
                    <a:pt x="1736" y="643"/>
                  </a:lnTo>
                  <a:lnTo>
                    <a:pt x="1736" y="646"/>
                  </a:lnTo>
                  <a:lnTo>
                    <a:pt x="1737" y="650"/>
                  </a:lnTo>
                  <a:lnTo>
                    <a:pt x="1737" y="653"/>
                  </a:lnTo>
                  <a:lnTo>
                    <a:pt x="1739" y="656"/>
                  </a:lnTo>
                  <a:lnTo>
                    <a:pt x="1740" y="658"/>
                  </a:lnTo>
                  <a:lnTo>
                    <a:pt x="1742" y="661"/>
                  </a:lnTo>
                  <a:lnTo>
                    <a:pt x="1743" y="664"/>
                  </a:lnTo>
                  <a:lnTo>
                    <a:pt x="1745" y="665"/>
                  </a:lnTo>
                  <a:lnTo>
                    <a:pt x="1745" y="696"/>
                  </a:lnTo>
                  <a:lnTo>
                    <a:pt x="1742" y="696"/>
                  </a:lnTo>
                  <a:lnTo>
                    <a:pt x="1739" y="696"/>
                  </a:lnTo>
                  <a:lnTo>
                    <a:pt x="1735" y="696"/>
                  </a:lnTo>
                  <a:lnTo>
                    <a:pt x="1733" y="696"/>
                  </a:lnTo>
                  <a:lnTo>
                    <a:pt x="1730" y="696"/>
                  </a:lnTo>
                  <a:lnTo>
                    <a:pt x="1728" y="696"/>
                  </a:lnTo>
                  <a:lnTo>
                    <a:pt x="1726" y="696"/>
                  </a:lnTo>
                  <a:lnTo>
                    <a:pt x="1723" y="696"/>
                  </a:lnTo>
                  <a:lnTo>
                    <a:pt x="1722" y="696"/>
                  </a:lnTo>
                  <a:lnTo>
                    <a:pt x="1721" y="697"/>
                  </a:lnTo>
                  <a:lnTo>
                    <a:pt x="1720" y="699"/>
                  </a:lnTo>
                  <a:lnTo>
                    <a:pt x="1718" y="699"/>
                  </a:lnTo>
                  <a:lnTo>
                    <a:pt x="1717" y="700"/>
                  </a:lnTo>
                  <a:lnTo>
                    <a:pt x="1717" y="702"/>
                  </a:lnTo>
                  <a:lnTo>
                    <a:pt x="1717" y="703"/>
                  </a:lnTo>
                  <a:lnTo>
                    <a:pt x="1718" y="711"/>
                  </a:lnTo>
                  <a:lnTo>
                    <a:pt x="1721" y="717"/>
                  </a:lnTo>
                  <a:lnTo>
                    <a:pt x="1724" y="724"/>
                  </a:lnTo>
                  <a:lnTo>
                    <a:pt x="1728" y="728"/>
                  </a:lnTo>
                  <a:lnTo>
                    <a:pt x="1732" y="732"/>
                  </a:lnTo>
                  <a:lnTo>
                    <a:pt x="1735" y="735"/>
                  </a:lnTo>
                  <a:lnTo>
                    <a:pt x="1737" y="738"/>
                  </a:lnTo>
                  <a:lnTo>
                    <a:pt x="1739" y="741"/>
                  </a:lnTo>
                  <a:lnTo>
                    <a:pt x="1764" y="745"/>
                  </a:lnTo>
                  <a:lnTo>
                    <a:pt x="1768" y="745"/>
                  </a:lnTo>
                  <a:lnTo>
                    <a:pt x="1773" y="742"/>
                  </a:lnTo>
                  <a:lnTo>
                    <a:pt x="1777" y="739"/>
                  </a:lnTo>
                  <a:lnTo>
                    <a:pt x="1780" y="735"/>
                  </a:lnTo>
                  <a:lnTo>
                    <a:pt x="1786" y="724"/>
                  </a:lnTo>
                  <a:lnTo>
                    <a:pt x="1791" y="711"/>
                  </a:lnTo>
                  <a:lnTo>
                    <a:pt x="1795" y="697"/>
                  </a:lnTo>
                  <a:lnTo>
                    <a:pt x="1797" y="685"/>
                  </a:lnTo>
                  <a:lnTo>
                    <a:pt x="1798" y="672"/>
                  </a:lnTo>
                  <a:lnTo>
                    <a:pt x="1798" y="663"/>
                  </a:lnTo>
                  <a:lnTo>
                    <a:pt x="1798" y="661"/>
                  </a:lnTo>
                  <a:lnTo>
                    <a:pt x="1798" y="658"/>
                  </a:lnTo>
                  <a:lnTo>
                    <a:pt x="1798" y="656"/>
                  </a:lnTo>
                  <a:lnTo>
                    <a:pt x="1798" y="653"/>
                  </a:lnTo>
                  <a:lnTo>
                    <a:pt x="1798" y="650"/>
                  </a:lnTo>
                  <a:lnTo>
                    <a:pt x="1798" y="646"/>
                  </a:lnTo>
                  <a:lnTo>
                    <a:pt x="1798" y="642"/>
                  </a:lnTo>
                  <a:lnTo>
                    <a:pt x="1798" y="637"/>
                  </a:lnTo>
                  <a:lnTo>
                    <a:pt x="1798" y="635"/>
                  </a:lnTo>
                  <a:lnTo>
                    <a:pt x="1798" y="632"/>
                  </a:lnTo>
                  <a:lnTo>
                    <a:pt x="1798" y="629"/>
                  </a:lnTo>
                  <a:lnTo>
                    <a:pt x="1798" y="628"/>
                  </a:lnTo>
                  <a:lnTo>
                    <a:pt x="1799" y="625"/>
                  </a:lnTo>
                  <a:lnTo>
                    <a:pt x="1801" y="623"/>
                  </a:lnTo>
                  <a:lnTo>
                    <a:pt x="1802" y="623"/>
                  </a:lnTo>
                  <a:lnTo>
                    <a:pt x="1804" y="622"/>
                  </a:lnTo>
                  <a:lnTo>
                    <a:pt x="1804" y="611"/>
                  </a:lnTo>
                  <a:lnTo>
                    <a:pt x="1803" y="610"/>
                  </a:lnTo>
                  <a:lnTo>
                    <a:pt x="1801" y="607"/>
                  </a:lnTo>
                  <a:lnTo>
                    <a:pt x="1797" y="604"/>
                  </a:lnTo>
                  <a:lnTo>
                    <a:pt x="1795" y="601"/>
                  </a:lnTo>
                  <a:lnTo>
                    <a:pt x="1792" y="597"/>
                  </a:lnTo>
                  <a:lnTo>
                    <a:pt x="1791" y="592"/>
                  </a:lnTo>
                  <a:lnTo>
                    <a:pt x="1790" y="588"/>
                  </a:lnTo>
                  <a:lnTo>
                    <a:pt x="1790" y="585"/>
                  </a:lnTo>
                  <a:lnTo>
                    <a:pt x="1784" y="579"/>
                  </a:lnTo>
                  <a:lnTo>
                    <a:pt x="1778" y="572"/>
                  </a:lnTo>
                  <a:lnTo>
                    <a:pt x="1773" y="564"/>
                  </a:lnTo>
                  <a:lnTo>
                    <a:pt x="1770" y="554"/>
                  </a:lnTo>
                  <a:lnTo>
                    <a:pt x="1765" y="546"/>
                  </a:lnTo>
                  <a:lnTo>
                    <a:pt x="1761" y="535"/>
                  </a:lnTo>
                  <a:lnTo>
                    <a:pt x="1758" y="525"/>
                  </a:lnTo>
                  <a:lnTo>
                    <a:pt x="1753" y="514"/>
                  </a:lnTo>
                  <a:lnTo>
                    <a:pt x="1749" y="507"/>
                  </a:lnTo>
                  <a:lnTo>
                    <a:pt x="1743" y="501"/>
                  </a:lnTo>
                  <a:lnTo>
                    <a:pt x="1736" y="497"/>
                  </a:lnTo>
                  <a:lnTo>
                    <a:pt x="1729" y="493"/>
                  </a:lnTo>
                  <a:lnTo>
                    <a:pt x="1720" y="490"/>
                  </a:lnTo>
                  <a:lnTo>
                    <a:pt x="1711" y="487"/>
                  </a:lnTo>
                  <a:lnTo>
                    <a:pt x="1701" y="485"/>
                  </a:lnTo>
                  <a:lnTo>
                    <a:pt x="1691" y="482"/>
                  </a:lnTo>
                  <a:lnTo>
                    <a:pt x="1691" y="485"/>
                  </a:lnTo>
                  <a:lnTo>
                    <a:pt x="1691" y="486"/>
                  </a:lnTo>
                  <a:lnTo>
                    <a:pt x="1691" y="489"/>
                  </a:lnTo>
                  <a:lnTo>
                    <a:pt x="1690" y="492"/>
                  </a:lnTo>
                  <a:lnTo>
                    <a:pt x="1689" y="494"/>
                  </a:lnTo>
                  <a:lnTo>
                    <a:pt x="1687" y="497"/>
                  </a:lnTo>
                  <a:lnTo>
                    <a:pt x="1686" y="500"/>
                  </a:lnTo>
                  <a:lnTo>
                    <a:pt x="1685" y="501"/>
                  </a:lnTo>
                  <a:lnTo>
                    <a:pt x="1682" y="497"/>
                  </a:lnTo>
                  <a:lnTo>
                    <a:pt x="1677" y="494"/>
                  </a:lnTo>
                  <a:lnTo>
                    <a:pt x="1672" y="493"/>
                  </a:lnTo>
                  <a:lnTo>
                    <a:pt x="1668" y="492"/>
                  </a:lnTo>
                  <a:lnTo>
                    <a:pt x="1664" y="490"/>
                  </a:lnTo>
                  <a:lnTo>
                    <a:pt x="1660" y="487"/>
                  </a:lnTo>
                  <a:lnTo>
                    <a:pt x="1658" y="483"/>
                  </a:lnTo>
                  <a:lnTo>
                    <a:pt x="1658" y="476"/>
                  </a:lnTo>
                  <a:lnTo>
                    <a:pt x="1655" y="476"/>
                  </a:lnTo>
                  <a:lnTo>
                    <a:pt x="1652" y="476"/>
                  </a:lnTo>
                  <a:lnTo>
                    <a:pt x="1647" y="475"/>
                  </a:lnTo>
                  <a:lnTo>
                    <a:pt x="1641" y="473"/>
                  </a:lnTo>
                  <a:lnTo>
                    <a:pt x="1635" y="472"/>
                  </a:lnTo>
                  <a:lnTo>
                    <a:pt x="1630" y="471"/>
                  </a:lnTo>
                  <a:lnTo>
                    <a:pt x="1627" y="469"/>
                  </a:lnTo>
                  <a:lnTo>
                    <a:pt x="1626" y="469"/>
                  </a:lnTo>
                  <a:lnTo>
                    <a:pt x="1626" y="466"/>
                  </a:lnTo>
                  <a:lnTo>
                    <a:pt x="1627" y="464"/>
                  </a:lnTo>
                  <a:lnTo>
                    <a:pt x="1628" y="461"/>
                  </a:lnTo>
                  <a:lnTo>
                    <a:pt x="1630" y="458"/>
                  </a:lnTo>
                  <a:lnTo>
                    <a:pt x="1632" y="455"/>
                  </a:lnTo>
                  <a:lnTo>
                    <a:pt x="1634" y="452"/>
                  </a:lnTo>
                  <a:lnTo>
                    <a:pt x="1636" y="450"/>
                  </a:lnTo>
                  <a:lnTo>
                    <a:pt x="1637" y="447"/>
                  </a:lnTo>
                  <a:lnTo>
                    <a:pt x="1636" y="441"/>
                  </a:lnTo>
                  <a:lnTo>
                    <a:pt x="1637" y="436"/>
                  </a:lnTo>
                  <a:lnTo>
                    <a:pt x="1639" y="430"/>
                  </a:lnTo>
                  <a:lnTo>
                    <a:pt x="1641" y="423"/>
                  </a:lnTo>
                  <a:lnTo>
                    <a:pt x="1645" y="418"/>
                  </a:lnTo>
                  <a:lnTo>
                    <a:pt x="1648" y="412"/>
                  </a:lnTo>
                  <a:lnTo>
                    <a:pt x="1651" y="408"/>
                  </a:lnTo>
                  <a:lnTo>
                    <a:pt x="1653" y="404"/>
                  </a:lnTo>
                  <a:lnTo>
                    <a:pt x="1653" y="374"/>
                  </a:lnTo>
                  <a:lnTo>
                    <a:pt x="1655" y="373"/>
                  </a:lnTo>
                  <a:lnTo>
                    <a:pt x="1658" y="373"/>
                  </a:lnTo>
                  <a:lnTo>
                    <a:pt x="1660" y="373"/>
                  </a:lnTo>
                  <a:lnTo>
                    <a:pt x="1661" y="373"/>
                  </a:lnTo>
                  <a:lnTo>
                    <a:pt x="1664" y="373"/>
                  </a:lnTo>
                  <a:lnTo>
                    <a:pt x="1666" y="374"/>
                  </a:lnTo>
                  <a:lnTo>
                    <a:pt x="1670" y="374"/>
                  </a:lnTo>
                  <a:lnTo>
                    <a:pt x="1672" y="374"/>
                  </a:lnTo>
                  <a:lnTo>
                    <a:pt x="1679" y="374"/>
                  </a:lnTo>
                  <a:lnTo>
                    <a:pt x="1687" y="374"/>
                  </a:lnTo>
                  <a:lnTo>
                    <a:pt x="1696" y="376"/>
                  </a:lnTo>
                  <a:lnTo>
                    <a:pt x="1705" y="377"/>
                  </a:lnTo>
                  <a:lnTo>
                    <a:pt x="1715" y="377"/>
                  </a:lnTo>
                  <a:lnTo>
                    <a:pt x="1724" y="379"/>
                  </a:lnTo>
                  <a:lnTo>
                    <a:pt x="1733" y="379"/>
                  </a:lnTo>
                  <a:lnTo>
                    <a:pt x="1741" y="379"/>
                  </a:lnTo>
                  <a:lnTo>
                    <a:pt x="1742" y="379"/>
                  </a:lnTo>
                  <a:lnTo>
                    <a:pt x="1743" y="379"/>
                  </a:lnTo>
                  <a:lnTo>
                    <a:pt x="1745" y="377"/>
                  </a:lnTo>
                  <a:lnTo>
                    <a:pt x="1746" y="377"/>
                  </a:lnTo>
                  <a:lnTo>
                    <a:pt x="1746" y="376"/>
                  </a:lnTo>
                  <a:lnTo>
                    <a:pt x="1747" y="376"/>
                  </a:lnTo>
                  <a:lnTo>
                    <a:pt x="1747" y="374"/>
                  </a:lnTo>
                  <a:lnTo>
                    <a:pt x="1745" y="369"/>
                  </a:lnTo>
                  <a:lnTo>
                    <a:pt x="1783" y="369"/>
                  </a:lnTo>
                  <a:lnTo>
                    <a:pt x="1784" y="370"/>
                  </a:lnTo>
                  <a:lnTo>
                    <a:pt x="1786" y="373"/>
                  </a:lnTo>
                  <a:lnTo>
                    <a:pt x="1789" y="374"/>
                  </a:lnTo>
                  <a:lnTo>
                    <a:pt x="1792" y="377"/>
                  </a:lnTo>
                  <a:lnTo>
                    <a:pt x="1795" y="380"/>
                  </a:lnTo>
                  <a:lnTo>
                    <a:pt x="1798" y="383"/>
                  </a:lnTo>
                  <a:lnTo>
                    <a:pt x="1799" y="384"/>
                  </a:lnTo>
                  <a:lnTo>
                    <a:pt x="1801" y="384"/>
                  </a:lnTo>
                  <a:lnTo>
                    <a:pt x="1804" y="384"/>
                  </a:lnTo>
                  <a:lnTo>
                    <a:pt x="1806" y="383"/>
                  </a:lnTo>
                  <a:lnTo>
                    <a:pt x="1808" y="381"/>
                  </a:lnTo>
                  <a:lnTo>
                    <a:pt x="1809" y="379"/>
                  </a:lnTo>
                  <a:lnTo>
                    <a:pt x="1810" y="377"/>
                  </a:lnTo>
                  <a:lnTo>
                    <a:pt x="1811" y="374"/>
                  </a:lnTo>
                  <a:lnTo>
                    <a:pt x="1814" y="373"/>
                  </a:lnTo>
                  <a:lnTo>
                    <a:pt x="1817" y="372"/>
                  </a:lnTo>
                  <a:lnTo>
                    <a:pt x="1815" y="370"/>
                  </a:lnTo>
                  <a:lnTo>
                    <a:pt x="1814" y="369"/>
                  </a:lnTo>
                  <a:lnTo>
                    <a:pt x="1812" y="367"/>
                  </a:lnTo>
                  <a:lnTo>
                    <a:pt x="1811" y="365"/>
                  </a:lnTo>
                  <a:lnTo>
                    <a:pt x="1810" y="363"/>
                  </a:lnTo>
                  <a:lnTo>
                    <a:pt x="1809" y="359"/>
                  </a:lnTo>
                  <a:lnTo>
                    <a:pt x="1809" y="355"/>
                  </a:lnTo>
                  <a:lnTo>
                    <a:pt x="1809" y="349"/>
                  </a:lnTo>
                  <a:lnTo>
                    <a:pt x="1809" y="344"/>
                  </a:lnTo>
                  <a:lnTo>
                    <a:pt x="1810" y="338"/>
                  </a:lnTo>
                  <a:lnTo>
                    <a:pt x="1811" y="333"/>
                  </a:lnTo>
                  <a:lnTo>
                    <a:pt x="1812" y="328"/>
                  </a:lnTo>
                  <a:lnTo>
                    <a:pt x="1814" y="324"/>
                  </a:lnTo>
                  <a:lnTo>
                    <a:pt x="1816" y="322"/>
                  </a:lnTo>
                  <a:lnTo>
                    <a:pt x="1818" y="320"/>
                  </a:lnTo>
                  <a:lnTo>
                    <a:pt x="1822" y="319"/>
                  </a:lnTo>
                  <a:lnTo>
                    <a:pt x="1823" y="319"/>
                  </a:lnTo>
                  <a:lnTo>
                    <a:pt x="1827" y="319"/>
                  </a:lnTo>
                  <a:lnTo>
                    <a:pt x="1830" y="319"/>
                  </a:lnTo>
                  <a:lnTo>
                    <a:pt x="1835" y="319"/>
                  </a:lnTo>
                  <a:lnTo>
                    <a:pt x="1841" y="319"/>
                  </a:lnTo>
                  <a:lnTo>
                    <a:pt x="1846" y="319"/>
                  </a:lnTo>
                  <a:lnTo>
                    <a:pt x="1851" y="319"/>
                  </a:lnTo>
                  <a:lnTo>
                    <a:pt x="1854" y="319"/>
                  </a:lnTo>
                  <a:lnTo>
                    <a:pt x="1854" y="322"/>
                  </a:lnTo>
                  <a:lnTo>
                    <a:pt x="1856" y="326"/>
                  </a:lnTo>
                  <a:lnTo>
                    <a:pt x="1859" y="330"/>
                  </a:lnTo>
                  <a:lnTo>
                    <a:pt x="1862" y="334"/>
                  </a:lnTo>
                  <a:lnTo>
                    <a:pt x="1866" y="338"/>
                  </a:lnTo>
                  <a:lnTo>
                    <a:pt x="1870" y="342"/>
                  </a:lnTo>
                  <a:lnTo>
                    <a:pt x="1873" y="345"/>
                  </a:lnTo>
                  <a:lnTo>
                    <a:pt x="1876" y="347"/>
                  </a:lnTo>
                  <a:lnTo>
                    <a:pt x="1876" y="344"/>
                  </a:lnTo>
                  <a:lnTo>
                    <a:pt x="1877" y="341"/>
                  </a:lnTo>
                  <a:lnTo>
                    <a:pt x="1878" y="338"/>
                  </a:lnTo>
                  <a:lnTo>
                    <a:pt x="1878" y="335"/>
                  </a:lnTo>
                  <a:lnTo>
                    <a:pt x="1879" y="333"/>
                  </a:lnTo>
                  <a:lnTo>
                    <a:pt x="1880" y="330"/>
                  </a:lnTo>
                  <a:lnTo>
                    <a:pt x="1880" y="326"/>
                  </a:lnTo>
                  <a:lnTo>
                    <a:pt x="1881" y="322"/>
                  </a:lnTo>
                  <a:lnTo>
                    <a:pt x="1883" y="323"/>
                  </a:lnTo>
                  <a:lnTo>
                    <a:pt x="1884" y="323"/>
                  </a:lnTo>
                  <a:lnTo>
                    <a:pt x="1885" y="323"/>
                  </a:lnTo>
                  <a:lnTo>
                    <a:pt x="1886" y="324"/>
                  </a:lnTo>
                  <a:lnTo>
                    <a:pt x="1887" y="323"/>
                  </a:lnTo>
                  <a:lnTo>
                    <a:pt x="1889" y="323"/>
                  </a:lnTo>
                  <a:lnTo>
                    <a:pt x="1890" y="322"/>
                  </a:lnTo>
                  <a:lnTo>
                    <a:pt x="1889" y="319"/>
                  </a:lnTo>
                  <a:lnTo>
                    <a:pt x="1887" y="316"/>
                  </a:lnTo>
                  <a:lnTo>
                    <a:pt x="1886" y="315"/>
                  </a:lnTo>
                  <a:lnTo>
                    <a:pt x="1885" y="312"/>
                  </a:lnTo>
                  <a:lnTo>
                    <a:pt x="1884" y="309"/>
                  </a:lnTo>
                  <a:lnTo>
                    <a:pt x="1883" y="308"/>
                  </a:lnTo>
                  <a:lnTo>
                    <a:pt x="1881" y="305"/>
                  </a:lnTo>
                  <a:lnTo>
                    <a:pt x="1881" y="302"/>
                  </a:lnTo>
                  <a:lnTo>
                    <a:pt x="1883" y="298"/>
                  </a:lnTo>
                  <a:lnTo>
                    <a:pt x="1885" y="295"/>
                  </a:lnTo>
                  <a:lnTo>
                    <a:pt x="1887" y="295"/>
                  </a:lnTo>
                  <a:lnTo>
                    <a:pt x="1892" y="296"/>
                  </a:lnTo>
                  <a:lnTo>
                    <a:pt x="1896" y="298"/>
                  </a:lnTo>
                  <a:lnTo>
                    <a:pt x="1901" y="299"/>
                  </a:lnTo>
                  <a:lnTo>
                    <a:pt x="1904" y="301"/>
                  </a:lnTo>
                  <a:lnTo>
                    <a:pt x="1908" y="302"/>
                  </a:lnTo>
                  <a:lnTo>
                    <a:pt x="1906" y="302"/>
                  </a:lnTo>
                  <a:lnTo>
                    <a:pt x="1905" y="302"/>
                  </a:lnTo>
                  <a:lnTo>
                    <a:pt x="1904" y="302"/>
                  </a:lnTo>
                  <a:lnTo>
                    <a:pt x="1903" y="303"/>
                  </a:lnTo>
                  <a:lnTo>
                    <a:pt x="1902" y="305"/>
                  </a:lnTo>
                  <a:lnTo>
                    <a:pt x="1899" y="305"/>
                  </a:lnTo>
                  <a:lnTo>
                    <a:pt x="1898" y="306"/>
                  </a:lnTo>
                  <a:lnTo>
                    <a:pt x="1897" y="306"/>
                  </a:lnTo>
                  <a:lnTo>
                    <a:pt x="1898" y="310"/>
                  </a:lnTo>
                  <a:lnTo>
                    <a:pt x="1901" y="315"/>
                  </a:lnTo>
                  <a:lnTo>
                    <a:pt x="1904" y="317"/>
                  </a:lnTo>
                  <a:lnTo>
                    <a:pt x="1906" y="320"/>
                  </a:lnTo>
                  <a:lnTo>
                    <a:pt x="1910" y="323"/>
                  </a:lnTo>
                  <a:lnTo>
                    <a:pt x="1912" y="326"/>
                  </a:lnTo>
                  <a:lnTo>
                    <a:pt x="1915" y="330"/>
                  </a:lnTo>
                  <a:lnTo>
                    <a:pt x="1916" y="334"/>
                  </a:lnTo>
                  <a:lnTo>
                    <a:pt x="1915" y="337"/>
                  </a:lnTo>
                  <a:lnTo>
                    <a:pt x="1914" y="341"/>
                  </a:lnTo>
                  <a:lnTo>
                    <a:pt x="1911" y="345"/>
                  </a:lnTo>
                  <a:lnTo>
                    <a:pt x="1909" y="351"/>
                  </a:lnTo>
                  <a:lnTo>
                    <a:pt x="1906" y="358"/>
                  </a:lnTo>
                  <a:lnTo>
                    <a:pt x="1905" y="363"/>
                  </a:lnTo>
                  <a:lnTo>
                    <a:pt x="1903" y="369"/>
                  </a:lnTo>
                  <a:lnTo>
                    <a:pt x="1903" y="374"/>
                  </a:lnTo>
                  <a:lnTo>
                    <a:pt x="1903" y="377"/>
                  </a:lnTo>
                  <a:lnTo>
                    <a:pt x="1904" y="379"/>
                  </a:lnTo>
                  <a:lnTo>
                    <a:pt x="1904" y="380"/>
                  </a:lnTo>
                  <a:lnTo>
                    <a:pt x="1905" y="381"/>
                  </a:lnTo>
                  <a:lnTo>
                    <a:pt x="1906" y="384"/>
                  </a:lnTo>
                  <a:lnTo>
                    <a:pt x="1906" y="386"/>
                  </a:lnTo>
                  <a:lnTo>
                    <a:pt x="1908" y="390"/>
                  </a:lnTo>
                  <a:lnTo>
                    <a:pt x="1906" y="391"/>
                  </a:lnTo>
                  <a:lnTo>
                    <a:pt x="1906" y="394"/>
                  </a:lnTo>
                  <a:lnTo>
                    <a:pt x="1906" y="397"/>
                  </a:lnTo>
                  <a:lnTo>
                    <a:pt x="1905" y="398"/>
                  </a:lnTo>
                  <a:lnTo>
                    <a:pt x="1903" y="401"/>
                  </a:lnTo>
                  <a:lnTo>
                    <a:pt x="1901" y="402"/>
                  </a:lnTo>
                  <a:lnTo>
                    <a:pt x="1898" y="404"/>
                  </a:lnTo>
                  <a:lnTo>
                    <a:pt x="1895" y="404"/>
                  </a:lnTo>
                  <a:lnTo>
                    <a:pt x="1895" y="412"/>
                  </a:lnTo>
                  <a:lnTo>
                    <a:pt x="1896" y="419"/>
                  </a:lnTo>
                  <a:lnTo>
                    <a:pt x="1897" y="425"/>
                  </a:lnTo>
                  <a:lnTo>
                    <a:pt x="1899" y="432"/>
                  </a:lnTo>
                  <a:lnTo>
                    <a:pt x="1904" y="443"/>
                  </a:lnTo>
                  <a:lnTo>
                    <a:pt x="1911" y="454"/>
                  </a:lnTo>
                  <a:lnTo>
                    <a:pt x="1920" y="462"/>
                  </a:lnTo>
                  <a:lnTo>
                    <a:pt x="1929" y="471"/>
                  </a:lnTo>
                  <a:lnTo>
                    <a:pt x="1940" y="478"/>
                  </a:lnTo>
                  <a:lnTo>
                    <a:pt x="1949" y="485"/>
                  </a:lnTo>
                  <a:lnTo>
                    <a:pt x="1954" y="487"/>
                  </a:lnTo>
                  <a:lnTo>
                    <a:pt x="1958" y="493"/>
                  </a:lnTo>
                  <a:lnTo>
                    <a:pt x="1961" y="497"/>
                  </a:lnTo>
                  <a:lnTo>
                    <a:pt x="1964" y="503"/>
                  </a:lnTo>
                  <a:lnTo>
                    <a:pt x="1966" y="508"/>
                  </a:lnTo>
                  <a:lnTo>
                    <a:pt x="1970" y="514"/>
                  </a:lnTo>
                  <a:lnTo>
                    <a:pt x="1973" y="518"/>
                  </a:lnTo>
                  <a:lnTo>
                    <a:pt x="1980" y="522"/>
                  </a:lnTo>
                  <a:lnTo>
                    <a:pt x="1983" y="522"/>
                  </a:lnTo>
                  <a:lnTo>
                    <a:pt x="1984" y="522"/>
                  </a:lnTo>
                  <a:lnTo>
                    <a:pt x="1986" y="524"/>
                  </a:lnTo>
                  <a:lnTo>
                    <a:pt x="1987" y="525"/>
                  </a:lnTo>
                  <a:lnTo>
                    <a:pt x="1989" y="526"/>
                  </a:lnTo>
                  <a:lnTo>
                    <a:pt x="1990" y="528"/>
                  </a:lnTo>
                  <a:lnTo>
                    <a:pt x="1991" y="529"/>
                  </a:lnTo>
                  <a:lnTo>
                    <a:pt x="1992" y="533"/>
                  </a:lnTo>
                  <a:lnTo>
                    <a:pt x="1995" y="537"/>
                  </a:lnTo>
                  <a:lnTo>
                    <a:pt x="1997" y="540"/>
                  </a:lnTo>
                  <a:lnTo>
                    <a:pt x="2001" y="544"/>
                  </a:lnTo>
                  <a:lnTo>
                    <a:pt x="2003" y="547"/>
                  </a:lnTo>
                  <a:lnTo>
                    <a:pt x="2006" y="550"/>
                  </a:lnTo>
                  <a:lnTo>
                    <a:pt x="2009" y="551"/>
                  </a:lnTo>
                  <a:lnTo>
                    <a:pt x="2012" y="551"/>
                  </a:lnTo>
                  <a:lnTo>
                    <a:pt x="2014" y="551"/>
                  </a:lnTo>
                  <a:lnTo>
                    <a:pt x="2016" y="550"/>
                  </a:lnTo>
                  <a:lnTo>
                    <a:pt x="2018" y="549"/>
                  </a:lnTo>
                  <a:lnTo>
                    <a:pt x="2020" y="546"/>
                  </a:lnTo>
                  <a:lnTo>
                    <a:pt x="2021" y="543"/>
                  </a:lnTo>
                  <a:lnTo>
                    <a:pt x="2022" y="539"/>
                  </a:lnTo>
                  <a:lnTo>
                    <a:pt x="2022" y="536"/>
                  </a:lnTo>
                  <a:lnTo>
                    <a:pt x="2022" y="532"/>
                  </a:lnTo>
                  <a:lnTo>
                    <a:pt x="2022" y="529"/>
                  </a:lnTo>
                  <a:lnTo>
                    <a:pt x="2021" y="526"/>
                  </a:lnTo>
                  <a:lnTo>
                    <a:pt x="2018" y="525"/>
                  </a:lnTo>
                  <a:lnTo>
                    <a:pt x="2015" y="522"/>
                  </a:lnTo>
                  <a:lnTo>
                    <a:pt x="2012" y="521"/>
                  </a:lnTo>
                  <a:lnTo>
                    <a:pt x="2010" y="518"/>
                  </a:lnTo>
                  <a:lnTo>
                    <a:pt x="2008" y="515"/>
                  </a:lnTo>
                  <a:lnTo>
                    <a:pt x="2008" y="512"/>
                  </a:lnTo>
                  <a:lnTo>
                    <a:pt x="2008" y="511"/>
                  </a:lnTo>
                  <a:lnTo>
                    <a:pt x="2009" y="510"/>
                  </a:lnTo>
                  <a:lnTo>
                    <a:pt x="2010" y="510"/>
                  </a:lnTo>
                  <a:lnTo>
                    <a:pt x="2012" y="508"/>
                  </a:lnTo>
                  <a:lnTo>
                    <a:pt x="2015" y="507"/>
                  </a:lnTo>
                  <a:lnTo>
                    <a:pt x="2016" y="507"/>
                  </a:lnTo>
                  <a:lnTo>
                    <a:pt x="2018" y="505"/>
                  </a:lnTo>
                  <a:lnTo>
                    <a:pt x="2021" y="504"/>
                  </a:lnTo>
                  <a:lnTo>
                    <a:pt x="2018" y="501"/>
                  </a:lnTo>
                  <a:lnTo>
                    <a:pt x="2017" y="498"/>
                  </a:lnTo>
                  <a:lnTo>
                    <a:pt x="2016" y="496"/>
                  </a:lnTo>
                  <a:lnTo>
                    <a:pt x="2015" y="493"/>
                  </a:lnTo>
                  <a:lnTo>
                    <a:pt x="2014" y="490"/>
                  </a:lnTo>
                  <a:lnTo>
                    <a:pt x="2011" y="489"/>
                  </a:lnTo>
                  <a:lnTo>
                    <a:pt x="2010" y="485"/>
                  </a:lnTo>
                  <a:lnTo>
                    <a:pt x="2008" y="482"/>
                  </a:lnTo>
                  <a:lnTo>
                    <a:pt x="2009" y="480"/>
                  </a:lnTo>
                  <a:lnTo>
                    <a:pt x="2010" y="480"/>
                  </a:lnTo>
                  <a:lnTo>
                    <a:pt x="2011" y="480"/>
                  </a:lnTo>
                  <a:lnTo>
                    <a:pt x="2014" y="479"/>
                  </a:lnTo>
                  <a:lnTo>
                    <a:pt x="2016" y="479"/>
                  </a:lnTo>
                  <a:lnTo>
                    <a:pt x="2018" y="479"/>
                  </a:lnTo>
                  <a:lnTo>
                    <a:pt x="2022" y="479"/>
                  </a:lnTo>
                  <a:lnTo>
                    <a:pt x="2024" y="479"/>
                  </a:lnTo>
                  <a:lnTo>
                    <a:pt x="2023" y="478"/>
                  </a:lnTo>
                  <a:lnTo>
                    <a:pt x="2022" y="478"/>
                  </a:lnTo>
                  <a:lnTo>
                    <a:pt x="2021" y="476"/>
                  </a:lnTo>
                  <a:lnTo>
                    <a:pt x="2018" y="473"/>
                  </a:lnTo>
                  <a:lnTo>
                    <a:pt x="2017" y="472"/>
                  </a:lnTo>
                  <a:lnTo>
                    <a:pt x="2015" y="471"/>
                  </a:lnTo>
                  <a:lnTo>
                    <a:pt x="2015" y="469"/>
                  </a:lnTo>
                  <a:lnTo>
                    <a:pt x="2014" y="466"/>
                  </a:lnTo>
                  <a:lnTo>
                    <a:pt x="2011" y="465"/>
                  </a:lnTo>
                  <a:lnTo>
                    <a:pt x="2010" y="464"/>
                  </a:lnTo>
                  <a:lnTo>
                    <a:pt x="2009" y="462"/>
                  </a:lnTo>
                  <a:lnTo>
                    <a:pt x="2008" y="459"/>
                  </a:lnTo>
                  <a:lnTo>
                    <a:pt x="2006" y="457"/>
                  </a:lnTo>
                  <a:lnTo>
                    <a:pt x="2005" y="452"/>
                  </a:lnTo>
                  <a:lnTo>
                    <a:pt x="2005" y="448"/>
                  </a:lnTo>
                  <a:lnTo>
                    <a:pt x="2005" y="444"/>
                  </a:lnTo>
                  <a:lnTo>
                    <a:pt x="2006" y="444"/>
                  </a:lnTo>
                  <a:lnTo>
                    <a:pt x="2009" y="444"/>
                  </a:lnTo>
                  <a:lnTo>
                    <a:pt x="2010" y="443"/>
                  </a:lnTo>
                  <a:lnTo>
                    <a:pt x="2011" y="441"/>
                  </a:lnTo>
                  <a:lnTo>
                    <a:pt x="2012" y="440"/>
                  </a:lnTo>
                  <a:lnTo>
                    <a:pt x="2014" y="439"/>
                  </a:lnTo>
                  <a:lnTo>
                    <a:pt x="2014" y="437"/>
                  </a:lnTo>
                  <a:lnTo>
                    <a:pt x="2004" y="432"/>
                  </a:lnTo>
                  <a:lnTo>
                    <a:pt x="1996" y="426"/>
                  </a:lnTo>
                  <a:lnTo>
                    <a:pt x="1990" y="419"/>
                  </a:lnTo>
                  <a:lnTo>
                    <a:pt x="1985" y="412"/>
                  </a:lnTo>
                  <a:lnTo>
                    <a:pt x="1980" y="408"/>
                  </a:lnTo>
                  <a:lnTo>
                    <a:pt x="1974" y="404"/>
                  </a:lnTo>
                  <a:lnTo>
                    <a:pt x="1967" y="401"/>
                  </a:lnTo>
                  <a:lnTo>
                    <a:pt x="1959" y="402"/>
                  </a:lnTo>
                  <a:lnTo>
                    <a:pt x="1956" y="402"/>
                  </a:lnTo>
                  <a:lnTo>
                    <a:pt x="1956" y="401"/>
                  </a:lnTo>
                  <a:lnTo>
                    <a:pt x="1955" y="400"/>
                  </a:lnTo>
                  <a:lnTo>
                    <a:pt x="1954" y="397"/>
                  </a:lnTo>
                  <a:lnTo>
                    <a:pt x="1954" y="391"/>
                  </a:lnTo>
                  <a:lnTo>
                    <a:pt x="1953" y="384"/>
                  </a:lnTo>
                  <a:lnTo>
                    <a:pt x="1952" y="377"/>
                  </a:lnTo>
                  <a:lnTo>
                    <a:pt x="1949" y="370"/>
                  </a:lnTo>
                  <a:lnTo>
                    <a:pt x="1947" y="367"/>
                  </a:lnTo>
                  <a:lnTo>
                    <a:pt x="1946" y="366"/>
                  </a:lnTo>
                  <a:lnTo>
                    <a:pt x="1942" y="365"/>
                  </a:lnTo>
                  <a:lnTo>
                    <a:pt x="1939" y="365"/>
                  </a:lnTo>
                  <a:lnTo>
                    <a:pt x="1962" y="347"/>
                  </a:lnTo>
                  <a:lnTo>
                    <a:pt x="1965" y="347"/>
                  </a:lnTo>
                  <a:lnTo>
                    <a:pt x="1966" y="348"/>
                  </a:lnTo>
                  <a:lnTo>
                    <a:pt x="1967" y="349"/>
                  </a:lnTo>
                  <a:lnTo>
                    <a:pt x="1968" y="352"/>
                  </a:lnTo>
                  <a:lnTo>
                    <a:pt x="1970" y="354"/>
                  </a:lnTo>
                  <a:lnTo>
                    <a:pt x="1971" y="355"/>
                  </a:lnTo>
                  <a:lnTo>
                    <a:pt x="1972" y="356"/>
                  </a:lnTo>
                  <a:lnTo>
                    <a:pt x="1973" y="356"/>
                  </a:lnTo>
                  <a:lnTo>
                    <a:pt x="1977" y="356"/>
                  </a:lnTo>
                  <a:lnTo>
                    <a:pt x="1980" y="355"/>
                  </a:lnTo>
                  <a:lnTo>
                    <a:pt x="1983" y="354"/>
                  </a:lnTo>
                  <a:lnTo>
                    <a:pt x="1986" y="351"/>
                  </a:lnTo>
                  <a:lnTo>
                    <a:pt x="1991" y="349"/>
                  </a:lnTo>
                  <a:lnTo>
                    <a:pt x="1995" y="347"/>
                  </a:lnTo>
                  <a:lnTo>
                    <a:pt x="1998" y="344"/>
                  </a:lnTo>
                  <a:lnTo>
                    <a:pt x="2003" y="342"/>
                  </a:lnTo>
                  <a:lnTo>
                    <a:pt x="2010" y="342"/>
                  </a:lnTo>
                  <a:lnTo>
                    <a:pt x="2011" y="345"/>
                  </a:lnTo>
                  <a:lnTo>
                    <a:pt x="2012" y="348"/>
                  </a:lnTo>
                  <a:lnTo>
                    <a:pt x="2014" y="351"/>
                  </a:lnTo>
                  <a:lnTo>
                    <a:pt x="2015" y="352"/>
                  </a:lnTo>
                  <a:lnTo>
                    <a:pt x="2017" y="354"/>
                  </a:lnTo>
                  <a:lnTo>
                    <a:pt x="2020" y="356"/>
                  </a:lnTo>
                  <a:lnTo>
                    <a:pt x="2021" y="358"/>
                  </a:lnTo>
                  <a:lnTo>
                    <a:pt x="2022" y="359"/>
                  </a:lnTo>
                  <a:lnTo>
                    <a:pt x="2024" y="352"/>
                  </a:lnTo>
                  <a:lnTo>
                    <a:pt x="2027" y="344"/>
                  </a:lnTo>
                  <a:lnTo>
                    <a:pt x="2029" y="335"/>
                  </a:lnTo>
                  <a:lnTo>
                    <a:pt x="2033" y="328"/>
                  </a:lnTo>
                  <a:lnTo>
                    <a:pt x="2037" y="322"/>
                  </a:lnTo>
                  <a:lnTo>
                    <a:pt x="2043" y="316"/>
                  </a:lnTo>
                  <a:lnTo>
                    <a:pt x="2051" y="313"/>
                  </a:lnTo>
                  <a:lnTo>
                    <a:pt x="2059" y="312"/>
                  </a:lnTo>
                  <a:lnTo>
                    <a:pt x="2058" y="310"/>
                  </a:lnTo>
                  <a:lnTo>
                    <a:pt x="2058" y="308"/>
                  </a:lnTo>
                  <a:lnTo>
                    <a:pt x="2058" y="306"/>
                  </a:lnTo>
                  <a:lnTo>
                    <a:pt x="2058" y="305"/>
                  </a:lnTo>
                  <a:lnTo>
                    <a:pt x="2059" y="303"/>
                  </a:lnTo>
                  <a:lnTo>
                    <a:pt x="2059" y="302"/>
                  </a:lnTo>
                  <a:lnTo>
                    <a:pt x="2059" y="301"/>
                  </a:lnTo>
                  <a:lnTo>
                    <a:pt x="2059" y="299"/>
                  </a:lnTo>
                  <a:lnTo>
                    <a:pt x="2060" y="301"/>
                  </a:lnTo>
                  <a:lnTo>
                    <a:pt x="2062" y="302"/>
                  </a:lnTo>
                  <a:lnTo>
                    <a:pt x="2065" y="303"/>
                  </a:lnTo>
                  <a:lnTo>
                    <a:pt x="2067" y="303"/>
                  </a:lnTo>
                  <a:lnTo>
                    <a:pt x="2070" y="303"/>
                  </a:lnTo>
                  <a:lnTo>
                    <a:pt x="2072" y="305"/>
                  </a:lnTo>
                  <a:lnTo>
                    <a:pt x="2076" y="305"/>
                  </a:lnTo>
                  <a:lnTo>
                    <a:pt x="2078" y="305"/>
                  </a:lnTo>
                  <a:lnTo>
                    <a:pt x="2079" y="305"/>
                  </a:lnTo>
                  <a:lnTo>
                    <a:pt x="2081" y="305"/>
                  </a:lnTo>
                  <a:lnTo>
                    <a:pt x="2083" y="306"/>
                  </a:lnTo>
                  <a:lnTo>
                    <a:pt x="2085" y="306"/>
                  </a:lnTo>
                  <a:lnTo>
                    <a:pt x="2086" y="306"/>
                  </a:lnTo>
                  <a:lnTo>
                    <a:pt x="2089" y="306"/>
                  </a:lnTo>
                  <a:lnTo>
                    <a:pt x="2091" y="306"/>
                  </a:lnTo>
                  <a:lnTo>
                    <a:pt x="2093" y="305"/>
                  </a:lnTo>
                  <a:lnTo>
                    <a:pt x="2092" y="301"/>
                  </a:lnTo>
                  <a:lnTo>
                    <a:pt x="2092" y="299"/>
                  </a:lnTo>
                  <a:lnTo>
                    <a:pt x="2092" y="298"/>
                  </a:lnTo>
                  <a:lnTo>
                    <a:pt x="2092" y="296"/>
                  </a:lnTo>
                  <a:lnTo>
                    <a:pt x="2092" y="295"/>
                  </a:lnTo>
                  <a:lnTo>
                    <a:pt x="2093" y="292"/>
                  </a:lnTo>
                  <a:lnTo>
                    <a:pt x="2093" y="289"/>
                  </a:lnTo>
                  <a:lnTo>
                    <a:pt x="2078" y="285"/>
                  </a:lnTo>
                  <a:lnTo>
                    <a:pt x="2065" y="281"/>
                  </a:lnTo>
                  <a:lnTo>
                    <a:pt x="2053" y="276"/>
                  </a:lnTo>
                  <a:lnTo>
                    <a:pt x="2042" y="269"/>
                  </a:lnTo>
                  <a:lnTo>
                    <a:pt x="2031" y="263"/>
                  </a:lnTo>
                  <a:lnTo>
                    <a:pt x="2021" y="259"/>
                  </a:lnTo>
                  <a:lnTo>
                    <a:pt x="2009" y="256"/>
                  </a:lnTo>
                  <a:lnTo>
                    <a:pt x="1995" y="255"/>
                  </a:lnTo>
                  <a:lnTo>
                    <a:pt x="2003" y="255"/>
                  </a:lnTo>
                  <a:lnTo>
                    <a:pt x="2009" y="256"/>
                  </a:lnTo>
                  <a:lnTo>
                    <a:pt x="2016" y="257"/>
                  </a:lnTo>
                  <a:lnTo>
                    <a:pt x="2022" y="257"/>
                  </a:lnTo>
                  <a:lnTo>
                    <a:pt x="2028" y="257"/>
                  </a:lnTo>
                  <a:lnTo>
                    <a:pt x="2033" y="257"/>
                  </a:lnTo>
                  <a:lnTo>
                    <a:pt x="2039" y="256"/>
                  </a:lnTo>
                  <a:lnTo>
                    <a:pt x="2043" y="252"/>
                  </a:lnTo>
                  <a:lnTo>
                    <a:pt x="2041" y="248"/>
                  </a:lnTo>
                  <a:lnTo>
                    <a:pt x="2039" y="243"/>
                  </a:lnTo>
                  <a:lnTo>
                    <a:pt x="2035" y="241"/>
                  </a:lnTo>
                  <a:lnTo>
                    <a:pt x="2031" y="239"/>
                  </a:lnTo>
                  <a:lnTo>
                    <a:pt x="2028" y="238"/>
                  </a:lnTo>
                  <a:lnTo>
                    <a:pt x="2026" y="235"/>
                  </a:lnTo>
                  <a:lnTo>
                    <a:pt x="2022" y="231"/>
                  </a:lnTo>
                  <a:lnTo>
                    <a:pt x="2018" y="227"/>
                  </a:lnTo>
                  <a:lnTo>
                    <a:pt x="2027" y="227"/>
                  </a:lnTo>
                  <a:lnTo>
                    <a:pt x="2028" y="230"/>
                  </a:lnTo>
                  <a:lnTo>
                    <a:pt x="2029" y="231"/>
                  </a:lnTo>
                  <a:lnTo>
                    <a:pt x="2030" y="234"/>
                  </a:lnTo>
                  <a:lnTo>
                    <a:pt x="2033" y="237"/>
                  </a:lnTo>
                  <a:lnTo>
                    <a:pt x="2034" y="238"/>
                  </a:lnTo>
                  <a:lnTo>
                    <a:pt x="2037" y="241"/>
                  </a:lnTo>
                  <a:lnTo>
                    <a:pt x="2040" y="241"/>
                  </a:lnTo>
                  <a:lnTo>
                    <a:pt x="2043" y="242"/>
                  </a:lnTo>
                  <a:lnTo>
                    <a:pt x="2047" y="242"/>
                  </a:lnTo>
                  <a:lnTo>
                    <a:pt x="2048" y="241"/>
                  </a:lnTo>
                  <a:lnTo>
                    <a:pt x="2049" y="241"/>
                  </a:lnTo>
                  <a:lnTo>
                    <a:pt x="2049" y="239"/>
                  </a:lnTo>
                  <a:lnTo>
                    <a:pt x="2051" y="238"/>
                  </a:lnTo>
                  <a:lnTo>
                    <a:pt x="2052" y="238"/>
                  </a:lnTo>
                  <a:lnTo>
                    <a:pt x="2055" y="237"/>
                  </a:lnTo>
                  <a:lnTo>
                    <a:pt x="2059" y="237"/>
                  </a:lnTo>
                  <a:lnTo>
                    <a:pt x="2067" y="238"/>
                  </a:lnTo>
                  <a:lnTo>
                    <a:pt x="2074" y="239"/>
                  </a:lnTo>
                  <a:lnTo>
                    <a:pt x="2080" y="241"/>
                  </a:lnTo>
                  <a:lnTo>
                    <a:pt x="2085" y="245"/>
                  </a:lnTo>
                  <a:lnTo>
                    <a:pt x="2090" y="248"/>
                  </a:lnTo>
                  <a:lnTo>
                    <a:pt x="2095" y="252"/>
                  </a:lnTo>
                  <a:lnTo>
                    <a:pt x="2098" y="256"/>
                  </a:lnTo>
                  <a:lnTo>
                    <a:pt x="2104" y="259"/>
                  </a:lnTo>
                  <a:lnTo>
                    <a:pt x="2134" y="259"/>
                  </a:lnTo>
                  <a:lnTo>
                    <a:pt x="2134" y="262"/>
                  </a:lnTo>
                  <a:lnTo>
                    <a:pt x="2135" y="262"/>
                  </a:lnTo>
                  <a:lnTo>
                    <a:pt x="2136" y="263"/>
                  </a:lnTo>
                  <a:lnTo>
                    <a:pt x="2139" y="263"/>
                  </a:lnTo>
                  <a:lnTo>
                    <a:pt x="2140" y="264"/>
                  </a:lnTo>
                  <a:lnTo>
                    <a:pt x="2142" y="264"/>
                  </a:lnTo>
                  <a:lnTo>
                    <a:pt x="2143" y="264"/>
                  </a:lnTo>
                  <a:lnTo>
                    <a:pt x="2145" y="264"/>
                  </a:lnTo>
                  <a:lnTo>
                    <a:pt x="2147" y="264"/>
                  </a:lnTo>
                  <a:lnTo>
                    <a:pt x="2148" y="264"/>
                  </a:lnTo>
                  <a:lnTo>
                    <a:pt x="2152" y="264"/>
                  </a:lnTo>
                  <a:lnTo>
                    <a:pt x="2154" y="264"/>
                  </a:lnTo>
                  <a:lnTo>
                    <a:pt x="2158" y="264"/>
                  </a:lnTo>
                  <a:lnTo>
                    <a:pt x="2161" y="264"/>
                  </a:lnTo>
                  <a:lnTo>
                    <a:pt x="2164" y="264"/>
                  </a:lnTo>
                  <a:lnTo>
                    <a:pt x="2161" y="263"/>
                  </a:lnTo>
                  <a:lnTo>
                    <a:pt x="2159" y="262"/>
                  </a:lnTo>
                  <a:lnTo>
                    <a:pt x="2156" y="260"/>
                  </a:lnTo>
                  <a:lnTo>
                    <a:pt x="2153" y="259"/>
                  </a:lnTo>
                  <a:lnTo>
                    <a:pt x="2150" y="256"/>
                  </a:lnTo>
                  <a:lnTo>
                    <a:pt x="2148" y="253"/>
                  </a:lnTo>
                  <a:lnTo>
                    <a:pt x="2147" y="250"/>
                  </a:lnTo>
                  <a:lnTo>
                    <a:pt x="2147" y="246"/>
                  </a:lnTo>
                  <a:lnTo>
                    <a:pt x="2147" y="245"/>
                  </a:lnTo>
                  <a:lnTo>
                    <a:pt x="2147" y="242"/>
                  </a:lnTo>
                  <a:lnTo>
                    <a:pt x="2147" y="241"/>
                  </a:lnTo>
                  <a:lnTo>
                    <a:pt x="2147" y="239"/>
                  </a:lnTo>
                  <a:lnTo>
                    <a:pt x="2147" y="238"/>
                  </a:lnTo>
                  <a:lnTo>
                    <a:pt x="2147" y="235"/>
                  </a:lnTo>
                  <a:lnTo>
                    <a:pt x="2147" y="231"/>
                  </a:lnTo>
                  <a:lnTo>
                    <a:pt x="2147" y="227"/>
                  </a:lnTo>
                  <a:lnTo>
                    <a:pt x="2137" y="225"/>
                  </a:lnTo>
                  <a:lnTo>
                    <a:pt x="2130" y="224"/>
                  </a:lnTo>
                  <a:lnTo>
                    <a:pt x="2123" y="220"/>
                  </a:lnTo>
                  <a:lnTo>
                    <a:pt x="2115" y="217"/>
                  </a:lnTo>
                  <a:lnTo>
                    <a:pt x="2108" y="213"/>
                  </a:lnTo>
                  <a:lnTo>
                    <a:pt x="2099" y="210"/>
                  </a:lnTo>
                  <a:lnTo>
                    <a:pt x="2091" y="207"/>
                  </a:lnTo>
                  <a:lnTo>
                    <a:pt x="2083" y="207"/>
                  </a:lnTo>
                  <a:lnTo>
                    <a:pt x="2081" y="207"/>
                  </a:lnTo>
                  <a:lnTo>
                    <a:pt x="2080" y="207"/>
                  </a:lnTo>
                  <a:lnTo>
                    <a:pt x="2079" y="207"/>
                  </a:lnTo>
                  <a:lnTo>
                    <a:pt x="2077" y="209"/>
                  </a:lnTo>
                  <a:lnTo>
                    <a:pt x="2076" y="209"/>
                  </a:lnTo>
                  <a:lnTo>
                    <a:pt x="2074" y="210"/>
                  </a:lnTo>
                  <a:lnTo>
                    <a:pt x="2074" y="211"/>
                  </a:lnTo>
                  <a:lnTo>
                    <a:pt x="2074" y="213"/>
                  </a:lnTo>
                  <a:lnTo>
                    <a:pt x="2076" y="214"/>
                  </a:lnTo>
                  <a:lnTo>
                    <a:pt x="2078" y="216"/>
                  </a:lnTo>
                  <a:lnTo>
                    <a:pt x="2080" y="217"/>
                  </a:lnTo>
                  <a:lnTo>
                    <a:pt x="2084" y="218"/>
                  </a:lnTo>
                  <a:lnTo>
                    <a:pt x="2086" y="221"/>
                  </a:lnTo>
                  <a:lnTo>
                    <a:pt x="2089" y="224"/>
                  </a:lnTo>
                  <a:lnTo>
                    <a:pt x="2091" y="227"/>
                  </a:lnTo>
                  <a:lnTo>
                    <a:pt x="2081" y="221"/>
                  </a:lnTo>
                  <a:lnTo>
                    <a:pt x="2073" y="216"/>
                  </a:lnTo>
                  <a:lnTo>
                    <a:pt x="2066" y="210"/>
                  </a:lnTo>
                  <a:lnTo>
                    <a:pt x="2060" y="206"/>
                  </a:lnTo>
                  <a:lnTo>
                    <a:pt x="2053" y="202"/>
                  </a:lnTo>
                  <a:lnTo>
                    <a:pt x="2046" y="197"/>
                  </a:lnTo>
                  <a:lnTo>
                    <a:pt x="2037" y="192"/>
                  </a:lnTo>
                  <a:lnTo>
                    <a:pt x="2027" y="188"/>
                  </a:lnTo>
                  <a:lnTo>
                    <a:pt x="2011" y="184"/>
                  </a:lnTo>
                  <a:lnTo>
                    <a:pt x="1997" y="180"/>
                  </a:lnTo>
                  <a:lnTo>
                    <a:pt x="1983" y="177"/>
                  </a:lnTo>
                  <a:lnTo>
                    <a:pt x="1968" y="174"/>
                  </a:lnTo>
                  <a:lnTo>
                    <a:pt x="1954" y="173"/>
                  </a:lnTo>
                  <a:lnTo>
                    <a:pt x="1940" y="169"/>
                  </a:lnTo>
                  <a:lnTo>
                    <a:pt x="1926" y="166"/>
                  </a:lnTo>
                  <a:lnTo>
                    <a:pt x="1911" y="160"/>
                  </a:lnTo>
                  <a:lnTo>
                    <a:pt x="1886" y="160"/>
                  </a:lnTo>
                  <a:lnTo>
                    <a:pt x="1884" y="159"/>
                  </a:lnTo>
                  <a:lnTo>
                    <a:pt x="1883" y="157"/>
                  </a:lnTo>
                  <a:lnTo>
                    <a:pt x="1881" y="157"/>
                  </a:lnTo>
                  <a:lnTo>
                    <a:pt x="1880" y="156"/>
                  </a:lnTo>
                  <a:lnTo>
                    <a:pt x="1878" y="156"/>
                  </a:lnTo>
                  <a:lnTo>
                    <a:pt x="1877" y="156"/>
                  </a:lnTo>
                  <a:lnTo>
                    <a:pt x="1874" y="156"/>
                  </a:lnTo>
                  <a:lnTo>
                    <a:pt x="1871" y="156"/>
                  </a:lnTo>
                  <a:lnTo>
                    <a:pt x="1866" y="156"/>
                  </a:lnTo>
                  <a:lnTo>
                    <a:pt x="1862" y="156"/>
                  </a:lnTo>
                  <a:lnTo>
                    <a:pt x="1858" y="157"/>
                  </a:lnTo>
                  <a:lnTo>
                    <a:pt x="1854" y="159"/>
                  </a:lnTo>
                  <a:lnTo>
                    <a:pt x="1849" y="159"/>
                  </a:lnTo>
                  <a:lnTo>
                    <a:pt x="1846" y="160"/>
                  </a:lnTo>
                  <a:lnTo>
                    <a:pt x="1841" y="160"/>
                  </a:lnTo>
                  <a:lnTo>
                    <a:pt x="1836" y="160"/>
                  </a:lnTo>
                  <a:lnTo>
                    <a:pt x="1834" y="160"/>
                  </a:lnTo>
                  <a:lnTo>
                    <a:pt x="1830" y="160"/>
                  </a:lnTo>
                  <a:lnTo>
                    <a:pt x="1826" y="159"/>
                  </a:lnTo>
                  <a:lnTo>
                    <a:pt x="1821" y="157"/>
                  </a:lnTo>
                  <a:lnTo>
                    <a:pt x="1816" y="156"/>
                  </a:lnTo>
                  <a:lnTo>
                    <a:pt x="1811" y="155"/>
                  </a:lnTo>
                  <a:lnTo>
                    <a:pt x="1806" y="153"/>
                  </a:lnTo>
                  <a:lnTo>
                    <a:pt x="1804" y="151"/>
                  </a:lnTo>
                  <a:lnTo>
                    <a:pt x="1792" y="151"/>
                  </a:lnTo>
                  <a:lnTo>
                    <a:pt x="1793" y="157"/>
                  </a:lnTo>
                  <a:lnTo>
                    <a:pt x="1797" y="163"/>
                  </a:lnTo>
                  <a:lnTo>
                    <a:pt x="1801" y="167"/>
                  </a:lnTo>
                  <a:lnTo>
                    <a:pt x="1804" y="171"/>
                  </a:lnTo>
                  <a:lnTo>
                    <a:pt x="1809" y="174"/>
                  </a:lnTo>
                  <a:lnTo>
                    <a:pt x="1812" y="177"/>
                  </a:lnTo>
                  <a:lnTo>
                    <a:pt x="1815" y="178"/>
                  </a:lnTo>
                  <a:lnTo>
                    <a:pt x="1811" y="176"/>
                  </a:lnTo>
                  <a:lnTo>
                    <a:pt x="1808" y="174"/>
                  </a:lnTo>
                  <a:lnTo>
                    <a:pt x="1804" y="171"/>
                  </a:lnTo>
                  <a:lnTo>
                    <a:pt x="1801" y="169"/>
                  </a:lnTo>
                  <a:lnTo>
                    <a:pt x="1797" y="167"/>
                  </a:lnTo>
                  <a:lnTo>
                    <a:pt x="1792" y="164"/>
                  </a:lnTo>
                  <a:lnTo>
                    <a:pt x="1787" y="163"/>
                  </a:lnTo>
                  <a:lnTo>
                    <a:pt x="1782" y="163"/>
                  </a:lnTo>
                  <a:lnTo>
                    <a:pt x="1782" y="162"/>
                  </a:lnTo>
                  <a:lnTo>
                    <a:pt x="1783" y="162"/>
                  </a:lnTo>
                  <a:lnTo>
                    <a:pt x="1783" y="160"/>
                  </a:lnTo>
                  <a:lnTo>
                    <a:pt x="1783" y="159"/>
                  </a:lnTo>
                  <a:lnTo>
                    <a:pt x="1784" y="159"/>
                  </a:lnTo>
                  <a:lnTo>
                    <a:pt x="1784" y="157"/>
                  </a:lnTo>
                  <a:lnTo>
                    <a:pt x="1785" y="156"/>
                  </a:lnTo>
                  <a:lnTo>
                    <a:pt x="1783" y="155"/>
                  </a:lnTo>
                  <a:lnTo>
                    <a:pt x="1782" y="155"/>
                  </a:lnTo>
                  <a:lnTo>
                    <a:pt x="1779" y="153"/>
                  </a:lnTo>
                  <a:lnTo>
                    <a:pt x="1777" y="153"/>
                  </a:lnTo>
                  <a:lnTo>
                    <a:pt x="1774" y="153"/>
                  </a:lnTo>
                  <a:lnTo>
                    <a:pt x="1773" y="152"/>
                  </a:lnTo>
                  <a:lnTo>
                    <a:pt x="1771" y="152"/>
                  </a:lnTo>
                  <a:lnTo>
                    <a:pt x="1768" y="151"/>
                  </a:lnTo>
                  <a:lnTo>
                    <a:pt x="1768" y="155"/>
                  </a:lnTo>
                  <a:lnTo>
                    <a:pt x="1766" y="156"/>
                  </a:lnTo>
                  <a:lnTo>
                    <a:pt x="1765" y="159"/>
                  </a:lnTo>
                  <a:lnTo>
                    <a:pt x="1762" y="159"/>
                  </a:lnTo>
                  <a:lnTo>
                    <a:pt x="1759" y="160"/>
                  </a:lnTo>
                  <a:lnTo>
                    <a:pt x="1755" y="160"/>
                  </a:lnTo>
                  <a:lnTo>
                    <a:pt x="1753" y="160"/>
                  </a:lnTo>
                  <a:lnTo>
                    <a:pt x="1749" y="160"/>
                  </a:lnTo>
                  <a:lnTo>
                    <a:pt x="1741" y="160"/>
                  </a:lnTo>
                  <a:lnTo>
                    <a:pt x="1734" y="160"/>
                  </a:lnTo>
                  <a:lnTo>
                    <a:pt x="1727" y="159"/>
                  </a:lnTo>
                  <a:lnTo>
                    <a:pt x="1721" y="159"/>
                  </a:lnTo>
                  <a:lnTo>
                    <a:pt x="1714" y="159"/>
                  </a:lnTo>
                  <a:lnTo>
                    <a:pt x="1708" y="159"/>
                  </a:lnTo>
                  <a:lnTo>
                    <a:pt x="1701" y="159"/>
                  </a:lnTo>
                  <a:lnTo>
                    <a:pt x="1693" y="160"/>
                  </a:lnTo>
                  <a:lnTo>
                    <a:pt x="1696" y="164"/>
                  </a:lnTo>
                  <a:lnTo>
                    <a:pt x="1698" y="167"/>
                  </a:lnTo>
                  <a:lnTo>
                    <a:pt x="1699" y="169"/>
                  </a:lnTo>
                  <a:lnTo>
                    <a:pt x="1702" y="171"/>
                  </a:lnTo>
                  <a:lnTo>
                    <a:pt x="1703" y="173"/>
                  </a:lnTo>
                  <a:lnTo>
                    <a:pt x="1705" y="174"/>
                  </a:lnTo>
                  <a:lnTo>
                    <a:pt x="1708" y="177"/>
                  </a:lnTo>
                  <a:lnTo>
                    <a:pt x="1710" y="181"/>
                  </a:lnTo>
                  <a:lnTo>
                    <a:pt x="1699" y="174"/>
                  </a:lnTo>
                  <a:lnTo>
                    <a:pt x="1690" y="170"/>
                  </a:lnTo>
                  <a:lnTo>
                    <a:pt x="1679" y="166"/>
                  </a:lnTo>
                  <a:lnTo>
                    <a:pt x="1670" y="160"/>
                  </a:lnTo>
                  <a:lnTo>
                    <a:pt x="1660" y="155"/>
                  </a:lnTo>
                  <a:lnTo>
                    <a:pt x="1651" y="149"/>
                  </a:lnTo>
                  <a:lnTo>
                    <a:pt x="1641" y="141"/>
                  </a:lnTo>
                  <a:lnTo>
                    <a:pt x="1632" y="131"/>
                  </a:lnTo>
                  <a:lnTo>
                    <a:pt x="1569" y="131"/>
                  </a:lnTo>
                  <a:lnTo>
                    <a:pt x="1567" y="131"/>
                  </a:lnTo>
                  <a:lnTo>
                    <a:pt x="1566" y="131"/>
                  </a:lnTo>
                  <a:lnTo>
                    <a:pt x="1565" y="132"/>
                  </a:lnTo>
                  <a:lnTo>
                    <a:pt x="1564" y="134"/>
                  </a:lnTo>
                  <a:lnTo>
                    <a:pt x="1563" y="135"/>
                  </a:lnTo>
                  <a:lnTo>
                    <a:pt x="1539" y="135"/>
                  </a:lnTo>
                  <a:lnTo>
                    <a:pt x="1534" y="135"/>
                  </a:lnTo>
                  <a:lnTo>
                    <a:pt x="1532" y="134"/>
                  </a:lnTo>
                  <a:lnTo>
                    <a:pt x="1529" y="132"/>
                  </a:lnTo>
                  <a:lnTo>
                    <a:pt x="1527" y="131"/>
                  </a:lnTo>
                  <a:lnTo>
                    <a:pt x="1525" y="130"/>
                  </a:lnTo>
                  <a:lnTo>
                    <a:pt x="1522" y="127"/>
                  </a:lnTo>
                  <a:lnTo>
                    <a:pt x="1517" y="127"/>
                  </a:lnTo>
                  <a:lnTo>
                    <a:pt x="1513" y="125"/>
                  </a:lnTo>
                  <a:lnTo>
                    <a:pt x="1511" y="125"/>
                  </a:lnTo>
                  <a:lnTo>
                    <a:pt x="1509" y="127"/>
                  </a:lnTo>
                  <a:lnTo>
                    <a:pt x="1508" y="128"/>
                  </a:lnTo>
                  <a:lnTo>
                    <a:pt x="1507" y="130"/>
                  </a:lnTo>
                  <a:lnTo>
                    <a:pt x="1506" y="130"/>
                  </a:lnTo>
                  <a:lnTo>
                    <a:pt x="1504" y="131"/>
                  </a:lnTo>
                  <a:lnTo>
                    <a:pt x="1502" y="131"/>
                  </a:lnTo>
                  <a:lnTo>
                    <a:pt x="1500" y="131"/>
                  </a:lnTo>
                  <a:lnTo>
                    <a:pt x="1496" y="130"/>
                  </a:lnTo>
                  <a:lnTo>
                    <a:pt x="1494" y="128"/>
                  </a:lnTo>
                  <a:lnTo>
                    <a:pt x="1491" y="127"/>
                  </a:lnTo>
                  <a:lnTo>
                    <a:pt x="1488" y="124"/>
                  </a:lnTo>
                  <a:lnTo>
                    <a:pt x="1485" y="123"/>
                  </a:lnTo>
                  <a:lnTo>
                    <a:pt x="1482" y="120"/>
                  </a:lnTo>
                  <a:lnTo>
                    <a:pt x="1479" y="118"/>
                  </a:lnTo>
                  <a:lnTo>
                    <a:pt x="1483" y="113"/>
                  </a:lnTo>
                  <a:lnTo>
                    <a:pt x="1482" y="113"/>
                  </a:lnTo>
                  <a:lnTo>
                    <a:pt x="1481" y="112"/>
                  </a:lnTo>
                  <a:lnTo>
                    <a:pt x="1478" y="110"/>
                  </a:lnTo>
                  <a:lnTo>
                    <a:pt x="1476" y="110"/>
                  </a:lnTo>
                  <a:lnTo>
                    <a:pt x="1473" y="109"/>
                  </a:lnTo>
                  <a:lnTo>
                    <a:pt x="1470" y="109"/>
                  </a:lnTo>
                  <a:lnTo>
                    <a:pt x="1466" y="109"/>
                  </a:lnTo>
                  <a:lnTo>
                    <a:pt x="1460" y="109"/>
                  </a:lnTo>
                  <a:lnTo>
                    <a:pt x="1456" y="110"/>
                  </a:lnTo>
                  <a:lnTo>
                    <a:pt x="1452" y="113"/>
                  </a:lnTo>
                  <a:lnTo>
                    <a:pt x="1450" y="114"/>
                  </a:lnTo>
                  <a:lnTo>
                    <a:pt x="1446" y="117"/>
                  </a:lnTo>
                  <a:lnTo>
                    <a:pt x="1444" y="118"/>
                  </a:lnTo>
                  <a:lnTo>
                    <a:pt x="1441" y="120"/>
                  </a:lnTo>
                  <a:lnTo>
                    <a:pt x="1439" y="121"/>
                  </a:lnTo>
                  <a:lnTo>
                    <a:pt x="1438" y="121"/>
                  </a:lnTo>
                  <a:lnTo>
                    <a:pt x="1437" y="121"/>
                  </a:lnTo>
                  <a:lnTo>
                    <a:pt x="1435" y="121"/>
                  </a:lnTo>
                  <a:lnTo>
                    <a:pt x="1434" y="121"/>
                  </a:lnTo>
                  <a:lnTo>
                    <a:pt x="1433" y="121"/>
                  </a:lnTo>
                  <a:lnTo>
                    <a:pt x="1432" y="121"/>
                  </a:lnTo>
                  <a:lnTo>
                    <a:pt x="1431" y="121"/>
                  </a:lnTo>
                  <a:lnTo>
                    <a:pt x="1429" y="121"/>
                  </a:lnTo>
                  <a:lnTo>
                    <a:pt x="1429" y="109"/>
                  </a:lnTo>
                  <a:lnTo>
                    <a:pt x="1428" y="107"/>
                  </a:lnTo>
                  <a:lnTo>
                    <a:pt x="1427" y="106"/>
                  </a:lnTo>
                  <a:lnTo>
                    <a:pt x="1425" y="105"/>
                  </a:lnTo>
                  <a:lnTo>
                    <a:pt x="1423" y="105"/>
                  </a:lnTo>
                  <a:lnTo>
                    <a:pt x="1421" y="105"/>
                  </a:lnTo>
                  <a:lnTo>
                    <a:pt x="1419" y="106"/>
                  </a:lnTo>
                  <a:lnTo>
                    <a:pt x="1416" y="107"/>
                  </a:lnTo>
                  <a:lnTo>
                    <a:pt x="1413" y="109"/>
                  </a:lnTo>
                  <a:lnTo>
                    <a:pt x="1413" y="107"/>
                  </a:lnTo>
                  <a:lnTo>
                    <a:pt x="1410" y="106"/>
                  </a:lnTo>
                  <a:lnTo>
                    <a:pt x="1409" y="105"/>
                  </a:lnTo>
                  <a:lnTo>
                    <a:pt x="1406" y="105"/>
                  </a:lnTo>
                  <a:lnTo>
                    <a:pt x="1400" y="105"/>
                  </a:lnTo>
                  <a:lnTo>
                    <a:pt x="1391" y="105"/>
                  </a:lnTo>
                  <a:lnTo>
                    <a:pt x="1383" y="106"/>
                  </a:lnTo>
                  <a:lnTo>
                    <a:pt x="1377" y="107"/>
                  </a:lnTo>
                  <a:lnTo>
                    <a:pt x="1372" y="107"/>
                  </a:lnTo>
                  <a:lnTo>
                    <a:pt x="1370" y="109"/>
                  </a:lnTo>
                  <a:lnTo>
                    <a:pt x="1348" y="109"/>
                  </a:lnTo>
                  <a:lnTo>
                    <a:pt x="1350" y="110"/>
                  </a:lnTo>
                  <a:lnTo>
                    <a:pt x="1350" y="112"/>
                  </a:lnTo>
                  <a:lnTo>
                    <a:pt x="1351" y="112"/>
                  </a:lnTo>
                  <a:lnTo>
                    <a:pt x="1352" y="113"/>
                  </a:lnTo>
                  <a:lnTo>
                    <a:pt x="1353" y="113"/>
                  </a:lnTo>
                  <a:lnTo>
                    <a:pt x="1354" y="113"/>
                  </a:lnTo>
                  <a:lnTo>
                    <a:pt x="1356" y="113"/>
                  </a:lnTo>
                  <a:lnTo>
                    <a:pt x="1356" y="114"/>
                  </a:lnTo>
                  <a:lnTo>
                    <a:pt x="1356" y="116"/>
                  </a:lnTo>
                  <a:lnTo>
                    <a:pt x="1357" y="117"/>
                  </a:lnTo>
                  <a:lnTo>
                    <a:pt x="1358" y="120"/>
                  </a:lnTo>
                  <a:lnTo>
                    <a:pt x="1359" y="121"/>
                  </a:lnTo>
                  <a:lnTo>
                    <a:pt x="1360" y="123"/>
                  </a:lnTo>
                  <a:lnTo>
                    <a:pt x="1362" y="124"/>
                  </a:lnTo>
                  <a:lnTo>
                    <a:pt x="1362" y="125"/>
                  </a:lnTo>
                  <a:lnTo>
                    <a:pt x="1358" y="125"/>
                  </a:lnTo>
                  <a:lnTo>
                    <a:pt x="1356" y="127"/>
                  </a:lnTo>
                  <a:lnTo>
                    <a:pt x="1353" y="127"/>
                  </a:lnTo>
                  <a:lnTo>
                    <a:pt x="1351" y="128"/>
                  </a:lnTo>
                  <a:lnTo>
                    <a:pt x="1348" y="130"/>
                  </a:lnTo>
                  <a:lnTo>
                    <a:pt x="1345" y="130"/>
                  </a:lnTo>
                  <a:lnTo>
                    <a:pt x="1341" y="131"/>
                  </a:lnTo>
                  <a:lnTo>
                    <a:pt x="1338" y="131"/>
                  </a:lnTo>
                  <a:lnTo>
                    <a:pt x="1332" y="131"/>
                  </a:lnTo>
                  <a:lnTo>
                    <a:pt x="1325" y="130"/>
                  </a:lnTo>
                  <a:lnTo>
                    <a:pt x="1319" y="128"/>
                  </a:lnTo>
                  <a:lnTo>
                    <a:pt x="1312" y="125"/>
                  </a:lnTo>
                  <a:lnTo>
                    <a:pt x="1306" y="124"/>
                  </a:lnTo>
                  <a:lnTo>
                    <a:pt x="1298" y="123"/>
                  </a:lnTo>
                  <a:lnTo>
                    <a:pt x="1292" y="121"/>
                  </a:lnTo>
                  <a:lnTo>
                    <a:pt x="1287" y="121"/>
                  </a:lnTo>
                  <a:lnTo>
                    <a:pt x="1285" y="121"/>
                  </a:lnTo>
                  <a:lnTo>
                    <a:pt x="1284" y="121"/>
                  </a:lnTo>
                  <a:lnTo>
                    <a:pt x="1283" y="121"/>
                  </a:lnTo>
                  <a:lnTo>
                    <a:pt x="1282" y="121"/>
                  </a:lnTo>
                  <a:lnTo>
                    <a:pt x="1281" y="121"/>
                  </a:lnTo>
                  <a:lnTo>
                    <a:pt x="1281" y="135"/>
                  </a:lnTo>
                  <a:lnTo>
                    <a:pt x="1272" y="135"/>
                  </a:lnTo>
                  <a:lnTo>
                    <a:pt x="1266" y="134"/>
                  </a:lnTo>
                  <a:lnTo>
                    <a:pt x="1260" y="131"/>
                  </a:lnTo>
                  <a:lnTo>
                    <a:pt x="1253" y="130"/>
                  </a:lnTo>
                  <a:lnTo>
                    <a:pt x="1246" y="128"/>
                  </a:lnTo>
                  <a:lnTo>
                    <a:pt x="1239" y="127"/>
                  </a:lnTo>
                  <a:lnTo>
                    <a:pt x="1233" y="125"/>
                  </a:lnTo>
                  <a:lnTo>
                    <a:pt x="1227" y="123"/>
                  </a:lnTo>
                  <a:lnTo>
                    <a:pt x="1222" y="118"/>
                  </a:lnTo>
                  <a:lnTo>
                    <a:pt x="1212" y="118"/>
                  </a:lnTo>
                  <a:lnTo>
                    <a:pt x="1212" y="120"/>
                  </a:lnTo>
                  <a:lnTo>
                    <a:pt x="1213" y="120"/>
                  </a:lnTo>
                  <a:lnTo>
                    <a:pt x="1213" y="121"/>
                  </a:lnTo>
                  <a:lnTo>
                    <a:pt x="1213" y="123"/>
                  </a:lnTo>
                  <a:lnTo>
                    <a:pt x="1214" y="124"/>
                  </a:lnTo>
                  <a:lnTo>
                    <a:pt x="1215" y="125"/>
                  </a:lnTo>
                  <a:lnTo>
                    <a:pt x="1215" y="127"/>
                  </a:lnTo>
                  <a:lnTo>
                    <a:pt x="1216" y="128"/>
                  </a:lnTo>
                  <a:lnTo>
                    <a:pt x="1214" y="127"/>
                  </a:lnTo>
                  <a:lnTo>
                    <a:pt x="1210" y="124"/>
                  </a:lnTo>
                  <a:lnTo>
                    <a:pt x="1208" y="121"/>
                  </a:lnTo>
                  <a:lnTo>
                    <a:pt x="1204" y="118"/>
                  </a:lnTo>
                  <a:lnTo>
                    <a:pt x="1201" y="116"/>
                  </a:lnTo>
                  <a:lnTo>
                    <a:pt x="1198" y="114"/>
                  </a:lnTo>
                  <a:lnTo>
                    <a:pt x="1195" y="112"/>
                  </a:lnTo>
                  <a:lnTo>
                    <a:pt x="1192" y="110"/>
                  </a:lnTo>
                  <a:lnTo>
                    <a:pt x="1173" y="110"/>
                  </a:lnTo>
                  <a:lnTo>
                    <a:pt x="1172" y="112"/>
                  </a:lnTo>
                  <a:lnTo>
                    <a:pt x="1167" y="110"/>
                  </a:lnTo>
                  <a:lnTo>
                    <a:pt x="1160" y="107"/>
                  </a:lnTo>
                  <a:lnTo>
                    <a:pt x="1153" y="103"/>
                  </a:lnTo>
                  <a:lnTo>
                    <a:pt x="1145" y="99"/>
                  </a:lnTo>
                  <a:lnTo>
                    <a:pt x="1139" y="96"/>
                  </a:lnTo>
                  <a:lnTo>
                    <a:pt x="1135" y="95"/>
                  </a:lnTo>
                  <a:lnTo>
                    <a:pt x="1135" y="96"/>
                  </a:lnTo>
                  <a:lnTo>
                    <a:pt x="1129" y="96"/>
                  </a:lnTo>
                  <a:lnTo>
                    <a:pt x="1125" y="96"/>
                  </a:lnTo>
                  <a:lnTo>
                    <a:pt x="1121" y="98"/>
                  </a:lnTo>
                  <a:lnTo>
                    <a:pt x="1116" y="99"/>
                  </a:lnTo>
                  <a:lnTo>
                    <a:pt x="1113" y="99"/>
                  </a:lnTo>
                  <a:lnTo>
                    <a:pt x="1108" y="100"/>
                  </a:lnTo>
                  <a:lnTo>
                    <a:pt x="1102" y="100"/>
                  </a:lnTo>
                  <a:lnTo>
                    <a:pt x="1096" y="100"/>
                  </a:lnTo>
                  <a:lnTo>
                    <a:pt x="1088" y="100"/>
                  </a:lnTo>
                  <a:lnTo>
                    <a:pt x="1078" y="99"/>
                  </a:lnTo>
                  <a:lnTo>
                    <a:pt x="1070" y="96"/>
                  </a:lnTo>
                  <a:lnTo>
                    <a:pt x="1063" y="95"/>
                  </a:lnTo>
                  <a:lnTo>
                    <a:pt x="1054" y="92"/>
                  </a:lnTo>
                  <a:lnTo>
                    <a:pt x="1046" y="91"/>
                  </a:lnTo>
                  <a:lnTo>
                    <a:pt x="1038" y="89"/>
                  </a:lnTo>
                  <a:lnTo>
                    <a:pt x="1028" y="88"/>
                  </a:lnTo>
                  <a:lnTo>
                    <a:pt x="1026" y="88"/>
                  </a:lnTo>
                  <a:lnTo>
                    <a:pt x="1023" y="88"/>
                  </a:lnTo>
                  <a:lnTo>
                    <a:pt x="1020" y="86"/>
                  </a:lnTo>
                  <a:lnTo>
                    <a:pt x="1018" y="85"/>
                  </a:lnTo>
                  <a:lnTo>
                    <a:pt x="1014" y="84"/>
                  </a:lnTo>
                  <a:lnTo>
                    <a:pt x="1012" y="84"/>
                  </a:lnTo>
                  <a:lnTo>
                    <a:pt x="1009" y="82"/>
                  </a:lnTo>
                  <a:lnTo>
                    <a:pt x="1009" y="84"/>
                  </a:lnTo>
                  <a:lnTo>
                    <a:pt x="1009" y="86"/>
                  </a:lnTo>
                  <a:lnTo>
                    <a:pt x="1012" y="89"/>
                  </a:lnTo>
                  <a:lnTo>
                    <a:pt x="1013" y="92"/>
                  </a:lnTo>
                  <a:lnTo>
                    <a:pt x="1016" y="95"/>
                  </a:lnTo>
                  <a:lnTo>
                    <a:pt x="1019" y="98"/>
                  </a:lnTo>
                  <a:lnTo>
                    <a:pt x="1021" y="100"/>
                  </a:lnTo>
                  <a:lnTo>
                    <a:pt x="1025" y="102"/>
                  </a:lnTo>
                  <a:lnTo>
                    <a:pt x="1026" y="103"/>
                  </a:lnTo>
                  <a:lnTo>
                    <a:pt x="1020" y="100"/>
                  </a:lnTo>
                  <a:lnTo>
                    <a:pt x="1015" y="98"/>
                  </a:lnTo>
                  <a:lnTo>
                    <a:pt x="1010" y="95"/>
                  </a:lnTo>
                  <a:lnTo>
                    <a:pt x="1006" y="91"/>
                  </a:lnTo>
                  <a:lnTo>
                    <a:pt x="1001" y="86"/>
                  </a:lnTo>
                  <a:lnTo>
                    <a:pt x="995" y="82"/>
                  </a:lnTo>
                  <a:lnTo>
                    <a:pt x="989" y="79"/>
                  </a:lnTo>
                  <a:lnTo>
                    <a:pt x="982" y="75"/>
                  </a:lnTo>
                  <a:lnTo>
                    <a:pt x="982" y="74"/>
                  </a:lnTo>
                  <a:lnTo>
                    <a:pt x="982" y="72"/>
                  </a:lnTo>
                  <a:lnTo>
                    <a:pt x="982" y="71"/>
                  </a:lnTo>
                  <a:lnTo>
                    <a:pt x="983" y="68"/>
                  </a:lnTo>
                  <a:lnTo>
                    <a:pt x="983" y="67"/>
                  </a:lnTo>
                  <a:lnTo>
                    <a:pt x="983" y="66"/>
                  </a:lnTo>
                  <a:lnTo>
                    <a:pt x="972" y="66"/>
                  </a:lnTo>
                  <a:lnTo>
                    <a:pt x="972" y="67"/>
                  </a:lnTo>
                  <a:lnTo>
                    <a:pt x="971" y="67"/>
                  </a:lnTo>
                  <a:lnTo>
                    <a:pt x="970" y="68"/>
                  </a:lnTo>
                  <a:lnTo>
                    <a:pt x="969" y="68"/>
                  </a:lnTo>
                  <a:lnTo>
                    <a:pt x="968" y="70"/>
                  </a:lnTo>
                  <a:lnTo>
                    <a:pt x="966" y="71"/>
                  </a:lnTo>
                  <a:lnTo>
                    <a:pt x="968" y="72"/>
                  </a:lnTo>
                  <a:lnTo>
                    <a:pt x="968" y="74"/>
                  </a:lnTo>
                  <a:lnTo>
                    <a:pt x="968" y="75"/>
                  </a:lnTo>
                  <a:lnTo>
                    <a:pt x="969" y="75"/>
                  </a:lnTo>
                  <a:lnTo>
                    <a:pt x="962" y="78"/>
                  </a:lnTo>
                  <a:lnTo>
                    <a:pt x="956" y="81"/>
                  </a:lnTo>
                  <a:lnTo>
                    <a:pt x="950" y="85"/>
                  </a:lnTo>
                  <a:lnTo>
                    <a:pt x="945" y="89"/>
                  </a:lnTo>
                  <a:lnTo>
                    <a:pt x="939" y="92"/>
                  </a:lnTo>
                  <a:lnTo>
                    <a:pt x="933" y="96"/>
                  </a:lnTo>
                  <a:lnTo>
                    <a:pt x="927" y="100"/>
                  </a:lnTo>
                  <a:lnTo>
                    <a:pt x="919" y="103"/>
                  </a:lnTo>
                  <a:lnTo>
                    <a:pt x="920" y="99"/>
                  </a:lnTo>
                  <a:lnTo>
                    <a:pt x="921" y="96"/>
                  </a:lnTo>
                  <a:lnTo>
                    <a:pt x="923" y="92"/>
                  </a:lnTo>
                  <a:lnTo>
                    <a:pt x="926" y="89"/>
                  </a:lnTo>
                  <a:lnTo>
                    <a:pt x="933" y="82"/>
                  </a:lnTo>
                  <a:lnTo>
                    <a:pt x="941" y="75"/>
                  </a:lnTo>
                  <a:lnTo>
                    <a:pt x="950" y="70"/>
                  </a:lnTo>
                  <a:lnTo>
                    <a:pt x="959" y="64"/>
                  </a:lnTo>
                  <a:lnTo>
                    <a:pt x="966" y="60"/>
                  </a:lnTo>
                  <a:lnTo>
                    <a:pt x="972" y="56"/>
                  </a:lnTo>
                  <a:lnTo>
                    <a:pt x="965" y="50"/>
                  </a:lnTo>
                  <a:lnTo>
                    <a:pt x="957" y="45"/>
                  </a:lnTo>
                  <a:lnTo>
                    <a:pt x="946" y="40"/>
                  </a:lnTo>
                  <a:lnTo>
                    <a:pt x="934" y="36"/>
                  </a:lnTo>
                  <a:lnTo>
                    <a:pt x="922" y="33"/>
                  </a:lnTo>
                  <a:lnTo>
                    <a:pt x="910" y="31"/>
                  </a:lnTo>
                  <a:lnTo>
                    <a:pt x="897" y="29"/>
                  </a:lnTo>
                  <a:lnTo>
                    <a:pt x="885" y="28"/>
                  </a:lnTo>
                  <a:lnTo>
                    <a:pt x="883" y="28"/>
                  </a:lnTo>
                  <a:lnTo>
                    <a:pt x="881" y="29"/>
                  </a:lnTo>
                  <a:lnTo>
                    <a:pt x="879" y="29"/>
                  </a:lnTo>
                  <a:lnTo>
                    <a:pt x="877" y="31"/>
                  </a:lnTo>
                  <a:lnTo>
                    <a:pt x="876" y="32"/>
                  </a:lnTo>
                  <a:lnTo>
                    <a:pt x="873" y="32"/>
                  </a:lnTo>
                  <a:lnTo>
                    <a:pt x="871" y="33"/>
                  </a:lnTo>
                  <a:lnTo>
                    <a:pt x="868" y="33"/>
                  </a:lnTo>
                  <a:lnTo>
                    <a:pt x="838" y="24"/>
                  </a:lnTo>
                  <a:lnTo>
                    <a:pt x="838" y="21"/>
                  </a:lnTo>
                  <a:lnTo>
                    <a:pt x="839" y="20"/>
                  </a:lnTo>
                  <a:lnTo>
                    <a:pt x="840" y="18"/>
                  </a:lnTo>
                  <a:lnTo>
                    <a:pt x="840" y="17"/>
                  </a:lnTo>
                  <a:lnTo>
                    <a:pt x="841" y="15"/>
                  </a:lnTo>
                  <a:lnTo>
                    <a:pt x="843" y="13"/>
                  </a:lnTo>
                  <a:lnTo>
                    <a:pt x="844" y="11"/>
                  </a:lnTo>
                  <a:lnTo>
                    <a:pt x="845" y="8"/>
                  </a:lnTo>
                  <a:lnTo>
                    <a:pt x="844" y="7"/>
                  </a:lnTo>
                  <a:lnTo>
                    <a:pt x="843" y="7"/>
                  </a:lnTo>
                  <a:lnTo>
                    <a:pt x="841" y="6"/>
                  </a:lnTo>
                  <a:lnTo>
                    <a:pt x="840" y="4"/>
                  </a:lnTo>
                  <a:lnTo>
                    <a:pt x="839" y="4"/>
                  </a:lnTo>
                  <a:lnTo>
                    <a:pt x="838" y="4"/>
                  </a:lnTo>
                  <a:lnTo>
                    <a:pt x="837" y="3"/>
                  </a:lnTo>
                  <a:lnTo>
                    <a:pt x="835" y="3"/>
                  </a:lnTo>
                  <a:lnTo>
                    <a:pt x="834" y="1"/>
                  </a:lnTo>
                  <a:lnTo>
                    <a:pt x="832" y="0"/>
                  </a:lnTo>
                  <a:lnTo>
                    <a:pt x="829" y="0"/>
                  </a:lnTo>
                  <a:lnTo>
                    <a:pt x="828" y="0"/>
                  </a:lnTo>
                  <a:lnTo>
                    <a:pt x="827" y="1"/>
                  </a:lnTo>
                  <a:lnTo>
                    <a:pt x="826" y="3"/>
                  </a:lnTo>
                  <a:lnTo>
                    <a:pt x="826" y="6"/>
                  </a:lnTo>
                  <a:lnTo>
                    <a:pt x="826" y="8"/>
                  </a:lnTo>
                  <a:lnTo>
                    <a:pt x="820" y="10"/>
                  </a:lnTo>
                  <a:lnTo>
                    <a:pt x="815" y="11"/>
                  </a:lnTo>
                  <a:lnTo>
                    <a:pt x="812" y="14"/>
                  </a:lnTo>
                  <a:lnTo>
                    <a:pt x="808" y="17"/>
                  </a:lnTo>
                  <a:lnTo>
                    <a:pt x="804" y="18"/>
                  </a:lnTo>
                  <a:lnTo>
                    <a:pt x="802" y="21"/>
                  </a:lnTo>
                  <a:lnTo>
                    <a:pt x="799" y="24"/>
                  </a:lnTo>
                  <a:lnTo>
                    <a:pt x="795" y="25"/>
                  </a:lnTo>
                  <a:lnTo>
                    <a:pt x="804" y="31"/>
                  </a:lnTo>
                  <a:lnTo>
                    <a:pt x="803" y="31"/>
                  </a:lnTo>
                  <a:lnTo>
                    <a:pt x="802" y="31"/>
                  </a:lnTo>
                  <a:lnTo>
                    <a:pt x="800" y="31"/>
                  </a:lnTo>
                  <a:lnTo>
                    <a:pt x="797" y="31"/>
                  </a:lnTo>
                  <a:lnTo>
                    <a:pt x="795" y="31"/>
                  </a:lnTo>
                  <a:lnTo>
                    <a:pt x="791" y="31"/>
                  </a:lnTo>
                  <a:lnTo>
                    <a:pt x="788" y="31"/>
                  </a:lnTo>
                  <a:lnTo>
                    <a:pt x="784" y="31"/>
                  </a:lnTo>
                  <a:lnTo>
                    <a:pt x="787" y="33"/>
                  </a:lnTo>
                  <a:lnTo>
                    <a:pt x="790" y="36"/>
                  </a:lnTo>
                  <a:lnTo>
                    <a:pt x="793" y="40"/>
                  </a:lnTo>
                  <a:lnTo>
                    <a:pt x="795" y="45"/>
                  </a:lnTo>
                  <a:lnTo>
                    <a:pt x="799" y="49"/>
                  </a:lnTo>
                  <a:lnTo>
                    <a:pt x="802" y="53"/>
                  </a:lnTo>
                  <a:lnTo>
                    <a:pt x="806" y="54"/>
                  </a:lnTo>
                  <a:lnTo>
                    <a:pt x="810" y="56"/>
                  </a:lnTo>
                  <a:lnTo>
                    <a:pt x="806" y="56"/>
                  </a:lnTo>
                  <a:lnTo>
                    <a:pt x="802" y="53"/>
                  </a:lnTo>
                  <a:lnTo>
                    <a:pt x="799" y="50"/>
                  </a:lnTo>
                  <a:lnTo>
                    <a:pt x="795" y="47"/>
                  </a:lnTo>
                  <a:lnTo>
                    <a:pt x="791" y="43"/>
                  </a:lnTo>
                  <a:lnTo>
                    <a:pt x="788" y="40"/>
                  </a:lnTo>
                  <a:lnTo>
                    <a:pt x="783" y="36"/>
                  </a:lnTo>
                  <a:lnTo>
                    <a:pt x="778" y="33"/>
                  </a:lnTo>
                  <a:lnTo>
                    <a:pt x="757" y="43"/>
                  </a:lnTo>
                  <a:lnTo>
                    <a:pt x="756" y="42"/>
                  </a:lnTo>
                  <a:lnTo>
                    <a:pt x="756" y="40"/>
                  </a:lnTo>
                  <a:lnTo>
                    <a:pt x="754" y="39"/>
                  </a:lnTo>
                  <a:lnTo>
                    <a:pt x="752" y="38"/>
                  </a:lnTo>
                  <a:lnTo>
                    <a:pt x="751" y="36"/>
                  </a:lnTo>
                  <a:lnTo>
                    <a:pt x="749" y="36"/>
                  </a:lnTo>
                  <a:lnTo>
                    <a:pt x="746" y="36"/>
                  </a:lnTo>
                  <a:lnTo>
                    <a:pt x="734" y="38"/>
                  </a:lnTo>
                  <a:lnTo>
                    <a:pt x="722" y="40"/>
                  </a:lnTo>
                  <a:lnTo>
                    <a:pt x="712" y="45"/>
                  </a:lnTo>
                  <a:lnTo>
                    <a:pt x="701" y="50"/>
                  </a:lnTo>
                  <a:lnTo>
                    <a:pt x="690" y="54"/>
                  </a:lnTo>
                  <a:lnTo>
                    <a:pt x="679" y="59"/>
                  </a:lnTo>
                  <a:lnTo>
                    <a:pt x="668" y="63"/>
                  </a:lnTo>
                  <a:lnTo>
                    <a:pt x="654" y="63"/>
                  </a:lnTo>
                  <a:lnTo>
                    <a:pt x="656" y="66"/>
                  </a:lnTo>
                  <a:lnTo>
                    <a:pt x="657" y="67"/>
                  </a:lnTo>
                  <a:lnTo>
                    <a:pt x="658" y="70"/>
                  </a:lnTo>
                  <a:lnTo>
                    <a:pt x="660" y="71"/>
                  </a:lnTo>
                  <a:lnTo>
                    <a:pt x="663" y="72"/>
                  </a:lnTo>
                  <a:lnTo>
                    <a:pt x="665" y="74"/>
                  </a:lnTo>
                  <a:lnTo>
                    <a:pt x="669" y="75"/>
                  </a:lnTo>
                  <a:lnTo>
                    <a:pt x="671" y="75"/>
                  </a:lnTo>
                  <a:lnTo>
                    <a:pt x="672" y="79"/>
                  </a:lnTo>
                  <a:lnTo>
                    <a:pt x="674" y="82"/>
                  </a:lnTo>
                  <a:lnTo>
                    <a:pt x="675" y="86"/>
                  </a:lnTo>
                  <a:lnTo>
                    <a:pt x="677" y="91"/>
                  </a:lnTo>
                  <a:lnTo>
                    <a:pt x="681" y="93"/>
                  </a:lnTo>
                  <a:lnTo>
                    <a:pt x="683" y="98"/>
                  </a:lnTo>
                  <a:lnTo>
                    <a:pt x="685" y="99"/>
                  </a:lnTo>
                  <a:lnTo>
                    <a:pt x="689" y="100"/>
                  </a:lnTo>
                  <a:lnTo>
                    <a:pt x="685" y="100"/>
                  </a:lnTo>
                  <a:lnTo>
                    <a:pt x="682" y="99"/>
                  </a:lnTo>
                  <a:lnTo>
                    <a:pt x="679" y="98"/>
                  </a:lnTo>
                  <a:lnTo>
                    <a:pt x="677" y="95"/>
                  </a:lnTo>
                  <a:lnTo>
                    <a:pt x="676" y="92"/>
                  </a:lnTo>
                  <a:lnTo>
                    <a:pt x="675" y="88"/>
                  </a:lnTo>
                  <a:lnTo>
                    <a:pt x="674" y="84"/>
                  </a:lnTo>
                  <a:lnTo>
                    <a:pt x="674" y="78"/>
                  </a:lnTo>
                  <a:lnTo>
                    <a:pt x="672" y="78"/>
                  </a:lnTo>
                  <a:lnTo>
                    <a:pt x="671" y="78"/>
                  </a:lnTo>
                  <a:lnTo>
                    <a:pt x="670" y="78"/>
                  </a:lnTo>
                  <a:lnTo>
                    <a:pt x="669" y="78"/>
                  </a:lnTo>
                  <a:lnTo>
                    <a:pt x="668" y="78"/>
                  </a:lnTo>
                  <a:lnTo>
                    <a:pt x="666" y="78"/>
                  </a:lnTo>
                  <a:lnTo>
                    <a:pt x="664" y="78"/>
                  </a:lnTo>
                  <a:lnTo>
                    <a:pt x="663" y="78"/>
                  </a:lnTo>
                  <a:lnTo>
                    <a:pt x="660" y="78"/>
                  </a:lnTo>
                  <a:lnTo>
                    <a:pt x="657" y="79"/>
                  </a:lnTo>
                  <a:lnTo>
                    <a:pt x="654" y="81"/>
                  </a:lnTo>
                  <a:lnTo>
                    <a:pt x="652" y="82"/>
                  </a:lnTo>
                  <a:lnTo>
                    <a:pt x="650" y="84"/>
                  </a:lnTo>
                  <a:lnTo>
                    <a:pt x="647" y="85"/>
                  </a:lnTo>
                  <a:lnTo>
                    <a:pt x="645" y="85"/>
                  </a:lnTo>
                  <a:lnTo>
                    <a:pt x="641" y="86"/>
                  </a:lnTo>
                  <a:lnTo>
                    <a:pt x="640" y="85"/>
                  </a:lnTo>
                  <a:lnTo>
                    <a:pt x="639" y="85"/>
                  </a:lnTo>
                  <a:lnTo>
                    <a:pt x="638" y="84"/>
                  </a:lnTo>
                  <a:lnTo>
                    <a:pt x="637" y="84"/>
                  </a:lnTo>
                  <a:lnTo>
                    <a:pt x="635" y="82"/>
                  </a:lnTo>
                  <a:lnTo>
                    <a:pt x="634" y="82"/>
                  </a:lnTo>
                  <a:lnTo>
                    <a:pt x="633" y="81"/>
                  </a:lnTo>
                  <a:lnTo>
                    <a:pt x="620" y="86"/>
                  </a:lnTo>
                  <a:lnTo>
                    <a:pt x="619" y="86"/>
                  </a:lnTo>
                  <a:lnTo>
                    <a:pt x="616" y="86"/>
                  </a:lnTo>
                  <a:lnTo>
                    <a:pt x="614" y="86"/>
                  </a:lnTo>
                  <a:lnTo>
                    <a:pt x="612" y="86"/>
                  </a:lnTo>
                  <a:lnTo>
                    <a:pt x="609" y="88"/>
                  </a:lnTo>
                  <a:lnTo>
                    <a:pt x="608" y="89"/>
                  </a:lnTo>
                  <a:lnTo>
                    <a:pt x="607" y="91"/>
                  </a:lnTo>
                  <a:lnTo>
                    <a:pt x="608" y="93"/>
                  </a:lnTo>
                  <a:lnTo>
                    <a:pt x="609" y="96"/>
                  </a:lnTo>
                  <a:lnTo>
                    <a:pt x="613" y="100"/>
                  </a:lnTo>
                  <a:lnTo>
                    <a:pt x="616" y="103"/>
                  </a:lnTo>
                  <a:lnTo>
                    <a:pt x="626" y="109"/>
                  </a:lnTo>
                  <a:lnTo>
                    <a:pt x="637" y="116"/>
                  </a:lnTo>
                  <a:lnTo>
                    <a:pt x="649" y="121"/>
                  </a:lnTo>
                  <a:lnTo>
                    <a:pt x="659" y="125"/>
                  </a:lnTo>
                  <a:lnTo>
                    <a:pt x="669" y="130"/>
                  </a:lnTo>
                  <a:lnTo>
                    <a:pt x="676" y="131"/>
                  </a:lnTo>
                  <a:lnTo>
                    <a:pt x="676" y="135"/>
                  </a:lnTo>
                  <a:lnTo>
                    <a:pt x="677" y="139"/>
                  </a:lnTo>
                  <a:lnTo>
                    <a:pt x="677" y="142"/>
                  </a:lnTo>
                  <a:lnTo>
                    <a:pt x="678" y="145"/>
                  </a:lnTo>
                  <a:lnTo>
                    <a:pt x="679" y="148"/>
                  </a:lnTo>
                  <a:lnTo>
                    <a:pt x="681" y="151"/>
                  </a:lnTo>
                  <a:lnTo>
                    <a:pt x="683" y="153"/>
                  </a:lnTo>
                  <a:lnTo>
                    <a:pt x="684" y="156"/>
                  </a:lnTo>
                  <a:lnTo>
                    <a:pt x="677" y="156"/>
                  </a:lnTo>
                  <a:lnTo>
                    <a:pt x="671" y="155"/>
                  </a:lnTo>
                  <a:lnTo>
                    <a:pt x="666" y="151"/>
                  </a:lnTo>
                  <a:lnTo>
                    <a:pt x="662" y="145"/>
                  </a:lnTo>
                  <a:lnTo>
                    <a:pt x="658" y="139"/>
                  </a:lnTo>
                  <a:lnTo>
                    <a:pt x="654" y="134"/>
                  </a:lnTo>
                  <a:lnTo>
                    <a:pt x="651" y="130"/>
                  </a:lnTo>
                  <a:lnTo>
                    <a:pt x="646" y="125"/>
                  </a:lnTo>
                  <a:lnTo>
                    <a:pt x="641" y="124"/>
                  </a:lnTo>
                  <a:lnTo>
                    <a:pt x="635" y="123"/>
                  </a:lnTo>
                  <a:lnTo>
                    <a:pt x="628" y="121"/>
                  </a:lnTo>
                  <a:lnTo>
                    <a:pt x="621" y="118"/>
                  </a:lnTo>
                  <a:lnTo>
                    <a:pt x="615" y="116"/>
                  </a:lnTo>
                  <a:lnTo>
                    <a:pt x="609" y="112"/>
                  </a:lnTo>
                  <a:lnTo>
                    <a:pt x="607" y="109"/>
                  </a:lnTo>
                  <a:lnTo>
                    <a:pt x="606" y="106"/>
                  </a:lnTo>
                  <a:lnTo>
                    <a:pt x="603" y="102"/>
                  </a:lnTo>
                  <a:lnTo>
                    <a:pt x="603" y="99"/>
                  </a:lnTo>
                  <a:lnTo>
                    <a:pt x="602" y="99"/>
                  </a:lnTo>
                  <a:lnTo>
                    <a:pt x="601" y="99"/>
                  </a:lnTo>
                  <a:lnTo>
                    <a:pt x="600" y="99"/>
                  </a:lnTo>
                  <a:lnTo>
                    <a:pt x="599" y="99"/>
                  </a:lnTo>
                  <a:lnTo>
                    <a:pt x="597" y="99"/>
                  </a:lnTo>
                  <a:lnTo>
                    <a:pt x="596" y="99"/>
                  </a:lnTo>
                  <a:lnTo>
                    <a:pt x="595" y="99"/>
                  </a:lnTo>
                  <a:lnTo>
                    <a:pt x="593" y="99"/>
                  </a:lnTo>
                  <a:lnTo>
                    <a:pt x="591" y="100"/>
                  </a:lnTo>
                  <a:lnTo>
                    <a:pt x="590" y="102"/>
                  </a:lnTo>
                  <a:lnTo>
                    <a:pt x="589" y="103"/>
                  </a:lnTo>
                  <a:lnTo>
                    <a:pt x="587" y="105"/>
                  </a:lnTo>
                  <a:lnTo>
                    <a:pt x="585" y="107"/>
                  </a:lnTo>
                  <a:lnTo>
                    <a:pt x="583" y="107"/>
                  </a:lnTo>
                  <a:lnTo>
                    <a:pt x="579" y="109"/>
                  </a:lnTo>
                  <a:lnTo>
                    <a:pt x="579" y="110"/>
                  </a:lnTo>
                  <a:lnTo>
                    <a:pt x="578" y="112"/>
                  </a:lnTo>
                  <a:lnTo>
                    <a:pt x="578" y="114"/>
                  </a:lnTo>
                  <a:lnTo>
                    <a:pt x="577" y="116"/>
                  </a:lnTo>
                  <a:lnTo>
                    <a:pt x="577" y="117"/>
                  </a:lnTo>
                  <a:lnTo>
                    <a:pt x="576" y="118"/>
                  </a:lnTo>
                  <a:lnTo>
                    <a:pt x="575" y="120"/>
                  </a:lnTo>
                  <a:lnTo>
                    <a:pt x="574" y="121"/>
                  </a:lnTo>
                  <a:lnTo>
                    <a:pt x="576" y="124"/>
                  </a:lnTo>
                  <a:lnTo>
                    <a:pt x="581" y="127"/>
                  </a:lnTo>
                  <a:lnTo>
                    <a:pt x="585" y="128"/>
                  </a:lnTo>
                  <a:lnTo>
                    <a:pt x="590" y="131"/>
                  </a:lnTo>
                  <a:lnTo>
                    <a:pt x="596" y="132"/>
                  </a:lnTo>
                  <a:lnTo>
                    <a:pt x="602" y="134"/>
                  </a:lnTo>
                  <a:lnTo>
                    <a:pt x="608" y="135"/>
                  </a:lnTo>
                  <a:lnTo>
                    <a:pt x="614" y="138"/>
                  </a:lnTo>
                  <a:lnTo>
                    <a:pt x="601" y="138"/>
                  </a:lnTo>
                  <a:lnTo>
                    <a:pt x="594" y="137"/>
                  </a:lnTo>
                  <a:lnTo>
                    <a:pt x="587" y="134"/>
                  </a:lnTo>
                  <a:lnTo>
                    <a:pt x="579" y="132"/>
                  </a:lnTo>
                  <a:lnTo>
                    <a:pt x="574" y="131"/>
                  </a:lnTo>
                  <a:lnTo>
                    <a:pt x="569" y="128"/>
                  </a:lnTo>
                  <a:lnTo>
                    <a:pt x="564" y="124"/>
                  </a:lnTo>
                  <a:lnTo>
                    <a:pt x="559" y="117"/>
                  </a:lnTo>
                  <a:lnTo>
                    <a:pt x="556" y="109"/>
                  </a:lnTo>
                  <a:lnTo>
                    <a:pt x="550" y="109"/>
                  </a:lnTo>
                  <a:lnTo>
                    <a:pt x="550" y="110"/>
                  </a:lnTo>
                  <a:lnTo>
                    <a:pt x="550" y="113"/>
                  </a:lnTo>
                  <a:lnTo>
                    <a:pt x="549" y="114"/>
                  </a:lnTo>
                  <a:lnTo>
                    <a:pt x="547" y="116"/>
                  </a:lnTo>
                  <a:lnTo>
                    <a:pt x="546" y="117"/>
                  </a:lnTo>
                  <a:lnTo>
                    <a:pt x="545" y="118"/>
                  </a:lnTo>
                  <a:lnTo>
                    <a:pt x="544" y="121"/>
                  </a:lnTo>
                  <a:lnTo>
                    <a:pt x="540" y="123"/>
                  </a:lnTo>
                  <a:lnTo>
                    <a:pt x="544" y="127"/>
                  </a:lnTo>
                  <a:lnTo>
                    <a:pt x="547" y="130"/>
                  </a:lnTo>
                  <a:lnTo>
                    <a:pt x="550" y="132"/>
                  </a:lnTo>
                  <a:lnTo>
                    <a:pt x="553" y="134"/>
                  </a:lnTo>
                  <a:lnTo>
                    <a:pt x="557" y="137"/>
                  </a:lnTo>
                  <a:lnTo>
                    <a:pt x="560" y="139"/>
                  </a:lnTo>
                  <a:lnTo>
                    <a:pt x="563" y="142"/>
                  </a:lnTo>
                  <a:lnTo>
                    <a:pt x="565" y="148"/>
                  </a:lnTo>
                  <a:lnTo>
                    <a:pt x="565" y="151"/>
                  </a:lnTo>
                  <a:lnTo>
                    <a:pt x="565" y="153"/>
                  </a:lnTo>
                  <a:lnTo>
                    <a:pt x="566" y="155"/>
                  </a:lnTo>
                  <a:lnTo>
                    <a:pt x="566" y="157"/>
                  </a:lnTo>
                  <a:lnTo>
                    <a:pt x="566" y="160"/>
                  </a:lnTo>
                  <a:lnTo>
                    <a:pt x="566" y="163"/>
                  </a:lnTo>
                  <a:lnTo>
                    <a:pt x="568" y="164"/>
                  </a:lnTo>
                  <a:lnTo>
                    <a:pt x="569" y="166"/>
                  </a:lnTo>
                  <a:lnTo>
                    <a:pt x="570" y="167"/>
                  </a:lnTo>
                  <a:lnTo>
                    <a:pt x="571" y="170"/>
                  </a:lnTo>
                  <a:lnTo>
                    <a:pt x="572" y="171"/>
                  </a:lnTo>
                  <a:lnTo>
                    <a:pt x="574" y="173"/>
                  </a:lnTo>
                  <a:lnTo>
                    <a:pt x="575" y="174"/>
                  </a:lnTo>
                  <a:lnTo>
                    <a:pt x="577" y="176"/>
                  </a:lnTo>
                  <a:lnTo>
                    <a:pt x="579" y="176"/>
                  </a:lnTo>
                  <a:lnTo>
                    <a:pt x="582" y="176"/>
                  </a:lnTo>
                  <a:lnTo>
                    <a:pt x="584" y="176"/>
                  </a:lnTo>
                  <a:lnTo>
                    <a:pt x="587" y="174"/>
                  </a:lnTo>
                  <a:lnTo>
                    <a:pt x="589" y="173"/>
                  </a:lnTo>
                  <a:lnTo>
                    <a:pt x="590" y="171"/>
                  </a:lnTo>
                  <a:lnTo>
                    <a:pt x="593" y="170"/>
                  </a:lnTo>
                  <a:lnTo>
                    <a:pt x="595" y="170"/>
                  </a:lnTo>
                  <a:lnTo>
                    <a:pt x="597" y="169"/>
                  </a:lnTo>
                  <a:lnTo>
                    <a:pt x="601" y="169"/>
                  </a:lnTo>
                  <a:lnTo>
                    <a:pt x="606" y="169"/>
                  </a:lnTo>
                  <a:lnTo>
                    <a:pt x="610" y="170"/>
                  </a:lnTo>
                  <a:lnTo>
                    <a:pt x="614" y="173"/>
                  </a:lnTo>
                  <a:lnTo>
                    <a:pt x="618" y="176"/>
                  </a:lnTo>
                  <a:lnTo>
                    <a:pt x="622" y="178"/>
                  </a:lnTo>
                  <a:lnTo>
                    <a:pt x="626" y="181"/>
                  </a:lnTo>
                  <a:lnTo>
                    <a:pt x="631" y="183"/>
                  </a:lnTo>
                  <a:lnTo>
                    <a:pt x="635" y="184"/>
                  </a:lnTo>
                  <a:lnTo>
                    <a:pt x="637" y="187"/>
                  </a:lnTo>
                  <a:lnTo>
                    <a:pt x="638" y="191"/>
                  </a:lnTo>
                  <a:lnTo>
                    <a:pt x="639" y="195"/>
                  </a:lnTo>
                  <a:lnTo>
                    <a:pt x="640" y="198"/>
                  </a:lnTo>
                  <a:lnTo>
                    <a:pt x="643" y="203"/>
                  </a:lnTo>
                  <a:lnTo>
                    <a:pt x="645" y="206"/>
                  </a:lnTo>
                  <a:lnTo>
                    <a:pt x="649" y="207"/>
                  </a:lnTo>
                  <a:lnTo>
                    <a:pt x="652" y="209"/>
                  </a:lnTo>
                  <a:lnTo>
                    <a:pt x="651" y="209"/>
                  </a:lnTo>
                  <a:lnTo>
                    <a:pt x="650" y="209"/>
                  </a:lnTo>
                  <a:lnTo>
                    <a:pt x="649" y="209"/>
                  </a:lnTo>
                  <a:lnTo>
                    <a:pt x="647" y="209"/>
                  </a:lnTo>
                  <a:lnTo>
                    <a:pt x="646" y="209"/>
                  </a:lnTo>
                  <a:lnTo>
                    <a:pt x="645" y="209"/>
                  </a:lnTo>
                  <a:lnTo>
                    <a:pt x="644" y="209"/>
                  </a:lnTo>
                  <a:lnTo>
                    <a:pt x="640" y="209"/>
                  </a:lnTo>
                  <a:lnTo>
                    <a:pt x="637" y="207"/>
                  </a:lnTo>
                  <a:lnTo>
                    <a:pt x="634" y="206"/>
                  </a:lnTo>
                  <a:lnTo>
                    <a:pt x="632" y="204"/>
                  </a:lnTo>
                  <a:lnTo>
                    <a:pt x="628" y="198"/>
                  </a:lnTo>
                  <a:lnTo>
                    <a:pt x="625" y="191"/>
                  </a:lnTo>
                  <a:lnTo>
                    <a:pt x="621" y="184"/>
                  </a:lnTo>
                  <a:lnTo>
                    <a:pt x="618" y="178"/>
                  </a:lnTo>
                  <a:lnTo>
                    <a:pt x="614" y="177"/>
                  </a:lnTo>
                  <a:lnTo>
                    <a:pt x="612" y="174"/>
                  </a:lnTo>
                  <a:lnTo>
                    <a:pt x="608" y="174"/>
                  </a:lnTo>
                  <a:lnTo>
                    <a:pt x="603" y="173"/>
                  </a:lnTo>
                  <a:lnTo>
                    <a:pt x="602" y="173"/>
                  </a:lnTo>
                  <a:lnTo>
                    <a:pt x="600" y="174"/>
                  </a:lnTo>
                  <a:lnTo>
                    <a:pt x="599" y="176"/>
                  </a:lnTo>
                  <a:lnTo>
                    <a:pt x="596" y="176"/>
                  </a:lnTo>
                  <a:lnTo>
                    <a:pt x="595" y="177"/>
                  </a:lnTo>
                  <a:lnTo>
                    <a:pt x="593" y="178"/>
                  </a:lnTo>
                  <a:lnTo>
                    <a:pt x="590" y="180"/>
                  </a:lnTo>
                  <a:lnTo>
                    <a:pt x="588" y="181"/>
                  </a:lnTo>
                  <a:lnTo>
                    <a:pt x="589" y="183"/>
                  </a:lnTo>
                  <a:lnTo>
                    <a:pt x="590" y="185"/>
                  </a:lnTo>
                  <a:lnTo>
                    <a:pt x="591" y="190"/>
                  </a:lnTo>
                  <a:lnTo>
                    <a:pt x="594" y="195"/>
                  </a:lnTo>
                  <a:lnTo>
                    <a:pt x="596" y="200"/>
                  </a:lnTo>
                  <a:lnTo>
                    <a:pt x="599" y="206"/>
                  </a:lnTo>
                  <a:lnTo>
                    <a:pt x="601" y="209"/>
                  </a:lnTo>
                  <a:lnTo>
                    <a:pt x="603" y="211"/>
                  </a:lnTo>
                  <a:lnTo>
                    <a:pt x="600" y="214"/>
                  </a:lnTo>
                  <a:lnTo>
                    <a:pt x="597" y="217"/>
                  </a:lnTo>
                  <a:lnTo>
                    <a:pt x="595" y="220"/>
                  </a:lnTo>
                  <a:lnTo>
                    <a:pt x="593" y="224"/>
                  </a:lnTo>
                  <a:lnTo>
                    <a:pt x="589" y="227"/>
                  </a:lnTo>
                  <a:lnTo>
                    <a:pt x="585" y="230"/>
                  </a:lnTo>
                  <a:lnTo>
                    <a:pt x="581" y="231"/>
                  </a:lnTo>
                  <a:lnTo>
                    <a:pt x="576" y="232"/>
                  </a:lnTo>
                  <a:lnTo>
                    <a:pt x="570" y="232"/>
                  </a:lnTo>
                  <a:lnTo>
                    <a:pt x="565" y="234"/>
                  </a:lnTo>
                  <a:lnTo>
                    <a:pt x="560" y="234"/>
                  </a:lnTo>
                  <a:lnTo>
                    <a:pt x="557" y="235"/>
                  </a:lnTo>
                  <a:lnTo>
                    <a:pt x="553" y="235"/>
                  </a:lnTo>
                  <a:lnTo>
                    <a:pt x="549" y="235"/>
                  </a:lnTo>
                  <a:lnTo>
                    <a:pt x="545" y="232"/>
                  </a:lnTo>
                  <a:lnTo>
                    <a:pt x="540" y="230"/>
                  </a:lnTo>
                  <a:lnTo>
                    <a:pt x="544" y="230"/>
                  </a:lnTo>
                  <a:lnTo>
                    <a:pt x="546" y="230"/>
                  </a:lnTo>
                  <a:lnTo>
                    <a:pt x="549" y="230"/>
                  </a:lnTo>
                  <a:lnTo>
                    <a:pt x="551" y="230"/>
                  </a:lnTo>
                  <a:lnTo>
                    <a:pt x="553" y="230"/>
                  </a:lnTo>
                  <a:lnTo>
                    <a:pt x="554" y="230"/>
                  </a:lnTo>
                  <a:lnTo>
                    <a:pt x="558" y="230"/>
                  </a:lnTo>
                  <a:lnTo>
                    <a:pt x="560" y="230"/>
                  </a:lnTo>
                  <a:lnTo>
                    <a:pt x="564" y="228"/>
                  </a:lnTo>
                  <a:lnTo>
                    <a:pt x="566" y="227"/>
                  </a:lnTo>
                  <a:lnTo>
                    <a:pt x="569" y="225"/>
                  </a:lnTo>
                  <a:lnTo>
                    <a:pt x="571" y="221"/>
                  </a:lnTo>
                  <a:lnTo>
                    <a:pt x="572" y="218"/>
                  </a:lnTo>
                  <a:lnTo>
                    <a:pt x="575" y="214"/>
                  </a:lnTo>
                  <a:lnTo>
                    <a:pt x="575" y="210"/>
                  </a:lnTo>
                  <a:lnTo>
                    <a:pt x="576" y="207"/>
                  </a:lnTo>
                  <a:lnTo>
                    <a:pt x="576" y="204"/>
                  </a:lnTo>
                  <a:lnTo>
                    <a:pt x="576" y="203"/>
                  </a:lnTo>
                  <a:lnTo>
                    <a:pt x="576" y="202"/>
                  </a:lnTo>
                  <a:lnTo>
                    <a:pt x="576" y="198"/>
                  </a:lnTo>
                  <a:lnTo>
                    <a:pt x="576" y="195"/>
                  </a:lnTo>
                  <a:lnTo>
                    <a:pt x="576" y="194"/>
                  </a:lnTo>
                  <a:lnTo>
                    <a:pt x="576" y="191"/>
                  </a:lnTo>
                  <a:lnTo>
                    <a:pt x="576" y="188"/>
                  </a:lnTo>
                  <a:lnTo>
                    <a:pt x="569" y="184"/>
                  </a:lnTo>
                  <a:lnTo>
                    <a:pt x="563" y="180"/>
                  </a:lnTo>
                  <a:lnTo>
                    <a:pt x="558" y="173"/>
                  </a:lnTo>
                  <a:lnTo>
                    <a:pt x="554" y="166"/>
                  </a:lnTo>
                  <a:lnTo>
                    <a:pt x="551" y="159"/>
                  </a:lnTo>
                  <a:lnTo>
                    <a:pt x="549" y="152"/>
                  </a:lnTo>
                  <a:lnTo>
                    <a:pt x="544" y="146"/>
                  </a:lnTo>
                  <a:lnTo>
                    <a:pt x="538" y="141"/>
                  </a:lnTo>
                  <a:lnTo>
                    <a:pt x="523" y="135"/>
                  </a:lnTo>
                  <a:lnTo>
                    <a:pt x="523" y="134"/>
                  </a:lnTo>
                  <a:lnTo>
                    <a:pt x="523" y="131"/>
                  </a:lnTo>
                  <a:lnTo>
                    <a:pt x="524" y="127"/>
                  </a:lnTo>
                  <a:lnTo>
                    <a:pt x="524" y="123"/>
                  </a:lnTo>
                  <a:lnTo>
                    <a:pt x="524" y="118"/>
                  </a:lnTo>
                  <a:lnTo>
                    <a:pt x="524" y="116"/>
                  </a:lnTo>
                  <a:lnTo>
                    <a:pt x="523" y="112"/>
                  </a:lnTo>
                  <a:lnTo>
                    <a:pt x="521" y="109"/>
                  </a:lnTo>
                  <a:lnTo>
                    <a:pt x="519" y="106"/>
                  </a:lnTo>
                  <a:lnTo>
                    <a:pt x="515" y="105"/>
                  </a:lnTo>
                  <a:lnTo>
                    <a:pt x="512" y="103"/>
                  </a:lnTo>
                  <a:lnTo>
                    <a:pt x="507" y="103"/>
                  </a:lnTo>
                  <a:lnTo>
                    <a:pt x="501" y="102"/>
                  </a:lnTo>
                  <a:lnTo>
                    <a:pt x="496" y="102"/>
                  </a:lnTo>
                  <a:lnTo>
                    <a:pt x="490" y="100"/>
                  </a:lnTo>
                  <a:lnTo>
                    <a:pt x="484" y="100"/>
                  </a:lnTo>
                  <a:lnTo>
                    <a:pt x="487" y="100"/>
                  </a:lnTo>
                  <a:lnTo>
                    <a:pt x="489" y="100"/>
                  </a:lnTo>
                  <a:lnTo>
                    <a:pt x="492" y="99"/>
                  </a:lnTo>
                  <a:lnTo>
                    <a:pt x="494" y="99"/>
                  </a:lnTo>
                  <a:lnTo>
                    <a:pt x="495" y="98"/>
                  </a:lnTo>
                  <a:lnTo>
                    <a:pt x="496" y="96"/>
                  </a:lnTo>
                  <a:lnTo>
                    <a:pt x="498" y="93"/>
                  </a:lnTo>
                  <a:lnTo>
                    <a:pt x="498" y="91"/>
                  </a:lnTo>
                  <a:lnTo>
                    <a:pt x="495" y="91"/>
                  </a:lnTo>
                  <a:lnTo>
                    <a:pt x="493" y="89"/>
                  </a:lnTo>
                  <a:lnTo>
                    <a:pt x="492" y="89"/>
                  </a:lnTo>
                  <a:lnTo>
                    <a:pt x="489" y="89"/>
                  </a:lnTo>
                  <a:lnTo>
                    <a:pt x="488" y="91"/>
                  </a:lnTo>
                  <a:lnTo>
                    <a:pt x="486" y="91"/>
                  </a:lnTo>
                  <a:lnTo>
                    <a:pt x="483" y="91"/>
                  </a:lnTo>
                  <a:lnTo>
                    <a:pt x="481" y="91"/>
                  </a:lnTo>
                  <a:lnTo>
                    <a:pt x="480" y="93"/>
                  </a:lnTo>
                  <a:lnTo>
                    <a:pt x="480" y="96"/>
                  </a:lnTo>
                  <a:lnTo>
                    <a:pt x="479" y="100"/>
                  </a:lnTo>
                  <a:lnTo>
                    <a:pt x="477" y="103"/>
                  </a:lnTo>
                  <a:lnTo>
                    <a:pt x="476" y="106"/>
                  </a:lnTo>
                  <a:lnTo>
                    <a:pt x="475" y="110"/>
                  </a:lnTo>
                  <a:lnTo>
                    <a:pt x="474" y="113"/>
                  </a:lnTo>
                  <a:lnTo>
                    <a:pt x="474" y="116"/>
                  </a:lnTo>
                  <a:lnTo>
                    <a:pt x="475" y="116"/>
                  </a:lnTo>
                  <a:lnTo>
                    <a:pt x="476" y="116"/>
                  </a:lnTo>
                  <a:lnTo>
                    <a:pt x="477" y="116"/>
                  </a:lnTo>
                  <a:lnTo>
                    <a:pt x="479" y="116"/>
                  </a:lnTo>
                  <a:lnTo>
                    <a:pt x="480" y="116"/>
                  </a:lnTo>
                  <a:lnTo>
                    <a:pt x="481" y="116"/>
                  </a:lnTo>
                  <a:lnTo>
                    <a:pt x="481" y="125"/>
                  </a:lnTo>
                  <a:lnTo>
                    <a:pt x="479" y="127"/>
                  </a:lnTo>
                  <a:lnTo>
                    <a:pt x="477" y="128"/>
                  </a:lnTo>
                  <a:lnTo>
                    <a:pt x="476" y="128"/>
                  </a:lnTo>
                  <a:lnTo>
                    <a:pt x="475" y="130"/>
                  </a:lnTo>
                  <a:lnTo>
                    <a:pt x="473" y="130"/>
                  </a:lnTo>
                  <a:lnTo>
                    <a:pt x="471" y="131"/>
                  </a:lnTo>
                  <a:lnTo>
                    <a:pt x="468" y="131"/>
                  </a:lnTo>
                  <a:lnTo>
                    <a:pt x="465" y="131"/>
                  </a:lnTo>
                  <a:lnTo>
                    <a:pt x="465" y="132"/>
                  </a:lnTo>
                  <a:lnTo>
                    <a:pt x="465" y="134"/>
                  </a:lnTo>
                  <a:lnTo>
                    <a:pt x="465" y="135"/>
                  </a:lnTo>
                  <a:lnTo>
                    <a:pt x="468" y="139"/>
                  </a:lnTo>
                  <a:lnTo>
                    <a:pt x="471" y="145"/>
                  </a:lnTo>
                  <a:lnTo>
                    <a:pt x="475" y="151"/>
                  </a:lnTo>
                  <a:lnTo>
                    <a:pt x="479" y="156"/>
                  </a:lnTo>
                  <a:lnTo>
                    <a:pt x="482" y="162"/>
                  </a:lnTo>
                  <a:lnTo>
                    <a:pt x="487" y="166"/>
                  </a:lnTo>
                  <a:lnTo>
                    <a:pt x="492" y="170"/>
                  </a:lnTo>
                  <a:lnTo>
                    <a:pt x="498" y="171"/>
                  </a:lnTo>
                  <a:lnTo>
                    <a:pt x="498" y="174"/>
                  </a:lnTo>
                  <a:lnTo>
                    <a:pt x="500" y="177"/>
                  </a:lnTo>
                  <a:lnTo>
                    <a:pt x="502" y="180"/>
                  </a:lnTo>
                  <a:lnTo>
                    <a:pt x="505" y="181"/>
                  </a:lnTo>
                  <a:lnTo>
                    <a:pt x="508" y="184"/>
                  </a:lnTo>
                  <a:lnTo>
                    <a:pt x="511" y="187"/>
                  </a:lnTo>
                  <a:lnTo>
                    <a:pt x="513" y="191"/>
                  </a:lnTo>
                  <a:lnTo>
                    <a:pt x="514" y="195"/>
                  </a:lnTo>
                  <a:lnTo>
                    <a:pt x="513" y="195"/>
                  </a:lnTo>
                  <a:lnTo>
                    <a:pt x="512" y="195"/>
                  </a:lnTo>
                  <a:lnTo>
                    <a:pt x="511" y="195"/>
                  </a:lnTo>
                  <a:lnTo>
                    <a:pt x="509" y="195"/>
                  </a:lnTo>
                  <a:lnTo>
                    <a:pt x="508" y="195"/>
                  </a:lnTo>
                  <a:lnTo>
                    <a:pt x="506" y="195"/>
                  </a:lnTo>
                  <a:lnTo>
                    <a:pt x="499" y="192"/>
                  </a:lnTo>
                  <a:lnTo>
                    <a:pt x="490" y="190"/>
                  </a:lnTo>
                  <a:lnTo>
                    <a:pt x="482" y="187"/>
                  </a:lnTo>
                  <a:lnTo>
                    <a:pt x="473" y="183"/>
                  </a:lnTo>
                  <a:lnTo>
                    <a:pt x="464" y="178"/>
                  </a:lnTo>
                  <a:lnTo>
                    <a:pt x="459" y="174"/>
                  </a:lnTo>
                  <a:lnTo>
                    <a:pt x="457" y="171"/>
                  </a:lnTo>
                  <a:lnTo>
                    <a:pt x="450" y="170"/>
                  </a:lnTo>
                  <a:lnTo>
                    <a:pt x="439" y="170"/>
                  </a:lnTo>
                  <a:lnTo>
                    <a:pt x="426" y="167"/>
                  </a:lnTo>
                  <a:lnTo>
                    <a:pt x="412" y="166"/>
                  </a:lnTo>
                  <a:lnTo>
                    <a:pt x="399" y="162"/>
                  </a:lnTo>
                  <a:lnTo>
                    <a:pt x="387" y="157"/>
                  </a:lnTo>
                  <a:lnTo>
                    <a:pt x="382" y="156"/>
                  </a:lnTo>
                  <a:lnTo>
                    <a:pt x="379" y="153"/>
                  </a:lnTo>
                  <a:lnTo>
                    <a:pt x="376" y="151"/>
                  </a:lnTo>
                  <a:lnTo>
                    <a:pt x="376" y="148"/>
                  </a:lnTo>
                  <a:lnTo>
                    <a:pt x="375" y="148"/>
                  </a:lnTo>
                  <a:lnTo>
                    <a:pt x="374" y="148"/>
                  </a:lnTo>
                  <a:lnTo>
                    <a:pt x="373" y="148"/>
                  </a:lnTo>
                  <a:lnTo>
                    <a:pt x="371" y="149"/>
                  </a:lnTo>
                  <a:lnTo>
                    <a:pt x="370" y="149"/>
                  </a:lnTo>
                  <a:lnTo>
                    <a:pt x="369" y="151"/>
                  </a:lnTo>
                  <a:lnTo>
                    <a:pt x="370" y="155"/>
                  </a:lnTo>
                  <a:lnTo>
                    <a:pt x="370" y="157"/>
                  </a:lnTo>
                  <a:lnTo>
                    <a:pt x="373" y="160"/>
                  </a:lnTo>
                  <a:lnTo>
                    <a:pt x="374" y="162"/>
                  </a:lnTo>
                  <a:lnTo>
                    <a:pt x="380" y="166"/>
                  </a:lnTo>
                  <a:lnTo>
                    <a:pt x="386" y="169"/>
                  </a:lnTo>
                  <a:lnTo>
                    <a:pt x="392" y="171"/>
                  </a:lnTo>
                  <a:lnTo>
                    <a:pt x="398" y="174"/>
                  </a:lnTo>
                  <a:lnTo>
                    <a:pt x="404" y="180"/>
                  </a:lnTo>
                  <a:lnTo>
                    <a:pt x="408" y="185"/>
                  </a:lnTo>
                  <a:lnTo>
                    <a:pt x="407" y="185"/>
                  </a:lnTo>
                  <a:lnTo>
                    <a:pt x="406" y="187"/>
                  </a:lnTo>
                  <a:lnTo>
                    <a:pt x="405" y="187"/>
                  </a:lnTo>
                  <a:lnTo>
                    <a:pt x="404" y="188"/>
                  </a:lnTo>
                  <a:lnTo>
                    <a:pt x="402" y="188"/>
                  </a:lnTo>
                  <a:lnTo>
                    <a:pt x="401" y="188"/>
                  </a:lnTo>
                  <a:lnTo>
                    <a:pt x="400" y="188"/>
                  </a:lnTo>
                  <a:lnTo>
                    <a:pt x="399" y="188"/>
                  </a:lnTo>
                  <a:lnTo>
                    <a:pt x="396" y="187"/>
                  </a:lnTo>
                  <a:lnTo>
                    <a:pt x="393" y="185"/>
                  </a:lnTo>
                  <a:lnTo>
                    <a:pt x="390" y="185"/>
                  </a:lnTo>
                  <a:lnTo>
                    <a:pt x="388" y="184"/>
                  </a:lnTo>
                  <a:lnTo>
                    <a:pt x="384" y="184"/>
                  </a:lnTo>
                  <a:lnTo>
                    <a:pt x="382" y="184"/>
                  </a:lnTo>
                  <a:lnTo>
                    <a:pt x="375" y="184"/>
                  </a:lnTo>
                  <a:lnTo>
                    <a:pt x="368" y="185"/>
                  </a:lnTo>
                  <a:lnTo>
                    <a:pt x="361" y="188"/>
                  </a:lnTo>
                  <a:lnTo>
                    <a:pt x="352" y="191"/>
                  </a:lnTo>
                  <a:lnTo>
                    <a:pt x="345" y="194"/>
                  </a:lnTo>
                  <a:lnTo>
                    <a:pt x="337" y="197"/>
                  </a:lnTo>
                  <a:lnTo>
                    <a:pt x="329" y="198"/>
                  </a:lnTo>
                  <a:lnTo>
                    <a:pt x="320" y="198"/>
                  </a:lnTo>
                  <a:lnTo>
                    <a:pt x="319" y="198"/>
                  </a:lnTo>
                  <a:lnTo>
                    <a:pt x="319" y="197"/>
                  </a:lnTo>
                  <a:lnTo>
                    <a:pt x="319" y="195"/>
                  </a:lnTo>
                  <a:lnTo>
                    <a:pt x="319" y="194"/>
                  </a:lnTo>
                  <a:lnTo>
                    <a:pt x="319" y="192"/>
                  </a:lnTo>
                  <a:lnTo>
                    <a:pt x="319" y="190"/>
                  </a:lnTo>
                  <a:lnTo>
                    <a:pt x="319" y="188"/>
                  </a:lnTo>
                  <a:lnTo>
                    <a:pt x="320" y="185"/>
                  </a:lnTo>
                  <a:lnTo>
                    <a:pt x="319" y="185"/>
                  </a:lnTo>
                  <a:lnTo>
                    <a:pt x="318" y="184"/>
                  </a:lnTo>
                  <a:lnTo>
                    <a:pt x="317" y="184"/>
                  </a:lnTo>
                  <a:lnTo>
                    <a:pt x="315" y="184"/>
                  </a:lnTo>
                  <a:lnTo>
                    <a:pt x="314" y="183"/>
                  </a:lnTo>
                  <a:lnTo>
                    <a:pt x="313" y="183"/>
                  </a:lnTo>
                  <a:lnTo>
                    <a:pt x="311" y="181"/>
                  </a:lnTo>
                  <a:lnTo>
                    <a:pt x="309" y="181"/>
                  </a:lnTo>
                  <a:lnTo>
                    <a:pt x="307" y="184"/>
                  </a:lnTo>
                  <a:lnTo>
                    <a:pt x="305" y="187"/>
                  </a:lnTo>
                  <a:lnTo>
                    <a:pt x="302" y="187"/>
                  </a:lnTo>
                  <a:lnTo>
                    <a:pt x="299" y="187"/>
                  </a:lnTo>
                  <a:lnTo>
                    <a:pt x="295" y="185"/>
                  </a:lnTo>
                  <a:lnTo>
                    <a:pt x="292" y="185"/>
                  </a:lnTo>
                  <a:lnTo>
                    <a:pt x="289" y="187"/>
                  </a:lnTo>
                  <a:lnTo>
                    <a:pt x="286" y="188"/>
                  </a:lnTo>
                  <a:lnTo>
                    <a:pt x="281" y="192"/>
                  </a:lnTo>
                  <a:lnTo>
                    <a:pt x="276" y="197"/>
                  </a:lnTo>
                  <a:lnTo>
                    <a:pt x="270" y="200"/>
                  </a:lnTo>
                  <a:lnTo>
                    <a:pt x="265" y="203"/>
                  </a:lnTo>
                  <a:lnTo>
                    <a:pt x="259" y="207"/>
                  </a:lnTo>
                  <a:lnTo>
                    <a:pt x="256" y="213"/>
                  </a:lnTo>
                  <a:lnTo>
                    <a:pt x="252" y="220"/>
                  </a:lnTo>
                  <a:lnTo>
                    <a:pt x="252" y="230"/>
                  </a:lnTo>
                  <a:lnTo>
                    <a:pt x="250" y="228"/>
                  </a:lnTo>
                  <a:lnTo>
                    <a:pt x="249" y="228"/>
                  </a:lnTo>
                  <a:lnTo>
                    <a:pt x="246" y="227"/>
                  </a:lnTo>
                  <a:lnTo>
                    <a:pt x="244" y="227"/>
                  </a:lnTo>
                  <a:lnTo>
                    <a:pt x="243" y="227"/>
                  </a:lnTo>
                  <a:lnTo>
                    <a:pt x="240" y="227"/>
                  </a:lnTo>
                  <a:lnTo>
                    <a:pt x="238" y="228"/>
                  </a:lnTo>
                  <a:lnTo>
                    <a:pt x="237" y="230"/>
                  </a:lnTo>
                  <a:lnTo>
                    <a:pt x="234" y="228"/>
                  </a:lnTo>
                  <a:lnTo>
                    <a:pt x="232" y="227"/>
                  </a:lnTo>
                  <a:lnTo>
                    <a:pt x="229" y="225"/>
                  </a:lnTo>
                  <a:lnTo>
                    <a:pt x="226" y="224"/>
                  </a:lnTo>
                  <a:lnTo>
                    <a:pt x="224" y="223"/>
                  </a:lnTo>
                  <a:lnTo>
                    <a:pt x="221" y="220"/>
                  </a:lnTo>
                  <a:lnTo>
                    <a:pt x="219" y="218"/>
                  </a:lnTo>
                  <a:lnTo>
                    <a:pt x="218" y="217"/>
                  </a:lnTo>
                  <a:lnTo>
                    <a:pt x="218" y="204"/>
                  </a:lnTo>
                  <a:lnTo>
                    <a:pt x="219" y="204"/>
                  </a:lnTo>
                  <a:lnTo>
                    <a:pt x="221" y="204"/>
                  </a:lnTo>
                  <a:lnTo>
                    <a:pt x="223" y="204"/>
                  </a:lnTo>
                  <a:lnTo>
                    <a:pt x="224" y="204"/>
                  </a:lnTo>
                  <a:lnTo>
                    <a:pt x="225" y="204"/>
                  </a:lnTo>
                  <a:lnTo>
                    <a:pt x="226" y="204"/>
                  </a:lnTo>
                  <a:lnTo>
                    <a:pt x="227" y="204"/>
                  </a:lnTo>
                  <a:lnTo>
                    <a:pt x="229" y="204"/>
                  </a:lnTo>
                  <a:lnTo>
                    <a:pt x="227" y="200"/>
                  </a:lnTo>
                  <a:lnTo>
                    <a:pt x="226" y="195"/>
                  </a:lnTo>
                  <a:lnTo>
                    <a:pt x="224" y="194"/>
                  </a:lnTo>
                  <a:lnTo>
                    <a:pt x="221" y="191"/>
                  </a:lnTo>
                  <a:lnTo>
                    <a:pt x="219" y="190"/>
                  </a:lnTo>
                  <a:lnTo>
                    <a:pt x="215" y="190"/>
                  </a:lnTo>
                  <a:lnTo>
                    <a:pt x="212" y="188"/>
                  </a:lnTo>
                  <a:lnTo>
                    <a:pt x="207" y="188"/>
                  </a:lnTo>
                  <a:lnTo>
                    <a:pt x="206" y="188"/>
                  </a:lnTo>
                  <a:lnTo>
                    <a:pt x="204" y="188"/>
                  </a:lnTo>
                  <a:lnTo>
                    <a:pt x="202" y="188"/>
                  </a:lnTo>
                  <a:lnTo>
                    <a:pt x="200" y="187"/>
                  </a:lnTo>
                  <a:lnTo>
                    <a:pt x="199" y="187"/>
                  </a:lnTo>
                  <a:lnTo>
                    <a:pt x="196" y="187"/>
                  </a:lnTo>
                  <a:lnTo>
                    <a:pt x="194" y="188"/>
                  </a:lnTo>
                  <a:lnTo>
                    <a:pt x="192" y="188"/>
                  </a:lnTo>
                  <a:lnTo>
                    <a:pt x="193" y="190"/>
                  </a:lnTo>
                  <a:lnTo>
                    <a:pt x="195" y="191"/>
                  </a:lnTo>
                  <a:lnTo>
                    <a:pt x="196" y="192"/>
                  </a:lnTo>
                  <a:lnTo>
                    <a:pt x="198" y="194"/>
                  </a:lnTo>
                  <a:lnTo>
                    <a:pt x="199" y="195"/>
                  </a:lnTo>
                  <a:lnTo>
                    <a:pt x="200" y="197"/>
                  </a:lnTo>
                  <a:lnTo>
                    <a:pt x="200" y="198"/>
                  </a:lnTo>
                  <a:lnTo>
                    <a:pt x="200" y="202"/>
                  </a:lnTo>
                  <a:lnTo>
                    <a:pt x="200" y="203"/>
                  </a:lnTo>
                  <a:lnTo>
                    <a:pt x="200" y="204"/>
                  </a:lnTo>
                  <a:lnTo>
                    <a:pt x="199" y="206"/>
                  </a:lnTo>
                  <a:lnTo>
                    <a:pt x="198" y="207"/>
                  </a:lnTo>
                  <a:lnTo>
                    <a:pt x="198" y="209"/>
                  </a:lnTo>
                  <a:lnTo>
                    <a:pt x="196" y="209"/>
                  </a:lnTo>
                  <a:lnTo>
                    <a:pt x="198" y="210"/>
                  </a:lnTo>
                  <a:lnTo>
                    <a:pt x="198" y="211"/>
                  </a:lnTo>
                  <a:lnTo>
                    <a:pt x="199" y="213"/>
                  </a:lnTo>
                  <a:lnTo>
                    <a:pt x="200" y="214"/>
                  </a:lnTo>
                  <a:lnTo>
                    <a:pt x="202" y="216"/>
                  </a:lnTo>
                  <a:lnTo>
                    <a:pt x="204" y="217"/>
                  </a:lnTo>
                  <a:lnTo>
                    <a:pt x="206" y="218"/>
                  </a:lnTo>
                  <a:lnTo>
                    <a:pt x="209" y="220"/>
                  </a:lnTo>
                  <a:lnTo>
                    <a:pt x="209" y="242"/>
                  </a:lnTo>
                  <a:lnTo>
                    <a:pt x="208" y="242"/>
                  </a:lnTo>
                  <a:lnTo>
                    <a:pt x="207" y="242"/>
                  </a:lnTo>
                  <a:lnTo>
                    <a:pt x="206" y="242"/>
                  </a:lnTo>
                  <a:lnTo>
                    <a:pt x="205" y="242"/>
                  </a:lnTo>
                  <a:lnTo>
                    <a:pt x="202" y="238"/>
                  </a:lnTo>
                  <a:lnTo>
                    <a:pt x="200" y="237"/>
                  </a:lnTo>
                  <a:lnTo>
                    <a:pt x="198" y="234"/>
                  </a:lnTo>
                  <a:lnTo>
                    <a:pt x="196" y="232"/>
                  </a:lnTo>
                  <a:lnTo>
                    <a:pt x="194" y="231"/>
                  </a:lnTo>
                  <a:lnTo>
                    <a:pt x="192" y="230"/>
                  </a:lnTo>
                  <a:lnTo>
                    <a:pt x="188" y="228"/>
                  </a:lnTo>
                  <a:lnTo>
                    <a:pt x="186" y="227"/>
                  </a:lnTo>
                  <a:lnTo>
                    <a:pt x="183" y="230"/>
                  </a:lnTo>
                  <a:lnTo>
                    <a:pt x="181" y="234"/>
                  </a:lnTo>
                  <a:lnTo>
                    <a:pt x="176" y="237"/>
                  </a:lnTo>
                  <a:lnTo>
                    <a:pt x="171" y="241"/>
                  </a:lnTo>
                  <a:lnTo>
                    <a:pt x="168" y="243"/>
                  </a:lnTo>
                  <a:lnTo>
                    <a:pt x="163" y="246"/>
                  </a:lnTo>
                  <a:lnTo>
                    <a:pt x="161" y="249"/>
                  </a:lnTo>
                  <a:lnTo>
                    <a:pt x="160" y="252"/>
                  </a:lnTo>
                  <a:lnTo>
                    <a:pt x="161" y="255"/>
                  </a:lnTo>
                  <a:lnTo>
                    <a:pt x="162" y="256"/>
                  </a:lnTo>
                  <a:lnTo>
                    <a:pt x="163" y="259"/>
                  </a:lnTo>
                  <a:lnTo>
                    <a:pt x="164" y="260"/>
                  </a:lnTo>
                  <a:lnTo>
                    <a:pt x="167" y="263"/>
                  </a:lnTo>
                  <a:lnTo>
                    <a:pt x="168" y="264"/>
                  </a:lnTo>
                  <a:lnTo>
                    <a:pt x="169" y="267"/>
                  </a:lnTo>
                  <a:lnTo>
                    <a:pt x="170" y="270"/>
                  </a:lnTo>
                  <a:lnTo>
                    <a:pt x="145" y="270"/>
                  </a:lnTo>
                  <a:lnTo>
                    <a:pt x="144" y="271"/>
                  </a:lnTo>
                  <a:lnTo>
                    <a:pt x="144" y="274"/>
                  </a:lnTo>
                  <a:lnTo>
                    <a:pt x="143" y="277"/>
                  </a:lnTo>
                  <a:lnTo>
                    <a:pt x="143" y="280"/>
                  </a:lnTo>
                  <a:lnTo>
                    <a:pt x="142" y="283"/>
                  </a:lnTo>
                  <a:lnTo>
                    <a:pt x="140" y="285"/>
                  </a:lnTo>
                  <a:lnTo>
                    <a:pt x="138" y="287"/>
                  </a:lnTo>
                  <a:lnTo>
                    <a:pt x="137" y="287"/>
                  </a:lnTo>
                  <a:lnTo>
                    <a:pt x="129" y="287"/>
                  </a:lnTo>
                  <a:lnTo>
                    <a:pt x="121" y="285"/>
                  </a:lnTo>
                  <a:lnTo>
                    <a:pt x="113" y="283"/>
                  </a:lnTo>
                  <a:lnTo>
                    <a:pt x="106" y="278"/>
                  </a:lnTo>
                  <a:lnTo>
                    <a:pt x="99" y="274"/>
                  </a:lnTo>
                  <a:lnTo>
                    <a:pt x="94" y="267"/>
                  </a:lnTo>
                  <a:lnTo>
                    <a:pt x="92" y="264"/>
                  </a:lnTo>
                  <a:lnTo>
                    <a:pt x="90" y="260"/>
                  </a:lnTo>
                  <a:lnTo>
                    <a:pt x="89" y="256"/>
                  </a:lnTo>
                  <a:lnTo>
                    <a:pt x="89" y="252"/>
                  </a:lnTo>
                  <a:lnTo>
                    <a:pt x="89" y="250"/>
                  </a:lnTo>
                  <a:lnTo>
                    <a:pt x="89" y="249"/>
                  </a:lnTo>
                  <a:lnTo>
                    <a:pt x="88" y="248"/>
                  </a:lnTo>
                  <a:lnTo>
                    <a:pt x="88" y="246"/>
                  </a:lnTo>
                  <a:lnTo>
                    <a:pt x="87" y="245"/>
                  </a:lnTo>
                  <a:lnTo>
                    <a:pt x="83" y="243"/>
                  </a:lnTo>
                  <a:lnTo>
                    <a:pt x="77" y="241"/>
                  </a:lnTo>
                  <a:lnTo>
                    <a:pt x="70" y="238"/>
                  </a:lnTo>
                  <a:lnTo>
                    <a:pt x="64" y="235"/>
                  </a:lnTo>
                  <a:lnTo>
                    <a:pt x="57" y="231"/>
                  </a:lnTo>
                  <a:lnTo>
                    <a:pt x="52" y="227"/>
                  </a:lnTo>
                  <a:lnTo>
                    <a:pt x="48" y="223"/>
                  </a:lnTo>
                  <a:lnTo>
                    <a:pt x="46" y="220"/>
                  </a:lnTo>
                  <a:lnTo>
                    <a:pt x="50" y="221"/>
                  </a:lnTo>
                  <a:lnTo>
                    <a:pt x="56" y="224"/>
                  </a:lnTo>
                  <a:lnTo>
                    <a:pt x="65" y="227"/>
                  </a:lnTo>
                  <a:lnTo>
                    <a:pt x="75" y="230"/>
                  </a:lnTo>
                  <a:lnTo>
                    <a:pt x="86" y="234"/>
                  </a:lnTo>
                  <a:lnTo>
                    <a:pt x="95" y="237"/>
                  </a:lnTo>
                  <a:lnTo>
                    <a:pt x="102" y="238"/>
                  </a:lnTo>
                  <a:lnTo>
                    <a:pt x="107" y="239"/>
                  </a:lnTo>
                  <a:lnTo>
                    <a:pt x="111" y="239"/>
                  </a:lnTo>
                  <a:lnTo>
                    <a:pt x="114" y="239"/>
                  </a:lnTo>
                  <a:lnTo>
                    <a:pt x="118" y="239"/>
                  </a:lnTo>
                  <a:lnTo>
                    <a:pt x="120" y="239"/>
                  </a:lnTo>
                  <a:lnTo>
                    <a:pt x="124" y="239"/>
                  </a:lnTo>
                  <a:lnTo>
                    <a:pt x="127" y="239"/>
                  </a:lnTo>
                  <a:lnTo>
                    <a:pt x="132" y="239"/>
                  </a:lnTo>
                  <a:lnTo>
                    <a:pt x="137" y="239"/>
                  </a:lnTo>
                  <a:lnTo>
                    <a:pt x="142" y="239"/>
                  </a:lnTo>
                  <a:lnTo>
                    <a:pt x="145" y="237"/>
                  </a:lnTo>
                  <a:lnTo>
                    <a:pt x="150" y="235"/>
                  </a:lnTo>
                  <a:lnTo>
                    <a:pt x="154" y="232"/>
                  </a:lnTo>
                  <a:lnTo>
                    <a:pt x="157" y="228"/>
                  </a:lnTo>
                  <a:lnTo>
                    <a:pt x="161" y="224"/>
                  </a:lnTo>
                  <a:lnTo>
                    <a:pt x="164" y="221"/>
                  </a:lnTo>
                  <a:lnTo>
                    <a:pt x="169" y="217"/>
                  </a:lnTo>
                  <a:lnTo>
                    <a:pt x="167" y="216"/>
                  </a:lnTo>
                  <a:lnTo>
                    <a:pt x="164" y="214"/>
                  </a:lnTo>
                  <a:lnTo>
                    <a:pt x="163" y="213"/>
                  </a:lnTo>
                  <a:lnTo>
                    <a:pt x="162" y="210"/>
                  </a:lnTo>
                  <a:lnTo>
                    <a:pt x="160" y="209"/>
                  </a:lnTo>
                  <a:lnTo>
                    <a:pt x="158" y="206"/>
                  </a:lnTo>
                  <a:lnTo>
                    <a:pt x="157" y="203"/>
                  </a:lnTo>
                  <a:lnTo>
                    <a:pt x="156" y="202"/>
                  </a:lnTo>
                  <a:lnTo>
                    <a:pt x="154" y="200"/>
                  </a:lnTo>
                  <a:lnTo>
                    <a:pt x="149" y="197"/>
                  </a:lnTo>
                  <a:lnTo>
                    <a:pt x="142" y="192"/>
                  </a:lnTo>
                  <a:lnTo>
                    <a:pt x="130" y="188"/>
                  </a:lnTo>
                  <a:lnTo>
                    <a:pt x="117" y="183"/>
                  </a:lnTo>
                  <a:lnTo>
                    <a:pt x="99" y="178"/>
                  </a:lnTo>
                  <a:lnTo>
                    <a:pt x="79" y="176"/>
                  </a:lnTo>
                  <a:lnTo>
                    <a:pt x="55" y="173"/>
                  </a:lnTo>
                  <a:lnTo>
                    <a:pt x="52" y="173"/>
                  </a:lnTo>
                  <a:lnTo>
                    <a:pt x="50" y="173"/>
                  </a:lnTo>
                  <a:lnTo>
                    <a:pt x="49" y="173"/>
                  </a:lnTo>
                  <a:lnTo>
                    <a:pt x="46" y="171"/>
                  </a:lnTo>
                  <a:lnTo>
                    <a:pt x="45" y="170"/>
                  </a:lnTo>
                  <a:lnTo>
                    <a:pt x="44" y="169"/>
                  </a:lnTo>
                  <a:lnTo>
                    <a:pt x="43" y="164"/>
                  </a:lnTo>
                  <a:lnTo>
                    <a:pt x="43" y="160"/>
                  </a:lnTo>
                  <a:lnTo>
                    <a:pt x="39" y="162"/>
                  </a:lnTo>
                  <a:lnTo>
                    <a:pt x="36" y="163"/>
                  </a:lnTo>
                  <a:lnTo>
                    <a:pt x="33" y="163"/>
                  </a:lnTo>
                  <a:lnTo>
                    <a:pt x="30" y="164"/>
                  </a:lnTo>
                  <a:lnTo>
                    <a:pt x="26" y="166"/>
                  </a:lnTo>
                  <a:lnTo>
                    <a:pt x="24" y="167"/>
                  </a:lnTo>
                  <a:lnTo>
                    <a:pt x="20" y="169"/>
                  </a:lnTo>
                  <a:lnTo>
                    <a:pt x="17" y="171"/>
                  </a:lnTo>
                  <a:lnTo>
                    <a:pt x="15" y="171"/>
                  </a:lnTo>
                  <a:lnTo>
                    <a:pt x="14" y="171"/>
                  </a:lnTo>
                  <a:lnTo>
                    <a:pt x="13" y="173"/>
                  </a:lnTo>
                  <a:lnTo>
                    <a:pt x="12" y="173"/>
                  </a:lnTo>
                  <a:lnTo>
                    <a:pt x="11" y="174"/>
                  </a:lnTo>
                  <a:lnTo>
                    <a:pt x="10" y="174"/>
                  </a:lnTo>
                  <a:lnTo>
                    <a:pt x="8" y="174"/>
                  </a:lnTo>
                  <a:lnTo>
                    <a:pt x="8" y="173"/>
                  </a:lnTo>
                  <a:lnTo>
                    <a:pt x="0" y="188"/>
                  </a:lnTo>
                  <a:lnTo>
                    <a:pt x="2" y="192"/>
                  </a:lnTo>
                  <a:lnTo>
                    <a:pt x="6" y="197"/>
                  </a:lnTo>
                  <a:lnTo>
                    <a:pt x="10" y="200"/>
                  </a:lnTo>
                  <a:lnTo>
                    <a:pt x="13" y="202"/>
                  </a:lnTo>
                  <a:lnTo>
                    <a:pt x="17" y="203"/>
                  </a:lnTo>
                  <a:lnTo>
                    <a:pt x="19" y="204"/>
                  </a:lnTo>
                  <a:lnTo>
                    <a:pt x="23" y="206"/>
                  </a:lnTo>
                  <a:lnTo>
                    <a:pt x="25" y="207"/>
                  </a:lnTo>
                  <a:lnTo>
                    <a:pt x="25" y="210"/>
                  </a:lnTo>
                  <a:lnTo>
                    <a:pt x="23" y="213"/>
                  </a:lnTo>
                  <a:lnTo>
                    <a:pt x="21" y="216"/>
                  </a:lnTo>
                  <a:lnTo>
                    <a:pt x="20" y="218"/>
                  </a:lnTo>
                  <a:lnTo>
                    <a:pt x="19" y="220"/>
                  </a:lnTo>
                  <a:lnTo>
                    <a:pt x="18" y="223"/>
                  </a:lnTo>
                  <a:lnTo>
                    <a:pt x="17" y="224"/>
                  </a:lnTo>
                  <a:lnTo>
                    <a:pt x="17" y="227"/>
                  </a:lnTo>
                  <a:lnTo>
                    <a:pt x="18" y="230"/>
                  </a:lnTo>
                  <a:lnTo>
                    <a:pt x="19" y="234"/>
                  </a:lnTo>
                  <a:lnTo>
                    <a:pt x="20" y="237"/>
                  </a:lnTo>
                  <a:lnTo>
                    <a:pt x="23" y="239"/>
                  </a:lnTo>
                  <a:lnTo>
                    <a:pt x="25" y="242"/>
                  </a:lnTo>
                  <a:lnTo>
                    <a:pt x="26" y="245"/>
                  </a:lnTo>
                  <a:lnTo>
                    <a:pt x="29" y="246"/>
                  </a:lnTo>
                  <a:lnTo>
                    <a:pt x="30" y="246"/>
                  </a:lnTo>
                  <a:lnTo>
                    <a:pt x="31" y="259"/>
                  </a:lnTo>
                  <a:lnTo>
                    <a:pt x="33" y="269"/>
                  </a:lnTo>
                  <a:lnTo>
                    <a:pt x="37" y="277"/>
                  </a:lnTo>
                  <a:lnTo>
                    <a:pt x="43" y="283"/>
                  </a:lnTo>
                  <a:lnTo>
                    <a:pt x="49" y="288"/>
                  </a:lnTo>
                  <a:lnTo>
                    <a:pt x="55" y="292"/>
                  </a:lnTo>
                  <a:lnTo>
                    <a:pt x="62" y="298"/>
                  </a:lnTo>
                  <a:lnTo>
                    <a:pt x="68" y="302"/>
                  </a:lnTo>
                  <a:lnTo>
                    <a:pt x="62" y="309"/>
                  </a:lnTo>
                  <a:lnTo>
                    <a:pt x="57" y="316"/>
                  </a:lnTo>
                  <a:lnTo>
                    <a:pt x="51" y="324"/>
                  </a:lnTo>
                  <a:lnTo>
                    <a:pt x="44" y="333"/>
                  </a:lnTo>
                  <a:lnTo>
                    <a:pt x="38" y="340"/>
                  </a:lnTo>
                  <a:lnTo>
                    <a:pt x="32" y="347"/>
                  </a:lnTo>
                  <a:lnTo>
                    <a:pt x="27" y="352"/>
                  </a:lnTo>
                  <a:lnTo>
                    <a:pt x="21" y="356"/>
                  </a:lnTo>
                  <a:lnTo>
                    <a:pt x="23" y="358"/>
                  </a:lnTo>
                  <a:lnTo>
                    <a:pt x="24" y="361"/>
                  </a:lnTo>
                  <a:lnTo>
                    <a:pt x="27" y="363"/>
                  </a:lnTo>
                  <a:lnTo>
                    <a:pt x="30" y="366"/>
                  </a:lnTo>
                  <a:lnTo>
                    <a:pt x="32" y="370"/>
                  </a:lnTo>
                  <a:lnTo>
                    <a:pt x="35" y="373"/>
                  </a:lnTo>
                  <a:lnTo>
                    <a:pt x="36" y="376"/>
                  </a:lnTo>
                  <a:lnTo>
                    <a:pt x="36" y="377"/>
                  </a:lnTo>
                  <a:lnTo>
                    <a:pt x="33" y="381"/>
                  </a:lnTo>
                  <a:lnTo>
                    <a:pt x="33" y="386"/>
                  </a:lnTo>
                  <a:lnTo>
                    <a:pt x="33" y="391"/>
                  </a:lnTo>
                  <a:lnTo>
                    <a:pt x="35" y="395"/>
                  </a:lnTo>
                  <a:lnTo>
                    <a:pt x="36" y="401"/>
                  </a:lnTo>
                  <a:lnTo>
                    <a:pt x="37" y="407"/>
                  </a:lnTo>
                  <a:lnTo>
                    <a:pt x="37" y="411"/>
                  </a:lnTo>
                  <a:lnTo>
                    <a:pt x="36" y="416"/>
                  </a:lnTo>
                  <a:lnTo>
                    <a:pt x="37" y="420"/>
                  </a:lnTo>
                  <a:lnTo>
                    <a:pt x="37" y="425"/>
                  </a:lnTo>
                  <a:lnTo>
                    <a:pt x="38" y="429"/>
                  </a:lnTo>
                  <a:lnTo>
                    <a:pt x="39" y="433"/>
                  </a:lnTo>
                  <a:lnTo>
                    <a:pt x="42" y="439"/>
                  </a:lnTo>
                  <a:lnTo>
                    <a:pt x="43" y="443"/>
                  </a:lnTo>
                  <a:lnTo>
                    <a:pt x="45" y="448"/>
                  </a:lnTo>
                  <a:lnTo>
                    <a:pt x="46" y="451"/>
                  </a:lnTo>
                  <a:lnTo>
                    <a:pt x="60" y="457"/>
                  </a:lnTo>
                  <a:lnTo>
                    <a:pt x="70" y="457"/>
                  </a:lnTo>
                  <a:lnTo>
                    <a:pt x="75" y="466"/>
                  </a:lnTo>
                  <a:lnTo>
                    <a:pt x="86" y="462"/>
                  </a:lnTo>
                  <a:lnTo>
                    <a:pt x="96" y="466"/>
                  </a:lnTo>
                  <a:lnTo>
                    <a:pt x="98" y="487"/>
                  </a:lnTo>
                  <a:lnTo>
                    <a:pt x="111" y="500"/>
                  </a:lnTo>
                  <a:lnTo>
                    <a:pt x="121" y="510"/>
                  </a:lnTo>
                  <a:lnTo>
                    <a:pt x="130" y="514"/>
                  </a:lnTo>
                  <a:lnTo>
                    <a:pt x="121" y="522"/>
                  </a:lnTo>
                  <a:lnTo>
                    <a:pt x="108" y="517"/>
                  </a:lnTo>
                  <a:lnTo>
                    <a:pt x="111" y="526"/>
                  </a:lnTo>
                  <a:lnTo>
                    <a:pt x="115" y="532"/>
                  </a:lnTo>
                  <a:lnTo>
                    <a:pt x="115" y="544"/>
                  </a:lnTo>
                  <a:lnTo>
                    <a:pt x="111" y="544"/>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40" name="Freeform 411">
              <a:extLst>
                <a:ext uri="{FF2B5EF4-FFF2-40B4-BE49-F238E27FC236}">
                  <a16:creationId xmlns:a16="http://schemas.microsoft.com/office/drawing/2014/main" id="{109CC95E-0685-5636-0387-7139A3AE86EA}"/>
                </a:ext>
              </a:extLst>
            </p:cNvPr>
            <p:cNvSpPr>
              <a:spLocks/>
            </p:cNvSpPr>
            <p:nvPr/>
          </p:nvSpPr>
          <p:spPr bwMode="gray">
            <a:xfrm>
              <a:off x="6283131" y="2121579"/>
              <a:ext cx="58257" cy="81218"/>
            </a:xfrm>
            <a:custGeom>
              <a:avLst/>
              <a:gdLst>
                <a:gd name="T0" fmla="*/ 17462 w 32"/>
                <a:gd name="T1" fmla="*/ 0 h 47"/>
                <a:gd name="T2" fmla="*/ 25400 w 32"/>
                <a:gd name="T3" fmla="*/ 15413 h 47"/>
                <a:gd name="T4" fmla="*/ 36512 w 32"/>
                <a:gd name="T5" fmla="*/ 23820 h 47"/>
                <a:gd name="T6" fmla="*/ 50800 w 32"/>
                <a:gd name="T7" fmla="*/ 29425 h 47"/>
                <a:gd name="T8" fmla="*/ 44450 w 32"/>
                <a:gd name="T9" fmla="*/ 35029 h 47"/>
                <a:gd name="T10" fmla="*/ 42862 w 32"/>
                <a:gd name="T11" fmla="*/ 42035 h 47"/>
                <a:gd name="T12" fmla="*/ 30162 w 32"/>
                <a:gd name="T13" fmla="*/ 42035 h 47"/>
                <a:gd name="T14" fmla="*/ 26987 w 32"/>
                <a:gd name="T15" fmla="*/ 47640 h 47"/>
                <a:gd name="T16" fmla="*/ 23812 w 32"/>
                <a:gd name="T17" fmla="*/ 65855 h 47"/>
                <a:gd name="T18" fmla="*/ 0 w 32"/>
                <a:gd name="T19" fmla="*/ 30826 h 47"/>
                <a:gd name="T20" fmla="*/ 1588 w 32"/>
                <a:gd name="T21" fmla="*/ 23820 h 47"/>
                <a:gd name="T22" fmla="*/ 3175 w 32"/>
                <a:gd name="T23" fmla="*/ 15413 h 47"/>
                <a:gd name="T24" fmla="*/ 7937 w 32"/>
                <a:gd name="T25" fmla="*/ 11209 h 47"/>
                <a:gd name="T26" fmla="*/ 11112 w 32"/>
                <a:gd name="T27" fmla="*/ 5605 h 47"/>
                <a:gd name="T28" fmla="*/ 19050 w 32"/>
                <a:gd name="T29" fmla="*/ 5605 h 47"/>
                <a:gd name="T30" fmla="*/ 17462 w 32"/>
                <a:gd name="T31" fmla="*/ 0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47"/>
                <a:gd name="T50" fmla="*/ 32 w 32"/>
                <a:gd name="T51" fmla="*/ 47 h 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47">
                  <a:moveTo>
                    <a:pt x="11" y="0"/>
                  </a:moveTo>
                  <a:lnTo>
                    <a:pt x="16" y="11"/>
                  </a:lnTo>
                  <a:lnTo>
                    <a:pt x="23" y="17"/>
                  </a:lnTo>
                  <a:lnTo>
                    <a:pt x="32" y="21"/>
                  </a:lnTo>
                  <a:lnTo>
                    <a:pt x="28" y="25"/>
                  </a:lnTo>
                  <a:lnTo>
                    <a:pt x="27" y="30"/>
                  </a:lnTo>
                  <a:lnTo>
                    <a:pt x="19" y="30"/>
                  </a:lnTo>
                  <a:lnTo>
                    <a:pt x="17" y="34"/>
                  </a:lnTo>
                  <a:lnTo>
                    <a:pt x="15" y="47"/>
                  </a:lnTo>
                  <a:lnTo>
                    <a:pt x="0" y="22"/>
                  </a:lnTo>
                  <a:lnTo>
                    <a:pt x="1" y="17"/>
                  </a:lnTo>
                  <a:lnTo>
                    <a:pt x="2" y="11"/>
                  </a:lnTo>
                  <a:lnTo>
                    <a:pt x="5" y="8"/>
                  </a:lnTo>
                  <a:lnTo>
                    <a:pt x="7" y="4"/>
                  </a:lnTo>
                  <a:lnTo>
                    <a:pt x="12" y="4"/>
                  </a:lnTo>
                  <a:lnTo>
                    <a:pt x="11" y="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41" name="Freeform 366">
              <a:extLst>
                <a:ext uri="{FF2B5EF4-FFF2-40B4-BE49-F238E27FC236}">
                  <a16:creationId xmlns:a16="http://schemas.microsoft.com/office/drawing/2014/main" id="{8789BF8A-C942-4F5D-8828-F03AF8EFF9A4}"/>
                </a:ext>
              </a:extLst>
            </p:cNvPr>
            <p:cNvSpPr>
              <a:spLocks/>
            </p:cNvSpPr>
            <p:nvPr/>
          </p:nvSpPr>
          <p:spPr bwMode="gray">
            <a:xfrm>
              <a:off x="6279164" y="2005016"/>
              <a:ext cx="146644" cy="196113"/>
            </a:xfrm>
            <a:custGeom>
              <a:avLst/>
              <a:gdLst>
                <a:gd name="T0" fmla="*/ 17463 w 79"/>
                <a:gd name="T1" fmla="*/ 15413 h 112"/>
                <a:gd name="T2" fmla="*/ 17463 w 79"/>
                <a:gd name="T3" fmla="*/ 11209 h 112"/>
                <a:gd name="T4" fmla="*/ 12700 w 79"/>
                <a:gd name="T5" fmla="*/ 9808 h 112"/>
                <a:gd name="T6" fmla="*/ 9525 w 79"/>
                <a:gd name="T7" fmla="*/ 2802 h 112"/>
                <a:gd name="T8" fmla="*/ 19050 w 79"/>
                <a:gd name="T9" fmla="*/ 1401 h 112"/>
                <a:gd name="T10" fmla="*/ 26988 w 79"/>
                <a:gd name="T11" fmla="*/ 0 h 112"/>
                <a:gd name="T12" fmla="*/ 34925 w 79"/>
                <a:gd name="T13" fmla="*/ 0 h 112"/>
                <a:gd name="T14" fmla="*/ 44450 w 79"/>
                <a:gd name="T15" fmla="*/ 0 h 112"/>
                <a:gd name="T16" fmla="*/ 65088 w 79"/>
                <a:gd name="T17" fmla="*/ 12610 h 112"/>
                <a:gd name="T18" fmla="*/ 77788 w 79"/>
                <a:gd name="T19" fmla="*/ 29424 h 112"/>
                <a:gd name="T20" fmla="*/ 90488 w 79"/>
                <a:gd name="T21" fmla="*/ 37831 h 112"/>
                <a:gd name="T22" fmla="*/ 104775 w 79"/>
                <a:gd name="T23" fmla="*/ 53244 h 112"/>
                <a:gd name="T24" fmla="*/ 111125 w 79"/>
                <a:gd name="T25" fmla="*/ 63052 h 112"/>
                <a:gd name="T26" fmla="*/ 114300 w 79"/>
                <a:gd name="T27" fmla="*/ 63052 h 112"/>
                <a:gd name="T28" fmla="*/ 112713 w 79"/>
                <a:gd name="T29" fmla="*/ 68657 h 112"/>
                <a:gd name="T30" fmla="*/ 115888 w 79"/>
                <a:gd name="T31" fmla="*/ 75663 h 112"/>
                <a:gd name="T32" fmla="*/ 122238 w 79"/>
                <a:gd name="T33" fmla="*/ 81267 h 112"/>
                <a:gd name="T34" fmla="*/ 125413 w 79"/>
                <a:gd name="T35" fmla="*/ 91075 h 112"/>
                <a:gd name="T36" fmla="*/ 122238 w 79"/>
                <a:gd name="T37" fmla="*/ 98081 h 112"/>
                <a:gd name="T38" fmla="*/ 119063 w 79"/>
                <a:gd name="T39" fmla="*/ 102285 h 112"/>
                <a:gd name="T40" fmla="*/ 114300 w 79"/>
                <a:gd name="T41" fmla="*/ 106488 h 112"/>
                <a:gd name="T42" fmla="*/ 111125 w 79"/>
                <a:gd name="T43" fmla="*/ 107889 h 112"/>
                <a:gd name="T44" fmla="*/ 98425 w 79"/>
                <a:gd name="T45" fmla="*/ 116296 h 112"/>
                <a:gd name="T46" fmla="*/ 84138 w 79"/>
                <a:gd name="T47" fmla="*/ 124703 h 112"/>
                <a:gd name="T48" fmla="*/ 71438 w 79"/>
                <a:gd name="T49" fmla="*/ 133110 h 112"/>
                <a:gd name="T50" fmla="*/ 57150 w 79"/>
                <a:gd name="T51" fmla="*/ 142918 h 112"/>
                <a:gd name="T52" fmla="*/ 50800 w 79"/>
                <a:gd name="T53" fmla="*/ 133110 h 112"/>
                <a:gd name="T54" fmla="*/ 47625 w 79"/>
                <a:gd name="T55" fmla="*/ 124703 h 112"/>
                <a:gd name="T56" fmla="*/ 41275 w 79"/>
                <a:gd name="T57" fmla="*/ 119099 h 112"/>
                <a:gd name="T58" fmla="*/ 33338 w 79"/>
                <a:gd name="T59" fmla="*/ 116296 h 112"/>
                <a:gd name="T60" fmla="*/ 26988 w 79"/>
                <a:gd name="T61" fmla="*/ 123302 h 112"/>
                <a:gd name="T62" fmla="*/ 26988 w 79"/>
                <a:gd name="T63" fmla="*/ 133110 h 112"/>
                <a:gd name="T64" fmla="*/ 23813 w 79"/>
                <a:gd name="T65" fmla="*/ 147122 h 112"/>
                <a:gd name="T66" fmla="*/ 19050 w 79"/>
                <a:gd name="T67" fmla="*/ 148523 h 112"/>
                <a:gd name="T68" fmla="*/ 17463 w 79"/>
                <a:gd name="T69" fmla="*/ 137314 h 112"/>
                <a:gd name="T70" fmla="*/ 12700 w 79"/>
                <a:gd name="T71" fmla="*/ 127506 h 112"/>
                <a:gd name="T72" fmla="*/ 6350 w 79"/>
                <a:gd name="T73" fmla="*/ 116296 h 112"/>
                <a:gd name="T74" fmla="*/ 1588 w 79"/>
                <a:gd name="T75" fmla="*/ 106488 h 112"/>
                <a:gd name="T76" fmla="*/ 7938 w 79"/>
                <a:gd name="T77" fmla="*/ 96680 h 112"/>
                <a:gd name="T78" fmla="*/ 12700 w 79"/>
                <a:gd name="T79" fmla="*/ 88273 h 112"/>
                <a:gd name="T80" fmla="*/ 20638 w 79"/>
                <a:gd name="T81" fmla="*/ 78465 h 112"/>
                <a:gd name="T82" fmla="*/ 3175 w 79"/>
                <a:gd name="T83" fmla="*/ 30826 h 1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9"/>
                <a:gd name="T127" fmla="*/ 0 h 112"/>
                <a:gd name="T128" fmla="*/ 79 w 79"/>
                <a:gd name="T129" fmla="*/ 112 h 1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9" h="112">
                  <a:moveTo>
                    <a:pt x="11" y="15"/>
                  </a:moveTo>
                  <a:lnTo>
                    <a:pt x="11" y="11"/>
                  </a:lnTo>
                  <a:lnTo>
                    <a:pt x="11" y="9"/>
                  </a:lnTo>
                  <a:lnTo>
                    <a:pt x="11" y="8"/>
                  </a:lnTo>
                  <a:lnTo>
                    <a:pt x="10" y="8"/>
                  </a:lnTo>
                  <a:lnTo>
                    <a:pt x="8" y="7"/>
                  </a:lnTo>
                  <a:lnTo>
                    <a:pt x="8" y="5"/>
                  </a:lnTo>
                  <a:lnTo>
                    <a:pt x="6" y="2"/>
                  </a:lnTo>
                  <a:lnTo>
                    <a:pt x="10" y="1"/>
                  </a:lnTo>
                  <a:lnTo>
                    <a:pt x="12" y="1"/>
                  </a:lnTo>
                  <a:lnTo>
                    <a:pt x="14" y="0"/>
                  </a:lnTo>
                  <a:lnTo>
                    <a:pt x="17" y="0"/>
                  </a:lnTo>
                  <a:lnTo>
                    <a:pt x="19" y="0"/>
                  </a:lnTo>
                  <a:lnTo>
                    <a:pt x="22" y="0"/>
                  </a:lnTo>
                  <a:lnTo>
                    <a:pt x="26" y="0"/>
                  </a:lnTo>
                  <a:lnTo>
                    <a:pt x="28" y="0"/>
                  </a:lnTo>
                  <a:lnTo>
                    <a:pt x="39" y="2"/>
                  </a:lnTo>
                  <a:lnTo>
                    <a:pt x="41" y="9"/>
                  </a:lnTo>
                  <a:lnTo>
                    <a:pt x="44" y="15"/>
                  </a:lnTo>
                  <a:lnTo>
                    <a:pt x="49" y="21"/>
                  </a:lnTo>
                  <a:lnTo>
                    <a:pt x="52" y="23"/>
                  </a:lnTo>
                  <a:lnTo>
                    <a:pt x="57" y="27"/>
                  </a:lnTo>
                  <a:lnTo>
                    <a:pt x="63" y="33"/>
                  </a:lnTo>
                  <a:lnTo>
                    <a:pt x="66" y="38"/>
                  </a:lnTo>
                  <a:lnTo>
                    <a:pt x="69" y="45"/>
                  </a:lnTo>
                  <a:lnTo>
                    <a:pt x="70" y="45"/>
                  </a:lnTo>
                  <a:lnTo>
                    <a:pt x="71" y="45"/>
                  </a:lnTo>
                  <a:lnTo>
                    <a:pt x="72" y="45"/>
                  </a:lnTo>
                  <a:lnTo>
                    <a:pt x="71" y="48"/>
                  </a:lnTo>
                  <a:lnTo>
                    <a:pt x="71" y="49"/>
                  </a:lnTo>
                  <a:lnTo>
                    <a:pt x="72" y="52"/>
                  </a:lnTo>
                  <a:lnTo>
                    <a:pt x="73" y="54"/>
                  </a:lnTo>
                  <a:lnTo>
                    <a:pt x="75" y="55"/>
                  </a:lnTo>
                  <a:lnTo>
                    <a:pt x="77" y="58"/>
                  </a:lnTo>
                  <a:lnTo>
                    <a:pt x="78" y="61"/>
                  </a:lnTo>
                  <a:lnTo>
                    <a:pt x="79" y="65"/>
                  </a:lnTo>
                  <a:lnTo>
                    <a:pt x="78" y="68"/>
                  </a:lnTo>
                  <a:lnTo>
                    <a:pt x="77" y="70"/>
                  </a:lnTo>
                  <a:lnTo>
                    <a:pt x="76" y="72"/>
                  </a:lnTo>
                  <a:lnTo>
                    <a:pt x="75" y="73"/>
                  </a:lnTo>
                  <a:lnTo>
                    <a:pt x="73" y="74"/>
                  </a:lnTo>
                  <a:lnTo>
                    <a:pt x="72" y="76"/>
                  </a:lnTo>
                  <a:lnTo>
                    <a:pt x="71" y="77"/>
                  </a:lnTo>
                  <a:lnTo>
                    <a:pt x="70" y="77"/>
                  </a:lnTo>
                  <a:lnTo>
                    <a:pt x="66" y="80"/>
                  </a:lnTo>
                  <a:lnTo>
                    <a:pt x="62" y="83"/>
                  </a:lnTo>
                  <a:lnTo>
                    <a:pt x="57" y="87"/>
                  </a:lnTo>
                  <a:lnTo>
                    <a:pt x="53" y="89"/>
                  </a:lnTo>
                  <a:lnTo>
                    <a:pt x="49" y="92"/>
                  </a:lnTo>
                  <a:lnTo>
                    <a:pt x="45" y="95"/>
                  </a:lnTo>
                  <a:lnTo>
                    <a:pt x="40" y="98"/>
                  </a:lnTo>
                  <a:lnTo>
                    <a:pt x="36" y="102"/>
                  </a:lnTo>
                  <a:lnTo>
                    <a:pt x="33" y="98"/>
                  </a:lnTo>
                  <a:lnTo>
                    <a:pt x="32" y="95"/>
                  </a:lnTo>
                  <a:lnTo>
                    <a:pt x="31" y="91"/>
                  </a:lnTo>
                  <a:lnTo>
                    <a:pt x="30" y="89"/>
                  </a:lnTo>
                  <a:lnTo>
                    <a:pt x="27" y="87"/>
                  </a:lnTo>
                  <a:lnTo>
                    <a:pt x="26" y="85"/>
                  </a:lnTo>
                  <a:lnTo>
                    <a:pt x="25" y="83"/>
                  </a:lnTo>
                  <a:lnTo>
                    <a:pt x="21" y="83"/>
                  </a:lnTo>
                  <a:lnTo>
                    <a:pt x="18" y="85"/>
                  </a:lnTo>
                  <a:lnTo>
                    <a:pt x="17" y="88"/>
                  </a:lnTo>
                  <a:lnTo>
                    <a:pt x="17" y="91"/>
                  </a:lnTo>
                  <a:lnTo>
                    <a:pt x="17" y="95"/>
                  </a:lnTo>
                  <a:lnTo>
                    <a:pt x="17" y="99"/>
                  </a:lnTo>
                  <a:lnTo>
                    <a:pt x="15" y="105"/>
                  </a:lnTo>
                  <a:lnTo>
                    <a:pt x="13" y="112"/>
                  </a:lnTo>
                  <a:lnTo>
                    <a:pt x="12" y="106"/>
                  </a:lnTo>
                  <a:lnTo>
                    <a:pt x="11" y="102"/>
                  </a:lnTo>
                  <a:lnTo>
                    <a:pt x="11" y="98"/>
                  </a:lnTo>
                  <a:lnTo>
                    <a:pt x="10" y="94"/>
                  </a:lnTo>
                  <a:lnTo>
                    <a:pt x="8" y="91"/>
                  </a:lnTo>
                  <a:lnTo>
                    <a:pt x="7" y="87"/>
                  </a:lnTo>
                  <a:lnTo>
                    <a:pt x="4" y="83"/>
                  </a:lnTo>
                  <a:lnTo>
                    <a:pt x="0" y="80"/>
                  </a:lnTo>
                  <a:lnTo>
                    <a:pt x="1" y="76"/>
                  </a:lnTo>
                  <a:lnTo>
                    <a:pt x="2" y="73"/>
                  </a:lnTo>
                  <a:lnTo>
                    <a:pt x="5" y="69"/>
                  </a:lnTo>
                  <a:lnTo>
                    <a:pt x="7" y="66"/>
                  </a:lnTo>
                  <a:lnTo>
                    <a:pt x="8" y="63"/>
                  </a:lnTo>
                  <a:lnTo>
                    <a:pt x="11" y="61"/>
                  </a:lnTo>
                  <a:lnTo>
                    <a:pt x="13" y="56"/>
                  </a:lnTo>
                  <a:lnTo>
                    <a:pt x="15" y="52"/>
                  </a:lnTo>
                  <a:lnTo>
                    <a:pt x="2" y="22"/>
                  </a:lnTo>
                  <a:lnTo>
                    <a:pt x="11" y="15"/>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42" name="Freeform 364">
              <a:extLst>
                <a:ext uri="{FF2B5EF4-FFF2-40B4-BE49-F238E27FC236}">
                  <a16:creationId xmlns:a16="http://schemas.microsoft.com/office/drawing/2014/main" id="{E8DEB3E0-36FE-312D-0EAE-EE32F2BB7919}"/>
                </a:ext>
              </a:extLst>
            </p:cNvPr>
            <p:cNvSpPr>
              <a:spLocks/>
            </p:cNvSpPr>
            <p:nvPr/>
          </p:nvSpPr>
          <p:spPr bwMode="gray">
            <a:xfrm>
              <a:off x="6140558" y="1989613"/>
              <a:ext cx="166729" cy="156494"/>
            </a:xfrm>
            <a:custGeom>
              <a:avLst/>
              <a:gdLst>
                <a:gd name="T0" fmla="*/ 125413 w 90"/>
                <a:gd name="T1" fmla="*/ 54645 h 90"/>
                <a:gd name="T2" fmla="*/ 82550 w 90"/>
                <a:gd name="T3" fmla="*/ 44837 h 90"/>
                <a:gd name="T4" fmla="*/ 76200 w 90"/>
                <a:gd name="T5" fmla="*/ 46238 h 90"/>
                <a:gd name="T6" fmla="*/ 71438 w 90"/>
                <a:gd name="T7" fmla="*/ 46238 h 90"/>
                <a:gd name="T8" fmla="*/ 65088 w 90"/>
                <a:gd name="T9" fmla="*/ 44837 h 90"/>
                <a:gd name="T10" fmla="*/ 63500 w 90"/>
                <a:gd name="T11" fmla="*/ 54645 h 90"/>
                <a:gd name="T12" fmla="*/ 73025 w 90"/>
                <a:gd name="T13" fmla="*/ 74261 h 90"/>
                <a:gd name="T14" fmla="*/ 84137 w 90"/>
                <a:gd name="T15" fmla="*/ 89674 h 90"/>
                <a:gd name="T16" fmla="*/ 95250 w 90"/>
                <a:gd name="T17" fmla="*/ 105087 h 90"/>
                <a:gd name="T18" fmla="*/ 103188 w 90"/>
                <a:gd name="T19" fmla="*/ 126104 h 90"/>
                <a:gd name="T20" fmla="*/ 95250 w 90"/>
                <a:gd name="T21" fmla="*/ 126104 h 90"/>
                <a:gd name="T22" fmla="*/ 87312 w 90"/>
                <a:gd name="T23" fmla="*/ 123302 h 90"/>
                <a:gd name="T24" fmla="*/ 80962 w 90"/>
                <a:gd name="T25" fmla="*/ 123302 h 90"/>
                <a:gd name="T26" fmla="*/ 73025 w 90"/>
                <a:gd name="T27" fmla="*/ 121901 h 90"/>
                <a:gd name="T28" fmla="*/ 68263 w 90"/>
                <a:gd name="T29" fmla="*/ 117697 h 90"/>
                <a:gd name="T30" fmla="*/ 65088 w 90"/>
                <a:gd name="T31" fmla="*/ 110691 h 90"/>
                <a:gd name="T32" fmla="*/ 61913 w 90"/>
                <a:gd name="T33" fmla="*/ 105087 h 90"/>
                <a:gd name="T34" fmla="*/ 60325 w 90"/>
                <a:gd name="T35" fmla="*/ 100883 h 90"/>
                <a:gd name="T36" fmla="*/ 47625 w 90"/>
                <a:gd name="T37" fmla="*/ 84069 h 90"/>
                <a:gd name="T38" fmla="*/ 36512 w 90"/>
                <a:gd name="T39" fmla="*/ 67255 h 90"/>
                <a:gd name="T40" fmla="*/ 22225 w 90"/>
                <a:gd name="T41" fmla="*/ 56046 h 90"/>
                <a:gd name="T42" fmla="*/ 6350 w 90"/>
                <a:gd name="T43" fmla="*/ 50442 h 90"/>
                <a:gd name="T44" fmla="*/ 4762 w 90"/>
                <a:gd name="T45" fmla="*/ 46238 h 90"/>
                <a:gd name="T46" fmla="*/ 1588 w 90"/>
                <a:gd name="T47" fmla="*/ 40634 h 90"/>
                <a:gd name="T48" fmla="*/ 1588 w 90"/>
                <a:gd name="T49" fmla="*/ 35029 h 90"/>
                <a:gd name="T50" fmla="*/ 0 w 90"/>
                <a:gd name="T51" fmla="*/ 28023 h 90"/>
                <a:gd name="T52" fmla="*/ 36512 w 90"/>
                <a:gd name="T53" fmla="*/ 32227 h 90"/>
                <a:gd name="T54" fmla="*/ 53975 w 90"/>
                <a:gd name="T55" fmla="*/ 23820 h 90"/>
                <a:gd name="T56" fmla="*/ 65088 w 90"/>
                <a:gd name="T57" fmla="*/ 9808 h 90"/>
                <a:gd name="T58" fmla="*/ 76200 w 90"/>
                <a:gd name="T59" fmla="*/ 0 h 90"/>
                <a:gd name="T60" fmla="*/ 85725 w 90"/>
                <a:gd name="T61" fmla="*/ 8407 h 90"/>
                <a:gd name="T62" fmla="*/ 96837 w 90"/>
                <a:gd name="T63" fmla="*/ 14012 h 90"/>
                <a:gd name="T64" fmla="*/ 107950 w 90"/>
                <a:gd name="T65" fmla="*/ 19616 h 90"/>
                <a:gd name="T66" fmla="*/ 117475 w 90"/>
                <a:gd name="T67" fmla="*/ 21017 h 90"/>
                <a:gd name="T68" fmla="*/ 123825 w 90"/>
                <a:gd name="T69" fmla="*/ 21017 h 90"/>
                <a:gd name="T70" fmla="*/ 128588 w 90"/>
                <a:gd name="T71" fmla="*/ 21017 h 90"/>
                <a:gd name="T72" fmla="*/ 133350 w 90"/>
                <a:gd name="T73" fmla="*/ 21017 h 90"/>
                <a:gd name="T74" fmla="*/ 138113 w 90"/>
                <a:gd name="T75" fmla="*/ 25221 h 90"/>
                <a:gd name="T76" fmla="*/ 141288 w 90"/>
                <a:gd name="T77" fmla="*/ 29424 h 90"/>
                <a:gd name="T78" fmla="*/ 142875 w 90"/>
                <a:gd name="T79" fmla="*/ 32227 h 90"/>
                <a:gd name="T80" fmla="*/ 142875 w 90"/>
                <a:gd name="T81" fmla="*/ 40634 h 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0"/>
                <a:gd name="T124" fmla="*/ 0 h 90"/>
                <a:gd name="T125" fmla="*/ 90 w 90"/>
                <a:gd name="T126" fmla="*/ 90 h 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0" h="90">
                  <a:moveTo>
                    <a:pt x="90" y="29"/>
                  </a:moveTo>
                  <a:lnTo>
                    <a:pt x="79" y="39"/>
                  </a:lnTo>
                  <a:lnTo>
                    <a:pt x="54" y="30"/>
                  </a:lnTo>
                  <a:lnTo>
                    <a:pt x="52" y="32"/>
                  </a:lnTo>
                  <a:lnTo>
                    <a:pt x="51" y="32"/>
                  </a:lnTo>
                  <a:lnTo>
                    <a:pt x="48" y="33"/>
                  </a:lnTo>
                  <a:lnTo>
                    <a:pt x="46" y="33"/>
                  </a:lnTo>
                  <a:lnTo>
                    <a:pt x="45" y="33"/>
                  </a:lnTo>
                  <a:lnTo>
                    <a:pt x="42" y="32"/>
                  </a:lnTo>
                  <a:lnTo>
                    <a:pt x="41" y="32"/>
                  </a:lnTo>
                  <a:lnTo>
                    <a:pt x="40" y="30"/>
                  </a:lnTo>
                  <a:lnTo>
                    <a:pt x="40" y="39"/>
                  </a:lnTo>
                  <a:lnTo>
                    <a:pt x="42" y="46"/>
                  </a:lnTo>
                  <a:lnTo>
                    <a:pt x="46" y="53"/>
                  </a:lnTo>
                  <a:lnTo>
                    <a:pt x="49" y="58"/>
                  </a:lnTo>
                  <a:lnTo>
                    <a:pt x="53" y="64"/>
                  </a:lnTo>
                  <a:lnTo>
                    <a:pt x="57" y="69"/>
                  </a:lnTo>
                  <a:lnTo>
                    <a:pt x="60" y="75"/>
                  </a:lnTo>
                  <a:lnTo>
                    <a:pt x="63" y="82"/>
                  </a:lnTo>
                  <a:lnTo>
                    <a:pt x="65" y="90"/>
                  </a:lnTo>
                  <a:lnTo>
                    <a:pt x="63" y="90"/>
                  </a:lnTo>
                  <a:lnTo>
                    <a:pt x="60" y="90"/>
                  </a:lnTo>
                  <a:lnTo>
                    <a:pt x="58" y="88"/>
                  </a:lnTo>
                  <a:lnTo>
                    <a:pt x="55" y="88"/>
                  </a:lnTo>
                  <a:lnTo>
                    <a:pt x="53" y="88"/>
                  </a:lnTo>
                  <a:lnTo>
                    <a:pt x="51" y="88"/>
                  </a:lnTo>
                  <a:lnTo>
                    <a:pt x="48" y="87"/>
                  </a:lnTo>
                  <a:lnTo>
                    <a:pt x="46" y="87"/>
                  </a:lnTo>
                  <a:lnTo>
                    <a:pt x="45" y="86"/>
                  </a:lnTo>
                  <a:lnTo>
                    <a:pt x="43" y="84"/>
                  </a:lnTo>
                  <a:lnTo>
                    <a:pt x="42" y="82"/>
                  </a:lnTo>
                  <a:lnTo>
                    <a:pt x="41" y="79"/>
                  </a:lnTo>
                  <a:lnTo>
                    <a:pt x="40" y="77"/>
                  </a:lnTo>
                  <a:lnTo>
                    <a:pt x="39" y="75"/>
                  </a:lnTo>
                  <a:lnTo>
                    <a:pt x="39" y="73"/>
                  </a:lnTo>
                  <a:lnTo>
                    <a:pt x="38" y="72"/>
                  </a:lnTo>
                  <a:lnTo>
                    <a:pt x="34" y="65"/>
                  </a:lnTo>
                  <a:lnTo>
                    <a:pt x="30" y="60"/>
                  </a:lnTo>
                  <a:lnTo>
                    <a:pt x="27" y="54"/>
                  </a:lnTo>
                  <a:lnTo>
                    <a:pt x="23" y="48"/>
                  </a:lnTo>
                  <a:lnTo>
                    <a:pt x="18" y="44"/>
                  </a:lnTo>
                  <a:lnTo>
                    <a:pt x="14" y="40"/>
                  </a:lnTo>
                  <a:lnTo>
                    <a:pt x="9" y="37"/>
                  </a:lnTo>
                  <a:lnTo>
                    <a:pt x="4" y="36"/>
                  </a:lnTo>
                  <a:lnTo>
                    <a:pt x="3" y="35"/>
                  </a:lnTo>
                  <a:lnTo>
                    <a:pt x="3" y="33"/>
                  </a:lnTo>
                  <a:lnTo>
                    <a:pt x="2" y="32"/>
                  </a:lnTo>
                  <a:lnTo>
                    <a:pt x="1" y="29"/>
                  </a:lnTo>
                  <a:lnTo>
                    <a:pt x="1" y="28"/>
                  </a:lnTo>
                  <a:lnTo>
                    <a:pt x="1" y="25"/>
                  </a:lnTo>
                  <a:lnTo>
                    <a:pt x="0" y="23"/>
                  </a:lnTo>
                  <a:lnTo>
                    <a:pt x="0" y="20"/>
                  </a:lnTo>
                  <a:lnTo>
                    <a:pt x="13" y="23"/>
                  </a:lnTo>
                  <a:lnTo>
                    <a:pt x="23" y="23"/>
                  </a:lnTo>
                  <a:lnTo>
                    <a:pt x="29" y="20"/>
                  </a:lnTo>
                  <a:lnTo>
                    <a:pt x="34" y="17"/>
                  </a:lnTo>
                  <a:lnTo>
                    <a:pt x="38" y="13"/>
                  </a:lnTo>
                  <a:lnTo>
                    <a:pt x="41" y="7"/>
                  </a:lnTo>
                  <a:lnTo>
                    <a:pt x="43" y="3"/>
                  </a:lnTo>
                  <a:lnTo>
                    <a:pt x="48" y="0"/>
                  </a:lnTo>
                  <a:lnTo>
                    <a:pt x="52" y="3"/>
                  </a:lnTo>
                  <a:lnTo>
                    <a:pt x="54" y="6"/>
                  </a:lnTo>
                  <a:lnTo>
                    <a:pt x="58" y="8"/>
                  </a:lnTo>
                  <a:lnTo>
                    <a:pt x="61" y="10"/>
                  </a:lnTo>
                  <a:lnTo>
                    <a:pt x="64" y="13"/>
                  </a:lnTo>
                  <a:lnTo>
                    <a:pt x="68" y="14"/>
                  </a:lnTo>
                  <a:lnTo>
                    <a:pt x="72" y="14"/>
                  </a:lnTo>
                  <a:lnTo>
                    <a:pt x="74" y="15"/>
                  </a:lnTo>
                  <a:lnTo>
                    <a:pt x="77" y="15"/>
                  </a:lnTo>
                  <a:lnTo>
                    <a:pt x="78" y="15"/>
                  </a:lnTo>
                  <a:lnTo>
                    <a:pt x="79" y="15"/>
                  </a:lnTo>
                  <a:lnTo>
                    <a:pt x="81" y="15"/>
                  </a:lnTo>
                  <a:lnTo>
                    <a:pt x="83" y="15"/>
                  </a:lnTo>
                  <a:lnTo>
                    <a:pt x="84" y="15"/>
                  </a:lnTo>
                  <a:lnTo>
                    <a:pt x="85" y="15"/>
                  </a:lnTo>
                  <a:lnTo>
                    <a:pt x="87" y="18"/>
                  </a:lnTo>
                  <a:lnTo>
                    <a:pt x="87" y="20"/>
                  </a:lnTo>
                  <a:lnTo>
                    <a:pt x="89" y="21"/>
                  </a:lnTo>
                  <a:lnTo>
                    <a:pt x="90" y="21"/>
                  </a:lnTo>
                  <a:lnTo>
                    <a:pt x="90" y="23"/>
                  </a:lnTo>
                  <a:lnTo>
                    <a:pt x="90" y="25"/>
                  </a:lnTo>
                  <a:lnTo>
                    <a:pt x="90" y="29"/>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43" name="Freeform 276">
              <a:extLst>
                <a:ext uri="{FF2B5EF4-FFF2-40B4-BE49-F238E27FC236}">
                  <a16:creationId xmlns:a16="http://schemas.microsoft.com/office/drawing/2014/main" id="{EE79101C-DAC4-2E6B-346A-916F537409B7}"/>
                </a:ext>
              </a:extLst>
            </p:cNvPr>
            <p:cNvSpPr>
              <a:spLocks/>
            </p:cNvSpPr>
            <p:nvPr/>
          </p:nvSpPr>
          <p:spPr bwMode="gray">
            <a:xfrm>
              <a:off x="5443827" y="1618410"/>
              <a:ext cx="128563" cy="190171"/>
            </a:xfrm>
            <a:custGeom>
              <a:avLst/>
              <a:gdLst>
                <a:gd name="T0" fmla="*/ 88900 w 70"/>
                <a:gd name="T1" fmla="*/ 36430 h 109"/>
                <a:gd name="T2" fmla="*/ 84137 w 70"/>
                <a:gd name="T3" fmla="*/ 44837 h 109"/>
                <a:gd name="T4" fmla="*/ 74612 w 70"/>
                <a:gd name="T5" fmla="*/ 47639 h 109"/>
                <a:gd name="T6" fmla="*/ 84137 w 70"/>
                <a:gd name="T7" fmla="*/ 57447 h 109"/>
                <a:gd name="T8" fmla="*/ 101600 w 70"/>
                <a:gd name="T9" fmla="*/ 61651 h 109"/>
                <a:gd name="T10" fmla="*/ 111125 w 70"/>
                <a:gd name="T11" fmla="*/ 65854 h 109"/>
                <a:gd name="T12" fmla="*/ 111125 w 70"/>
                <a:gd name="T13" fmla="*/ 77064 h 109"/>
                <a:gd name="T14" fmla="*/ 111125 w 70"/>
                <a:gd name="T15" fmla="*/ 91075 h 109"/>
                <a:gd name="T16" fmla="*/ 107950 w 70"/>
                <a:gd name="T17" fmla="*/ 100883 h 109"/>
                <a:gd name="T18" fmla="*/ 98425 w 70"/>
                <a:gd name="T19" fmla="*/ 110691 h 109"/>
                <a:gd name="T20" fmla="*/ 93662 w 70"/>
                <a:gd name="T21" fmla="*/ 121901 h 109"/>
                <a:gd name="T22" fmla="*/ 84137 w 70"/>
                <a:gd name="T23" fmla="*/ 123302 h 109"/>
                <a:gd name="T24" fmla="*/ 76200 w 70"/>
                <a:gd name="T25" fmla="*/ 127505 h 109"/>
                <a:gd name="T26" fmla="*/ 71437 w 70"/>
                <a:gd name="T27" fmla="*/ 131709 h 109"/>
                <a:gd name="T28" fmla="*/ 63500 w 70"/>
                <a:gd name="T29" fmla="*/ 135912 h 109"/>
                <a:gd name="T30" fmla="*/ 57150 w 70"/>
                <a:gd name="T31" fmla="*/ 138714 h 109"/>
                <a:gd name="T32" fmla="*/ 39687 w 70"/>
                <a:gd name="T33" fmla="*/ 141517 h 109"/>
                <a:gd name="T34" fmla="*/ 20637 w 70"/>
                <a:gd name="T35" fmla="*/ 147121 h 109"/>
                <a:gd name="T36" fmla="*/ 1588 w 70"/>
                <a:gd name="T37" fmla="*/ 152726 h 109"/>
                <a:gd name="T38" fmla="*/ 4762 w 70"/>
                <a:gd name="T39" fmla="*/ 142918 h 109"/>
                <a:gd name="T40" fmla="*/ 0 w 70"/>
                <a:gd name="T41" fmla="*/ 142918 h 109"/>
                <a:gd name="T42" fmla="*/ 3175 w 70"/>
                <a:gd name="T43" fmla="*/ 121901 h 109"/>
                <a:gd name="T44" fmla="*/ 9525 w 70"/>
                <a:gd name="T45" fmla="*/ 117697 h 109"/>
                <a:gd name="T46" fmla="*/ 14287 w 70"/>
                <a:gd name="T47" fmla="*/ 116296 h 109"/>
                <a:gd name="T48" fmla="*/ 23812 w 70"/>
                <a:gd name="T49" fmla="*/ 112092 h 109"/>
                <a:gd name="T50" fmla="*/ 33337 w 70"/>
                <a:gd name="T51" fmla="*/ 109290 h 109"/>
                <a:gd name="T52" fmla="*/ 25400 w 70"/>
                <a:gd name="T53" fmla="*/ 109290 h 109"/>
                <a:gd name="T54" fmla="*/ 19050 w 70"/>
                <a:gd name="T55" fmla="*/ 110691 h 109"/>
                <a:gd name="T56" fmla="*/ 15875 w 70"/>
                <a:gd name="T57" fmla="*/ 105087 h 109"/>
                <a:gd name="T58" fmla="*/ 19050 w 70"/>
                <a:gd name="T59" fmla="*/ 96680 h 109"/>
                <a:gd name="T60" fmla="*/ 22225 w 70"/>
                <a:gd name="T61" fmla="*/ 89674 h 109"/>
                <a:gd name="T62" fmla="*/ 9525 w 70"/>
                <a:gd name="T63" fmla="*/ 85471 h 109"/>
                <a:gd name="T64" fmla="*/ 1588 w 70"/>
                <a:gd name="T65" fmla="*/ 77064 h 109"/>
                <a:gd name="T66" fmla="*/ 3175 w 70"/>
                <a:gd name="T67" fmla="*/ 67255 h 109"/>
                <a:gd name="T68" fmla="*/ 12700 w 70"/>
                <a:gd name="T69" fmla="*/ 61651 h 109"/>
                <a:gd name="T70" fmla="*/ 14287 w 70"/>
                <a:gd name="T71" fmla="*/ 56046 h 109"/>
                <a:gd name="T72" fmla="*/ 23812 w 70"/>
                <a:gd name="T73" fmla="*/ 54645 h 109"/>
                <a:gd name="T74" fmla="*/ 33337 w 70"/>
                <a:gd name="T75" fmla="*/ 54645 h 109"/>
                <a:gd name="T76" fmla="*/ 41275 w 70"/>
                <a:gd name="T77" fmla="*/ 54645 h 109"/>
                <a:gd name="T78" fmla="*/ 50800 w 70"/>
                <a:gd name="T79" fmla="*/ 47639 h 109"/>
                <a:gd name="T80" fmla="*/ 52388 w 70"/>
                <a:gd name="T81" fmla="*/ 30825 h 109"/>
                <a:gd name="T82" fmla="*/ 57150 w 70"/>
                <a:gd name="T83" fmla="*/ 21017 h 109"/>
                <a:gd name="T84" fmla="*/ 63500 w 70"/>
                <a:gd name="T85" fmla="*/ 9808 h 109"/>
                <a:gd name="T86" fmla="*/ 76200 w 70"/>
                <a:gd name="T87" fmla="*/ 0 h 109"/>
                <a:gd name="T88" fmla="*/ 88900 w 70"/>
                <a:gd name="T89" fmla="*/ 9808 h 109"/>
                <a:gd name="T90" fmla="*/ 95250 w 70"/>
                <a:gd name="T91" fmla="*/ 23820 h 109"/>
                <a:gd name="T92" fmla="*/ 88900 w 70"/>
                <a:gd name="T93" fmla="*/ 30825 h 1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
                <a:gd name="T142" fmla="*/ 0 h 109"/>
                <a:gd name="T143" fmla="*/ 70 w 70"/>
                <a:gd name="T144" fmla="*/ 109 h 1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 h="109">
                  <a:moveTo>
                    <a:pt x="59" y="22"/>
                  </a:moveTo>
                  <a:lnTo>
                    <a:pt x="58" y="25"/>
                  </a:lnTo>
                  <a:lnTo>
                    <a:pt x="56" y="26"/>
                  </a:lnTo>
                  <a:lnTo>
                    <a:pt x="55" y="29"/>
                  </a:lnTo>
                  <a:lnTo>
                    <a:pt x="54" y="30"/>
                  </a:lnTo>
                  <a:lnTo>
                    <a:pt x="53" y="32"/>
                  </a:lnTo>
                  <a:lnTo>
                    <a:pt x="51" y="33"/>
                  </a:lnTo>
                  <a:lnTo>
                    <a:pt x="48" y="33"/>
                  </a:lnTo>
                  <a:lnTo>
                    <a:pt x="47" y="34"/>
                  </a:lnTo>
                  <a:lnTo>
                    <a:pt x="48" y="37"/>
                  </a:lnTo>
                  <a:lnTo>
                    <a:pt x="50" y="40"/>
                  </a:lnTo>
                  <a:lnTo>
                    <a:pt x="53" y="41"/>
                  </a:lnTo>
                  <a:lnTo>
                    <a:pt x="56" y="43"/>
                  </a:lnTo>
                  <a:lnTo>
                    <a:pt x="60" y="43"/>
                  </a:lnTo>
                  <a:lnTo>
                    <a:pt x="64" y="44"/>
                  </a:lnTo>
                  <a:lnTo>
                    <a:pt x="67" y="44"/>
                  </a:lnTo>
                  <a:lnTo>
                    <a:pt x="70" y="44"/>
                  </a:lnTo>
                  <a:lnTo>
                    <a:pt x="70" y="47"/>
                  </a:lnTo>
                  <a:lnTo>
                    <a:pt x="70" y="50"/>
                  </a:lnTo>
                  <a:lnTo>
                    <a:pt x="70" y="52"/>
                  </a:lnTo>
                  <a:lnTo>
                    <a:pt x="70" y="55"/>
                  </a:lnTo>
                  <a:lnTo>
                    <a:pt x="70" y="58"/>
                  </a:lnTo>
                  <a:lnTo>
                    <a:pt x="70" y="62"/>
                  </a:lnTo>
                  <a:lnTo>
                    <a:pt x="70" y="65"/>
                  </a:lnTo>
                  <a:lnTo>
                    <a:pt x="70" y="69"/>
                  </a:lnTo>
                  <a:lnTo>
                    <a:pt x="70" y="71"/>
                  </a:lnTo>
                  <a:lnTo>
                    <a:pt x="68" y="72"/>
                  </a:lnTo>
                  <a:lnTo>
                    <a:pt x="66" y="75"/>
                  </a:lnTo>
                  <a:lnTo>
                    <a:pt x="64" y="76"/>
                  </a:lnTo>
                  <a:lnTo>
                    <a:pt x="62" y="79"/>
                  </a:lnTo>
                  <a:lnTo>
                    <a:pt x="60" y="83"/>
                  </a:lnTo>
                  <a:lnTo>
                    <a:pt x="59" y="84"/>
                  </a:lnTo>
                  <a:lnTo>
                    <a:pt x="59" y="87"/>
                  </a:lnTo>
                  <a:lnTo>
                    <a:pt x="56" y="87"/>
                  </a:lnTo>
                  <a:lnTo>
                    <a:pt x="54" y="88"/>
                  </a:lnTo>
                  <a:lnTo>
                    <a:pt x="53" y="88"/>
                  </a:lnTo>
                  <a:lnTo>
                    <a:pt x="50" y="88"/>
                  </a:lnTo>
                  <a:lnTo>
                    <a:pt x="48" y="90"/>
                  </a:lnTo>
                  <a:lnTo>
                    <a:pt x="48" y="91"/>
                  </a:lnTo>
                  <a:lnTo>
                    <a:pt x="47" y="91"/>
                  </a:lnTo>
                  <a:lnTo>
                    <a:pt x="47" y="92"/>
                  </a:lnTo>
                  <a:lnTo>
                    <a:pt x="45" y="94"/>
                  </a:lnTo>
                  <a:lnTo>
                    <a:pt x="44" y="94"/>
                  </a:lnTo>
                  <a:lnTo>
                    <a:pt x="41" y="95"/>
                  </a:lnTo>
                  <a:lnTo>
                    <a:pt x="40" y="97"/>
                  </a:lnTo>
                  <a:lnTo>
                    <a:pt x="39" y="98"/>
                  </a:lnTo>
                  <a:lnTo>
                    <a:pt x="38" y="99"/>
                  </a:lnTo>
                  <a:lnTo>
                    <a:pt x="36" y="99"/>
                  </a:lnTo>
                  <a:lnTo>
                    <a:pt x="34" y="99"/>
                  </a:lnTo>
                  <a:lnTo>
                    <a:pt x="29" y="99"/>
                  </a:lnTo>
                  <a:lnTo>
                    <a:pt x="25" y="101"/>
                  </a:lnTo>
                  <a:lnTo>
                    <a:pt x="21" y="102"/>
                  </a:lnTo>
                  <a:lnTo>
                    <a:pt x="16" y="102"/>
                  </a:lnTo>
                  <a:lnTo>
                    <a:pt x="13" y="105"/>
                  </a:lnTo>
                  <a:lnTo>
                    <a:pt x="9" y="106"/>
                  </a:lnTo>
                  <a:lnTo>
                    <a:pt x="6" y="108"/>
                  </a:lnTo>
                  <a:lnTo>
                    <a:pt x="1" y="109"/>
                  </a:lnTo>
                  <a:lnTo>
                    <a:pt x="6" y="102"/>
                  </a:lnTo>
                  <a:lnTo>
                    <a:pt x="4" y="102"/>
                  </a:lnTo>
                  <a:lnTo>
                    <a:pt x="3" y="102"/>
                  </a:lnTo>
                  <a:lnTo>
                    <a:pt x="2" y="102"/>
                  </a:lnTo>
                  <a:lnTo>
                    <a:pt x="1" y="102"/>
                  </a:lnTo>
                  <a:lnTo>
                    <a:pt x="0" y="102"/>
                  </a:lnTo>
                  <a:lnTo>
                    <a:pt x="0" y="87"/>
                  </a:lnTo>
                  <a:lnTo>
                    <a:pt x="1" y="87"/>
                  </a:lnTo>
                  <a:lnTo>
                    <a:pt x="2" y="87"/>
                  </a:lnTo>
                  <a:lnTo>
                    <a:pt x="3" y="85"/>
                  </a:lnTo>
                  <a:lnTo>
                    <a:pt x="4" y="85"/>
                  </a:lnTo>
                  <a:lnTo>
                    <a:pt x="6" y="84"/>
                  </a:lnTo>
                  <a:lnTo>
                    <a:pt x="7" y="83"/>
                  </a:lnTo>
                  <a:lnTo>
                    <a:pt x="8" y="83"/>
                  </a:lnTo>
                  <a:lnTo>
                    <a:pt x="9" y="83"/>
                  </a:lnTo>
                  <a:lnTo>
                    <a:pt x="12" y="83"/>
                  </a:lnTo>
                  <a:lnTo>
                    <a:pt x="13" y="83"/>
                  </a:lnTo>
                  <a:lnTo>
                    <a:pt x="15" y="80"/>
                  </a:lnTo>
                  <a:lnTo>
                    <a:pt x="16" y="80"/>
                  </a:lnTo>
                  <a:lnTo>
                    <a:pt x="20" y="79"/>
                  </a:lnTo>
                  <a:lnTo>
                    <a:pt x="21" y="78"/>
                  </a:lnTo>
                  <a:lnTo>
                    <a:pt x="21" y="76"/>
                  </a:lnTo>
                  <a:lnTo>
                    <a:pt x="19" y="78"/>
                  </a:lnTo>
                  <a:lnTo>
                    <a:pt x="16" y="78"/>
                  </a:lnTo>
                  <a:lnTo>
                    <a:pt x="14" y="78"/>
                  </a:lnTo>
                  <a:lnTo>
                    <a:pt x="13" y="79"/>
                  </a:lnTo>
                  <a:lnTo>
                    <a:pt x="12" y="79"/>
                  </a:lnTo>
                  <a:lnTo>
                    <a:pt x="10" y="78"/>
                  </a:lnTo>
                  <a:lnTo>
                    <a:pt x="9" y="76"/>
                  </a:lnTo>
                  <a:lnTo>
                    <a:pt x="10" y="75"/>
                  </a:lnTo>
                  <a:lnTo>
                    <a:pt x="10" y="73"/>
                  </a:lnTo>
                  <a:lnTo>
                    <a:pt x="12" y="71"/>
                  </a:lnTo>
                  <a:lnTo>
                    <a:pt x="12" y="69"/>
                  </a:lnTo>
                  <a:lnTo>
                    <a:pt x="13" y="66"/>
                  </a:lnTo>
                  <a:lnTo>
                    <a:pt x="14" y="65"/>
                  </a:lnTo>
                  <a:lnTo>
                    <a:pt x="14" y="64"/>
                  </a:lnTo>
                  <a:lnTo>
                    <a:pt x="10" y="62"/>
                  </a:lnTo>
                  <a:lnTo>
                    <a:pt x="8" y="62"/>
                  </a:lnTo>
                  <a:lnTo>
                    <a:pt x="6" y="61"/>
                  </a:lnTo>
                  <a:lnTo>
                    <a:pt x="3" y="59"/>
                  </a:lnTo>
                  <a:lnTo>
                    <a:pt x="2" y="57"/>
                  </a:lnTo>
                  <a:lnTo>
                    <a:pt x="1" y="55"/>
                  </a:lnTo>
                  <a:lnTo>
                    <a:pt x="0" y="52"/>
                  </a:lnTo>
                  <a:lnTo>
                    <a:pt x="0" y="48"/>
                  </a:lnTo>
                  <a:lnTo>
                    <a:pt x="2" y="48"/>
                  </a:lnTo>
                  <a:lnTo>
                    <a:pt x="4" y="47"/>
                  </a:lnTo>
                  <a:lnTo>
                    <a:pt x="7" y="45"/>
                  </a:lnTo>
                  <a:lnTo>
                    <a:pt x="8" y="44"/>
                  </a:lnTo>
                  <a:lnTo>
                    <a:pt x="9" y="44"/>
                  </a:lnTo>
                  <a:lnTo>
                    <a:pt x="9" y="43"/>
                  </a:lnTo>
                  <a:lnTo>
                    <a:pt x="9" y="40"/>
                  </a:lnTo>
                  <a:lnTo>
                    <a:pt x="9" y="39"/>
                  </a:lnTo>
                  <a:lnTo>
                    <a:pt x="13" y="39"/>
                  </a:lnTo>
                  <a:lnTo>
                    <a:pt x="15" y="39"/>
                  </a:lnTo>
                  <a:lnTo>
                    <a:pt x="19" y="39"/>
                  </a:lnTo>
                  <a:lnTo>
                    <a:pt x="20" y="39"/>
                  </a:lnTo>
                  <a:lnTo>
                    <a:pt x="21" y="39"/>
                  </a:lnTo>
                  <a:lnTo>
                    <a:pt x="23" y="39"/>
                  </a:lnTo>
                  <a:lnTo>
                    <a:pt x="25" y="39"/>
                  </a:lnTo>
                  <a:lnTo>
                    <a:pt x="26" y="39"/>
                  </a:lnTo>
                  <a:lnTo>
                    <a:pt x="28" y="39"/>
                  </a:lnTo>
                  <a:lnTo>
                    <a:pt x="30" y="36"/>
                  </a:lnTo>
                  <a:lnTo>
                    <a:pt x="32" y="34"/>
                  </a:lnTo>
                  <a:lnTo>
                    <a:pt x="33" y="30"/>
                  </a:lnTo>
                  <a:lnTo>
                    <a:pt x="33" y="26"/>
                  </a:lnTo>
                  <a:lnTo>
                    <a:pt x="33" y="22"/>
                  </a:lnTo>
                  <a:lnTo>
                    <a:pt x="34" y="18"/>
                  </a:lnTo>
                  <a:lnTo>
                    <a:pt x="34" y="15"/>
                  </a:lnTo>
                  <a:lnTo>
                    <a:pt x="36" y="15"/>
                  </a:lnTo>
                  <a:lnTo>
                    <a:pt x="38" y="12"/>
                  </a:lnTo>
                  <a:lnTo>
                    <a:pt x="39" y="10"/>
                  </a:lnTo>
                  <a:lnTo>
                    <a:pt x="40" y="7"/>
                  </a:lnTo>
                  <a:lnTo>
                    <a:pt x="41" y="4"/>
                  </a:lnTo>
                  <a:lnTo>
                    <a:pt x="45" y="1"/>
                  </a:lnTo>
                  <a:lnTo>
                    <a:pt x="48" y="0"/>
                  </a:lnTo>
                  <a:lnTo>
                    <a:pt x="54" y="0"/>
                  </a:lnTo>
                  <a:lnTo>
                    <a:pt x="55" y="4"/>
                  </a:lnTo>
                  <a:lnTo>
                    <a:pt x="56" y="7"/>
                  </a:lnTo>
                  <a:lnTo>
                    <a:pt x="59" y="11"/>
                  </a:lnTo>
                  <a:lnTo>
                    <a:pt x="60" y="14"/>
                  </a:lnTo>
                  <a:lnTo>
                    <a:pt x="60" y="17"/>
                  </a:lnTo>
                  <a:lnTo>
                    <a:pt x="60" y="18"/>
                  </a:lnTo>
                  <a:lnTo>
                    <a:pt x="59" y="21"/>
                  </a:lnTo>
                  <a:lnTo>
                    <a:pt x="56" y="22"/>
                  </a:lnTo>
                  <a:lnTo>
                    <a:pt x="59" y="22"/>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44" name="Freeform 22">
              <a:extLst>
                <a:ext uri="{FF2B5EF4-FFF2-40B4-BE49-F238E27FC236}">
                  <a16:creationId xmlns:a16="http://schemas.microsoft.com/office/drawing/2014/main" id="{01F4952D-ED64-2B8A-ED0C-17FA06B502DD}"/>
                </a:ext>
              </a:extLst>
            </p:cNvPr>
            <p:cNvSpPr>
              <a:spLocks/>
            </p:cNvSpPr>
            <p:nvPr/>
          </p:nvSpPr>
          <p:spPr bwMode="gray">
            <a:xfrm>
              <a:off x="9599100" y="2311742"/>
              <a:ext cx="118517" cy="166400"/>
            </a:xfrm>
            <a:custGeom>
              <a:avLst/>
              <a:gdLst>
                <a:gd name="T0" fmla="*/ 7937 w 64"/>
                <a:gd name="T1" fmla="*/ 26615 h 96"/>
                <a:gd name="T2" fmla="*/ 11112 w 64"/>
                <a:gd name="T3" fmla="*/ 19611 h 96"/>
                <a:gd name="T4" fmla="*/ 17462 w 64"/>
                <a:gd name="T5" fmla="*/ 12607 h 96"/>
                <a:gd name="T6" fmla="*/ 22225 w 64"/>
                <a:gd name="T7" fmla="*/ 7004 h 96"/>
                <a:gd name="T8" fmla="*/ 30162 w 64"/>
                <a:gd name="T9" fmla="*/ 2802 h 96"/>
                <a:gd name="T10" fmla="*/ 33337 w 64"/>
                <a:gd name="T11" fmla="*/ 1401 h 96"/>
                <a:gd name="T12" fmla="*/ 39687 w 64"/>
                <a:gd name="T13" fmla="*/ 0 h 96"/>
                <a:gd name="T14" fmla="*/ 41275 w 64"/>
                <a:gd name="T15" fmla="*/ 0 h 96"/>
                <a:gd name="T16" fmla="*/ 42862 w 64"/>
                <a:gd name="T17" fmla="*/ 0 h 96"/>
                <a:gd name="T18" fmla="*/ 46037 w 64"/>
                <a:gd name="T19" fmla="*/ 5603 h 96"/>
                <a:gd name="T20" fmla="*/ 52387 w 64"/>
                <a:gd name="T21" fmla="*/ 12607 h 96"/>
                <a:gd name="T22" fmla="*/ 55562 w 64"/>
                <a:gd name="T23" fmla="*/ 19611 h 96"/>
                <a:gd name="T24" fmla="*/ 61912 w 64"/>
                <a:gd name="T25" fmla="*/ 25215 h 96"/>
                <a:gd name="T26" fmla="*/ 68262 w 64"/>
                <a:gd name="T27" fmla="*/ 30818 h 96"/>
                <a:gd name="T28" fmla="*/ 73025 w 64"/>
                <a:gd name="T29" fmla="*/ 36421 h 96"/>
                <a:gd name="T30" fmla="*/ 80962 w 64"/>
                <a:gd name="T31" fmla="*/ 37822 h 96"/>
                <a:gd name="T32" fmla="*/ 87312 w 64"/>
                <a:gd name="T33" fmla="*/ 37822 h 96"/>
                <a:gd name="T34" fmla="*/ 90487 w 64"/>
                <a:gd name="T35" fmla="*/ 46227 h 96"/>
                <a:gd name="T36" fmla="*/ 92075 w 64"/>
                <a:gd name="T37" fmla="*/ 53231 h 96"/>
                <a:gd name="T38" fmla="*/ 93662 w 64"/>
                <a:gd name="T39" fmla="*/ 61636 h 96"/>
                <a:gd name="T40" fmla="*/ 95250 w 64"/>
                <a:gd name="T41" fmla="*/ 68640 h 96"/>
                <a:gd name="T42" fmla="*/ 96837 w 64"/>
                <a:gd name="T43" fmla="*/ 75644 h 96"/>
                <a:gd name="T44" fmla="*/ 100012 w 64"/>
                <a:gd name="T45" fmla="*/ 82648 h 96"/>
                <a:gd name="T46" fmla="*/ 101600 w 64"/>
                <a:gd name="T47" fmla="*/ 91053 h 96"/>
                <a:gd name="T48" fmla="*/ 101600 w 64"/>
                <a:gd name="T49" fmla="*/ 98057 h 96"/>
                <a:gd name="T50" fmla="*/ 101600 w 64"/>
                <a:gd name="T51" fmla="*/ 107863 h 96"/>
                <a:gd name="T52" fmla="*/ 100012 w 64"/>
                <a:gd name="T53" fmla="*/ 112065 h 96"/>
                <a:gd name="T54" fmla="*/ 96837 w 64"/>
                <a:gd name="T55" fmla="*/ 114867 h 96"/>
                <a:gd name="T56" fmla="*/ 93662 w 64"/>
                <a:gd name="T57" fmla="*/ 119069 h 96"/>
                <a:gd name="T58" fmla="*/ 87312 w 64"/>
                <a:gd name="T59" fmla="*/ 121871 h 96"/>
                <a:gd name="T60" fmla="*/ 77787 w 64"/>
                <a:gd name="T61" fmla="*/ 123272 h 96"/>
                <a:gd name="T62" fmla="*/ 69850 w 64"/>
                <a:gd name="T63" fmla="*/ 123272 h 96"/>
                <a:gd name="T64" fmla="*/ 61912 w 64"/>
                <a:gd name="T65" fmla="*/ 123272 h 96"/>
                <a:gd name="T66" fmla="*/ 58737 w 64"/>
                <a:gd name="T67" fmla="*/ 124672 h 96"/>
                <a:gd name="T68" fmla="*/ 55562 w 64"/>
                <a:gd name="T69" fmla="*/ 127474 h 96"/>
                <a:gd name="T70" fmla="*/ 53975 w 64"/>
                <a:gd name="T71" fmla="*/ 131676 h 96"/>
                <a:gd name="T72" fmla="*/ 52387 w 64"/>
                <a:gd name="T73" fmla="*/ 134478 h 96"/>
                <a:gd name="T74" fmla="*/ 44450 w 64"/>
                <a:gd name="T75" fmla="*/ 133077 h 96"/>
                <a:gd name="T76" fmla="*/ 41275 w 64"/>
                <a:gd name="T77" fmla="*/ 128875 h 96"/>
                <a:gd name="T78" fmla="*/ 39687 w 64"/>
                <a:gd name="T79" fmla="*/ 123272 h 96"/>
                <a:gd name="T80" fmla="*/ 36512 w 64"/>
                <a:gd name="T81" fmla="*/ 114867 h 96"/>
                <a:gd name="T82" fmla="*/ 36512 w 64"/>
                <a:gd name="T83" fmla="*/ 105061 h 96"/>
                <a:gd name="T84" fmla="*/ 36512 w 64"/>
                <a:gd name="T85" fmla="*/ 96656 h 96"/>
                <a:gd name="T86" fmla="*/ 36512 w 64"/>
                <a:gd name="T87" fmla="*/ 88251 h 96"/>
                <a:gd name="T88" fmla="*/ 34925 w 64"/>
                <a:gd name="T89" fmla="*/ 81247 h 96"/>
                <a:gd name="T90" fmla="*/ 31750 w 64"/>
                <a:gd name="T91" fmla="*/ 75644 h 96"/>
                <a:gd name="T92" fmla="*/ 23812 w 64"/>
                <a:gd name="T93" fmla="*/ 71441 h 96"/>
                <a:gd name="T94" fmla="*/ 19050 w 64"/>
                <a:gd name="T95" fmla="*/ 68640 h 96"/>
                <a:gd name="T96" fmla="*/ 12700 w 64"/>
                <a:gd name="T97" fmla="*/ 67239 h 96"/>
                <a:gd name="T98" fmla="*/ 7937 w 64"/>
                <a:gd name="T99" fmla="*/ 65838 h 96"/>
                <a:gd name="T100" fmla="*/ 3175 w 64"/>
                <a:gd name="T101" fmla="*/ 61636 h 96"/>
                <a:gd name="T102" fmla="*/ 1588 w 64"/>
                <a:gd name="T103" fmla="*/ 57433 h 96"/>
                <a:gd name="T104" fmla="*/ 0 w 64"/>
                <a:gd name="T105" fmla="*/ 53231 h 96"/>
                <a:gd name="T106" fmla="*/ 0 w 64"/>
                <a:gd name="T107" fmla="*/ 49028 h 96"/>
                <a:gd name="T108" fmla="*/ 1588 w 64"/>
                <a:gd name="T109" fmla="*/ 47628 h 96"/>
                <a:gd name="T110" fmla="*/ 1588 w 64"/>
                <a:gd name="T111" fmla="*/ 46227 h 96"/>
                <a:gd name="T112" fmla="*/ 3175 w 64"/>
                <a:gd name="T113" fmla="*/ 42024 h 96"/>
                <a:gd name="T114" fmla="*/ 4762 w 64"/>
                <a:gd name="T115" fmla="*/ 39223 h 96"/>
                <a:gd name="T116" fmla="*/ 4762 w 64"/>
                <a:gd name="T117" fmla="*/ 36421 h 96"/>
                <a:gd name="T118" fmla="*/ 7937 w 64"/>
                <a:gd name="T119" fmla="*/ 30818 h 96"/>
                <a:gd name="T120" fmla="*/ 7937 w 64"/>
                <a:gd name="T121" fmla="*/ 26615 h 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
                <a:gd name="T184" fmla="*/ 0 h 96"/>
                <a:gd name="T185" fmla="*/ 64 w 64"/>
                <a:gd name="T186" fmla="*/ 96 h 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 h="96">
                  <a:moveTo>
                    <a:pt x="5" y="19"/>
                  </a:moveTo>
                  <a:lnTo>
                    <a:pt x="7" y="14"/>
                  </a:lnTo>
                  <a:lnTo>
                    <a:pt x="11" y="9"/>
                  </a:lnTo>
                  <a:lnTo>
                    <a:pt x="14" y="5"/>
                  </a:lnTo>
                  <a:lnTo>
                    <a:pt x="19" y="2"/>
                  </a:lnTo>
                  <a:lnTo>
                    <a:pt x="21" y="1"/>
                  </a:lnTo>
                  <a:lnTo>
                    <a:pt x="25" y="0"/>
                  </a:lnTo>
                  <a:lnTo>
                    <a:pt x="26" y="0"/>
                  </a:lnTo>
                  <a:lnTo>
                    <a:pt x="27" y="0"/>
                  </a:lnTo>
                  <a:lnTo>
                    <a:pt x="29" y="4"/>
                  </a:lnTo>
                  <a:lnTo>
                    <a:pt x="33" y="9"/>
                  </a:lnTo>
                  <a:lnTo>
                    <a:pt x="35" y="14"/>
                  </a:lnTo>
                  <a:lnTo>
                    <a:pt x="39" y="18"/>
                  </a:lnTo>
                  <a:lnTo>
                    <a:pt x="43" y="22"/>
                  </a:lnTo>
                  <a:lnTo>
                    <a:pt x="46" y="26"/>
                  </a:lnTo>
                  <a:lnTo>
                    <a:pt x="51" y="27"/>
                  </a:lnTo>
                  <a:lnTo>
                    <a:pt x="55" y="27"/>
                  </a:lnTo>
                  <a:lnTo>
                    <a:pt x="57" y="33"/>
                  </a:lnTo>
                  <a:lnTo>
                    <a:pt x="58" y="38"/>
                  </a:lnTo>
                  <a:lnTo>
                    <a:pt x="59" y="44"/>
                  </a:lnTo>
                  <a:lnTo>
                    <a:pt x="60" y="49"/>
                  </a:lnTo>
                  <a:lnTo>
                    <a:pt x="61" y="54"/>
                  </a:lnTo>
                  <a:lnTo>
                    <a:pt x="63" y="59"/>
                  </a:lnTo>
                  <a:lnTo>
                    <a:pt x="64" y="65"/>
                  </a:lnTo>
                  <a:lnTo>
                    <a:pt x="64" y="70"/>
                  </a:lnTo>
                  <a:lnTo>
                    <a:pt x="64" y="77"/>
                  </a:lnTo>
                  <a:lnTo>
                    <a:pt x="63" y="80"/>
                  </a:lnTo>
                  <a:lnTo>
                    <a:pt x="61" y="82"/>
                  </a:lnTo>
                  <a:lnTo>
                    <a:pt x="59" y="85"/>
                  </a:lnTo>
                  <a:lnTo>
                    <a:pt x="55" y="87"/>
                  </a:lnTo>
                  <a:lnTo>
                    <a:pt x="49" y="88"/>
                  </a:lnTo>
                  <a:lnTo>
                    <a:pt x="44" y="88"/>
                  </a:lnTo>
                  <a:lnTo>
                    <a:pt x="39" y="88"/>
                  </a:lnTo>
                  <a:lnTo>
                    <a:pt x="37" y="89"/>
                  </a:lnTo>
                  <a:lnTo>
                    <a:pt x="35" y="91"/>
                  </a:lnTo>
                  <a:lnTo>
                    <a:pt x="34" y="94"/>
                  </a:lnTo>
                  <a:lnTo>
                    <a:pt x="33" y="96"/>
                  </a:lnTo>
                  <a:lnTo>
                    <a:pt x="28" y="95"/>
                  </a:lnTo>
                  <a:lnTo>
                    <a:pt x="26" y="92"/>
                  </a:lnTo>
                  <a:lnTo>
                    <a:pt x="25" y="88"/>
                  </a:lnTo>
                  <a:lnTo>
                    <a:pt x="23" y="82"/>
                  </a:lnTo>
                  <a:lnTo>
                    <a:pt x="23" y="75"/>
                  </a:lnTo>
                  <a:lnTo>
                    <a:pt x="23" y="69"/>
                  </a:lnTo>
                  <a:lnTo>
                    <a:pt x="23" y="63"/>
                  </a:lnTo>
                  <a:lnTo>
                    <a:pt x="22" y="58"/>
                  </a:lnTo>
                  <a:lnTo>
                    <a:pt x="20" y="54"/>
                  </a:lnTo>
                  <a:lnTo>
                    <a:pt x="15" y="51"/>
                  </a:lnTo>
                  <a:lnTo>
                    <a:pt x="12" y="49"/>
                  </a:lnTo>
                  <a:lnTo>
                    <a:pt x="8" y="48"/>
                  </a:lnTo>
                  <a:lnTo>
                    <a:pt x="5" y="47"/>
                  </a:lnTo>
                  <a:lnTo>
                    <a:pt x="2" y="44"/>
                  </a:lnTo>
                  <a:lnTo>
                    <a:pt x="1" y="41"/>
                  </a:lnTo>
                  <a:lnTo>
                    <a:pt x="0" y="38"/>
                  </a:lnTo>
                  <a:lnTo>
                    <a:pt x="0" y="35"/>
                  </a:lnTo>
                  <a:lnTo>
                    <a:pt x="1" y="34"/>
                  </a:lnTo>
                  <a:lnTo>
                    <a:pt x="1" y="33"/>
                  </a:lnTo>
                  <a:lnTo>
                    <a:pt x="2" y="30"/>
                  </a:lnTo>
                  <a:lnTo>
                    <a:pt x="3" y="28"/>
                  </a:lnTo>
                  <a:lnTo>
                    <a:pt x="3" y="26"/>
                  </a:lnTo>
                  <a:lnTo>
                    <a:pt x="5" y="22"/>
                  </a:lnTo>
                  <a:lnTo>
                    <a:pt x="5" y="19"/>
                  </a:lnTo>
                  <a:close/>
                </a:path>
              </a:pathLst>
            </a:custGeom>
            <a:solidFill>
              <a:srgbClr val="83B254"/>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45" name="Freeform 301">
              <a:extLst>
                <a:ext uri="{FF2B5EF4-FFF2-40B4-BE49-F238E27FC236}">
                  <a16:creationId xmlns:a16="http://schemas.microsoft.com/office/drawing/2014/main" id="{E44BE966-E8F7-DE4F-8A0B-B18047B98318}"/>
                </a:ext>
              </a:extLst>
            </p:cNvPr>
            <p:cNvSpPr>
              <a:spLocks/>
            </p:cNvSpPr>
            <p:nvPr/>
          </p:nvSpPr>
          <p:spPr bwMode="gray">
            <a:xfrm>
              <a:off x="9669912" y="2503893"/>
              <a:ext cx="10043" cy="17830"/>
            </a:xfrm>
            <a:custGeom>
              <a:avLst/>
              <a:gdLst>
                <a:gd name="T0" fmla="*/ 0 w 5"/>
                <a:gd name="T1" fmla="*/ 14012 h 10"/>
                <a:gd name="T2" fmla="*/ 0 w 5"/>
                <a:gd name="T3" fmla="*/ 0 h 10"/>
                <a:gd name="T4" fmla="*/ 7938 w 5"/>
                <a:gd name="T5" fmla="*/ 11210 h 10"/>
                <a:gd name="T6" fmla="*/ 0 w 5"/>
                <a:gd name="T7" fmla="*/ 14012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0" y="10"/>
                  </a:moveTo>
                  <a:lnTo>
                    <a:pt x="0" y="0"/>
                  </a:lnTo>
                  <a:lnTo>
                    <a:pt x="5" y="8"/>
                  </a:lnTo>
                  <a:lnTo>
                    <a:pt x="0" y="1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46" name="Freeform 244">
              <a:extLst>
                <a:ext uri="{FF2B5EF4-FFF2-40B4-BE49-F238E27FC236}">
                  <a16:creationId xmlns:a16="http://schemas.microsoft.com/office/drawing/2014/main" id="{E772F780-6EC5-252D-A507-05ED24BEA0B9}"/>
                </a:ext>
              </a:extLst>
            </p:cNvPr>
            <p:cNvSpPr>
              <a:spLocks/>
            </p:cNvSpPr>
            <p:nvPr/>
          </p:nvSpPr>
          <p:spPr bwMode="gray">
            <a:xfrm>
              <a:off x="6264785" y="4801794"/>
              <a:ext cx="512243" cy="519010"/>
            </a:xfrm>
            <a:custGeom>
              <a:avLst/>
              <a:gdLst>
                <a:gd name="T0" fmla="*/ 431800 w 277"/>
                <a:gd name="T1" fmla="*/ 161133 h 297"/>
                <a:gd name="T2" fmla="*/ 420688 w 277"/>
                <a:gd name="T3" fmla="*/ 200366 h 297"/>
                <a:gd name="T4" fmla="*/ 420688 w 277"/>
                <a:gd name="T5" fmla="*/ 210174 h 297"/>
                <a:gd name="T6" fmla="*/ 393700 w 277"/>
                <a:gd name="T7" fmla="*/ 239598 h 297"/>
                <a:gd name="T8" fmla="*/ 361950 w 277"/>
                <a:gd name="T9" fmla="*/ 291441 h 297"/>
                <a:gd name="T10" fmla="*/ 301625 w 277"/>
                <a:gd name="T11" fmla="*/ 344685 h 297"/>
                <a:gd name="T12" fmla="*/ 261938 w 277"/>
                <a:gd name="T13" fmla="*/ 385319 h 297"/>
                <a:gd name="T14" fmla="*/ 233363 w 277"/>
                <a:gd name="T15" fmla="*/ 392324 h 297"/>
                <a:gd name="T16" fmla="*/ 200025 w 277"/>
                <a:gd name="T17" fmla="*/ 399330 h 297"/>
                <a:gd name="T18" fmla="*/ 174625 w 277"/>
                <a:gd name="T19" fmla="*/ 399330 h 297"/>
                <a:gd name="T20" fmla="*/ 161925 w 277"/>
                <a:gd name="T21" fmla="*/ 402132 h 297"/>
                <a:gd name="T22" fmla="*/ 149225 w 277"/>
                <a:gd name="T23" fmla="*/ 400731 h 297"/>
                <a:gd name="T24" fmla="*/ 136525 w 277"/>
                <a:gd name="T25" fmla="*/ 399330 h 297"/>
                <a:gd name="T26" fmla="*/ 88900 w 277"/>
                <a:gd name="T27" fmla="*/ 411941 h 297"/>
                <a:gd name="T28" fmla="*/ 52388 w 277"/>
                <a:gd name="T29" fmla="*/ 414743 h 297"/>
                <a:gd name="T30" fmla="*/ 31750 w 277"/>
                <a:gd name="T31" fmla="*/ 389522 h 297"/>
                <a:gd name="T32" fmla="*/ 30163 w 277"/>
                <a:gd name="T33" fmla="*/ 350290 h 297"/>
                <a:gd name="T34" fmla="*/ 33338 w 277"/>
                <a:gd name="T35" fmla="*/ 336278 h 297"/>
                <a:gd name="T36" fmla="*/ 22225 w 277"/>
                <a:gd name="T37" fmla="*/ 301249 h 297"/>
                <a:gd name="T38" fmla="*/ 4763 w 277"/>
                <a:gd name="T39" fmla="*/ 271825 h 297"/>
                <a:gd name="T40" fmla="*/ 1588 w 277"/>
                <a:gd name="T41" fmla="*/ 240999 h 297"/>
                <a:gd name="T42" fmla="*/ 0 w 277"/>
                <a:gd name="T43" fmla="*/ 215778 h 297"/>
                <a:gd name="T44" fmla="*/ 12700 w 277"/>
                <a:gd name="T45" fmla="*/ 201767 h 297"/>
                <a:gd name="T46" fmla="*/ 34925 w 277"/>
                <a:gd name="T47" fmla="*/ 224185 h 297"/>
                <a:gd name="T48" fmla="*/ 68263 w 277"/>
                <a:gd name="T49" fmla="*/ 224185 h 297"/>
                <a:gd name="T50" fmla="*/ 88900 w 277"/>
                <a:gd name="T51" fmla="*/ 197563 h 297"/>
                <a:gd name="T52" fmla="*/ 92075 w 277"/>
                <a:gd name="T53" fmla="*/ 114895 h 297"/>
                <a:gd name="T54" fmla="*/ 98425 w 277"/>
                <a:gd name="T55" fmla="*/ 91075 h 297"/>
                <a:gd name="T56" fmla="*/ 111125 w 277"/>
                <a:gd name="T57" fmla="*/ 96680 h 297"/>
                <a:gd name="T58" fmla="*/ 115888 w 277"/>
                <a:gd name="T59" fmla="*/ 112093 h 297"/>
                <a:gd name="T60" fmla="*/ 115888 w 277"/>
                <a:gd name="T61" fmla="*/ 137313 h 297"/>
                <a:gd name="T62" fmla="*/ 122238 w 277"/>
                <a:gd name="T63" fmla="*/ 159732 h 297"/>
                <a:gd name="T64" fmla="*/ 144463 w 277"/>
                <a:gd name="T65" fmla="*/ 162534 h 297"/>
                <a:gd name="T66" fmla="*/ 165100 w 277"/>
                <a:gd name="T67" fmla="*/ 135912 h 297"/>
                <a:gd name="T68" fmla="*/ 185738 w 277"/>
                <a:gd name="T69" fmla="*/ 107889 h 297"/>
                <a:gd name="T70" fmla="*/ 212725 w 277"/>
                <a:gd name="T71" fmla="*/ 114895 h 297"/>
                <a:gd name="T72" fmla="*/ 241300 w 277"/>
                <a:gd name="T73" fmla="*/ 120500 h 297"/>
                <a:gd name="T74" fmla="*/ 261938 w 277"/>
                <a:gd name="T75" fmla="*/ 95279 h 297"/>
                <a:gd name="T76" fmla="*/ 298450 w 277"/>
                <a:gd name="T77" fmla="*/ 46238 h 297"/>
                <a:gd name="T78" fmla="*/ 365125 w 277"/>
                <a:gd name="T79" fmla="*/ 0 h 297"/>
                <a:gd name="T80" fmla="*/ 392113 w 277"/>
                <a:gd name="T81" fmla="*/ 1401 h 297"/>
                <a:gd name="T82" fmla="*/ 412750 w 277"/>
                <a:gd name="T83" fmla="*/ 2802 h 297"/>
                <a:gd name="T84" fmla="*/ 423863 w 277"/>
                <a:gd name="T85" fmla="*/ 39232 h 297"/>
                <a:gd name="T86" fmla="*/ 425450 w 277"/>
                <a:gd name="T87" fmla="*/ 114895 h 297"/>
                <a:gd name="T88" fmla="*/ 406400 w 277"/>
                <a:gd name="T89" fmla="*/ 114895 h 297"/>
                <a:gd name="T90" fmla="*/ 400050 w 277"/>
                <a:gd name="T91" fmla="*/ 142918 h 297"/>
                <a:gd name="T92" fmla="*/ 422275 w 277"/>
                <a:gd name="T93" fmla="*/ 162534 h 297"/>
                <a:gd name="T94" fmla="*/ 303213 w 277"/>
                <a:gd name="T95" fmla="*/ 235395 h 297"/>
                <a:gd name="T96" fmla="*/ 331788 w 277"/>
                <a:gd name="T97" fmla="*/ 219982 h 297"/>
                <a:gd name="T98" fmla="*/ 346075 w 277"/>
                <a:gd name="T99" fmla="*/ 231191 h 297"/>
                <a:gd name="T100" fmla="*/ 336550 w 277"/>
                <a:gd name="T101" fmla="*/ 255011 h 297"/>
                <a:gd name="T102" fmla="*/ 304800 w 277"/>
                <a:gd name="T103" fmla="*/ 274627 h 297"/>
                <a:gd name="T104" fmla="*/ 285750 w 277"/>
                <a:gd name="T105" fmla="*/ 259214 h 2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7"/>
                <a:gd name="T160" fmla="*/ 0 h 297"/>
                <a:gd name="T161" fmla="*/ 277 w 277"/>
                <a:gd name="T162" fmla="*/ 297 h 2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7" h="297">
                  <a:moveTo>
                    <a:pt x="266" y="116"/>
                  </a:moveTo>
                  <a:lnTo>
                    <a:pt x="267" y="116"/>
                  </a:lnTo>
                  <a:lnTo>
                    <a:pt x="268" y="116"/>
                  </a:lnTo>
                  <a:lnTo>
                    <a:pt x="270" y="115"/>
                  </a:lnTo>
                  <a:lnTo>
                    <a:pt x="272" y="115"/>
                  </a:lnTo>
                  <a:lnTo>
                    <a:pt x="273" y="115"/>
                  </a:lnTo>
                  <a:lnTo>
                    <a:pt x="275" y="114"/>
                  </a:lnTo>
                  <a:lnTo>
                    <a:pt x="277" y="114"/>
                  </a:lnTo>
                  <a:lnTo>
                    <a:pt x="265" y="141"/>
                  </a:lnTo>
                  <a:lnTo>
                    <a:pt x="265" y="143"/>
                  </a:lnTo>
                  <a:lnTo>
                    <a:pt x="265" y="144"/>
                  </a:lnTo>
                  <a:lnTo>
                    <a:pt x="265" y="146"/>
                  </a:lnTo>
                  <a:lnTo>
                    <a:pt x="265" y="147"/>
                  </a:lnTo>
                  <a:lnTo>
                    <a:pt x="265" y="148"/>
                  </a:lnTo>
                  <a:lnTo>
                    <a:pt x="265" y="150"/>
                  </a:lnTo>
                  <a:lnTo>
                    <a:pt x="265" y="153"/>
                  </a:lnTo>
                  <a:lnTo>
                    <a:pt x="265" y="154"/>
                  </a:lnTo>
                  <a:lnTo>
                    <a:pt x="260" y="157"/>
                  </a:lnTo>
                  <a:lnTo>
                    <a:pt x="254" y="162"/>
                  </a:lnTo>
                  <a:lnTo>
                    <a:pt x="248" y="171"/>
                  </a:lnTo>
                  <a:lnTo>
                    <a:pt x="243" y="179"/>
                  </a:lnTo>
                  <a:lnTo>
                    <a:pt x="237" y="189"/>
                  </a:lnTo>
                  <a:lnTo>
                    <a:pt x="233" y="197"/>
                  </a:lnTo>
                  <a:lnTo>
                    <a:pt x="229" y="204"/>
                  </a:lnTo>
                  <a:lnTo>
                    <a:pt x="228" y="208"/>
                  </a:lnTo>
                  <a:lnTo>
                    <a:pt x="221" y="218"/>
                  </a:lnTo>
                  <a:lnTo>
                    <a:pt x="212" y="226"/>
                  </a:lnTo>
                  <a:lnTo>
                    <a:pt x="204" y="233"/>
                  </a:lnTo>
                  <a:lnTo>
                    <a:pt x="197" y="239"/>
                  </a:lnTo>
                  <a:lnTo>
                    <a:pt x="190" y="246"/>
                  </a:lnTo>
                  <a:lnTo>
                    <a:pt x="183" y="251"/>
                  </a:lnTo>
                  <a:lnTo>
                    <a:pt x="177" y="259"/>
                  </a:lnTo>
                  <a:lnTo>
                    <a:pt x="171" y="269"/>
                  </a:lnTo>
                  <a:lnTo>
                    <a:pt x="169" y="272"/>
                  </a:lnTo>
                  <a:lnTo>
                    <a:pt x="165" y="275"/>
                  </a:lnTo>
                  <a:lnTo>
                    <a:pt x="161" y="275"/>
                  </a:lnTo>
                  <a:lnTo>
                    <a:pt x="157" y="275"/>
                  </a:lnTo>
                  <a:lnTo>
                    <a:pt x="153" y="276"/>
                  </a:lnTo>
                  <a:lnTo>
                    <a:pt x="149" y="278"/>
                  </a:lnTo>
                  <a:lnTo>
                    <a:pt x="147" y="280"/>
                  </a:lnTo>
                  <a:lnTo>
                    <a:pt x="146" y="285"/>
                  </a:lnTo>
                  <a:lnTo>
                    <a:pt x="139" y="285"/>
                  </a:lnTo>
                  <a:lnTo>
                    <a:pt x="134" y="285"/>
                  </a:lnTo>
                  <a:lnTo>
                    <a:pt x="129" y="285"/>
                  </a:lnTo>
                  <a:lnTo>
                    <a:pt x="126" y="285"/>
                  </a:lnTo>
                  <a:lnTo>
                    <a:pt x="122" y="285"/>
                  </a:lnTo>
                  <a:lnTo>
                    <a:pt x="119" y="285"/>
                  </a:lnTo>
                  <a:lnTo>
                    <a:pt x="115" y="285"/>
                  </a:lnTo>
                  <a:lnTo>
                    <a:pt x="111" y="285"/>
                  </a:lnTo>
                  <a:lnTo>
                    <a:pt x="110" y="285"/>
                  </a:lnTo>
                  <a:lnTo>
                    <a:pt x="108" y="285"/>
                  </a:lnTo>
                  <a:lnTo>
                    <a:pt x="107" y="285"/>
                  </a:lnTo>
                  <a:lnTo>
                    <a:pt x="105" y="286"/>
                  </a:lnTo>
                  <a:lnTo>
                    <a:pt x="103" y="286"/>
                  </a:lnTo>
                  <a:lnTo>
                    <a:pt x="102" y="287"/>
                  </a:lnTo>
                  <a:lnTo>
                    <a:pt x="101" y="289"/>
                  </a:lnTo>
                  <a:lnTo>
                    <a:pt x="98" y="290"/>
                  </a:lnTo>
                  <a:lnTo>
                    <a:pt x="96" y="289"/>
                  </a:lnTo>
                  <a:lnTo>
                    <a:pt x="95" y="287"/>
                  </a:lnTo>
                  <a:lnTo>
                    <a:pt x="94" y="286"/>
                  </a:lnTo>
                  <a:lnTo>
                    <a:pt x="91" y="286"/>
                  </a:lnTo>
                  <a:lnTo>
                    <a:pt x="90" y="285"/>
                  </a:lnTo>
                  <a:lnTo>
                    <a:pt x="89" y="285"/>
                  </a:lnTo>
                  <a:lnTo>
                    <a:pt x="88" y="285"/>
                  </a:lnTo>
                  <a:lnTo>
                    <a:pt x="86" y="285"/>
                  </a:lnTo>
                  <a:lnTo>
                    <a:pt x="84" y="287"/>
                  </a:lnTo>
                  <a:lnTo>
                    <a:pt x="78" y="289"/>
                  </a:lnTo>
                  <a:lnTo>
                    <a:pt x="72" y="292"/>
                  </a:lnTo>
                  <a:lnTo>
                    <a:pt x="63" y="293"/>
                  </a:lnTo>
                  <a:lnTo>
                    <a:pt x="56" y="294"/>
                  </a:lnTo>
                  <a:lnTo>
                    <a:pt x="48" y="296"/>
                  </a:lnTo>
                  <a:lnTo>
                    <a:pt x="43" y="297"/>
                  </a:lnTo>
                  <a:lnTo>
                    <a:pt x="40" y="297"/>
                  </a:lnTo>
                  <a:lnTo>
                    <a:pt x="37" y="297"/>
                  </a:lnTo>
                  <a:lnTo>
                    <a:pt x="33" y="296"/>
                  </a:lnTo>
                  <a:lnTo>
                    <a:pt x="28" y="293"/>
                  </a:lnTo>
                  <a:lnTo>
                    <a:pt x="25" y="290"/>
                  </a:lnTo>
                  <a:lnTo>
                    <a:pt x="22" y="286"/>
                  </a:lnTo>
                  <a:lnTo>
                    <a:pt x="20" y="282"/>
                  </a:lnTo>
                  <a:lnTo>
                    <a:pt x="20" y="278"/>
                  </a:lnTo>
                  <a:lnTo>
                    <a:pt x="21" y="272"/>
                  </a:lnTo>
                  <a:lnTo>
                    <a:pt x="16" y="255"/>
                  </a:lnTo>
                  <a:lnTo>
                    <a:pt x="18" y="253"/>
                  </a:lnTo>
                  <a:lnTo>
                    <a:pt x="18" y="251"/>
                  </a:lnTo>
                  <a:lnTo>
                    <a:pt x="19" y="250"/>
                  </a:lnTo>
                  <a:lnTo>
                    <a:pt x="20" y="247"/>
                  </a:lnTo>
                  <a:lnTo>
                    <a:pt x="20" y="246"/>
                  </a:lnTo>
                  <a:lnTo>
                    <a:pt x="20" y="244"/>
                  </a:lnTo>
                  <a:lnTo>
                    <a:pt x="21" y="241"/>
                  </a:lnTo>
                  <a:lnTo>
                    <a:pt x="21" y="240"/>
                  </a:lnTo>
                  <a:lnTo>
                    <a:pt x="20" y="234"/>
                  </a:lnTo>
                  <a:lnTo>
                    <a:pt x="20" y="229"/>
                  </a:lnTo>
                  <a:lnTo>
                    <a:pt x="18" y="225"/>
                  </a:lnTo>
                  <a:lnTo>
                    <a:pt x="15" y="219"/>
                  </a:lnTo>
                  <a:lnTo>
                    <a:pt x="14" y="215"/>
                  </a:lnTo>
                  <a:lnTo>
                    <a:pt x="10" y="212"/>
                  </a:lnTo>
                  <a:lnTo>
                    <a:pt x="8" y="208"/>
                  </a:lnTo>
                  <a:lnTo>
                    <a:pt x="6" y="204"/>
                  </a:lnTo>
                  <a:lnTo>
                    <a:pt x="4" y="199"/>
                  </a:lnTo>
                  <a:lnTo>
                    <a:pt x="3" y="194"/>
                  </a:lnTo>
                  <a:lnTo>
                    <a:pt x="2" y="189"/>
                  </a:lnTo>
                  <a:lnTo>
                    <a:pt x="2" y="185"/>
                  </a:lnTo>
                  <a:lnTo>
                    <a:pt x="2" y="180"/>
                  </a:lnTo>
                  <a:lnTo>
                    <a:pt x="1" y="176"/>
                  </a:lnTo>
                  <a:lnTo>
                    <a:pt x="1" y="172"/>
                  </a:lnTo>
                  <a:lnTo>
                    <a:pt x="0" y="167"/>
                  </a:lnTo>
                  <a:lnTo>
                    <a:pt x="0" y="164"/>
                  </a:lnTo>
                  <a:lnTo>
                    <a:pt x="0" y="161"/>
                  </a:lnTo>
                  <a:lnTo>
                    <a:pt x="0" y="158"/>
                  </a:lnTo>
                  <a:lnTo>
                    <a:pt x="0" y="154"/>
                  </a:lnTo>
                  <a:lnTo>
                    <a:pt x="0" y="151"/>
                  </a:lnTo>
                  <a:lnTo>
                    <a:pt x="0" y="147"/>
                  </a:lnTo>
                  <a:lnTo>
                    <a:pt x="0" y="146"/>
                  </a:lnTo>
                  <a:lnTo>
                    <a:pt x="0" y="144"/>
                  </a:lnTo>
                  <a:lnTo>
                    <a:pt x="8" y="144"/>
                  </a:lnTo>
                  <a:lnTo>
                    <a:pt x="10" y="148"/>
                  </a:lnTo>
                  <a:lnTo>
                    <a:pt x="13" y="151"/>
                  </a:lnTo>
                  <a:lnTo>
                    <a:pt x="15" y="155"/>
                  </a:lnTo>
                  <a:lnTo>
                    <a:pt x="19" y="157"/>
                  </a:lnTo>
                  <a:lnTo>
                    <a:pt x="22" y="160"/>
                  </a:lnTo>
                  <a:lnTo>
                    <a:pt x="26" y="161"/>
                  </a:lnTo>
                  <a:lnTo>
                    <a:pt x="29" y="161"/>
                  </a:lnTo>
                  <a:lnTo>
                    <a:pt x="34" y="161"/>
                  </a:lnTo>
                  <a:lnTo>
                    <a:pt x="38" y="161"/>
                  </a:lnTo>
                  <a:lnTo>
                    <a:pt x="43" y="160"/>
                  </a:lnTo>
                  <a:lnTo>
                    <a:pt x="46" y="157"/>
                  </a:lnTo>
                  <a:lnTo>
                    <a:pt x="48" y="154"/>
                  </a:lnTo>
                  <a:lnTo>
                    <a:pt x="51" y="150"/>
                  </a:lnTo>
                  <a:lnTo>
                    <a:pt x="53" y="146"/>
                  </a:lnTo>
                  <a:lnTo>
                    <a:pt x="56" y="141"/>
                  </a:lnTo>
                  <a:lnTo>
                    <a:pt x="57" y="136"/>
                  </a:lnTo>
                  <a:lnTo>
                    <a:pt x="57" y="94"/>
                  </a:lnTo>
                  <a:lnTo>
                    <a:pt x="58" y="90"/>
                  </a:lnTo>
                  <a:lnTo>
                    <a:pt x="58" y="86"/>
                  </a:lnTo>
                  <a:lnTo>
                    <a:pt x="58" y="82"/>
                  </a:lnTo>
                  <a:lnTo>
                    <a:pt x="58" y="77"/>
                  </a:lnTo>
                  <a:lnTo>
                    <a:pt x="59" y="72"/>
                  </a:lnTo>
                  <a:lnTo>
                    <a:pt x="59" y="69"/>
                  </a:lnTo>
                  <a:lnTo>
                    <a:pt x="60" y="67"/>
                  </a:lnTo>
                  <a:lnTo>
                    <a:pt x="62" y="65"/>
                  </a:lnTo>
                  <a:lnTo>
                    <a:pt x="63" y="67"/>
                  </a:lnTo>
                  <a:lnTo>
                    <a:pt x="65" y="67"/>
                  </a:lnTo>
                  <a:lnTo>
                    <a:pt x="66" y="68"/>
                  </a:lnTo>
                  <a:lnTo>
                    <a:pt x="68" y="69"/>
                  </a:lnTo>
                  <a:lnTo>
                    <a:pt x="70" y="69"/>
                  </a:lnTo>
                  <a:lnTo>
                    <a:pt x="71" y="69"/>
                  </a:lnTo>
                  <a:lnTo>
                    <a:pt x="72" y="71"/>
                  </a:lnTo>
                  <a:lnTo>
                    <a:pt x="73" y="71"/>
                  </a:lnTo>
                  <a:lnTo>
                    <a:pt x="73" y="76"/>
                  </a:lnTo>
                  <a:lnTo>
                    <a:pt x="73" y="80"/>
                  </a:lnTo>
                  <a:lnTo>
                    <a:pt x="73" y="84"/>
                  </a:lnTo>
                  <a:lnTo>
                    <a:pt x="73" y="87"/>
                  </a:lnTo>
                  <a:lnTo>
                    <a:pt x="73" y="91"/>
                  </a:lnTo>
                  <a:lnTo>
                    <a:pt x="73" y="94"/>
                  </a:lnTo>
                  <a:lnTo>
                    <a:pt x="73" y="98"/>
                  </a:lnTo>
                  <a:lnTo>
                    <a:pt x="73" y="101"/>
                  </a:lnTo>
                  <a:lnTo>
                    <a:pt x="73" y="105"/>
                  </a:lnTo>
                  <a:lnTo>
                    <a:pt x="74" y="109"/>
                  </a:lnTo>
                  <a:lnTo>
                    <a:pt x="76" y="112"/>
                  </a:lnTo>
                  <a:lnTo>
                    <a:pt x="77" y="114"/>
                  </a:lnTo>
                  <a:lnTo>
                    <a:pt x="79" y="115"/>
                  </a:lnTo>
                  <a:lnTo>
                    <a:pt x="82" y="116"/>
                  </a:lnTo>
                  <a:lnTo>
                    <a:pt x="85" y="116"/>
                  </a:lnTo>
                  <a:lnTo>
                    <a:pt x="88" y="116"/>
                  </a:lnTo>
                  <a:lnTo>
                    <a:pt x="91" y="116"/>
                  </a:lnTo>
                  <a:lnTo>
                    <a:pt x="94" y="115"/>
                  </a:lnTo>
                  <a:lnTo>
                    <a:pt x="96" y="112"/>
                  </a:lnTo>
                  <a:lnTo>
                    <a:pt x="98" y="109"/>
                  </a:lnTo>
                  <a:lnTo>
                    <a:pt x="101" y="104"/>
                  </a:lnTo>
                  <a:lnTo>
                    <a:pt x="104" y="97"/>
                  </a:lnTo>
                  <a:lnTo>
                    <a:pt x="107" y="88"/>
                  </a:lnTo>
                  <a:lnTo>
                    <a:pt x="110" y="83"/>
                  </a:lnTo>
                  <a:lnTo>
                    <a:pt x="113" y="80"/>
                  </a:lnTo>
                  <a:lnTo>
                    <a:pt x="115" y="77"/>
                  </a:lnTo>
                  <a:lnTo>
                    <a:pt x="117" y="77"/>
                  </a:lnTo>
                  <a:lnTo>
                    <a:pt x="120" y="76"/>
                  </a:lnTo>
                  <a:lnTo>
                    <a:pt x="124" y="77"/>
                  </a:lnTo>
                  <a:lnTo>
                    <a:pt x="128" y="77"/>
                  </a:lnTo>
                  <a:lnTo>
                    <a:pt x="130" y="80"/>
                  </a:lnTo>
                  <a:lnTo>
                    <a:pt x="134" y="82"/>
                  </a:lnTo>
                  <a:lnTo>
                    <a:pt x="136" y="83"/>
                  </a:lnTo>
                  <a:lnTo>
                    <a:pt x="139" y="84"/>
                  </a:lnTo>
                  <a:lnTo>
                    <a:pt x="142" y="86"/>
                  </a:lnTo>
                  <a:lnTo>
                    <a:pt x="146" y="86"/>
                  </a:lnTo>
                  <a:lnTo>
                    <a:pt x="152" y="86"/>
                  </a:lnTo>
                  <a:lnTo>
                    <a:pt x="157" y="84"/>
                  </a:lnTo>
                  <a:lnTo>
                    <a:pt x="159" y="82"/>
                  </a:lnTo>
                  <a:lnTo>
                    <a:pt x="161" y="77"/>
                  </a:lnTo>
                  <a:lnTo>
                    <a:pt x="163" y="72"/>
                  </a:lnTo>
                  <a:lnTo>
                    <a:pt x="165" y="68"/>
                  </a:lnTo>
                  <a:lnTo>
                    <a:pt x="166" y="61"/>
                  </a:lnTo>
                  <a:lnTo>
                    <a:pt x="170" y="55"/>
                  </a:lnTo>
                  <a:lnTo>
                    <a:pt x="173" y="48"/>
                  </a:lnTo>
                  <a:lnTo>
                    <a:pt x="179" y="40"/>
                  </a:lnTo>
                  <a:lnTo>
                    <a:pt x="188" y="33"/>
                  </a:lnTo>
                  <a:lnTo>
                    <a:pt x="197" y="25"/>
                  </a:lnTo>
                  <a:lnTo>
                    <a:pt x="207" y="18"/>
                  </a:lnTo>
                  <a:lnTo>
                    <a:pt x="216" y="11"/>
                  </a:lnTo>
                  <a:lnTo>
                    <a:pt x="224" y="5"/>
                  </a:lnTo>
                  <a:lnTo>
                    <a:pt x="230" y="0"/>
                  </a:lnTo>
                  <a:lnTo>
                    <a:pt x="234" y="1"/>
                  </a:lnTo>
                  <a:lnTo>
                    <a:pt x="237" y="1"/>
                  </a:lnTo>
                  <a:lnTo>
                    <a:pt x="241" y="1"/>
                  </a:lnTo>
                  <a:lnTo>
                    <a:pt x="243" y="1"/>
                  </a:lnTo>
                  <a:lnTo>
                    <a:pt x="247" y="1"/>
                  </a:lnTo>
                  <a:lnTo>
                    <a:pt x="249" y="1"/>
                  </a:lnTo>
                  <a:lnTo>
                    <a:pt x="253" y="1"/>
                  </a:lnTo>
                  <a:lnTo>
                    <a:pt x="255" y="0"/>
                  </a:lnTo>
                  <a:lnTo>
                    <a:pt x="255" y="2"/>
                  </a:lnTo>
                  <a:lnTo>
                    <a:pt x="260" y="2"/>
                  </a:lnTo>
                  <a:lnTo>
                    <a:pt x="260" y="11"/>
                  </a:lnTo>
                  <a:lnTo>
                    <a:pt x="261" y="16"/>
                  </a:lnTo>
                  <a:lnTo>
                    <a:pt x="264" y="21"/>
                  </a:lnTo>
                  <a:lnTo>
                    <a:pt x="265" y="23"/>
                  </a:lnTo>
                  <a:lnTo>
                    <a:pt x="267" y="28"/>
                  </a:lnTo>
                  <a:lnTo>
                    <a:pt x="270" y="32"/>
                  </a:lnTo>
                  <a:lnTo>
                    <a:pt x="271" y="37"/>
                  </a:lnTo>
                  <a:lnTo>
                    <a:pt x="271" y="46"/>
                  </a:lnTo>
                  <a:lnTo>
                    <a:pt x="271" y="82"/>
                  </a:lnTo>
                  <a:lnTo>
                    <a:pt x="268" y="82"/>
                  </a:lnTo>
                  <a:lnTo>
                    <a:pt x="266" y="83"/>
                  </a:lnTo>
                  <a:lnTo>
                    <a:pt x="262" y="83"/>
                  </a:lnTo>
                  <a:lnTo>
                    <a:pt x="260" y="83"/>
                  </a:lnTo>
                  <a:lnTo>
                    <a:pt x="258" y="82"/>
                  </a:lnTo>
                  <a:lnTo>
                    <a:pt x="256" y="82"/>
                  </a:lnTo>
                  <a:lnTo>
                    <a:pt x="254" y="82"/>
                  </a:lnTo>
                  <a:lnTo>
                    <a:pt x="253" y="87"/>
                  </a:lnTo>
                  <a:lnTo>
                    <a:pt x="253" y="93"/>
                  </a:lnTo>
                  <a:lnTo>
                    <a:pt x="252" y="98"/>
                  </a:lnTo>
                  <a:lnTo>
                    <a:pt x="252" y="102"/>
                  </a:lnTo>
                  <a:lnTo>
                    <a:pt x="252" y="107"/>
                  </a:lnTo>
                  <a:lnTo>
                    <a:pt x="253" y="111"/>
                  </a:lnTo>
                  <a:lnTo>
                    <a:pt x="253" y="114"/>
                  </a:lnTo>
                  <a:lnTo>
                    <a:pt x="254" y="116"/>
                  </a:lnTo>
                  <a:lnTo>
                    <a:pt x="266" y="116"/>
                  </a:lnTo>
                  <a:lnTo>
                    <a:pt x="178" y="179"/>
                  </a:lnTo>
                  <a:lnTo>
                    <a:pt x="182" y="178"/>
                  </a:lnTo>
                  <a:lnTo>
                    <a:pt x="185" y="175"/>
                  </a:lnTo>
                  <a:lnTo>
                    <a:pt x="189" y="172"/>
                  </a:lnTo>
                  <a:lnTo>
                    <a:pt x="191" y="168"/>
                  </a:lnTo>
                  <a:lnTo>
                    <a:pt x="195" y="164"/>
                  </a:lnTo>
                  <a:lnTo>
                    <a:pt x="197" y="160"/>
                  </a:lnTo>
                  <a:lnTo>
                    <a:pt x="201" y="157"/>
                  </a:lnTo>
                  <a:lnTo>
                    <a:pt x="205" y="157"/>
                  </a:lnTo>
                  <a:lnTo>
                    <a:pt x="209" y="157"/>
                  </a:lnTo>
                  <a:lnTo>
                    <a:pt x="211" y="158"/>
                  </a:lnTo>
                  <a:lnTo>
                    <a:pt x="214" y="160"/>
                  </a:lnTo>
                  <a:lnTo>
                    <a:pt x="215" y="161"/>
                  </a:lnTo>
                  <a:lnTo>
                    <a:pt x="217" y="164"/>
                  </a:lnTo>
                  <a:lnTo>
                    <a:pt x="218" y="165"/>
                  </a:lnTo>
                  <a:lnTo>
                    <a:pt x="220" y="168"/>
                  </a:lnTo>
                  <a:lnTo>
                    <a:pt x="220" y="171"/>
                  </a:lnTo>
                  <a:lnTo>
                    <a:pt x="218" y="173"/>
                  </a:lnTo>
                  <a:lnTo>
                    <a:pt x="216" y="178"/>
                  </a:lnTo>
                  <a:lnTo>
                    <a:pt x="212" y="182"/>
                  </a:lnTo>
                  <a:lnTo>
                    <a:pt x="209" y="186"/>
                  </a:lnTo>
                  <a:lnTo>
                    <a:pt x="203" y="190"/>
                  </a:lnTo>
                  <a:lnTo>
                    <a:pt x="199" y="193"/>
                  </a:lnTo>
                  <a:lnTo>
                    <a:pt x="196" y="196"/>
                  </a:lnTo>
                  <a:lnTo>
                    <a:pt x="192" y="196"/>
                  </a:lnTo>
                  <a:lnTo>
                    <a:pt x="191" y="196"/>
                  </a:lnTo>
                  <a:lnTo>
                    <a:pt x="189" y="193"/>
                  </a:lnTo>
                  <a:lnTo>
                    <a:pt x="186" y="190"/>
                  </a:lnTo>
                  <a:lnTo>
                    <a:pt x="183" y="187"/>
                  </a:lnTo>
                  <a:lnTo>
                    <a:pt x="180" y="185"/>
                  </a:lnTo>
                  <a:lnTo>
                    <a:pt x="178" y="182"/>
                  </a:lnTo>
                  <a:lnTo>
                    <a:pt x="177" y="179"/>
                  </a:lnTo>
                  <a:lnTo>
                    <a:pt x="178" y="179"/>
                  </a:lnTo>
                  <a:lnTo>
                    <a:pt x="266" y="116"/>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sp>
          <p:nvSpPr>
            <p:cNvPr id="947" name="Freeform 139">
              <a:extLst>
                <a:ext uri="{FF2B5EF4-FFF2-40B4-BE49-F238E27FC236}">
                  <a16:creationId xmlns:a16="http://schemas.microsoft.com/office/drawing/2014/main" id="{46AFC2AD-8444-8FA7-C892-85A449B1721C}"/>
                </a:ext>
              </a:extLst>
            </p:cNvPr>
            <p:cNvSpPr>
              <a:spLocks/>
            </p:cNvSpPr>
            <p:nvPr/>
          </p:nvSpPr>
          <p:spPr bwMode="gray">
            <a:xfrm>
              <a:off x="3045009" y="3525131"/>
              <a:ext cx="188827" cy="110934"/>
            </a:xfrm>
            <a:custGeom>
              <a:avLst/>
              <a:gdLst>
                <a:gd name="T0" fmla="*/ 0 w 102"/>
                <a:gd name="T1" fmla="*/ 38100 h 63"/>
                <a:gd name="T2" fmla="*/ 0 w 102"/>
                <a:gd name="T3" fmla="*/ 28222 h 63"/>
                <a:gd name="T4" fmla="*/ 0 w 102"/>
                <a:gd name="T5" fmla="*/ 21167 h 63"/>
                <a:gd name="T6" fmla="*/ 0 w 102"/>
                <a:gd name="T7" fmla="*/ 15522 h 63"/>
                <a:gd name="T8" fmla="*/ 3175 w 102"/>
                <a:gd name="T9" fmla="*/ 14111 h 63"/>
                <a:gd name="T10" fmla="*/ 9525 w 102"/>
                <a:gd name="T11" fmla="*/ 16933 h 63"/>
                <a:gd name="T12" fmla="*/ 15875 w 102"/>
                <a:gd name="T13" fmla="*/ 21167 h 63"/>
                <a:gd name="T14" fmla="*/ 22225 w 102"/>
                <a:gd name="T15" fmla="*/ 25400 h 63"/>
                <a:gd name="T16" fmla="*/ 36513 w 102"/>
                <a:gd name="T17" fmla="*/ 25400 h 63"/>
                <a:gd name="T18" fmla="*/ 55563 w 102"/>
                <a:gd name="T19" fmla="*/ 15522 h 63"/>
                <a:gd name="T20" fmla="*/ 69850 w 102"/>
                <a:gd name="T21" fmla="*/ 8467 h 63"/>
                <a:gd name="T22" fmla="*/ 84137 w 102"/>
                <a:gd name="T23" fmla="*/ 0 h 63"/>
                <a:gd name="T24" fmla="*/ 104775 w 102"/>
                <a:gd name="T25" fmla="*/ 0 h 63"/>
                <a:gd name="T26" fmla="*/ 123825 w 102"/>
                <a:gd name="T27" fmla="*/ 11289 h 63"/>
                <a:gd name="T28" fmla="*/ 136525 w 102"/>
                <a:gd name="T29" fmla="*/ 26811 h 63"/>
                <a:gd name="T30" fmla="*/ 152400 w 102"/>
                <a:gd name="T31" fmla="*/ 36689 h 63"/>
                <a:gd name="T32" fmla="*/ 153988 w 102"/>
                <a:gd name="T33" fmla="*/ 46567 h 63"/>
                <a:gd name="T34" fmla="*/ 144463 w 102"/>
                <a:gd name="T35" fmla="*/ 57856 h 63"/>
                <a:gd name="T36" fmla="*/ 138113 w 102"/>
                <a:gd name="T37" fmla="*/ 73378 h 63"/>
                <a:gd name="T38" fmla="*/ 136525 w 102"/>
                <a:gd name="T39" fmla="*/ 84667 h 63"/>
                <a:gd name="T40" fmla="*/ 133350 w 102"/>
                <a:gd name="T41" fmla="*/ 87489 h 63"/>
                <a:gd name="T42" fmla="*/ 127000 w 102"/>
                <a:gd name="T43" fmla="*/ 83256 h 63"/>
                <a:gd name="T44" fmla="*/ 117475 w 102"/>
                <a:gd name="T45" fmla="*/ 74789 h 63"/>
                <a:gd name="T46" fmla="*/ 114300 w 102"/>
                <a:gd name="T47" fmla="*/ 71967 h 63"/>
                <a:gd name="T48" fmla="*/ 112713 w 102"/>
                <a:gd name="T49" fmla="*/ 62089 h 63"/>
                <a:gd name="T50" fmla="*/ 115888 w 102"/>
                <a:gd name="T51" fmla="*/ 56444 h 63"/>
                <a:gd name="T52" fmla="*/ 122238 w 102"/>
                <a:gd name="T53" fmla="*/ 50800 h 63"/>
                <a:gd name="T54" fmla="*/ 125413 w 102"/>
                <a:gd name="T55" fmla="*/ 47978 h 63"/>
                <a:gd name="T56" fmla="*/ 122238 w 102"/>
                <a:gd name="T57" fmla="*/ 42333 h 63"/>
                <a:gd name="T58" fmla="*/ 111125 w 102"/>
                <a:gd name="T59" fmla="*/ 36689 h 63"/>
                <a:gd name="T60" fmla="*/ 101600 w 102"/>
                <a:gd name="T61" fmla="*/ 32456 h 63"/>
                <a:gd name="T62" fmla="*/ 95250 w 102"/>
                <a:gd name="T63" fmla="*/ 21167 h 63"/>
                <a:gd name="T64" fmla="*/ 84137 w 102"/>
                <a:gd name="T65" fmla="*/ 19756 h 63"/>
                <a:gd name="T66" fmla="*/ 71438 w 102"/>
                <a:gd name="T67" fmla="*/ 31044 h 63"/>
                <a:gd name="T68" fmla="*/ 65088 w 102"/>
                <a:gd name="T69" fmla="*/ 45156 h 63"/>
                <a:gd name="T70" fmla="*/ 61913 w 102"/>
                <a:gd name="T71" fmla="*/ 60678 h 63"/>
                <a:gd name="T72" fmla="*/ 61913 w 102"/>
                <a:gd name="T73" fmla="*/ 71967 h 63"/>
                <a:gd name="T74" fmla="*/ 57150 w 102"/>
                <a:gd name="T75" fmla="*/ 73378 h 63"/>
                <a:gd name="T76" fmla="*/ 53975 w 102"/>
                <a:gd name="T77" fmla="*/ 74789 h 63"/>
                <a:gd name="T78" fmla="*/ 47625 w 102"/>
                <a:gd name="T79" fmla="*/ 74789 h 63"/>
                <a:gd name="T80" fmla="*/ 34925 w 102"/>
                <a:gd name="T81" fmla="*/ 71967 h 63"/>
                <a:gd name="T82" fmla="*/ 25400 w 102"/>
                <a:gd name="T83" fmla="*/ 57856 h 63"/>
                <a:gd name="T84" fmla="*/ 15875 w 102"/>
                <a:gd name="T85" fmla="*/ 47978 h 63"/>
                <a:gd name="T86" fmla="*/ 6350 w 102"/>
                <a:gd name="T87" fmla="*/ 42333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2"/>
                <a:gd name="T133" fmla="*/ 0 h 63"/>
                <a:gd name="T134" fmla="*/ 102 w 102"/>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2" h="63">
                  <a:moveTo>
                    <a:pt x="0" y="30"/>
                  </a:moveTo>
                  <a:lnTo>
                    <a:pt x="0" y="27"/>
                  </a:lnTo>
                  <a:lnTo>
                    <a:pt x="0" y="23"/>
                  </a:lnTo>
                  <a:lnTo>
                    <a:pt x="0" y="20"/>
                  </a:lnTo>
                  <a:lnTo>
                    <a:pt x="0" y="19"/>
                  </a:lnTo>
                  <a:lnTo>
                    <a:pt x="0" y="15"/>
                  </a:lnTo>
                  <a:lnTo>
                    <a:pt x="0" y="12"/>
                  </a:lnTo>
                  <a:lnTo>
                    <a:pt x="0" y="11"/>
                  </a:lnTo>
                  <a:lnTo>
                    <a:pt x="0" y="10"/>
                  </a:lnTo>
                  <a:lnTo>
                    <a:pt x="2" y="10"/>
                  </a:lnTo>
                  <a:lnTo>
                    <a:pt x="4" y="11"/>
                  </a:lnTo>
                  <a:lnTo>
                    <a:pt x="6" y="12"/>
                  </a:lnTo>
                  <a:lnTo>
                    <a:pt x="8" y="14"/>
                  </a:lnTo>
                  <a:lnTo>
                    <a:pt x="10" y="15"/>
                  </a:lnTo>
                  <a:lnTo>
                    <a:pt x="13" y="18"/>
                  </a:lnTo>
                  <a:lnTo>
                    <a:pt x="14" y="18"/>
                  </a:lnTo>
                  <a:lnTo>
                    <a:pt x="16" y="18"/>
                  </a:lnTo>
                  <a:lnTo>
                    <a:pt x="23" y="18"/>
                  </a:lnTo>
                  <a:lnTo>
                    <a:pt x="30" y="14"/>
                  </a:lnTo>
                  <a:lnTo>
                    <a:pt x="35" y="11"/>
                  </a:lnTo>
                  <a:lnTo>
                    <a:pt x="40" y="8"/>
                  </a:lnTo>
                  <a:lnTo>
                    <a:pt x="44" y="6"/>
                  </a:lnTo>
                  <a:lnTo>
                    <a:pt x="48" y="1"/>
                  </a:lnTo>
                  <a:lnTo>
                    <a:pt x="53" y="0"/>
                  </a:lnTo>
                  <a:lnTo>
                    <a:pt x="58" y="0"/>
                  </a:lnTo>
                  <a:lnTo>
                    <a:pt x="66" y="0"/>
                  </a:lnTo>
                  <a:lnTo>
                    <a:pt x="72" y="4"/>
                  </a:lnTo>
                  <a:lnTo>
                    <a:pt x="78" y="8"/>
                  </a:lnTo>
                  <a:lnTo>
                    <a:pt x="83" y="12"/>
                  </a:lnTo>
                  <a:lnTo>
                    <a:pt x="86" y="19"/>
                  </a:lnTo>
                  <a:lnTo>
                    <a:pt x="91" y="23"/>
                  </a:lnTo>
                  <a:lnTo>
                    <a:pt x="96" y="26"/>
                  </a:lnTo>
                  <a:lnTo>
                    <a:pt x="102" y="27"/>
                  </a:lnTo>
                  <a:lnTo>
                    <a:pt x="97" y="33"/>
                  </a:lnTo>
                  <a:lnTo>
                    <a:pt x="93" y="37"/>
                  </a:lnTo>
                  <a:lnTo>
                    <a:pt x="91" y="41"/>
                  </a:lnTo>
                  <a:lnTo>
                    <a:pt x="89" y="48"/>
                  </a:lnTo>
                  <a:lnTo>
                    <a:pt x="87" y="52"/>
                  </a:lnTo>
                  <a:lnTo>
                    <a:pt x="86" y="56"/>
                  </a:lnTo>
                  <a:lnTo>
                    <a:pt x="86" y="60"/>
                  </a:lnTo>
                  <a:lnTo>
                    <a:pt x="85" y="63"/>
                  </a:lnTo>
                  <a:lnTo>
                    <a:pt x="84" y="62"/>
                  </a:lnTo>
                  <a:lnTo>
                    <a:pt x="83" y="60"/>
                  </a:lnTo>
                  <a:lnTo>
                    <a:pt x="80" y="59"/>
                  </a:lnTo>
                  <a:lnTo>
                    <a:pt x="78" y="56"/>
                  </a:lnTo>
                  <a:lnTo>
                    <a:pt x="74" y="53"/>
                  </a:lnTo>
                  <a:lnTo>
                    <a:pt x="73" y="52"/>
                  </a:lnTo>
                  <a:lnTo>
                    <a:pt x="72" y="51"/>
                  </a:lnTo>
                  <a:lnTo>
                    <a:pt x="71" y="49"/>
                  </a:lnTo>
                  <a:lnTo>
                    <a:pt x="71" y="44"/>
                  </a:lnTo>
                  <a:lnTo>
                    <a:pt x="72" y="41"/>
                  </a:lnTo>
                  <a:lnTo>
                    <a:pt x="73" y="40"/>
                  </a:lnTo>
                  <a:lnTo>
                    <a:pt x="73" y="37"/>
                  </a:lnTo>
                  <a:lnTo>
                    <a:pt x="77" y="36"/>
                  </a:lnTo>
                  <a:lnTo>
                    <a:pt x="78" y="34"/>
                  </a:lnTo>
                  <a:lnTo>
                    <a:pt x="79" y="34"/>
                  </a:lnTo>
                  <a:lnTo>
                    <a:pt x="80" y="33"/>
                  </a:lnTo>
                  <a:lnTo>
                    <a:pt x="77" y="30"/>
                  </a:lnTo>
                  <a:lnTo>
                    <a:pt x="72" y="29"/>
                  </a:lnTo>
                  <a:lnTo>
                    <a:pt x="70" y="26"/>
                  </a:lnTo>
                  <a:lnTo>
                    <a:pt x="66" y="25"/>
                  </a:lnTo>
                  <a:lnTo>
                    <a:pt x="64" y="23"/>
                  </a:lnTo>
                  <a:lnTo>
                    <a:pt x="63" y="20"/>
                  </a:lnTo>
                  <a:lnTo>
                    <a:pt x="60" y="15"/>
                  </a:lnTo>
                  <a:lnTo>
                    <a:pt x="58" y="12"/>
                  </a:lnTo>
                  <a:lnTo>
                    <a:pt x="53" y="14"/>
                  </a:lnTo>
                  <a:lnTo>
                    <a:pt x="48" y="18"/>
                  </a:lnTo>
                  <a:lnTo>
                    <a:pt x="45" y="22"/>
                  </a:lnTo>
                  <a:lnTo>
                    <a:pt x="42" y="26"/>
                  </a:lnTo>
                  <a:lnTo>
                    <a:pt x="41" y="32"/>
                  </a:lnTo>
                  <a:lnTo>
                    <a:pt x="40" y="37"/>
                  </a:lnTo>
                  <a:lnTo>
                    <a:pt x="39" y="43"/>
                  </a:lnTo>
                  <a:lnTo>
                    <a:pt x="39" y="49"/>
                  </a:lnTo>
                  <a:lnTo>
                    <a:pt x="39" y="51"/>
                  </a:lnTo>
                  <a:lnTo>
                    <a:pt x="38" y="52"/>
                  </a:lnTo>
                  <a:lnTo>
                    <a:pt x="36" y="52"/>
                  </a:lnTo>
                  <a:lnTo>
                    <a:pt x="35" y="53"/>
                  </a:lnTo>
                  <a:lnTo>
                    <a:pt x="34" y="53"/>
                  </a:lnTo>
                  <a:lnTo>
                    <a:pt x="32" y="53"/>
                  </a:lnTo>
                  <a:lnTo>
                    <a:pt x="30" y="53"/>
                  </a:lnTo>
                  <a:lnTo>
                    <a:pt x="27" y="53"/>
                  </a:lnTo>
                  <a:lnTo>
                    <a:pt x="22" y="51"/>
                  </a:lnTo>
                  <a:lnTo>
                    <a:pt x="20" y="46"/>
                  </a:lnTo>
                  <a:lnTo>
                    <a:pt x="16" y="41"/>
                  </a:lnTo>
                  <a:lnTo>
                    <a:pt x="14" y="37"/>
                  </a:lnTo>
                  <a:lnTo>
                    <a:pt x="10" y="34"/>
                  </a:lnTo>
                  <a:lnTo>
                    <a:pt x="8" y="32"/>
                  </a:lnTo>
                  <a:lnTo>
                    <a:pt x="4" y="30"/>
                  </a:lnTo>
                  <a:lnTo>
                    <a:pt x="0" y="30"/>
                  </a:lnTo>
                  <a:close/>
                </a:path>
              </a:pathLst>
            </a:custGeom>
            <a:solidFill>
              <a:srgbClr val="FFFFFF">
                <a:lumMod val="65000"/>
              </a:srgb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a:ea typeface="ＭＳ Ｐゴシック" panose="020B0600070205080204" pitchFamily="34" charset="-128"/>
                <a:cs typeface="Arial" panose="020B0604020202020204" pitchFamily="34" charset="0"/>
              </a:endParaRPr>
            </a:p>
          </p:txBody>
        </p:sp>
      </p:grpSp>
      <p:grpSp>
        <p:nvGrpSpPr>
          <p:cNvPr id="948" name="Group 947">
            <a:extLst>
              <a:ext uri="{FF2B5EF4-FFF2-40B4-BE49-F238E27FC236}">
                <a16:creationId xmlns:a16="http://schemas.microsoft.com/office/drawing/2014/main" id="{A2FA7AC2-20B5-8135-ED00-1A6D7005E41C}"/>
              </a:ext>
            </a:extLst>
          </p:cNvPr>
          <p:cNvGrpSpPr/>
          <p:nvPr/>
        </p:nvGrpSpPr>
        <p:grpSpPr>
          <a:xfrm>
            <a:off x="895949" y="4885076"/>
            <a:ext cx="1772427" cy="624423"/>
            <a:chOff x="588435" y="5052484"/>
            <a:chExt cx="1826681" cy="625051"/>
          </a:xfrm>
        </p:grpSpPr>
        <p:sp>
          <p:nvSpPr>
            <p:cNvPr id="949" name="Rectangle 948">
              <a:extLst>
                <a:ext uri="{FF2B5EF4-FFF2-40B4-BE49-F238E27FC236}">
                  <a16:creationId xmlns:a16="http://schemas.microsoft.com/office/drawing/2014/main" id="{E5ABD844-5635-5EF1-6FCA-C97C0915A7B1}"/>
                </a:ext>
              </a:extLst>
            </p:cNvPr>
            <p:cNvSpPr/>
            <p:nvPr/>
          </p:nvSpPr>
          <p:spPr>
            <a:xfrm>
              <a:off x="588435" y="5052484"/>
              <a:ext cx="1826681"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Performance Objective for </a:t>
              </a:r>
              <a:r>
                <a:rPr kumimoji="1" lang="en-GB" sz="600" b="0" i="0" u="none" strike="noStrike" kern="0" cap="none" spc="0" normalizeH="0" baseline="0" noProof="0">
                  <a:ln>
                    <a:noFill/>
                  </a:ln>
                  <a:solidFill>
                    <a:srgbClr val="FFFFFF"/>
                  </a:solidFill>
                  <a:effectLst/>
                  <a:uLnTx/>
                  <a:uFillTx/>
                  <a:latin typeface="Arial"/>
                  <a:ea typeface="+mn-ea"/>
                  <a:cs typeface="+mn-cs"/>
                </a:rPr>
                <a:t>Accounts</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nvGrpSpPr>
            <p:cNvPr id="950" name="Group 949">
              <a:extLst>
                <a:ext uri="{FF2B5EF4-FFF2-40B4-BE49-F238E27FC236}">
                  <a16:creationId xmlns:a16="http://schemas.microsoft.com/office/drawing/2014/main" id="{644B1D2F-6FED-212C-1523-33391F5B5D63}"/>
                </a:ext>
              </a:extLst>
            </p:cNvPr>
            <p:cNvGrpSpPr/>
            <p:nvPr/>
          </p:nvGrpSpPr>
          <p:grpSpPr>
            <a:xfrm>
              <a:off x="955675" y="5578475"/>
              <a:ext cx="1092200" cy="99060"/>
              <a:chOff x="736600" y="5578475"/>
              <a:chExt cx="1092200" cy="99060"/>
            </a:xfrm>
          </p:grpSpPr>
          <p:grpSp>
            <p:nvGrpSpPr>
              <p:cNvPr id="957" name="Group 956">
                <a:extLst>
                  <a:ext uri="{FF2B5EF4-FFF2-40B4-BE49-F238E27FC236}">
                    <a16:creationId xmlns:a16="http://schemas.microsoft.com/office/drawing/2014/main" id="{3B01E2B7-F425-F0CA-A55D-14364E166EE9}"/>
                  </a:ext>
                </a:extLst>
              </p:cNvPr>
              <p:cNvGrpSpPr/>
              <p:nvPr/>
            </p:nvGrpSpPr>
            <p:grpSpPr>
              <a:xfrm>
                <a:off x="736600" y="5578475"/>
                <a:ext cx="311150" cy="99060"/>
                <a:chOff x="736600" y="5575300"/>
                <a:chExt cx="311150" cy="99060"/>
              </a:xfrm>
            </p:grpSpPr>
            <p:sp>
              <p:nvSpPr>
                <p:cNvPr id="964" name="Rectangle 963">
                  <a:extLst>
                    <a:ext uri="{FF2B5EF4-FFF2-40B4-BE49-F238E27FC236}">
                      <a16:creationId xmlns:a16="http://schemas.microsoft.com/office/drawing/2014/main" id="{48CCB914-AE23-EEB1-CF20-CC808141BD21}"/>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965" name="Rectangle 964">
                  <a:extLst>
                    <a:ext uri="{FF2B5EF4-FFF2-40B4-BE49-F238E27FC236}">
                      <a16:creationId xmlns:a16="http://schemas.microsoft.com/office/drawing/2014/main" id="{18A2FACC-8FA2-697A-5B59-F169836FB804}"/>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58" name="Group 957">
                <a:extLst>
                  <a:ext uri="{FF2B5EF4-FFF2-40B4-BE49-F238E27FC236}">
                    <a16:creationId xmlns:a16="http://schemas.microsoft.com/office/drawing/2014/main" id="{A3E61E0E-E624-E58D-FB5D-974303D9D398}"/>
                  </a:ext>
                </a:extLst>
              </p:cNvPr>
              <p:cNvGrpSpPr/>
              <p:nvPr/>
            </p:nvGrpSpPr>
            <p:grpSpPr>
              <a:xfrm>
                <a:off x="1100667" y="5578475"/>
                <a:ext cx="400050" cy="99060"/>
                <a:chOff x="1115484" y="5581650"/>
                <a:chExt cx="400050" cy="99060"/>
              </a:xfrm>
            </p:grpSpPr>
            <p:sp>
              <p:nvSpPr>
                <p:cNvPr id="962" name="Rectangle 961">
                  <a:extLst>
                    <a:ext uri="{FF2B5EF4-FFF2-40B4-BE49-F238E27FC236}">
                      <a16:creationId xmlns:a16="http://schemas.microsoft.com/office/drawing/2014/main" id="{984A000C-A07B-B7EA-6DCD-0E2685E17F74}"/>
                    </a:ext>
                  </a:extLst>
                </p:cNvPr>
                <p:cNvSpPr/>
                <p:nvPr/>
              </p:nvSpPr>
              <p:spPr>
                <a:xfrm>
                  <a:off x="1115484" y="5601547"/>
                  <a:ext cx="67733" cy="59266"/>
                </a:xfrm>
                <a:prstGeom prst="rect">
                  <a:avLst/>
                </a:prstGeom>
                <a:solidFill>
                  <a:srgbClr val="E6B6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963" name="Rectangle 962">
                  <a:extLst>
                    <a:ext uri="{FF2B5EF4-FFF2-40B4-BE49-F238E27FC236}">
                      <a16:creationId xmlns:a16="http://schemas.microsoft.com/office/drawing/2014/main" id="{3D9FDF2E-F925-3C05-4DBF-34036709F66F}"/>
                    </a:ext>
                  </a:extLst>
                </p:cNvPr>
                <p:cNvSpPr/>
                <p:nvPr/>
              </p:nvSpPr>
              <p:spPr>
                <a:xfrm>
                  <a:off x="1210738" y="5581650"/>
                  <a:ext cx="304796"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Warning</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59" name="Group 958">
                <a:extLst>
                  <a:ext uri="{FF2B5EF4-FFF2-40B4-BE49-F238E27FC236}">
                    <a16:creationId xmlns:a16="http://schemas.microsoft.com/office/drawing/2014/main" id="{71585D56-D2AC-9F3A-9D19-AB547B376D4C}"/>
                  </a:ext>
                </a:extLst>
              </p:cNvPr>
              <p:cNvGrpSpPr/>
              <p:nvPr/>
            </p:nvGrpSpPr>
            <p:grpSpPr>
              <a:xfrm>
                <a:off x="1553634" y="5578475"/>
                <a:ext cx="275166" cy="99060"/>
                <a:chOff x="1553634" y="5579534"/>
                <a:chExt cx="275166" cy="99060"/>
              </a:xfrm>
            </p:grpSpPr>
            <p:sp>
              <p:nvSpPr>
                <p:cNvPr id="960" name="Rectangle 959">
                  <a:extLst>
                    <a:ext uri="{FF2B5EF4-FFF2-40B4-BE49-F238E27FC236}">
                      <a16:creationId xmlns:a16="http://schemas.microsoft.com/office/drawing/2014/main" id="{DFF883F6-2E27-059D-A76A-E580E4CFC461}"/>
                    </a:ext>
                  </a:extLst>
                </p:cNvPr>
                <p:cNvSpPr/>
                <p:nvPr/>
              </p:nvSpPr>
              <p:spPr>
                <a:xfrm>
                  <a:off x="1553634" y="5599431"/>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961" name="Rectangle 960">
                  <a:extLst>
                    <a:ext uri="{FF2B5EF4-FFF2-40B4-BE49-F238E27FC236}">
                      <a16:creationId xmlns:a16="http://schemas.microsoft.com/office/drawing/2014/main" id="{58CD2ADC-FA55-4C47-A301-0E9DA8ED4B7F}"/>
                    </a:ext>
                  </a:extLst>
                </p:cNvPr>
                <p:cNvSpPr/>
                <p:nvPr/>
              </p:nvSpPr>
              <p:spPr>
                <a:xfrm>
                  <a:off x="1648887" y="5579534"/>
                  <a:ext cx="179913"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Bad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grpSp>
          <p:nvGrpSpPr>
            <p:cNvPr id="951" name="Group 950">
              <a:extLst>
                <a:ext uri="{FF2B5EF4-FFF2-40B4-BE49-F238E27FC236}">
                  <a16:creationId xmlns:a16="http://schemas.microsoft.com/office/drawing/2014/main" id="{A8118E11-AC46-C2C0-411B-D782355C92AE}"/>
                </a:ext>
              </a:extLst>
            </p:cNvPr>
            <p:cNvGrpSpPr/>
            <p:nvPr/>
          </p:nvGrpSpPr>
          <p:grpSpPr>
            <a:xfrm>
              <a:off x="662728" y="5220970"/>
              <a:ext cx="1678095" cy="310726"/>
              <a:chOff x="607906" y="5159587"/>
              <a:chExt cx="1678095" cy="310726"/>
            </a:xfrm>
          </p:grpSpPr>
          <p:sp>
            <p:nvSpPr>
              <p:cNvPr id="952" name="Rectangle 951">
                <a:extLst>
                  <a:ext uri="{FF2B5EF4-FFF2-40B4-BE49-F238E27FC236}">
                    <a16:creationId xmlns:a16="http://schemas.microsoft.com/office/drawing/2014/main" id="{9D91D75B-2B19-C6EB-38E1-4442DCBA2D02}"/>
                  </a:ext>
                </a:extLst>
              </p:cNvPr>
              <p:cNvSpPr/>
              <p:nvPr/>
            </p:nvSpPr>
            <p:spPr>
              <a:xfrm>
                <a:off x="607906" y="5171017"/>
                <a:ext cx="543560"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92.58</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953" name="Rectangle 952">
                <a:extLst>
                  <a:ext uri="{FF2B5EF4-FFF2-40B4-BE49-F238E27FC236}">
                    <a16:creationId xmlns:a16="http://schemas.microsoft.com/office/drawing/2014/main" id="{F94E101A-DB1D-A3D6-9468-99CE50890E95}"/>
                  </a:ext>
                </a:extLst>
              </p:cNvPr>
              <p:cNvSpPr/>
              <p:nvPr/>
            </p:nvSpPr>
            <p:spPr>
              <a:xfrm>
                <a:off x="1231900" y="5164879"/>
                <a:ext cx="605368" cy="300142"/>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-2.41</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Error budget</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954" name="Rectangle 953">
                <a:extLst>
                  <a:ext uri="{FF2B5EF4-FFF2-40B4-BE49-F238E27FC236}">
                    <a16:creationId xmlns:a16="http://schemas.microsoft.com/office/drawing/2014/main" id="{1D921151-01E3-EEA6-061F-4A8C850F24A4}"/>
                  </a:ext>
                </a:extLst>
              </p:cNvPr>
              <p:cNvSpPr/>
              <p:nvPr/>
            </p:nvSpPr>
            <p:spPr>
              <a:xfrm>
                <a:off x="1917701" y="5159587"/>
                <a:ext cx="368300" cy="3107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FFFFFF"/>
                    </a:solidFill>
                    <a:effectLst/>
                    <a:uLnTx/>
                    <a:uFillTx/>
                    <a:latin typeface="Arial"/>
                    <a:ea typeface="+mn-ea"/>
                    <a:cs typeface="+mn-cs"/>
                  </a:rPr>
                  <a:t>95</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0" cap="none" spc="0" normalizeH="0" baseline="0" noProof="0">
                    <a:ln>
                      <a:noFill/>
                    </a:ln>
                    <a:solidFill>
                      <a:srgbClr val="FFFFFF"/>
                    </a:solidFill>
                    <a:effectLst/>
                    <a:uLnTx/>
                    <a:uFillTx/>
                    <a:latin typeface="Arial"/>
                    <a:ea typeface="+mn-ea"/>
                    <a:cs typeface="+mn-cs"/>
                  </a:rPr>
                  <a:t>Target</a:t>
                </a:r>
                <a:endParaRPr kumimoji="1" lang="en-IN" sz="800" b="0" i="0" u="none" strike="noStrike" kern="0" cap="none" spc="0" normalizeH="0" baseline="0" noProof="0">
                  <a:ln>
                    <a:noFill/>
                  </a:ln>
                  <a:solidFill>
                    <a:srgbClr val="FFFFFF"/>
                  </a:solidFill>
                  <a:effectLst/>
                  <a:uLnTx/>
                  <a:uFillTx/>
                  <a:latin typeface="Arial"/>
                  <a:ea typeface="+mn-ea"/>
                  <a:cs typeface="+mn-cs"/>
                </a:endParaRPr>
              </a:p>
            </p:txBody>
          </p:sp>
          <p:cxnSp>
            <p:nvCxnSpPr>
              <p:cNvPr id="955" name="Straight Connector 954">
                <a:extLst>
                  <a:ext uri="{FF2B5EF4-FFF2-40B4-BE49-F238E27FC236}">
                    <a16:creationId xmlns:a16="http://schemas.microsoft.com/office/drawing/2014/main" id="{9CB48D6F-0CC7-5472-1332-9F77619C9014}"/>
                  </a:ext>
                </a:extLst>
              </p:cNvPr>
              <p:cNvCxnSpPr>
                <a:cxnSpLocks/>
              </p:cNvCxnSpPr>
              <p:nvPr/>
            </p:nvCxnSpPr>
            <p:spPr>
              <a:xfrm>
                <a:off x="1191683" y="5182658"/>
                <a:ext cx="0" cy="264584"/>
              </a:xfrm>
              <a:prstGeom prst="line">
                <a:avLst/>
              </a:prstGeom>
              <a:noFill/>
              <a:ln w="3175" cap="flat" cmpd="sng" algn="ctr">
                <a:solidFill>
                  <a:srgbClr val="FFFFFF"/>
                </a:solidFill>
                <a:prstDash val="dash"/>
              </a:ln>
              <a:effectLst/>
            </p:spPr>
          </p:cxnSp>
          <p:cxnSp>
            <p:nvCxnSpPr>
              <p:cNvPr id="956" name="Straight Connector 955">
                <a:extLst>
                  <a:ext uri="{FF2B5EF4-FFF2-40B4-BE49-F238E27FC236}">
                    <a16:creationId xmlns:a16="http://schemas.microsoft.com/office/drawing/2014/main" id="{02C45C26-09AD-1658-7E0A-E542F01D2D24}"/>
                  </a:ext>
                </a:extLst>
              </p:cNvPr>
              <p:cNvCxnSpPr>
                <a:cxnSpLocks/>
              </p:cNvCxnSpPr>
              <p:nvPr/>
            </p:nvCxnSpPr>
            <p:spPr>
              <a:xfrm>
                <a:off x="1877485" y="5182658"/>
                <a:ext cx="0" cy="264584"/>
              </a:xfrm>
              <a:prstGeom prst="line">
                <a:avLst/>
              </a:prstGeom>
              <a:noFill/>
              <a:ln w="3175" cap="flat" cmpd="sng" algn="ctr">
                <a:solidFill>
                  <a:srgbClr val="FFFFFF"/>
                </a:solidFill>
                <a:prstDash val="dash"/>
              </a:ln>
              <a:effectLst/>
            </p:spPr>
          </p:cxnSp>
        </p:grpSp>
      </p:grpSp>
      <p:grpSp>
        <p:nvGrpSpPr>
          <p:cNvPr id="966" name="Group 965">
            <a:extLst>
              <a:ext uri="{FF2B5EF4-FFF2-40B4-BE49-F238E27FC236}">
                <a16:creationId xmlns:a16="http://schemas.microsoft.com/office/drawing/2014/main" id="{E4F2EA51-D1F1-A85C-4772-4903AB43BF1D}"/>
              </a:ext>
            </a:extLst>
          </p:cNvPr>
          <p:cNvGrpSpPr/>
          <p:nvPr/>
        </p:nvGrpSpPr>
        <p:grpSpPr>
          <a:xfrm>
            <a:off x="2904565" y="4885093"/>
            <a:ext cx="1055649" cy="660372"/>
            <a:chOff x="2658537" y="5067301"/>
            <a:chExt cx="1087964" cy="661034"/>
          </a:xfrm>
        </p:grpSpPr>
        <p:sp>
          <p:nvSpPr>
            <p:cNvPr id="967" name="Rectangle 966">
              <a:extLst>
                <a:ext uri="{FF2B5EF4-FFF2-40B4-BE49-F238E27FC236}">
                  <a16:creationId xmlns:a16="http://schemas.microsoft.com/office/drawing/2014/main" id="{6318FF92-8EAE-8C45-2615-9F790E3F7C5B}"/>
                </a:ext>
              </a:extLst>
            </p:cNvPr>
            <p:cNvSpPr/>
            <p:nvPr/>
          </p:nvSpPr>
          <p:spPr>
            <a:xfrm>
              <a:off x="2873483" y="5257800"/>
              <a:ext cx="658072"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99.7629</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grpSp>
          <p:nvGrpSpPr>
            <p:cNvPr id="968" name="Group 967">
              <a:extLst>
                <a:ext uri="{FF2B5EF4-FFF2-40B4-BE49-F238E27FC236}">
                  <a16:creationId xmlns:a16="http://schemas.microsoft.com/office/drawing/2014/main" id="{2B230873-6967-32D0-9A87-EA8D7150953A}"/>
                </a:ext>
              </a:extLst>
            </p:cNvPr>
            <p:cNvGrpSpPr/>
            <p:nvPr/>
          </p:nvGrpSpPr>
          <p:grpSpPr>
            <a:xfrm>
              <a:off x="3046944" y="5629275"/>
              <a:ext cx="311150" cy="99060"/>
              <a:chOff x="736600" y="5575300"/>
              <a:chExt cx="311150" cy="99060"/>
            </a:xfrm>
          </p:grpSpPr>
          <p:sp>
            <p:nvSpPr>
              <p:cNvPr id="970" name="Rectangle 969">
                <a:extLst>
                  <a:ext uri="{FF2B5EF4-FFF2-40B4-BE49-F238E27FC236}">
                    <a16:creationId xmlns:a16="http://schemas.microsoft.com/office/drawing/2014/main" id="{F082CB36-1A7B-073A-E65C-44CCA2BA1030}"/>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971" name="Rectangle 970">
                <a:extLst>
                  <a:ext uri="{FF2B5EF4-FFF2-40B4-BE49-F238E27FC236}">
                    <a16:creationId xmlns:a16="http://schemas.microsoft.com/office/drawing/2014/main" id="{B82B2E94-8756-05A9-35EF-E2791BC478CD}"/>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sp>
          <p:nvSpPr>
            <p:cNvPr id="969" name="Rectangle 968">
              <a:extLst>
                <a:ext uri="{FF2B5EF4-FFF2-40B4-BE49-F238E27FC236}">
                  <a16:creationId xmlns:a16="http://schemas.microsoft.com/office/drawing/2014/main" id="{F06FE246-F0D9-4BD8-E3B8-C030DE2CF91F}"/>
                </a:ext>
              </a:extLst>
            </p:cNvPr>
            <p:cNvSpPr/>
            <p:nvPr/>
          </p:nvSpPr>
          <p:spPr>
            <a:xfrm>
              <a:off x="2658537" y="5067301"/>
              <a:ext cx="1087964"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Performance Objective….</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72" name="Group 971">
            <a:extLst>
              <a:ext uri="{FF2B5EF4-FFF2-40B4-BE49-F238E27FC236}">
                <a16:creationId xmlns:a16="http://schemas.microsoft.com/office/drawing/2014/main" id="{300BFD10-1E15-7AC3-F506-597E08527422}"/>
              </a:ext>
            </a:extLst>
          </p:cNvPr>
          <p:cNvGrpSpPr/>
          <p:nvPr/>
        </p:nvGrpSpPr>
        <p:grpSpPr>
          <a:xfrm>
            <a:off x="4153324" y="4885093"/>
            <a:ext cx="823159" cy="660372"/>
            <a:chOff x="3945145" y="4946650"/>
            <a:chExt cx="848356" cy="661034"/>
          </a:xfrm>
        </p:grpSpPr>
        <p:sp>
          <p:nvSpPr>
            <p:cNvPr id="973" name="Rectangle 972">
              <a:extLst>
                <a:ext uri="{FF2B5EF4-FFF2-40B4-BE49-F238E27FC236}">
                  <a16:creationId xmlns:a16="http://schemas.microsoft.com/office/drawing/2014/main" id="{7CAF412C-F823-21F2-F3FD-7637DC6EC867}"/>
                </a:ext>
              </a:extLst>
            </p:cNvPr>
            <p:cNvSpPr/>
            <p:nvPr/>
          </p:nvSpPr>
          <p:spPr>
            <a:xfrm>
              <a:off x="4040287" y="5137149"/>
              <a:ext cx="658072"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99.762</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grpSp>
          <p:nvGrpSpPr>
            <p:cNvPr id="974" name="Group 973">
              <a:extLst>
                <a:ext uri="{FF2B5EF4-FFF2-40B4-BE49-F238E27FC236}">
                  <a16:creationId xmlns:a16="http://schemas.microsoft.com/office/drawing/2014/main" id="{EC7CB0D2-9EF0-ED6C-89F1-64645280CA64}"/>
                </a:ext>
              </a:extLst>
            </p:cNvPr>
            <p:cNvGrpSpPr/>
            <p:nvPr/>
          </p:nvGrpSpPr>
          <p:grpSpPr>
            <a:xfrm>
              <a:off x="4213748" y="5508624"/>
              <a:ext cx="311150" cy="99060"/>
              <a:chOff x="736600" y="5575300"/>
              <a:chExt cx="311150" cy="99060"/>
            </a:xfrm>
          </p:grpSpPr>
          <p:sp>
            <p:nvSpPr>
              <p:cNvPr id="976" name="Rectangle 975">
                <a:extLst>
                  <a:ext uri="{FF2B5EF4-FFF2-40B4-BE49-F238E27FC236}">
                    <a16:creationId xmlns:a16="http://schemas.microsoft.com/office/drawing/2014/main" id="{20C67FB8-3806-D6AA-265D-312C0B2A6A3D}"/>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977" name="Rectangle 976">
                <a:extLst>
                  <a:ext uri="{FF2B5EF4-FFF2-40B4-BE49-F238E27FC236}">
                    <a16:creationId xmlns:a16="http://schemas.microsoft.com/office/drawing/2014/main" id="{396591EC-78DF-350F-F9FC-03611D07FAC9}"/>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sp>
          <p:nvSpPr>
            <p:cNvPr id="975" name="Rectangle 974">
              <a:extLst>
                <a:ext uri="{FF2B5EF4-FFF2-40B4-BE49-F238E27FC236}">
                  <a16:creationId xmlns:a16="http://schemas.microsoft.com/office/drawing/2014/main" id="{98454316-733B-39D0-31EB-D1F00B26EB25}"/>
                </a:ext>
              </a:extLst>
            </p:cNvPr>
            <p:cNvSpPr/>
            <p:nvPr/>
          </p:nvSpPr>
          <p:spPr>
            <a:xfrm>
              <a:off x="3945145" y="4946650"/>
              <a:ext cx="848356"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Performance…</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78" name="Group 977">
            <a:extLst>
              <a:ext uri="{FF2B5EF4-FFF2-40B4-BE49-F238E27FC236}">
                <a16:creationId xmlns:a16="http://schemas.microsoft.com/office/drawing/2014/main" id="{57859F38-6564-148B-2AD8-FDEF9354FA64}"/>
              </a:ext>
            </a:extLst>
          </p:cNvPr>
          <p:cNvGrpSpPr/>
          <p:nvPr/>
        </p:nvGrpSpPr>
        <p:grpSpPr>
          <a:xfrm>
            <a:off x="4153324" y="3017543"/>
            <a:ext cx="823159" cy="660372"/>
            <a:chOff x="3945145" y="2882790"/>
            <a:chExt cx="848356" cy="661034"/>
          </a:xfrm>
        </p:grpSpPr>
        <p:sp>
          <p:nvSpPr>
            <p:cNvPr id="979" name="Rectangle 978">
              <a:extLst>
                <a:ext uri="{FF2B5EF4-FFF2-40B4-BE49-F238E27FC236}">
                  <a16:creationId xmlns:a16="http://schemas.microsoft.com/office/drawing/2014/main" id="{536031A2-4E5D-FDC0-DC5B-F8EEA4983AC1}"/>
                </a:ext>
              </a:extLst>
            </p:cNvPr>
            <p:cNvSpPr/>
            <p:nvPr/>
          </p:nvSpPr>
          <p:spPr>
            <a:xfrm>
              <a:off x="4040287" y="3073289"/>
              <a:ext cx="658072"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99.613</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grpSp>
          <p:nvGrpSpPr>
            <p:cNvPr id="980" name="Group 979">
              <a:extLst>
                <a:ext uri="{FF2B5EF4-FFF2-40B4-BE49-F238E27FC236}">
                  <a16:creationId xmlns:a16="http://schemas.microsoft.com/office/drawing/2014/main" id="{A690D184-9F99-FE65-2313-C811CC1BCC2D}"/>
                </a:ext>
              </a:extLst>
            </p:cNvPr>
            <p:cNvGrpSpPr/>
            <p:nvPr/>
          </p:nvGrpSpPr>
          <p:grpSpPr>
            <a:xfrm>
              <a:off x="4213748" y="3444764"/>
              <a:ext cx="311150" cy="99060"/>
              <a:chOff x="736600" y="5575300"/>
              <a:chExt cx="311150" cy="99060"/>
            </a:xfrm>
          </p:grpSpPr>
          <p:sp>
            <p:nvSpPr>
              <p:cNvPr id="982" name="Rectangle 981">
                <a:extLst>
                  <a:ext uri="{FF2B5EF4-FFF2-40B4-BE49-F238E27FC236}">
                    <a16:creationId xmlns:a16="http://schemas.microsoft.com/office/drawing/2014/main" id="{DE8C2F09-6D18-F0D6-727F-289015D24A7E}"/>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983" name="Rectangle 982">
                <a:extLst>
                  <a:ext uri="{FF2B5EF4-FFF2-40B4-BE49-F238E27FC236}">
                    <a16:creationId xmlns:a16="http://schemas.microsoft.com/office/drawing/2014/main" id="{DF19799B-2421-989E-F85B-CE236EA74A06}"/>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sp>
          <p:nvSpPr>
            <p:cNvPr id="981" name="Rectangle 980">
              <a:extLst>
                <a:ext uri="{FF2B5EF4-FFF2-40B4-BE49-F238E27FC236}">
                  <a16:creationId xmlns:a16="http://schemas.microsoft.com/office/drawing/2014/main" id="{1FA4B775-6413-9BD6-670C-D43660DB7417}"/>
                </a:ext>
              </a:extLst>
            </p:cNvPr>
            <p:cNvSpPr/>
            <p:nvPr/>
          </p:nvSpPr>
          <p:spPr>
            <a:xfrm>
              <a:off x="3945145" y="2882790"/>
              <a:ext cx="848356"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Performance…</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84" name="Group 983">
            <a:extLst>
              <a:ext uri="{FF2B5EF4-FFF2-40B4-BE49-F238E27FC236}">
                <a16:creationId xmlns:a16="http://schemas.microsoft.com/office/drawing/2014/main" id="{5DAA23F2-57B0-9A7A-0D72-CD3BCAA365E4}"/>
              </a:ext>
            </a:extLst>
          </p:cNvPr>
          <p:cNvGrpSpPr/>
          <p:nvPr/>
        </p:nvGrpSpPr>
        <p:grpSpPr>
          <a:xfrm>
            <a:off x="5556614" y="3907115"/>
            <a:ext cx="823159" cy="660372"/>
            <a:chOff x="5325928" y="3891783"/>
            <a:chExt cx="848356" cy="661034"/>
          </a:xfrm>
        </p:grpSpPr>
        <p:sp>
          <p:nvSpPr>
            <p:cNvPr id="985" name="Rectangle 984">
              <a:extLst>
                <a:ext uri="{FF2B5EF4-FFF2-40B4-BE49-F238E27FC236}">
                  <a16:creationId xmlns:a16="http://schemas.microsoft.com/office/drawing/2014/main" id="{2187A4D1-A009-DE89-71B9-839A1BB14803}"/>
                </a:ext>
              </a:extLst>
            </p:cNvPr>
            <p:cNvSpPr/>
            <p:nvPr/>
          </p:nvSpPr>
          <p:spPr>
            <a:xfrm>
              <a:off x="5421070" y="4082282"/>
              <a:ext cx="658072"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99.891</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grpSp>
          <p:nvGrpSpPr>
            <p:cNvPr id="986" name="Group 985">
              <a:extLst>
                <a:ext uri="{FF2B5EF4-FFF2-40B4-BE49-F238E27FC236}">
                  <a16:creationId xmlns:a16="http://schemas.microsoft.com/office/drawing/2014/main" id="{336E6E6D-E920-A562-43D3-61DCA31248B5}"/>
                </a:ext>
              </a:extLst>
            </p:cNvPr>
            <p:cNvGrpSpPr/>
            <p:nvPr/>
          </p:nvGrpSpPr>
          <p:grpSpPr>
            <a:xfrm>
              <a:off x="5594531" y="4453757"/>
              <a:ext cx="311150" cy="99060"/>
              <a:chOff x="736600" y="5575300"/>
              <a:chExt cx="311150" cy="99060"/>
            </a:xfrm>
          </p:grpSpPr>
          <p:sp>
            <p:nvSpPr>
              <p:cNvPr id="988" name="Rectangle 987">
                <a:extLst>
                  <a:ext uri="{FF2B5EF4-FFF2-40B4-BE49-F238E27FC236}">
                    <a16:creationId xmlns:a16="http://schemas.microsoft.com/office/drawing/2014/main" id="{AD5AC9A8-4415-D384-13F7-346AB71A750E}"/>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989" name="Rectangle 988">
                <a:extLst>
                  <a:ext uri="{FF2B5EF4-FFF2-40B4-BE49-F238E27FC236}">
                    <a16:creationId xmlns:a16="http://schemas.microsoft.com/office/drawing/2014/main" id="{86985956-1EDC-2157-003C-52A087D58008}"/>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sp>
          <p:nvSpPr>
            <p:cNvPr id="987" name="Rectangle 986">
              <a:extLst>
                <a:ext uri="{FF2B5EF4-FFF2-40B4-BE49-F238E27FC236}">
                  <a16:creationId xmlns:a16="http://schemas.microsoft.com/office/drawing/2014/main" id="{1B333D43-05BB-C375-1EB2-C899D54E03D2}"/>
                </a:ext>
              </a:extLst>
            </p:cNvPr>
            <p:cNvSpPr/>
            <p:nvPr/>
          </p:nvSpPr>
          <p:spPr>
            <a:xfrm>
              <a:off x="5325928" y="3891783"/>
              <a:ext cx="848356"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Service Avail…</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990" name="Group 989">
            <a:extLst>
              <a:ext uri="{FF2B5EF4-FFF2-40B4-BE49-F238E27FC236}">
                <a16:creationId xmlns:a16="http://schemas.microsoft.com/office/drawing/2014/main" id="{3FCE8753-31E4-3557-1EE3-7E78A0AE8069}"/>
              </a:ext>
            </a:extLst>
          </p:cNvPr>
          <p:cNvGrpSpPr/>
          <p:nvPr/>
        </p:nvGrpSpPr>
        <p:grpSpPr>
          <a:xfrm>
            <a:off x="5482128" y="4885079"/>
            <a:ext cx="1772427" cy="660370"/>
            <a:chOff x="5307580" y="4946650"/>
            <a:chExt cx="1826681" cy="661034"/>
          </a:xfrm>
        </p:grpSpPr>
        <p:sp>
          <p:nvSpPr>
            <p:cNvPr id="991" name="Rectangle 990">
              <a:extLst>
                <a:ext uri="{FF2B5EF4-FFF2-40B4-BE49-F238E27FC236}">
                  <a16:creationId xmlns:a16="http://schemas.microsoft.com/office/drawing/2014/main" id="{60B61375-16D4-B104-D4A8-D13428819F4F}"/>
                </a:ext>
              </a:extLst>
            </p:cNvPr>
            <p:cNvSpPr/>
            <p:nvPr/>
          </p:nvSpPr>
          <p:spPr>
            <a:xfrm>
              <a:off x="5307580" y="4946650"/>
              <a:ext cx="1826681"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SLO: Service Availability for </a:t>
              </a:r>
              <a:r>
                <a:rPr kumimoji="1" lang="en-GB" sz="600" b="0" i="0" u="none" strike="noStrike" kern="0" cap="none" spc="0" normalizeH="0" baseline="0" noProof="0">
                  <a:ln>
                    <a:noFill/>
                  </a:ln>
                  <a:solidFill>
                    <a:srgbClr val="FFFFFF"/>
                  </a:solidFill>
                  <a:effectLst/>
                  <a:uLnTx/>
                  <a:uFillTx/>
                  <a:latin typeface="Arial"/>
                  <a:ea typeface="+mn-ea"/>
                  <a:cs typeface="+mn-cs"/>
                </a:rPr>
                <a:t>Lending</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nvGrpSpPr>
            <p:cNvPr id="992" name="Group 991">
              <a:extLst>
                <a:ext uri="{FF2B5EF4-FFF2-40B4-BE49-F238E27FC236}">
                  <a16:creationId xmlns:a16="http://schemas.microsoft.com/office/drawing/2014/main" id="{7C23D297-EEBE-AA46-6A0D-BFEAC264A643}"/>
                </a:ext>
              </a:extLst>
            </p:cNvPr>
            <p:cNvGrpSpPr/>
            <p:nvPr/>
          </p:nvGrpSpPr>
          <p:grpSpPr>
            <a:xfrm>
              <a:off x="5674820" y="5508624"/>
              <a:ext cx="1092200" cy="99060"/>
              <a:chOff x="736600" y="5578475"/>
              <a:chExt cx="1092200" cy="99060"/>
            </a:xfrm>
          </p:grpSpPr>
          <p:grpSp>
            <p:nvGrpSpPr>
              <p:cNvPr id="999" name="Group 998">
                <a:extLst>
                  <a:ext uri="{FF2B5EF4-FFF2-40B4-BE49-F238E27FC236}">
                    <a16:creationId xmlns:a16="http://schemas.microsoft.com/office/drawing/2014/main" id="{CF2DD805-B007-67D8-E5C6-7B3ACDAF8B8C}"/>
                  </a:ext>
                </a:extLst>
              </p:cNvPr>
              <p:cNvGrpSpPr/>
              <p:nvPr/>
            </p:nvGrpSpPr>
            <p:grpSpPr>
              <a:xfrm>
                <a:off x="736600" y="5578475"/>
                <a:ext cx="311150" cy="99060"/>
                <a:chOff x="736600" y="5575300"/>
                <a:chExt cx="311150" cy="99060"/>
              </a:xfrm>
            </p:grpSpPr>
            <p:sp>
              <p:nvSpPr>
                <p:cNvPr id="1006" name="Rectangle 1005">
                  <a:extLst>
                    <a:ext uri="{FF2B5EF4-FFF2-40B4-BE49-F238E27FC236}">
                      <a16:creationId xmlns:a16="http://schemas.microsoft.com/office/drawing/2014/main" id="{799DDC7D-6071-BD78-3198-A771803A1BFA}"/>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07" name="Rectangle 1006">
                  <a:extLst>
                    <a:ext uri="{FF2B5EF4-FFF2-40B4-BE49-F238E27FC236}">
                      <a16:creationId xmlns:a16="http://schemas.microsoft.com/office/drawing/2014/main" id="{579AA073-AE86-F7D5-16D2-8C489FA114BF}"/>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00" name="Group 999">
                <a:extLst>
                  <a:ext uri="{FF2B5EF4-FFF2-40B4-BE49-F238E27FC236}">
                    <a16:creationId xmlns:a16="http://schemas.microsoft.com/office/drawing/2014/main" id="{0907B405-270F-71F9-21CB-16BB800D23F2}"/>
                  </a:ext>
                </a:extLst>
              </p:cNvPr>
              <p:cNvGrpSpPr/>
              <p:nvPr/>
            </p:nvGrpSpPr>
            <p:grpSpPr>
              <a:xfrm>
                <a:off x="1100667" y="5578475"/>
                <a:ext cx="400050" cy="99060"/>
                <a:chOff x="1115484" y="5581650"/>
                <a:chExt cx="400050" cy="99060"/>
              </a:xfrm>
            </p:grpSpPr>
            <p:sp>
              <p:nvSpPr>
                <p:cNvPr id="1004" name="Rectangle 1003">
                  <a:extLst>
                    <a:ext uri="{FF2B5EF4-FFF2-40B4-BE49-F238E27FC236}">
                      <a16:creationId xmlns:a16="http://schemas.microsoft.com/office/drawing/2014/main" id="{B90E03FB-7771-C53C-6AAB-12D86AC768F7}"/>
                    </a:ext>
                  </a:extLst>
                </p:cNvPr>
                <p:cNvSpPr/>
                <p:nvPr/>
              </p:nvSpPr>
              <p:spPr>
                <a:xfrm>
                  <a:off x="1115484" y="5601547"/>
                  <a:ext cx="67733" cy="59266"/>
                </a:xfrm>
                <a:prstGeom prst="rect">
                  <a:avLst/>
                </a:prstGeom>
                <a:solidFill>
                  <a:srgbClr val="E6B6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05" name="Rectangle 1004">
                  <a:extLst>
                    <a:ext uri="{FF2B5EF4-FFF2-40B4-BE49-F238E27FC236}">
                      <a16:creationId xmlns:a16="http://schemas.microsoft.com/office/drawing/2014/main" id="{C95B588C-1632-A1A7-D99F-05A7CEDD62B0}"/>
                    </a:ext>
                  </a:extLst>
                </p:cNvPr>
                <p:cNvSpPr/>
                <p:nvPr/>
              </p:nvSpPr>
              <p:spPr>
                <a:xfrm>
                  <a:off x="1210738" y="5581650"/>
                  <a:ext cx="304796"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Warning</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01" name="Group 1000">
                <a:extLst>
                  <a:ext uri="{FF2B5EF4-FFF2-40B4-BE49-F238E27FC236}">
                    <a16:creationId xmlns:a16="http://schemas.microsoft.com/office/drawing/2014/main" id="{C4AFDACC-6B4F-9ACA-951F-2A049EE7EB0B}"/>
                  </a:ext>
                </a:extLst>
              </p:cNvPr>
              <p:cNvGrpSpPr/>
              <p:nvPr/>
            </p:nvGrpSpPr>
            <p:grpSpPr>
              <a:xfrm>
                <a:off x="1553634" y="5578475"/>
                <a:ext cx="275166" cy="99060"/>
                <a:chOff x="1553634" y="5579534"/>
                <a:chExt cx="275166" cy="99060"/>
              </a:xfrm>
            </p:grpSpPr>
            <p:sp>
              <p:nvSpPr>
                <p:cNvPr id="1002" name="Rectangle 1001">
                  <a:extLst>
                    <a:ext uri="{FF2B5EF4-FFF2-40B4-BE49-F238E27FC236}">
                      <a16:creationId xmlns:a16="http://schemas.microsoft.com/office/drawing/2014/main" id="{77A27CD5-7C19-F5E6-777C-D008CF8A4B4B}"/>
                    </a:ext>
                  </a:extLst>
                </p:cNvPr>
                <p:cNvSpPr/>
                <p:nvPr/>
              </p:nvSpPr>
              <p:spPr>
                <a:xfrm>
                  <a:off x="1553634" y="5599431"/>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03" name="Rectangle 1002">
                  <a:extLst>
                    <a:ext uri="{FF2B5EF4-FFF2-40B4-BE49-F238E27FC236}">
                      <a16:creationId xmlns:a16="http://schemas.microsoft.com/office/drawing/2014/main" id="{E6DC7478-7C3A-C8FD-E8E3-2718589F1B26}"/>
                    </a:ext>
                  </a:extLst>
                </p:cNvPr>
                <p:cNvSpPr/>
                <p:nvPr/>
              </p:nvSpPr>
              <p:spPr>
                <a:xfrm>
                  <a:off x="1648887" y="5579534"/>
                  <a:ext cx="179913"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Bad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grpSp>
          <p:nvGrpSpPr>
            <p:cNvPr id="993" name="Group 992">
              <a:extLst>
                <a:ext uri="{FF2B5EF4-FFF2-40B4-BE49-F238E27FC236}">
                  <a16:creationId xmlns:a16="http://schemas.microsoft.com/office/drawing/2014/main" id="{2CD9A86A-B0B5-BF25-B3C3-E7DB85F27558}"/>
                </a:ext>
              </a:extLst>
            </p:cNvPr>
            <p:cNvGrpSpPr/>
            <p:nvPr/>
          </p:nvGrpSpPr>
          <p:grpSpPr>
            <a:xfrm>
              <a:off x="5381873" y="5137149"/>
              <a:ext cx="1678095" cy="310726"/>
              <a:chOff x="607906" y="5159587"/>
              <a:chExt cx="1678095" cy="310726"/>
            </a:xfrm>
          </p:grpSpPr>
          <p:sp>
            <p:nvSpPr>
              <p:cNvPr id="994" name="Rectangle 993">
                <a:extLst>
                  <a:ext uri="{FF2B5EF4-FFF2-40B4-BE49-F238E27FC236}">
                    <a16:creationId xmlns:a16="http://schemas.microsoft.com/office/drawing/2014/main" id="{5B937598-90D7-70F9-CB50-E4CB26D884BD}"/>
                  </a:ext>
                </a:extLst>
              </p:cNvPr>
              <p:cNvSpPr/>
              <p:nvPr/>
            </p:nvSpPr>
            <p:spPr>
              <a:xfrm>
                <a:off x="607906" y="5171017"/>
                <a:ext cx="543560"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99.06</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995" name="Rectangle 994">
                <a:extLst>
                  <a:ext uri="{FF2B5EF4-FFF2-40B4-BE49-F238E27FC236}">
                    <a16:creationId xmlns:a16="http://schemas.microsoft.com/office/drawing/2014/main" id="{733E0EF8-9D57-7EBC-3504-B6C217AE325D}"/>
                  </a:ext>
                </a:extLst>
              </p:cNvPr>
              <p:cNvSpPr/>
              <p:nvPr/>
            </p:nvSpPr>
            <p:spPr>
              <a:xfrm>
                <a:off x="1231900" y="5164879"/>
                <a:ext cx="605368" cy="300142"/>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4.064</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Error budget</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996" name="Rectangle 995">
                <a:extLst>
                  <a:ext uri="{FF2B5EF4-FFF2-40B4-BE49-F238E27FC236}">
                    <a16:creationId xmlns:a16="http://schemas.microsoft.com/office/drawing/2014/main" id="{69DB761E-689F-0A54-D70E-FB6CF7E91A5F}"/>
                  </a:ext>
                </a:extLst>
              </p:cNvPr>
              <p:cNvSpPr/>
              <p:nvPr/>
            </p:nvSpPr>
            <p:spPr>
              <a:xfrm>
                <a:off x="1917701" y="5159587"/>
                <a:ext cx="368300" cy="3107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FFFFFF"/>
                    </a:solidFill>
                    <a:effectLst/>
                    <a:uLnTx/>
                    <a:uFillTx/>
                    <a:latin typeface="Arial"/>
                    <a:ea typeface="+mn-ea"/>
                    <a:cs typeface="+mn-cs"/>
                  </a:rPr>
                  <a:t>95</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0" cap="none" spc="0" normalizeH="0" baseline="0" noProof="0">
                    <a:ln>
                      <a:noFill/>
                    </a:ln>
                    <a:solidFill>
                      <a:srgbClr val="FFFFFF"/>
                    </a:solidFill>
                    <a:effectLst/>
                    <a:uLnTx/>
                    <a:uFillTx/>
                    <a:latin typeface="Arial"/>
                    <a:ea typeface="+mn-ea"/>
                    <a:cs typeface="+mn-cs"/>
                  </a:rPr>
                  <a:t>Target</a:t>
                </a:r>
                <a:endParaRPr kumimoji="1" lang="en-IN" sz="800" b="0" i="0" u="none" strike="noStrike" kern="0" cap="none" spc="0" normalizeH="0" baseline="0" noProof="0">
                  <a:ln>
                    <a:noFill/>
                  </a:ln>
                  <a:solidFill>
                    <a:srgbClr val="FFFFFF"/>
                  </a:solidFill>
                  <a:effectLst/>
                  <a:uLnTx/>
                  <a:uFillTx/>
                  <a:latin typeface="Arial"/>
                  <a:ea typeface="+mn-ea"/>
                  <a:cs typeface="+mn-cs"/>
                </a:endParaRPr>
              </a:p>
            </p:txBody>
          </p:sp>
          <p:cxnSp>
            <p:nvCxnSpPr>
              <p:cNvPr id="997" name="Straight Connector 996">
                <a:extLst>
                  <a:ext uri="{FF2B5EF4-FFF2-40B4-BE49-F238E27FC236}">
                    <a16:creationId xmlns:a16="http://schemas.microsoft.com/office/drawing/2014/main" id="{73CD0AC5-D5B8-81AA-0A1C-2D917BAB7508}"/>
                  </a:ext>
                </a:extLst>
              </p:cNvPr>
              <p:cNvCxnSpPr>
                <a:cxnSpLocks/>
              </p:cNvCxnSpPr>
              <p:nvPr/>
            </p:nvCxnSpPr>
            <p:spPr>
              <a:xfrm>
                <a:off x="1191683" y="5182658"/>
                <a:ext cx="0" cy="264584"/>
              </a:xfrm>
              <a:prstGeom prst="line">
                <a:avLst/>
              </a:prstGeom>
              <a:noFill/>
              <a:ln w="3175" cap="flat" cmpd="sng" algn="ctr">
                <a:solidFill>
                  <a:srgbClr val="FFFFFF"/>
                </a:solidFill>
                <a:prstDash val="dash"/>
              </a:ln>
              <a:effectLst/>
            </p:spPr>
          </p:cxnSp>
          <p:cxnSp>
            <p:nvCxnSpPr>
              <p:cNvPr id="998" name="Straight Connector 997">
                <a:extLst>
                  <a:ext uri="{FF2B5EF4-FFF2-40B4-BE49-F238E27FC236}">
                    <a16:creationId xmlns:a16="http://schemas.microsoft.com/office/drawing/2014/main" id="{DFC21234-88E5-5793-A3C4-44E1E35059FF}"/>
                  </a:ext>
                </a:extLst>
              </p:cNvPr>
              <p:cNvCxnSpPr>
                <a:cxnSpLocks/>
              </p:cNvCxnSpPr>
              <p:nvPr/>
            </p:nvCxnSpPr>
            <p:spPr>
              <a:xfrm>
                <a:off x="1877485" y="5182658"/>
                <a:ext cx="0" cy="264584"/>
              </a:xfrm>
              <a:prstGeom prst="line">
                <a:avLst/>
              </a:prstGeom>
              <a:noFill/>
              <a:ln w="3175" cap="flat" cmpd="sng" algn="ctr">
                <a:solidFill>
                  <a:srgbClr val="FFFFFF"/>
                </a:solidFill>
                <a:prstDash val="dash"/>
              </a:ln>
              <a:effectLst/>
            </p:spPr>
          </p:cxnSp>
        </p:grpSp>
      </p:grpSp>
      <p:grpSp>
        <p:nvGrpSpPr>
          <p:cNvPr id="1008" name="Group 1007">
            <a:extLst>
              <a:ext uri="{FF2B5EF4-FFF2-40B4-BE49-F238E27FC236}">
                <a16:creationId xmlns:a16="http://schemas.microsoft.com/office/drawing/2014/main" id="{8A04A3AE-F231-011F-ACFA-AD87E877D679}"/>
              </a:ext>
            </a:extLst>
          </p:cNvPr>
          <p:cNvGrpSpPr/>
          <p:nvPr/>
        </p:nvGrpSpPr>
        <p:grpSpPr>
          <a:xfrm>
            <a:off x="7331566" y="4885079"/>
            <a:ext cx="1772427" cy="660370"/>
            <a:chOff x="7398847" y="4946650"/>
            <a:chExt cx="1826681" cy="661034"/>
          </a:xfrm>
        </p:grpSpPr>
        <p:sp>
          <p:nvSpPr>
            <p:cNvPr id="1009" name="Rectangle 1008">
              <a:extLst>
                <a:ext uri="{FF2B5EF4-FFF2-40B4-BE49-F238E27FC236}">
                  <a16:creationId xmlns:a16="http://schemas.microsoft.com/office/drawing/2014/main" id="{39948E97-5E71-6910-5D93-D2FCF5DF867D}"/>
                </a:ext>
              </a:extLst>
            </p:cNvPr>
            <p:cNvSpPr/>
            <p:nvPr/>
          </p:nvSpPr>
          <p:spPr>
            <a:xfrm>
              <a:off x="7398847" y="4946650"/>
              <a:ext cx="1826681"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Service Availability for </a:t>
              </a:r>
              <a:r>
                <a:rPr kumimoji="1" lang="en-GB" sz="600" b="0" i="0" u="none" strike="noStrike" kern="0" cap="none" spc="0" normalizeH="0" baseline="0" noProof="0">
                  <a:ln>
                    <a:noFill/>
                  </a:ln>
                  <a:solidFill>
                    <a:srgbClr val="FFFFFF"/>
                  </a:solidFill>
                  <a:effectLst/>
                  <a:uLnTx/>
                  <a:uFillTx/>
                  <a:latin typeface="Arial"/>
                  <a:ea typeface="+mn-ea"/>
                  <a:cs typeface="+mn-cs"/>
                </a:rPr>
                <a:t>Payments</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nvGrpSpPr>
            <p:cNvPr id="1010" name="Group 1009">
              <a:extLst>
                <a:ext uri="{FF2B5EF4-FFF2-40B4-BE49-F238E27FC236}">
                  <a16:creationId xmlns:a16="http://schemas.microsoft.com/office/drawing/2014/main" id="{16669416-B122-2B5A-4C8A-43FA11351C8E}"/>
                </a:ext>
              </a:extLst>
            </p:cNvPr>
            <p:cNvGrpSpPr/>
            <p:nvPr/>
          </p:nvGrpSpPr>
          <p:grpSpPr>
            <a:xfrm>
              <a:off x="7766087" y="5508624"/>
              <a:ext cx="1092200" cy="99060"/>
              <a:chOff x="736600" y="5578475"/>
              <a:chExt cx="1092200" cy="99060"/>
            </a:xfrm>
          </p:grpSpPr>
          <p:grpSp>
            <p:nvGrpSpPr>
              <p:cNvPr id="1017" name="Group 1016">
                <a:extLst>
                  <a:ext uri="{FF2B5EF4-FFF2-40B4-BE49-F238E27FC236}">
                    <a16:creationId xmlns:a16="http://schemas.microsoft.com/office/drawing/2014/main" id="{41B6FFC1-D239-A89F-69B7-2C77ECBA4FBD}"/>
                  </a:ext>
                </a:extLst>
              </p:cNvPr>
              <p:cNvGrpSpPr/>
              <p:nvPr/>
            </p:nvGrpSpPr>
            <p:grpSpPr>
              <a:xfrm>
                <a:off x="736600" y="5578475"/>
                <a:ext cx="311150" cy="99060"/>
                <a:chOff x="736600" y="5575300"/>
                <a:chExt cx="311150" cy="99060"/>
              </a:xfrm>
            </p:grpSpPr>
            <p:sp>
              <p:nvSpPr>
                <p:cNvPr id="1024" name="Rectangle 1023">
                  <a:extLst>
                    <a:ext uri="{FF2B5EF4-FFF2-40B4-BE49-F238E27FC236}">
                      <a16:creationId xmlns:a16="http://schemas.microsoft.com/office/drawing/2014/main" id="{1EC2CD14-E037-D8C2-DEF5-271D7E343558}"/>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25" name="Rectangle 1024">
                  <a:extLst>
                    <a:ext uri="{FF2B5EF4-FFF2-40B4-BE49-F238E27FC236}">
                      <a16:creationId xmlns:a16="http://schemas.microsoft.com/office/drawing/2014/main" id="{8F49F4E9-0020-90E8-DA95-147A5DEB7DBB}"/>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18" name="Group 1017">
                <a:extLst>
                  <a:ext uri="{FF2B5EF4-FFF2-40B4-BE49-F238E27FC236}">
                    <a16:creationId xmlns:a16="http://schemas.microsoft.com/office/drawing/2014/main" id="{F5C94A9D-4C91-6BE6-F7B0-AE89465BEC6B}"/>
                  </a:ext>
                </a:extLst>
              </p:cNvPr>
              <p:cNvGrpSpPr/>
              <p:nvPr/>
            </p:nvGrpSpPr>
            <p:grpSpPr>
              <a:xfrm>
                <a:off x="1100667" y="5578475"/>
                <a:ext cx="400050" cy="99060"/>
                <a:chOff x="1115484" y="5581650"/>
                <a:chExt cx="400050" cy="99060"/>
              </a:xfrm>
            </p:grpSpPr>
            <p:sp>
              <p:nvSpPr>
                <p:cNvPr id="1022" name="Rectangle 1021">
                  <a:extLst>
                    <a:ext uri="{FF2B5EF4-FFF2-40B4-BE49-F238E27FC236}">
                      <a16:creationId xmlns:a16="http://schemas.microsoft.com/office/drawing/2014/main" id="{853ACBD0-B7AF-0BBC-1B2F-B68884596CE1}"/>
                    </a:ext>
                  </a:extLst>
                </p:cNvPr>
                <p:cNvSpPr/>
                <p:nvPr/>
              </p:nvSpPr>
              <p:spPr>
                <a:xfrm>
                  <a:off x="1115484" y="5601547"/>
                  <a:ext cx="67733" cy="59266"/>
                </a:xfrm>
                <a:prstGeom prst="rect">
                  <a:avLst/>
                </a:prstGeom>
                <a:solidFill>
                  <a:srgbClr val="E6B6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23" name="Rectangle 1022">
                  <a:extLst>
                    <a:ext uri="{FF2B5EF4-FFF2-40B4-BE49-F238E27FC236}">
                      <a16:creationId xmlns:a16="http://schemas.microsoft.com/office/drawing/2014/main" id="{9D8753A4-8D7E-2AC1-4E7C-43288B406883}"/>
                    </a:ext>
                  </a:extLst>
                </p:cNvPr>
                <p:cNvSpPr/>
                <p:nvPr/>
              </p:nvSpPr>
              <p:spPr>
                <a:xfrm>
                  <a:off x="1210738" y="5581650"/>
                  <a:ext cx="304796"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Warning</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19" name="Group 1018">
                <a:extLst>
                  <a:ext uri="{FF2B5EF4-FFF2-40B4-BE49-F238E27FC236}">
                    <a16:creationId xmlns:a16="http://schemas.microsoft.com/office/drawing/2014/main" id="{444B96E0-551D-0309-08C4-CBF2BA6E4441}"/>
                  </a:ext>
                </a:extLst>
              </p:cNvPr>
              <p:cNvGrpSpPr/>
              <p:nvPr/>
            </p:nvGrpSpPr>
            <p:grpSpPr>
              <a:xfrm>
                <a:off x="1553634" y="5578475"/>
                <a:ext cx="275166" cy="99060"/>
                <a:chOff x="1553634" y="5579534"/>
                <a:chExt cx="275166" cy="99060"/>
              </a:xfrm>
            </p:grpSpPr>
            <p:sp>
              <p:nvSpPr>
                <p:cNvPr id="1020" name="Rectangle 1019">
                  <a:extLst>
                    <a:ext uri="{FF2B5EF4-FFF2-40B4-BE49-F238E27FC236}">
                      <a16:creationId xmlns:a16="http://schemas.microsoft.com/office/drawing/2014/main" id="{F9794BA2-51EA-6E13-886B-B0D2CD9BA0A7}"/>
                    </a:ext>
                  </a:extLst>
                </p:cNvPr>
                <p:cNvSpPr/>
                <p:nvPr/>
              </p:nvSpPr>
              <p:spPr>
                <a:xfrm>
                  <a:off x="1553634" y="5599431"/>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21" name="Rectangle 1020">
                  <a:extLst>
                    <a:ext uri="{FF2B5EF4-FFF2-40B4-BE49-F238E27FC236}">
                      <a16:creationId xmlns:a16="http://schemas.microsoft.com/office/drawing/2014/main" id="{A46A46AB-800B-8D2F-DCD7-B2AB440BE577}"/>
                    </a:ext>
                  </a:extLst>
                </p:cNvPr>
                <p:cNvSpPr/>
                <p:nvPr/>
              </p:nvSpPr>
              <p:spPr>
                <a:xfrm>
                  <a:off x="1648887" y="5579534"/>
                  <a:ext cx="179913"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Bad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grpSp>
          <p:nvGrpSpPr>
            <p:cNvPr id="1011" name="Group 1010">
              <a:extLst>
                <a:ext uri="{FF2B5EF4-FFF2-40B4-BE49-F238E27FC236}">
                  <a16:creationId xmlns:a16="http://schemas.microsoft.com/office/drawing/2014/main" id="{E7C13750-0F0D-9FE3-45BE-F9466AED19CC}"/>
                </a:ext>
              </a:extLst>
            </p:cNvPr>
            <p:cNvGrpSpPr/>
            <p:nvPr/>
          </p:nvGrpSpPr>
          <p:grpSpPr>
            <a:xfrm>
              <a:off x="7473140" y="5137149"/>
              <a:ext cx="1678095" cy="310726"/>
              <a:chOff x="607906" y="5159587"/>
              <a:chExt cx="1678095" cy="310726"/>
            </a:xfrm>
          </p:grpSpPr>
          <p:sp>
            <p:nvSpPr>
              <p:cNvPr id="1012" name="Rectangle 1011">
                <a:extLst>
                  <a:ext uri="{FF2B5EF4-FFF2-40B4-BE49-F238E27FC236}">
                    <a16:creationId xmlns:a16="http://schemas.microsoft.com/office/drawing/2014/main" id="{9D3BCA20-2E22-E819-750B-C7F8899125FF}"/>
                  </a:ext>
                </a:extLst>
              </p:cNvPr>
              <p:cNvSpPr/>
              <p:nvPr/>
            </p:nvSpPr>
            <p:spPr>
              <a:xfrm>
                <a:off x="607906" y="5171017"/>
                <a:ext cx="543560"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N/A</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013" name="Rectangle 1012">
                <a:extLst>
                  <a:ext uri="{FF2B5EF4-FFF2-40B4-BE49-F238E27FC236}">
                    <a16:creationId xmlns:a16="http://schemas.microsoft.com/office/drawing/2014/main" id="{03A69F83-4241-811D-06B5-D06B463C5FC2}"/>
                  </a:ext>
                </a:extLst>
              </p:cNvPr>
              <p:cNvSpPr/>
              <p:nvPr/>
            </p:nvSpPr>
            <p:spPr>
              <a:xfrm>
                <a:off x="1231900" y="5164879"/>
                <a:ext cx="605368" cy="300142"/>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-96</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Error budget</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014" name="Rectangle 1013">
                <a:extLst>
                  <a:ext uri="{FF2B5EF4-FFF2-40B4-BE49-F238E27FC236}">
                    <a16:creationId xmlns:a16="http://schemas.microsoft.com/office/drawing/2014/main" id="{C0146934-B85E-9B3C-772B-CE9D10E8896D}"/>
                  </a:ext>
                </a:extLst>
              </p:cNvPr>
              <p:cNvSpPr/>
              <p:nvPr/>
            </p:nvSpPr>
            <p:spPr>
              <a:xfrm>
                <a:off x="1917701" y="5159587"/>
                <a:ext cx="368300" cy="3107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FFFFFF"/>
                    </a:solidFill>
                    <a:effectLst/>
                    <a:uLnTx/>
                    <a:uFillTx/>
                    <a:latin typeface="Arial"/>
                    <a:ea typeface="+mn-ea"/>
                    <a:cs typeface="+mn-cs"/>
                  </a:rPr>
                  <a:t>95</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0" cap="none" spc="0" normalizeH="0" baseline="0" noProof="0">
                    <a:ln>
                      <a:noFill/>
                    </a:ln>
                    <a:solidFill>
                      <a:srgbClr val="FFFFFF"/>
                    </a:solidFill>
                    <a:effectLst/>
                    <a:uLnTx/>
                    <a:uFillTx/>
                    <a:latin typeface="Arial"/>
                    <a:ea typeface="+mn-ea"/>
                    <a:cs typeface="+mn-cs"/>
                  </a:rPr>
                  <a:t>Target</a:t>
                </a:r>
                <a:endParaRPr kumimoji="1" lang="en-IN" sz="800" b="0" i="0" u="none" strike="noStrike" kern="0" cap="none" spc="0" normalizeH="0" baseline="0" noProof="0">
                  <a:ln>
                    <a:noFill/>
                  </a:ln>
                  <a:solidFill>
                    <a:srgbClr val="FFFFFF"/>
                  </a:solidFill>
                  <a:effectLst/>
                  <a:uLnTx/>
                  <a:uFillTx/>
                  <a:latin typeface="Arial"/>
                  <a:ea typeface="+mn-ea"/>
                  <a:cs typeface="+mn-cs"/>
                </a:endParaRPr>
              </a:p>
            </p:txBody>
          </p:sp>
          <p:cxnSp>
            <p:nvCxnSpPr>
              <p:cNvPr id="1015" name="Straight Connector 1014">
                <a:extLst>
                  <a:ext uri="{FF2B5EF4-FFF2-40B4-BE49-F238E27FC236}">
                    <a16:creationId xmlns:a16="http://schemas.microsoft.com/office/drawing/2014/main" id="{D6E833D5-9659-85FB-2773-F309DBFBA96B}"/>
                  </a:ext>
                </a:extLst>
              </p:cNvPr>
              <p:cNvCxnSpPr>
                <a:cxnSpLocks/>
              </p:cNvCxnSpPr>
              <p:nvPr/>
            </p:nvCxnSpPr>
            <p:spPr>
              <a:xfrm>
                <a:off x="1191683" y="5182658"/>
                <a:ext cx="0" cy="264584"/>
              </a:xfrm>
              <a:prstGeom prst="line">
                <a:avLst/>
              </a:prstGeom>
              <a:noFill/>
              <a:ln w="3175" cap="flat" cmpd="sng" algn="ctr">
                <a:solidFill>
                  <a:srgbClr val="FFFFFF"/>
                </a:solidFill>
                <a:prstDash val="dash"/>
              </a:ln>
              <a:effectLst/>
            </p:spPr>
          </p:cxnSp>
          <p:cxnSp>
            <p:nvCxnSpPr>
              <p:cNvPr id="1016" name="Straight Connector 1015">
                <a:extLst>
                  <a:ext uri="{FF2B5EF4-FFF2-40B4-BE49-F238E27FC236}">
                    <a16:creationId xmlns:a16="http://schemas.microsoft.com/office/drawing/2014/main" id="{D60DCC84-5BB9-CA19-02F1-F3B99611658C}"/>
                  </a:ext>
                </a:extLst>
              </p:cNvPr>
              <p:cNvCxnSpPr>
                <a:cxnSpLocks/>
              </p:cNvCxnSpPr>
              <p:nvPr/>
            </p:nvCxnSpPr>
            <p:spPr>
              <a:xfrm>
                <a:off x="1877485" y="5182658"/>
                <a:ext cx="0" cy="264584"/>
              </a:xfrm>
              <a:prstGeom prst="line">
                <a:avLst/>
              </a:prstGeom>
              <a:noFill/>
              <a:ln w="3175" cap="flat" cmpd="sng" algn="ctr">
                <a:solidFill>
                  <a:srgbClr val="FFFFFF"/>
                </a:solidFill>
                <a:prstDash val="dash"/>
              </a:ln>
              <a:effectLst/>
            </p:spPr>
          </p:cxnSp>
        </p:grpSp>
      </p:grpSp>
      <p:grpSp>
        <p:nvGrpSpPr>
          <p:cNvPr id="1026" name="Group 1025">
            <a:extLst>
              <a:ext uri="{FF2B5EF4-FFF2-40B4-BE49-F238E27FC236}">
                <a16:creationId xmlns:a16="http://schemas.microsoft.com/office/drawing/2014/main" id="{CADB21DE-BB5E-B564-E7E4-2648FFC143FC}"/>
              </a:ext>
            </a:extLst>
          </p:cNvPr>
          <p:cNvGrpSpPr/>
          <p:nvPr/>
        </p:nvGrpSpPr>
        <p:grpSpPr>
          <a:xfrm>
            <a:off x="6534222" y="3907115"/>
            <a:ext cx="823159" cy="660372"/>
            <a:chOff x="6265728" y="3917183"/>
            <a:chExt cx="848356" cy="661034"/>
          </a:xfrm>
        </p:grpSpPr>
        <p:sp>
          <p:nvSpPr>
            <p:cNvPr id="1027" name="Rectangle 1026">
              <a:extLst>
                <a:ext uri="{FF2B5EF4-FFF2-40B4-BE49-F238E27FC236}">
                  <a16:creationId xmlns:a16="http://schemas.microsoft.com/office/drawing/2014/main" id="{414C557F-1F7B-7EBA-59A0-61F9E9E212FF}"/>
                </a:ext>
              </a:extLst>
            </p:cNvPr>
            <p:cNvSpPr/>
            <p:nvPr/>
          </p:nvSpPr>
          <p:spPr>
            <a:xfrm>
              <a:off x="6360870" y="4107682"/>
              <a:ext cx="658072"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99.731</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grpSp>
          <p:nvGrpSpPr>
            <p:cNvPr id="1028" name="Group 1027">
              <a:extLst>
                <a:ext uri="{FF2B5EF4-FFF2-40B4-BE49-F238E27FC236}">
                  <a16:creationId xmlns:a16="http://schemas.microsoft.com/office/drawing/2014/main" id="{37CD92F3-E193-5A72-D6EF-4165628D0971}"/>
                </a:ext>
              </a:extLst>
            </p:cNvPr>
            <p:cNvGrpSpPr/>
            <p:nvPr/>
          </p:nvGrpSpPr>
          <p:grpSpPr>
            <a:xfrm>
              <a:off x="6534331" y="4479157"/>
              <a:ext cx="311150" cy="99060"/>
              <a:chOff x="736600" y="5575300"/>
              <a:chExt cx="311150" cy="99060"/>
            </a:xfrm>
          </p:grpSpPr>
          <p:sp>
            <p:nvSpPr>
              <p:cNvPr id="1030" name="Rectangle 1029">
                <a:extLst>
                  <a:ext uri="{FF2B5EF4-FFF2-40B4-BE49-F238E27FC236}">
                    <a16:creationId xmlns:a16="http://schemas.microsoft.com/office/drawing/2014/main" id="{98DE756A-E5D3-AE71-A9B2-A5FE6BA6C79E}"/>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31" name="Rectangle 1030">
                <a:extLst>
                  <a:ext uri="{FF2B5EF4-FFF2-40B4-BE49-F238E27FC236}">
                    <a16:creationId xmlns:a16="http://schemas.microsoft.com/office/drawing/2014/main" id="{6367ACEC-BD1E-ED59-C8BA-62E1562F23D4}"/>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sp>
          <p:nvSpPr>
            <p:cNvPr id="1029" name="Rectangle 1028">
              <a:extLst>
                <a:ext uri="{FF2B5EF4-FFF2-40B4-BE49-F238E27FC236}">
                  <a16:creationId xmlns:a16="http://schemas.microsoft.com/office/drawing/2014/main" id="{5A34AE3A-E473-BE32-793A-8456CBC2C08D}"/>
                </a:ext>
              </a:extLst>
            </p:cNvPr>
            <p:cNvSpPr/>
            <p:nvPr/>
          </p:nvSpPr>
          <p:spPr>
            <a:xfrm>
              <a:off x="6265728" y="3917183"/>
              <a:ext cx="848356"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Service Avail…</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32" name="Group 1031">
            <a:extLst>
              <a:ext uri="{FF2B5EF4-FFF2-40B4-BE49-F238E27FC236}">
                <a16:creationId xmlns:a16="http://schemas.microsoft.com/office/drawing/2014/main" id="{DD2477CF-6344-0293-A52D-CE23239CC8C5}"/>
              </a:ext>
            </a:extLst>
          </p:cNvPr>
          <p:cNvGrpSpPr/>
          <p:nvPr/>
        </p:nvGrpSpPr>
        <p:grpSpPr>
          <a:xfrm>
            <a:off x="7526889" y="3907102"/>
            <a:ext cx="1772427" cy="624423"/>
            <a:chOff x="7398846" y="3899558"/>
            <a:chExt cx="1826681" cy="625051"/>
          </a:xfrm>
        </p:grpSpPr>
        <p:sp>
          <p:nvSpPr>
            <p:cNvPr id="1033" name="Rectangle 1032">
              <a:extLst>
                <a:ext uri="{FF2B5EF4-FFF2-40B4-BE49-F238E27FC236}">
                  <a16:creationId xmlns:a16="http://schemas.microsoft.com/office/drawing/2014/main" id="{E54DA6C4-4D74-E29E-E7DC-7EC95746C4AC}"/>
                </a:ext>
              </a:extLst>
            </p:cNvPr>
            <p:cNvSpPr/>
            <p:nvPr/>
          </p:nvSpPr>
          <p:spPr>
            <a:xfrm>
              <a:off x="7398846" y="3899558"/>
              <a:ext cx="1826681"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Service Availability </a:t>
              </a:r>
              <a:r>
                <a:rPr kumimoji="1" lang="en-GB" sz="600" b="0" i="0" u="none" strike="noStrike" kern="0" cap="none" spc="0" normalizeH="0" baseline="0" noProof="0">
                  <a:ln>
                    <a:noFill/>
                  </a:ln>
                  <a:solidFill>
                    <a:srgbClr val="FFFFFF"/>
                  </a:solidFill>
                  <a:effectLst/>
                  <a:uLnTx/>
                  <a:uFillTx/>
                  <a:latin typeface="Arial"/>
                  <a:ea typeface="+mn-ea"/>
                  <a:cs typeface="+mn-cs"/>
                </a:rPr>
                <a:t>International</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nvGrpSpPr>
            <p:cNvPr id="1034" name="Group 1033">
              <a:extLst>
                <a:ext uri="{FF2B5EF4-FFF2-40B4-BE49-F238E27FC236}">
                  <a16:creationId xmlns:a16="http://schemas.microsoft.com/office/drawing/2014/main" id="{B9077E50-D95F-0756-9561-7993130D1B57}"/>
                </a:ext>
              </a:extLst>
            </p:cNvPr>
            <p:cNvGrpSpPr/>
            <p:nvPr/>
          </p:nvGrpSpPr>
          <p:grpSpPr>
            <a:xfrm>
              <a:off x="7766086" y="4425549"/>
              <a:ext cx="1092200" cy="99060"/>
              <a:chOff x="736600" y="5578475"/>
              <a:chExt cx="1092200" cy="99060"/>
            </a:xfrm>
          </p:grpSpPr>
          <p:grpSp>
            <p:nvGrpSpPr>
              <p:cNvPr id="1041" name="Group 1040">
                <a:extLst>
                  <a:ext uri="{FF2B5EF4-FFF2-40B4-BE49-F238E27FC236}">
                    <a16:creationId xmlns:a16="http://schemas.microsoft.com/office/drawing/2014/main" id="{9942BCB9-15F1-19EE-985B-79D0E4B14DBB}"/>
                  </a:ext>
                </a:extLst>
              </p:cNvPr>
              <p:cNvGrpSpPr/>
              <p:nvPr/>
            </p:nvGrpSpPr>
            <p:grpSpPr>
              <a:xfrm>
                <a:off x="736600" y="5578475"/>
                <a:ext cx="311150" cy="99060"/>
                <a:chOff x="736600" y="5575300"/>
                <a:chExt cx="311150" cy="99060"/>
              </a:xfrm>
            </p:grpSpPr>
            <p:sp>
              <p:nvSpPr>
                <p:cNvPr id="1048" name="Rectangle 1047">
                  <a:extLst>
                    <a:ext uri="{FF2B5EF4-FFF2-40B4-BE49-F238E27FC236}">
                      <a16:creationId xmlns:a16="http://schemas.microsoft.com/office/drawing/2014/main" id="{B1E88655-A1B8-E0CE-1687-4100231D8EEB}"/>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49" name="Rectangle 1048">
                  <a:extLst>
                    <a:ext uri="{FF2B5EF4-FFF2-40B4-BE49-F238E27FC236}">
                      <a16:creationId xmlns:a16="http://schemas.microsoft.com/office/drawing/2014/main" id="{08520757-2996-9C07-AC79-BAF2895CD876}"/>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42" name="Group 1041">
                <a:extLst>
                  <a:ext uri="{FF2B5EF4-FFF2-40B4-BE49-F238E27FC236}">
                    <a16:creationId xmlns:a16="http://schemas.microsoft.com/office/drawing/2014/main" id="{62BB46E8-88CD-DB91-131D-32E0202AD4FF}"/>
                  </a:ext>
                </a:extLst>
              </p:cNvPr>
              <p:cNvGrpSpPr/>
              <p:nvPr/>
            </p:nvGrpSpPr>
            <p:grpSpPr>
              <a:xfrm>
                <a:off x="1100667" y="5578475"/>
                <a:ext cx="400050" cy="99060"/>
                <a:chOff x="1115484" y="5581650"/>
                <a:chExt cx="400050" cy="99060"/>
              </a:xfrm>
            </p:grpSpPr>
            <p:sp>
              <p:nvSpPr>
                <p:cNvPr id="1046" name="Rectangle 1045">
                  <a:extLst>
                    <a:ext uri="{FF2B5EF4-FFF2-40B4-BE49-F238E27FC236}">
                      <a16:creationId xmlns:a16="http://schemas.microsoft.com/office/drawing/2014/main" id="{33C9DEF8-5182-9105-857A-F74BBC033CE4}"/>
                    </a:ext>
                  </a:extLst>
                </p:cNvPr>
                <p:cNvSpPr/>
                <p:nvPr/>
              </p:nvSpPr>
              <p:spPr>
                <a:xfrm>
                  <a:off x="1115484" y="5601547"/>
                  <a:ext cx="67733" cy="59266"/>
                </a:xfrm>
                <a:prstGeom prst="rect">
                  <a:avLst/>
                </a:prstGeom>
                <a:solidFill>
                  <a:srgbClr val="E6B6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47" name="Rectangle 1046">
                  <a:extLst>
                    <a:ext uri="{FF2B5EF4-FFF2-40B4-BE49-F238E27FC236}">
                      <a16:creationId xmlns:a16="http://schemas.microsoft.com/office/drawing/2014/main" id="{7E6522AF-7FEB-4C39-8C80-A693F9C0250F}"/>
                    </a:ext>
                  </a:extLst>
                </p:cNvPr>
                <p:cNvSpPr/>
                <p:nvPr/>
              </p:nvSpPr>
              <p:spPr>
                <a:xfrm>
                  <a:off x="1210738" y="5581650"/>
                  <a:ext cx="304796"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Warning</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43" name="Group 1042">
                <a:extLst>
                  <a:ext uri="{FF2B5EF4-FFF2-40B4-BE49-F238E27FC236}">
                    <a16:creationId xmlns:a16="http://schemas.microsoft.com/office/drawing/2014/main" id="{31F92C43-D986-3AF3-86D5-E8DA5A1433AC}"/>
                  </a:ext>
                </a:extLst>
              </p:cNvPr>
              <p:cNvGrpSpPr/>
              <p:nvPr/>
            </p:nvGrpSpPr>
            <p:grpSpPr>
              <a:xfrm>
                <a:off x="1553634" y="5578475"/>
                <a:ext cx="275166" cy="99060"/>
                <a:chOff x="1553634" y="5579534"/>
                <a:chExt cx="275166" cy="99060"/>
              </a:xfrm>
            </p:grpSpPr>
            <p:sp>
              <p:nvSpPr>
                <p:cNvPr id="1044" name="Rectangle 1043">
                  <a:extLst>
                    <a:ext uri="{FF2B5EF4-FFF2-40B4-BE49-F238E27FC236}">
                      <a16:creationId xmlns:a16="http://schemas.microsoft.com/office/drawing/2014/main" id="{E0F6457E-54A8-7DE5-22B5-C11EA7CAB0FA}"/>
                    </a:ext>
                  </a:extLst>
                </p:cNvPr>
                <p:cNvSpPr/>
                <p:nvPr/>
              </p:nvSpPr>
              <p:spPr>
                <a:xfrm>
                  <a:off x="1553634" y="5599431"/>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45" name="Rectangle 1044">
                  <a:extLst>
                    <a:ext uri="{FF2B5EF4-FFF2-40B4-BE49-F238E27FC236}">
                      <a16:creationId xmlns:a16="http://schemas.microsoft.com/office/drawing/2014/main" id="{D0842FFF-957D-447D-415C-E3B26B72C720}"/>
                    </a:ext>
                  </a:extLst>
                </p:cNvPr>
                <p:cNvSpPr/>
                <p:nvPr/>
              </p:nvSpPr>
              <p:spPr>
                <a:xfrm>
                  <a:off x="1648887" y="5579534"/>
                  <a:ext cx="179913"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Bad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grpSp>
          <p:nvGrpSpPr>
            <p:cNvPr id="1035" name="Group 1034">
              <a:extLst>
                <a:ext uri="{FF2B5EF4-FFF2-40B4-BE49-F238E27FC236}">
                  <a16:creationId xmlns:a16="http://schemas.microsoft.com/office/drawing/2014/main" id="{E0817EF8-06C7-F620-F322-6DA3678B940A}"/>
                </a:ext>
              </a:extLst>
            </p:cNvPr>
            <p:cNvGrpSpPr/>
            <p:nvPr/>
          </p:nvGrpSpPr>
          <p:grpSpPr>
            <a:xfrm>
              <a:off x="7473139" y="4068044"/>
              <a:ext cx="1678095" cy="310726"/>
              <a:chOff x="607906" y="5159587"/>
              <a:chExt cx="1678095" cy="310726"/>
            </a:xfrm>
          </p:grpSpPr>
          <p:sp>
            <p:nvSpPr>
              <p:cNvPr id="1036" name="Rectangle 1035">
                <a:extLst>
                  <a:ext uri="{FF2B5EF4-FFF2-40B4-BE49-F238E27FC236}">
                    <a16:creationId xmlns:a16="http://schemas.microsoft.com/office/drawing/2014/main" id="{B4C28B8C-7C0C-745C-BB9F-C417D5A02579}"/>
                  </a:ext>
                </a:extLst>
              </p:cNvPr>
              <p:cNvSpPr/>
              <p:nvPr/>
            </p:nvSpPr>
            <p:spPr>
              <a:xfrm>
                <a:off x="607906" y="5171017"/>
                <a:ext cx="543560"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99.89</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037" name="Rectangle 1036">
                <a:extLst>
                  <a:ext uri="{FF2B5EF4-FFF2-40B4-BE49-F238E27FC236}">
                    <a16:creationId xmlns:a16="http://schemas.microsoft.com/office/drawing/2014/main" id="{4F8F20E9-9A41-3A67-EEE3-4FA2C4B01182}"/>
                  </a:ext>
                </a:extLst>
              </p:cNvPr>
              <p:cNvSpPr/>
              <p:nvPr/>
            </p:nvSpPr>
            <p:spPr>
              <a:xfrm>
                <a:off x="1231900" y="5164879"/>
                <a:ext cx="605368" cy="300142"/>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4.891</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Error budget</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038" name="Rectangle 1037">
                <a:extLst>
                  <a:ext uri="{FF2B5EF4-FFF2-40B4-BE49-F238E27FC236}">
                    <a16:creationId xmlns:a16="http://schemas.microsoft.com/office/drawing/2014/main" id="{A512A5C7-6B89-C6FB-4DDE-D851BB4C3F2B}"/>
                  </a:ext>
                </a:extLst>
              </p:cNvPr>
              <p:cNvSpPr/>
              <p:nvPr/>
            </p:nvSpPr>
            <p:spPr>
              <a:xfrm>
                <a:off x="1917701" y="5159587"/>
                <a:ext cx="368300" cy="3107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FFFFFF"/>
                    </a:solidFill>
                    <a:effectLst/>
                    <a:uLnTx/>
                    <a:uFillTx/>
                    <a:latin typeface="Arial"/>
                    <a:ea typeface="+mn-ea"/>
                    <a:cs typeface="+mn-cs"/>
                  </a:rPr>
                  <a:t>95</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0" cap="none" spc="0" normalizeH="0" baseline="0" noProof="0">
                    <a:ln>
                      <a:noFill/>
                    </a:ln>
                    <a:solidFill>
                      <a:srgbClr val="FFFFFF"/>
                    </a:solidFill>
                    <a:effectLst/>
                    <a:uLnTx/>
                    <a:uFillTx/>
                    <a:latin typeface="Arial"/>
                    <a:ea typeface="+mn-ea"/>
                    <a:cs typeface="+mn-cs"/>
                  </a:rPr>
                  <a:t>Target</a:t>
                </a:r>
                <a:endParaRPr kumimoji="1" lang="en-IN" sz="800" b="0" i="0" u="none" strike="noStrike" kern="0" cap="none" spc="0" normalizeH="0" baseline="0" noProof="0">
                  <a:ln>
                    <a:noFill/>
                  </a:ln>
                  <a:solidFill>
                    <a:srgbClr val="FFFFFF"/>
                  </a:solidFill>
                  <a:effectLst/>
                  <a:uLnTx/>
                  <a:uFillTx/>
                  <a:latin typeface="Arial"/>
                  <a:ea typeface="+mn-ea"/>
                  <a:cs typeface="+mn-cs"/>
                </a:endParaRPr>
              </a:p>
            </p:txBody>
          </p:sp>
          <p:cxnSp>
            <p:nvCxnSpPr>
              <p:cNvPr id="1039" name="Straight Connector 1038">
                <a:extLst>
                  <a:ext uri="{FF2B5EF4-FFF2-40B4-BE49-F238E27FC236}">
                    <a16:creationId xmlns:a16="http://schemas.microsoft.com/office/drawing/2014/main" id="{209B144A-9962-91D5-8D56-05E04EC738E6}"/>
                  </a:ext>
                </a:extLst>
              </p:cNvPr>
              <p:cNvCxnSpPr>
                <a:cxnSpLocks/>
              </p:cNvCxnSpPr>
              <p:nvPr/>
            </p:nvCxnSpPr>
            <p:spPr>
              <a:xfrm>
                <a:off x="1191683" y="5182658"/>
                <a:ext cx="0" cy="264584"/>
              </a:xfrm>
              <a:prstGeom prst="line">
                <a:avLst/>
              </a:prstGeom>
              <a:noFill/>
              <a:ln w="3175" cap="flat" cmpd="sng" algn="ctr">
                <a:solidFill>
                  <a:srgbClr val="FFFFFF"/>
                </a:solidFill>
                <a:prstDash val="dash"/>
              </a:ln>
              <a:effectLst/>
            </p:spPr>
          </p:cxnSp>
          <p:cxnSp>
            <p:nvCxnSpPr>
              <p:cNvPr id="1040" name="Straight Connector 1039">
                <a:extLst>
                  <a:ext uri="{FF2B5EF4-FFF2-40B4-BE49-F238E27FC236}">
                    <a16:creationId xmlns:a16="http://schemas.microsoft.com/office/drawing/2014/main" id="{B9ECE760-3912-40C5-B1F1-C52ED16F3C8D}"/>
                  </a:ext>
                </a:extLst>
              </p:cNvPr>
              <p:cNvCxnSpPr>
                <a:cxnSpLocks/>
              </p:cNvCxnSpPr>
              <p:nvPr/>
            </p:nvCxnSpPr>
            <p:spPr>
              <a:xfrm>
                <a:off x="1877485" y="5182658"/>
                <a:ext cx="0" cy="264584"/>
              </a:xfrm>
              <a:prstGeom prst="line">
                <a:avLst/>
              </a:prstGeom>
              <a:noFill/>
              <a:ln w="3175" cap="flat" cmpd="sng" algn="ctr">
                <a:solidFill>
                  <a:srgbClr val="FFFFFF"/>
                </a:solidFill>
                <a:prstDash val="dash"/>
              </a:ln>
              <a:effectLst/>
            </p:spPr>
          </p:cxnSp>
        </p:grpSp>
      </p:grpSp>
      <p:grpSp>
        <p:nvGrpSpPr>
          <p:cNvPr id="1050" name="Group 1049">
            <a:extLst>
              <a:ext uri="{FF2B5EF4-FFF2-40B4-BE49-F238E27FC236}">
                <a16:creationId xmlns:a16="http://schemas.microsoft.com/office/drawing/2014/main" id="{D5FA6A75-59CB-6AC8-056E-170F6625D112}"/>
              </a:ext>
            </a:extLst>
          </p:cNvPr>
          <p:cNvGrpSpPr/>
          <p:nvPr/>
        </p:nvGrpSpPr>
        <p:grpSpPr>
          <a:xfrm>
            <a:off x="4153324" y="1988220"/>
            <a:ext cx="823159" cy="640495"/>
            <a:chOff x="3945145" y="1886301"/>
            <a:chExt cx="848356" cy="641137"/>
          </a:xfrm>
        </p:grpSpPr>
        <p:sp>
          <p:nvSpPr>
            <p:cNvPr id="1051" name="Rectangle 1050">
              <a:extLst>
                <a:ext uri="{FF2B5EF4-FFF2-40B4-BE49-F238E27FC236}">
                  <a16:creationId xmlns:a16="http://schemas.microsoft.com/office/drawing/2014/main" id="{A5FFD3CC-A3B3-99AB-1C4C-5BB42EB01D0A}"/>
                </a:ext>
              </a:extLst>
            </p:cNvPr>
            <p:cNvSpPr/>
            <p:nvPr/>
          </p:nvSpPr>
          <p:spPr>
            <a:xfrm>
              <a:off x="4040287" y="2076800"/>
              <a:ext cx="658072"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89.022</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grpSp>
          <p:nvGrpSpPr>
            <p:cNvPr id="1052" name="Group 1051">
              <a:extLst>
                <a:ext uri="{FF2B5EF4-FFF2-40B4-BE49-F238E27FC236}">
                  <a16:creationId xmlns:a16="http://schemas.microsoft.com/office/drawing/2014/main" id="{DA9F1C7F-483E-B32A-FEE2-49C62D8205A1}"/>
                </a:ext>
              </a:extLst>
            </p:cNvPr>
            <p:cNvGrpSpPr/>
            <p:nvPr/>
          </p:nvGrpSpPr>
          <p:grpSpPr>
            <a:xfrm>
              <a:off x="4213748" y="2448275"/>
              <a:ext cx="311150" cy="79163"/>
              <a:chOff x="736600" y="5575300"/>
              <a:chExt cx="311150" cy="79163"/>
            </a:xfrm>
          </p:grpSpPr>
          <p:sp>
            <p:nvSpPr>
              <p:cNvPr id="1054" name="Rectangle 1053">
                <a:extLst>
                  <a:ext uri="{FF2B5EF4-FFF2-40B4-BE49-F238E27FC236}">
                    <a16:creationId xmlns:a16="http://schemas.microsoft.com/office/drawing/2014/main" id="{40215263-4FED-B933-2A18-EC82A38962F1}"/>
                  </a:ext>
                </a:extLst>
              </p:cNvPr>
              <p:cNvSpPr/>
              <p:nvPr/>
            </p:nvSpPr>
            <p:spPr>
              <a:xfrm>
                <a:off x="736600" y="5595197"/>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55" name="Rectangle 1054">
                <a:extLst>
                  <a:ext uri="{FF2B5EF4-FFF2-40B4-BE49-F238E27FC236}">
                    <a16:creationId xmlns:a16="http://schemas.microsoft.com/office/drawing/2014/main" id="{50EB12A1-91BD-141C-1E78-B4A2C47C4C84}"/>
                  </a:ext>
                </a:extLst>
              </p:cNvPr>
              <p:cNvSpPr/>
              <p:nvPr/>
            </p:nvSpPr>
            <p:spPr>
              <a:xfrm>
                <a:off x="827619" y="5575300"/>
                <a:ext cx="220131" cy="75839"/>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Bad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sp>
          <p:nvSpPr>
            <p:cNvPr id="1053" name="Rectangle 1052">
              <a:extLst>
                <a:ext uri="{FF2B5EF4-FFF2-40B4-BE49-F238E27FC236}">
                  <a16:creationId xmlns:a16="http://schemas.microsoft.com/office/drawing/2014/main" id="{51FAB4E8-37B9-306F-9C9B-9A6880E4A3A2}"/>
                </a:ext>
              </a:extLst>
            </p:cNvPr>
            <p:cNvSpPr/>
            <p:nvPr/>
          </p:nvSpPr>
          <p:spPr>
            <a:xfrm>
              <a:off x="3945145" y="1886301"/>
              <a:ext cx="848356"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Performance..</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56" name="Group 1055">
            <a:extLst>
              <a:ext uri="{FF2B5EF4-FFF2-40B4-BE49-F238E27FC236}">
                <a16:creationId xmlns:a16="http://schemas.microsoft.com/office/drawing/2014/main" id="{07AA9245-5E73-6754-E3B3-DE2BDECAE689}"/>
              </a:ext>
            </a:extLst>
          </p:cNvPr>
          <p:cNvGrpSpPr/>
          <p:nvPr/>
        </p:nvGrpSpPr>
        <p:grpSpPr>
          <a:xfrm>
            <a:off x="4153324" y="3907115"/>
            <a:ext cx="823159" cy="640495"/>
            <a:chOff x="3945145" y="3907607"/>
            <a:chExt cx="848356" cy="641137"/>
          </a:xfrm>
        </p:grpSpPr>
        <p:sp>
          <p:nvSpPr>
            <p:cNvPr id="1057" name="Rectangle 1056">
              <a:extLst>
                <a:ext uri="{FF2B5EF4-FFF2-40B4-BE49-F238E27FC236}">
                  <a16:creationId xmlns:a16="http://schemas.microsoft.com/office/drawing/2014/main" id="{DEC35AC0-8968-FF98-91F2-515EB5878FD0}"/>
                </a:ext>
              </a:extLst>
            </p:cNvPr>
            <p:cNvSpPr/>
            <p:nvPr/>
          </p:nvSpPr>
          <p:spPr>
            <a:xfrm>
              <a:off x="4040287" y="4098106"/>
              <a:ext cx="658072"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89.022</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grpSp>
          <p:nvGrpSpPr>
            <p:cNvPr id="1058" name="Group 1057">
              <a:extLst>
                <a:ext uri="{FF2B5EF4-FFF2-40B4-BE49-F238E27FC236}">
                  <a16:creationId xmlns:a16="http://schemas.microsoft.com/office/drawing/2014/main" id="{CE941E82-EE4F-289C-C6B8-1B18D263C7A1}"/>
                </a:ext>
              </a:extLst>
            </p:cNvPr>
            <p:cNvGrpSpPr/>
            <p:nvPr/>
          </p:nvGrpSpPr>
          <p:grpSpPr>
            <a:xfrm>
              <a:off x="4213748" y="4489478"/>
              <a:ext cx="311150" cy="59266"/>
              <a:chOff x="736600" y="5595197"/>
              <a:chExt cx="311150" cy="59266"/>
            </a:xfrm>
          </p:grpSpPr>
          <p:sp>
            <p:nvSpPr>
              <p:cNvPr id="1060" name="Rectangle 1059">
                <a:extLst>
                  <a:ext uri="{FF2B5EF4-FFF2-40B4-BE49-F238E27FC236}">
                    <a16:creationId xmlns:a16="http://schemas.microsoft.com/office/drawing/2014/main" id="{20FF38E0-D596-DDCE-D515-3A216415BB6E}"/>
                  </a:ext>
                </a:extLst>
              </p:cNvPr>
              <p:cNvSpPr/>
              <p:nvPr/>
            </p:nvSpPr>
            <p:spPr>
              <a:xfrm>
                <a:off x="736600" y="5595197"/>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61" name="Rectangle 1060">
                <a:extLst>
                  <a:ext uri="{FF2B5EF4-FFF2-40B4-BE49-F238E27FC236}">
                    <a16:creationId xmlns:a16="http://schemas.microsoft.com/office/drawing/2014/main" id="{FA98245A-88B4-8917-9D2E-3B58FF1B4952}"/>
                  </a:ext>
                </a:extLst>
              </p:cNvPr>
              <p:cNvSpPr/>
              <p:nvPr/>
            </p:nvSpPr>
            <p:spPr>
              <a:xfrm>
                <a:off x="827619" y="5605877"/>
                <a:ext cx="220131" cy="45765"/>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Bad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sp>
          <p:nvSpPr>
            <p:cNvPr id="1059" name="Rectangle 1058">
              <a:extLst>
                <a:ext uri="{FF2B5EF4-FFF2-40B4-BE49-F238E27FC236}">
                  <a16:creationId xmlns:a16="http://schemas.microsoft.com/office/drawing/2014/main" id="{8F8B64EF-6262-B7EC-BF27-FB129052DF10}"/>
                </a:ext>
              </a:extLst>
            </p:cNvPr>
            <p:cNvSpPr/>
            <p:nvPr/>
          </p:nvSpPr>
          <p:spPr>
            <a:xfrm>
              <a:off x="3945145" y="3907607"/>
              <a:ext cx="848356"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Performance..</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62" name="Group 1061">
            <a:extLst>
              <a:ext uri="{FF2B5EF4-FFF2-40B4-BE49-F238E27FC236}">
                <a16:creationId xmlns:a16="http://schemas.microsoft.com/office/drawing/2014/main" id="{676F0D9B-CE3E-70EC-F026-90485C495246}"/>
              </a:ext>
            </a:extLst>
          </p:cNvPr>
          <p:cNvGrpSpPr/>
          <p:nvPr/>
        </p:nvGrpSpPr>
        <p:grpSpPr>
          <a:xfrm>
            <a:off x="828932" y="1913061"/>
            <a:ext cx="3017093" cy="265027"/>
            <a:chOff x="527833" y="1855825"/>
            <a:chExt cx="3109447" cy="265293"/>
          </a:xfrm>
        </p:grpSpPr>
        <p:sp>
          <p:nvSpPr>
            <p:cNvPr id="1063" name="Rectangle 1062">
              <a:extLst>
                <a:ext uri="{FF2B5EF4-FFF2-40B4-BE49-F238E27FC236}">
                  <a16:creationId xmlns:a16="http://schemas.microsoft.com/office/drawing/2014/main" id="{B64C4618-55FD-9F58-0801-E97E490F6C1C}"/>
                </a:ext>
              </a:extLst>
            </p:cNvPr>
            <p:cNvSpPr/>
            <p:nvPr/>
          </p:nvSpPr>
          <p:spPr>
            <a:xfrm>
              <a:off x="527833" y="1855825"/>
              <a:ext cx="1035553" cy="76689"/>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Worldmap (WPB ACS APIs )</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sp>
          <p:nvSpPr>
            <p:cNvPr id="1064" name="Rectangle 1063">
              <a:extLst>
                <a:ext uri="{FF2B5EF4-FFF2-40B4-BE49-F238E27FC236}">
                  <a16:creationId xmlns:a16="http://schemas.microsoft.com/office/drawing/2014/main" id="{2566A609-0DDD-4E0A-0DAC-EC39BC984708}"/>
                </a:ext>
              </a:extLst>
            </p:cNvPr>
            <p:cNvSpPr/>
            <p:nvPr/>
          </p:nvSpPr>
          <p:spPr>
            <a:xfrm>
              <a:off x="675931" y="2013592"/>
              <a:ext cx="1729132"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700" b="1" i="0" u="none" strike="noStrike" kern="0" cap="none" spc="0" normalizeH="0" baseline="0" noProof="0">
                  <a:ln>
                    <a:noFill/>
                  </a:ln>
                  <a:solidFill>
                    <a:srgbClr val="FFFFFF">
                      <a:lumMod val="75000"/>
                    </a:srgbClr>
                  </a:solidFill>
                  <a:effectLst/>
                  <a:uLnTx/>
                  <a:uFillTx/>
                  <a:latin typeface="Arial"/>
                  <a:ea typeface="+mn-ea"/>
                  <a:cs typeface="+mn-cs"/>
                </a:rPr>
                <a:t>Bank WPB ACS</a:t>
              </a:r>
              <a:r>
                <a:rPr kumimoji="1" lang="en-US" sz="600" b="1" i="0" u="none" strike="noStrike" kern="0" cap="none" spc="0" normalizeH="0" baseline="0" noProof="0">
                  <a:ln>
                    <a:noFill/>
                  </a:ln>
                  <a:solidFill>
                    <a:srgbClr val="FFFFFF"/>
                  </a:solidFill>
                  <a:effectLst/>
                  <a:uLnTx/>
                  <a:uFillTx/>
                  <a:latin typeface="Arial"/>
                  <a:ea typeface="+mn-ea"/>
                  <a:cs typeface="+mn-cs"/>
                </a:rPr>
                <a:t> </a:t>
              </a:r>
              <a:r>
                <a:rPr kumimoji="1" lang="en-US" sz="600" b="0" i="0" u="none" strike="noStrike" kern="0" cap="none" spc="0" normalizeH="0" baseline="0" noProof="0">
                  <a:ln>
                    <a:noFill/>
                  </a:ln>
                  <a:solidFill>
                    <a:srgbClr val="404040">
                      <a:lumMod val="60000"/>
                      <a:lumOff val="40000"/>
                    </a:srgbClr>
                  </a:solidFill>
                  <a:effectLst/>
                  <a:uLnTx/>
                  <a:uFillTx/>
                  <a:latin typeface="Arial"/>
                  <a:ea typeface="+mn-ea"/>
                  <a:cs typeface="+mn-cs"/>
                </a:rPr>
                <a:t>|</a:t>
              </a:r>
              <a:r>
                <a:rPr kumimoji="1" lang="en-US" sz="600" b="0" i="0" u="none" strike="noStrike" kern="0" cap="none" spc="0" normalizeH="0" baseline="0" noProof="0">
                  <a:ln>
                    <a:noFill/>
                  </a:ln>
                  <a:solidFill>
                    <a:srgbClr val="FFFFFF"/>
                  </a:solidFill>
                  <a:effectLst/>
                  <a:uLnTx/>
                  <a:uFillTx/>
                  <a:latin typeface="Arial"/>
                  <a:ea typeface="+mn-ea"/>
                  <a:cs typeface="+mn-cs"/>
                </a:rPr>
                <a:t> </a:t>
              </a:r>
              <a:r>
                <a:rPr kumimoji="1" lang="en-US" sz="600" b="0" i="0" u="none" strike="noStrike" kern="0" cap="none" spc="0" normalizeH="0" baseline="0" noProof="0">
                  <a:ln>
                    <a:noFill/>
                  </a:ln>
                  <a:solidFill>
                    <a:srgbClr val="404040">
                      <a:lumMod val="60000"/>
                      <a:lumOff val="40000"/>
                    </a:srgbClr>
                  </a:solidFill>
                  <a:effectLst/>
                  <a:uLnTx/>
                  <a:uFillTx/>
                  <a:latin typeface="Arial"/>
                  <a:ea typeface="+mn-ea"/>
                  <a:cs typeface="+mn-cs"/>
                </a:rPr>
                <a:t>most active APIs</a:t>
              </a:r>
              <a:endParaRPr kumimoji="1" lang="en-IN" sz="600" b="0" i="0" u="none" strike="noStrike" kern="0" cap="none" spc="0" normalizeH="0" baseline="0" noProof="0">
                <a:ln>
                  <a:noFill/>
                </a:ln>
                <a:solidFill>
                  <a:srgbClr val="404040">
                    <a:lumMod val="60000"/>
                    <a:lumOff val="40000"/>
                  </a:srgbClr>
                </a:solidFill>
                <a:effectLst/>
                <a:uLnTx/>
                <a:uFillTx/>
                <a:latin typeface="Arial"/>
                <a:ea typeface="+mn-ea"/>
                <a:cs typeface="+mn-cs"/>
              </a:endParaRPr>
            </a:p>
          </p:txBody>
        </p:sp>
        <p:cxnSp>
          <p:nvCxnSpPr>
            <p:cNvPr id="1065" name="Straight Connector 1064">
              <a:extLst>
                <a:ext uri="{FF2B5EF4-FFF2-40B4-BE49-F238E27FC236}">
                  <a16:creationId xmlns:a16="http://schemas.microsoft.com/office/drawing/2014/main" id="{03DED19D-83E2-7FD7-2792-FA14F248184D}"/>
                </a:ext>
              </a:extLst>
            </p:cNvPr>
            <p:cNvCxnSpPr>
              <a:cxnSpLocks/>
            </p:cNvCxnSpPr>
            <p:nvPr/>
          </p:nvCxnSpPr>
          <p:spPr>
            <a:xfrm flipH="1">
              <a:off x="1219200" y="1925320"/>
              <a:ext cx="2418080" cy="0"/>
            </a:xfrm>
            <a:prstGeom prst="line">
              <a:avLst/>
            </a:prstGeom>
            <a:noFill/>
            <a:ln w="3175" cap="flat" cmpd="sng" algn="ctr">
              <a:solidFill>
                <a:srgbClr val="404040"/>
              </a:solidFill>
              <a:prstDash val="solid"/>
            </a:ln>
            <a:effectLst/>
          </p:spPr>
        </p:cxnSp>
      </p:grpSp>
      <p:grpSp>
        <p:nvGrpSpPr>
          <p:cNvPr id="1066" name="Group 1065">
            <a:extLst>
              <a:ext uri="{FF2B5EF4-FFF2-40B4-BE49-F238E27FC236}">
                <a16:creationId xmlns:a16="http://schemas.microsoft.com/office/drawing/2014/main" id="{1BADACC0-327C-F7F1-7B80-978FB75411E4}"/>
              </a:ext>
            </a:extLst>
          </p:cNvPr>
          <p:cNvGrpSpPr/>
          <p:nvPr/>
        </p:nvGrpSpPr>
        <p:grpSpPr>
          <a:xfrm>
            <a:off x="5410890" y="1901513"/>
            <a:ext cx="3002782" cy="107419"/>
            <a:chOff x="5326249" y="1844259"/>
            <a:chExt cx="3094699" cy="107526"/>
          </a:xfrm>
        </p:grpSpPr>
        <p:sp>
          <p:nvSpPr>
            <p:cNvPr id="1067" name="Rectangle 1066">
              <a:extLst>
                <a:ext uri="{FF2B5EF4-FFF2-40B4-BE49-F238E27FC236}">
                  <a16:creationId xmlns:a16="http://schemas.microsoft.com/office/drawing/2014/main" id="{757F8FC4-65B7-15A1-1094-A3AE5803DCC5}"/>
                </a:ext>
              </a:extLst>
            </p:cNvPr>
            <p:cNvSpPr/>
            <p:nvPr/>
          </p:nvSpPr>
          <p:spPr>
            <a:xfrm>
              <a:off x="5326249" y="1844259"/>
              <a:ext cx="541151"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Service health</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cxnSp>
          <p:nvCxnSpPr>
            <p:cNvPr id="1068" name="Straight Connector 1067">
              <a:extLst>
                <a:ext uri="{FF2B5EF4-FFF2-40B4-BE49-F238E27FC236}">
                  <a16:creationId xmlns:a16="http://schemas.microsoft.com/office/drawing/2014/main" id="{0CE93A32-9CF2-E98C-AD2F-329FAD5E694C}"/>
                </a:ext>
              </a:extLst>
            </p:cNvPr>
            <p:cNvCxnSpPr>
              <a:cxnSpLocks/>
            </p:cNvCxnSpPr>
            <p:nvPr/>
          </p:nvCxnSpPr>
          <p:spPr>
            <a:xfrm flipH="1">
              <a:off x="5873750" y="1925320"/>
              <a:ext cx="2547198" cy="0"/>
            </a:xfrm>
            <a:prstGeom prst="line">
              <a:avLst/>
            </a:prstGeom>
            <a:noFill/>
            <a:ln w="3175" cap="flat" cmpd="sng" algn="ctr">
              <a:solidFill>
                <a:srgbClr val="404040"/>
              </a:solidFill>
              <a:prstDash val="solid"/>
            </a:ln>
            <a:effectLst/>
          </p:spPr>
        </p:cxnSp>
      </p:grpSp>
      <p:sp>
        <p:nvSpPr>
          <p:cNvPr id="1069" name="Rectangle 1068">
            <a:extLst>
              <a:ext uri="{FF2B5EF4-FFF2-40B4-BE49-F238E27FC236}">
                <a16:creationId xmlns:a16="http://schemas.microsoft.com/office/drawing/2014/main" id="{AF29817C-A42A-12E0-556A-747A45366542}"/>
              </a:ext>
            </a:extLst>
          </p:cNvPr>
          <p:cNvSpPr/>
          <p:nvPr/>
        </p:nvSpPr>
        <p:spPr>
          <a:xfrm>
            <a:off x="5501260" y="3527909"/>
            <a:ext cx="525078" cy="107419"/>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All Fine</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sp>
        <p:nvSpPr>
          <p:cNvPr id="1070" name="Rectangle 1069">
            <a:extLst>
              <a:ext uri="{FF2B5EF4-FFF2-40B4-BE49-F238E27FC236}">
                <a16:creationId xmlns:a16="http://schemas.microsoft.com/office/drawing/2014/main" id="{102375F0-D8B4-DFD6-EFF6-974FFF0365EA}"/>
              </a:ext>
            </a:extLst>
          </p:cNvPr>
          <p:cNvSpPr/>
          <p:nvPr/>
        </p:nvSpPr>
        <p:spPr>
          <a:xfrm>
            <a:off x="8905083" y="3527909"/>
            <a:ext cx="146504" cy="107419"/>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1" i="0" u="none" strike="noStrike" kern="0" cap="none" spc="0" normalizeH="0" baseline="0" noProof="0">
                <a:ln>
                  <a:noFill/>
                </a:ln>
                <a:solidFill>
                  <a:srgbClr val="FFFFFF"/>
                </a:solidFill>
                <a:effectLst/>
                <a:uLnTx/>
                <a:uFillTx/>
                <a:latin typeface="Arial"/>
                <a:ea typeface="+mn-ea"/>
                <a:cs typeface="+mn-cs"/>
              </a:rPr>
              <a:t>64</a:t>
            </a:r>
            <a:endParaRPr kumimoji="1" lang="en-IN" sz="1000" b="1" i="0" u="none" strike="noStrike" kern="0" cap="none" spc="0" normalizeH="0" baseline="0" noProof="0">
              <a:ln>
                <a:noFill/>
              </a:ln>
              <a:solidFill>
                <a:srgbClr val="FFFFFF"/>
              </a:solidFill>
              <a:effectLst/>
              <a:uLnTx/>
              <a:uFillTx/>
              <a:latin typeface="Arial"/>
              <a:ea typeface="+mn-ea"/>
              <a:cs typeface="+mn-cs"/>
            </a:endParaRPr>
          </a:p>
        </p:txBody>
      </p:sp>
      <p:pic>
        <p:nvPicPr>
          <p:cNvPr id="1071" name="Picture 1070">
            <a:extLst>
              <a:ext uri="{FF2B5EF4-FFF2-40B4-BE49-F238E27FC236}">
                <a16:creationId xmlns:a16="http://schemas.microsoft.com/office/drawing/2014/main" id="{C000B813-47F9-4757-0B81-C034CEE34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424" y="2157945"/>
            <a:ext cx="1834057" cy="1344705"/>
          </a:xfrm>
          <a:prstGeom prst="rect">
            <a:avLst/>
          </a:prstGeom>
        </p:spPr>
      </p:pic>
      <p:grpSp>
        <p:nvGrpSpPr>
          <p:cNvPr id="1072" name="Group 1071">
            <a:extLst>
              <a:ext uri="{FF2B5EF4-FFF2-40B4-BE49-F238E27FC236}">
                <a16:creationId xmlns:a16="http://schemas.microsoft.com/office/drawing/2014/main" id="{60017DCE-8137-EC75-3305-937768405B23}"/>
              </a:ext>
            </a:extLst>
          </p:cNvPr>
          <p:cNvGrpSpPr/>
          <p:nvPr/>
        </p:nvGrpSpPr>
        <p:grpSpPr>
          <a:xfrm>
            <a:off x="9812643" y="1988218"/>
            <a:ext cx="1817199" cy="3557231"/>
            <a:chOff x="9841518" y="1988218"/>
            <a:chExt cx="1817199" cy="3557231"/>
          </a:xfrm>
        </p:grpSpPr>
        <p:grpSp>
          <p:nvGrpSpPr>
            <p:cNvPr id="1073" name="Group 1072">
              <a:extLst>
                <a:ext uri="{FF2B5EF4-FFF2-40B4-BE49-F238E27FC236}">
                  <a16:creationId xmlns:a16="http://schemas.microsoft.com/office/drawing/2014/main" id="{CA955C6F-CA21-0D0A-F0B5-327E94BF5884}"/>
                </a:ext>
              </a:extLst>
            </p:cNvPr>
            <p:cNvGrpSpPr/>
            <p:nvPr/>
          </p:nvGrpSpPr>
          <p:grpSpPr>
            <a:xfrm>
              <a:off x="9854851" y="4885079"/>
              <a:ext cx="1772427" cy="660370"/>
              <a:chOff x="9752581" y="4946650"/>
              <a:chExt cx="1826681" cy="661034"/>
            </a:xfrm>
          </p:grpSpPr>
          <p:sp>
            <p:nvSpPr>
              <p:cNvPr id="1123" name="Rectangle 1122">
                <a:extLst>
                  <a:ext uri="{FF2B5EF4-FFF2-40B4-BE49-F238E27FC236}">
                    <a16:creationId xmlns:a16="http://schemas.microsoft.com/office/drawing/2014/main" id="{EBC27B1D-1401-F1F0-19BD-11220803217A}"/>
                  </a:ext>
                </a:extLst>
              </p:cNvPr>
              <p:cNvSpPr/>
              <p:nvPr/>
            </p:nvSpPr>
            <p:spPr>
              <a:xfrm>
                <a:off x="9752581" y="4946650"/>
                <a:ext cx="1826681"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Service Performance for </a:t>
                </a:r>
                <a:r>
                  <a:rPr kumimoji="1" lang="en-GB" sz="600" b="0" i="0" u="none" strike="noStrike" kern="0" cap="none" spc="0" normalizeH="0" baseline="0" noProof="0">
                    <a:ln>
                      <a:noFill/>
                    </a:ln>
                    <a:solidFill>
                      <a:srgbClr val="FFFFFF"/>
                    </a:solidFill>
                    <a:effectLst/>
                    <a:uLnTx/>
                    <a:uFillTx/>
                    <a:latin typeface="Arial"/>
                    <a:ea typeface="+mn-ea"/>
                    <a:cs typeface="+mn-cs"/>
                  </a:rPr>
                  <a:t>Open</a:t>
                </a:r>
                <a:r>
                  <a:rPr kumimoji="0" lang="en-GB" sz="800" b="0" i="0" u="none" strike="noStrike" kern="0" cap="none" spc="0" normalizeH="0" baseline="0" noProof="0">
                    <a:ln>
                      <a:noFill/>
                    </a:ln>
                    <a:solidFill>
                      <a:srgbClr val="242424"/>
                    </a:solidFill>
                    <a:effectLst/>
                    <a:uLnTx/>
                    <a:uFillTx/>
                    <a:latin typeface="-apple-system"/>
                    <a:ea typeface="+mn-ea"/>
                    <a:cs typeface="+mn-cs"/>
                  </a:rPr>
                  <a:t> </a:t>
                </a:r>
                <a:r>
                  <a:rPr kumimoji="1" lang="en-GB" sz="600" b="0" i="0" u="none" strike="noStrike" kern="0" cap="none" spc="0" normalizeH="0" baseline="0" noProof="0">
                    <a:ln>
                      <a:noFill/>
                    </a:ln>
                    <a:solidFill>
                      <a:srgbClr val="FFFFFF"/>
                    </a:solidFill>
                    <a:effectLst/>
                    <a:uLnTx/>
                    <a:uFillTx/>
                    <a:latin typeface="Arial"/>
                    <a:ea typeface="+mn-ea"/>
                    <a:cs typeface="+mn-cs"/>
                  </a:rPr>
                  <a:t>Banking</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nvGrpSpPr>
              <p:cNvPr id="1124" name="Group 1123">
                <a:extLst>
                  <a:ext uri="{FF2B5EF4-FFF2-40B4-BE49-F238E27FC236}">
                    <a16:creationId xmlns:a16="http://schemas.microsoft.com/office/drawing/2014/main" id="{D76D1857-9DC2-3478-F31C-97FD7D65D336}"/>
                  </a:ext>
                </a:extLst>
              </p:cNvPr>
              <p:cNvGrpSpPr/>
              <p:nvPr/>
            </p:nvGrpSpPr>
            <p:grpSpPr>
              <a:xfrm>
                <a:off x="10119821" y="5508624"/>
                <a:ext cx="1092200" cy="99060"/>
                <a:chOff x="736600" y="5578475"/>
                <a:chExt cx="1092200" cy="99060"/>
              </a:xfrm>
            </p:grpSpPr>
            <p:grpSp>
              <p:nvGrpSpPr>
                <p:cNvPr id="1131" name="Group 1130">
                  <a:extLst>
                    <a:ext uri="{FF2B5EF4-FFF2-40B4-BE49-F238E27FC236}">
                      <a16:creationId xmlns:a16="http://schemas.microsoft.com/office/drawing/2014/main" id="{1E93C377-A4AC-6872-3831-E18A625A7471}"/>
                    </a:ext>
                  </a:extLst>
                </p:cNvPr>
                <p:cNvGrpSpPr/>
                <p:nvPr/>
              </p:nvGrpSpPr>
              <p:grpSpPr>
                <a:xfrm>
                  <a:off x="736600" y="5578475"/>
                  <a:ext cx="311150" cy="99060"/>
                  <a:chOff x="736600" y="5575300"/>
                  <a:chExt cx="311150" cy="99060"/>
                </a:xfrm>
              </p:grpSpPr>
              <p:sp>
                <p:nvSpPr>
                  <p:cNvPr id="1138" name="Rectangle 1137">
                    <a:extLst>
                      <a:ext uri="{FF2B5EF4-FFF2-40B4-BE49-F238E27FC236}">
                        <a16:creationId xmlns:a16="http://schemas.microsoft.com/office/drawing/2014/main" id="{ADB6382D-5109-7D4C-3646-692533B082F6}"/>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139" name="Rectangle 1138">
                    <a:extLst>
                      <a:ext uri="{FF2B5EF4-FFF2-40B4-BE49-F238E27FC236}">
                        <a16:creationId xmlns:a16="http://schemas.microsoft.com/office/drawing/2014/main" id="{840AA937-92D5-6F03-708B-0B3D6869A49F}"/>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132" name="Group 1131">
                  <a:extLst>
                    <a:ext uri="{FF2B5EF4-FFF2-40B4-BE49-F238E27FC236}">
                      <a16:creationId xmlns:a16="http://schemas.microsoft.com/office/drawing/2014/main" id="{CF49DC43-479C-73A3-4835-DA61DED6A709}"/>
                    </a:ext>
                  </a:extLst>
                </p:cNvPr>
                <p:cNvGrpSpPr/>
                <p:nvPr/>
              </p:nvGrpSpPr>
              <p:grpSpPr>
                <a:xfrm>
                  <a:off x="1100667" y="5578475"/>
                  <a:ext cx="400050" cy="99060"/>
                  <a:chOff x="1115484" y="5581650"/>
                  <a:chExt cx="400050" cy="99060"/>
                </a:xfrm>
              </p:grpSpPr>
              <p:sp>
                <p:nvSpPr>
                  <p:cNvPr id="1136" name="Rectangle 1135">
                    <a:extLst>
                      <a:ext uri="{FF2B5EF4-FFF2-40B4-BE49-F238E27FC236}">
                        <a16:creationId xmlns:a16="http://schemas.microsoft.com/office/drawing/2014/main" id="{D87BB827-CFF9-2E38-B457-02B69A4FDB68}"/>
                      </a:ext>
                    </a:extLst>
                  </p:cNvPr>
                  <p:cNvSpPr/>
                  <p:nvPr/>
                </p:nvSpPr>
                <p:spPr>
                  <a:xfrm>
                    <a:off x="1115484" y="5601547"/>
                    <a:ext cx="67733" cy="59266"/>
                  </a:xfrm>
                  <a:prstGeom prst="rect">
                    <a:avLst/>
                  </a:prstGeom>
                  <a:solidFill>
                    <a:srgbClr val="E6B6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137" name="Rectangle 1136">
                    <a:extLst>
                      <a:ext uri="{FF2B5EF4-FFF2-40B4-BE49-F238E27FC236}">
                        <a16:creationId xmlns:a16="http://schemas.microsoft.com/office/drawing/2014/main" id="{2C7BED3C-8029-ECEA-6D42-3CA2A2883562}"/>
                      </a:ext>
                    </a:extLst>
                  </p:cNvPr>
                  <p:cNvSpPr/>
                  <p:nvPr/>
                </p:nvSpPr>
                <p:spPr>
                  <a:xfrm>
                    <a:off x="1210738" y="5581650"/>
                    <a:ext cx="304796"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Warning</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133" name="Group 1132">
                  <a:extLst>
                    <a:ext uri="{FF2B5EF4-FFF2-40B4-BE49-F238E27FC236}">
                      <a16:creationId xmlns:a16="http://schemas.microsoft.com/office/drawing/2014/main" id="{C8E9F542-4755-F501-0C4A-B9C13B9452C1}"/>
                    </a:ext>
                  </a:extLst>
                </p:cNvPr>
                <p:cNvGrpSpPr/>
                <p:nvPr/>
              </p:nvGrpSpPr>
              <p:grpSpPr>
                <a:xfrm>
                  <a:off x="1553634" y="5578475"/>
                  <a:ext cx="275166" cy="99060"/>
                  <a:chOff x="1553634" y="5579534"/>
                  <a:chExt cx="275166" cy="99060"/>
                </a:xfrm>
              </p:grpSpPr>
              <p:sp>
                <p:nvSpPr>
                  <p:cNvPr id="1134" name="Rectangle 1133">
                    <a:extLst>
                      <a:ext uri="{FF2B5EF4-FFF2-40B4-BE49-F238E27FC236}">
                        <a16:creationId xmlns:a16="http://schemas.microsoft.com/office/drawing/2014/main" id="{A67D3DAD-2E5E-C2E0-3BAE-979274A02CAB}"/>
                      </a:ext>
                    </a:extLst>
                  </p:cNvPr>
                  <p:cNvSpPr/>
                  <p:nvPr/>
                </p:nvSpPr>
                <p:spPr>
                  <a:xfrm>
                    <a:off x="1553634" y="5599431"/>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135" name="Rectangle 1134">
                    <a:extLst>
                      <a:ext uri="{FF2B5EF4-FFF2-40B4-BE49-F238E27FC236}">
                        <a16:creationId xmlns:a16="http://schemas.microsoft.com/office/drawing/2014/main" id="{BCDD15AB-C3C0-FF32-CF47-B8A8E6AC5CD6}"/>
                      </a:ext>
                    </a:extLst>
                  </p:cNvPr>
                  <p:cNvSpPr/>
                  <p:nvPr/>
                </p:nvSpPr>
                <p:spPr>
                  <a:xfrm>
                    <a:off x="1648887" y="5579534"/>
                    <a:ext cx="179913"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Bad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grpSp>
            <p:nvGrpSpPr>
              <p:cNvPr id="1125" name="Group 1124">
                <a:extLst>
                  <a:ext uri="{FF2B5EF4-FFF2-40B4-BE49-F238E27FC236}">
                    <a16:creationId xmlns:a16="http://schemas.microsoft.com/office/drawing/2014/main" id="{610EC84F-7601-875D-2694-0C9F11BBAB78}"/>
                  </a:ext>
                </a:extLst>
              </p:cNvPr>
              <p:cNvGrpSpPr/>
              <p:nvPr/>
            </p:nvGrpSpPr>
            <p:grpSpPr>
              <a:xfrm>
                <a:off x="9826874" y="5137149"/>
                <a:ext cx="1678095" cy="310726"/>
                <a:chOff x="607906" y="5159587"/>
                <a:chExt cx="1678095" cy="310726"/>
              </a:xfrm>
            </p:grpSpPr>
            <p:sp>
              <p:nvSpPr>
                <p:cNvPr id="1126" name="Rectangle 1125">
                  <a:extLst>
                    <a:ext uri="{FF2B5EF4-FFF2-40B4-BE49-F238E27FC236}">
                      <a16:creationId xmlns:a16="http://schemas.microsoft.com/office/drawing/2014/main" id="{F9147B91-BE40-FE62-716B-B96AD782B0BF}"/>
                    </a:ext>
                  </a:extLst>
                </p:cNvPr>
                <p:cNvSpPr/>
                <p:nvPr/>
              </p:nvSpPr>
              <p:spPr>
                <a:xfrm>
                  <a:off x="607906" y="5171017"/>
                  <a:ext cx="543560"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71.57</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127" name="Rectangle 1126">
                  <a:extLst>
                    <a:ext uri="{FF2B5EF4-FFF2-40B4-BE49-F238E27FC236}">
                      <a16:creationId xmlns:a16="http://schemas.microsoft.com/office/drawing/2014/main" id="{966274BB-15D7-335E-2AE8-1D71B30C0165}"/>
                    </a:ext>
                  </a:extLst>
                </p:cNvPr>
                <p:cNvSpPr/>
                <p:nvPr/>
              </p:nvSpPr>
              <p:spPr>
                <a:xfrm>
                  <a:off x="1231900" y="5164879"/>
                  <a:ext cx="605368" cy="300142"/>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-23.4</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Error budget</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128" name="Rectangle 1127">
                  <a:extLst>
                    <a:ext uri="{FF2B5EF4-FFF2-40B4-BE49-F238E27FC236}">
                      <a16:creationId xmlns:a16="http://schemas.microsoft.com/office/drawing/2014/main" id="{D325289B-560E-94BC-CF97-E9AF4C957250}"/>
                    </a:ext>
                  </a:extLst>
                </p:cNvPr>
                <p:cNvSpPr/>
                <p:nvPr/>
              </p:nvSpPr>
              <p:spPr>
                <a:xfrm>
                  <a:off x="1917701" y="5159587"/>
                  <a:ext cx="368300" cy="3107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FFFFFF"/>
                      </a:solidFill>
                      <a:effectLst/>
                      <a:uLnTx/>
                      <a:uFillTx/>
                      <a:latin typeface="Arial"/>
                      <a:ea typeface="+mn-ea"/>
                      <a:cs typeface="+mn-cs"/>
                    </a:rPr>
                    <a:t>95</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0" cap="none" spc="0" normalizeH="0" baseline="0" noProof="0">
                      <a:ln>
                        <a:noFill/>
                      </a:ln>
                      <a:solidFill>
                        <a:srgbClr val="FFFFFF"/>
                      </a:solidFill>
                      <a:effectLst/>
                      <a:uLnTx/>
                      <a:uFillTx/>
                      <a:latin typeface="Arial"/>
                      <a:ea typeface="+mn-ea"/>
                      <a:cs typeface="+mn-cs"/>
                    </a:rPr>
                    <a:t>Target</a:t>
                  </a:r>
                  <a:endParaRPr kumimoji="1" lang="en-IN" sz="800" b="0" i="0" u="none" strike="noStrike" kern="0" cap="none" spc="0" normalizeH="0" baseline="0" noProof="0">
                    <a:ln>
                      <a:noFill/>
                    </a:ln>
                    <a:solidFill>
                      <a:srgbClr val="FFFFFF"/>
                    </a:solidFill>
                    <a:effectLst/>
                    <a:uLnTx/>
                    <a:uFillTx/>
                    <a:latin typeface="Arial"/>
                    <a:ea typeface="+mn-ea"/>
                    <a:cs typeface="+mn-cs"/>
                  </a:endParaRPr>
                </a:p>
              </p:txBody>
            </p:sp>
            <p:cxnSp>
              <p:nvCxnSpPr>
                <p:cNvPr id="1129" name="Straight Connector 1128">
                  <a:extLst>
                    <a:ext uri="{FF2B5EF4-FFF2-40B4-BE49-F238E27FC236}">
                      <a16:creationId xmlns:a16="http://schemas.microsoft.com/office/drawing/2014/main" id="{12221C37-AB38-9F76-9072-8DD15905F16E}"/>
                    </a:ext>
                  </a:extLst>
                </p:cNvPr>
                <p:cNvCxnSpPr>
                  <a:cxnSpLocks/>
                </p:cNvCxnSpPr>
                <p:nvPr/>
              </p:nvCxnSpPr>
              <p:spPr>
                <a:xfrm>
                  <a:off x="1191683" y="5182658"/>
                  <a:ext cx="0" cy="264584"/>
                </a:xfrm>
                <a:prstGeom prst="line">
                  <a:avLst/>
                </a:prstGeom>
                <a:noFill/>
                <a:ln w="3175" cap="flat" cmpd="sng" algn="ctr">
                  <a:solidFill>
                    <a:srgbClr val="FFFFFF"/>
                  </a:solidFill>
                  <a:prstDash val="dash"/>
                </a:ln>
                <a:effectLst/>
              </p:spPr>
            </p:cxnSp>
            <p:cxnSp>
              <p:nvCxnSpPr>
                <p:cNvPr id="1130" name="Straight Connector 1129">
                  <a:extLst>
                    <a:ext uri="{FF2B5EF4-FFF2-40B4-BE49-F238E27FC236}">
                      <a16:creationId xmlns:a16="http://schemas.microsoft.com/office/drawing/2014/main" id="{97F92BB9-E516-BE8A-1F9C-7DA025597AF3}"/>
                    </a:ext>
                  </a:extLst>
                </p:cNvPr>
                <p:cNvCxnSpPr>
                  <a:cxnSpLocks/>
                </p:cNvCxnSpPr>
                <p:nvPr/>
              </p:nvCxnSpPr>
              <p:spPr>
                <a:xfrm>
                  <a:off x="1877485" y="5182658"/>
                  <a:ext cx="0" cy="264584"/>
                </a:xfrm>
                <a:prstGeom prst="line">
                  <a:avLst/>
                </a:prstGeom>
                <a:noFill/>
                <a:ln w="3175" cap="flat" cmpd="sng" algn="ctr">
                  <a:solidFill>
                    <a:srgbClr val="FFFFFF"/>
                  </a:solidFill>
                  <a:prstDash val="dash"/>
                </a:ln>
                <a:effectLst/>
              </p:spPr>
            </p:cxnSp>
          </p:grpSp>
        </p:grpSp>
        <p:grpSp>
          <p:nvGrpSpPr>
            <p:cNvPr id="1074" name="Group 1073">
              <a:extLst>
                <a:ext uri="{FF2B5EF4-FFF2-40B4-BE49-F238E27FC236}">
                  <a16:creationId xmlns:a16="http://schemas.microsoft.com/office/drawing/2014/main" id="{A199C234-047F-BEF4-649D-87553FEB6565}"/>
                </a:ext>
              </a:extLst>
            </p:cNvPr>
            <p:cNvGrpSpPr/>
            <p:nvPr/>
          </p:nvGrpSpPr>
          <p:grpSpPr>
            <a:xfrm>
              <a:off x="9854851" y="3907103"/>
              <a:ext cx="1772427" cy="624423"/>
              <a:chOff x="9761048" y="3874158"/>
              <a:chExt cx="1826681" cy="625051"/>
            </a:xfrm>
          </p:grpSpPr>
          <p:sp>
            <p:nvSpPr>
              <p:cNvPr id="1106" name="Rectangle 1105">
                <a:extLst>
                  <a:ext uri="{FF2B5EF4-FFF2-40B4-BE49-F238E27FC236}">
                    <a16:creationId xmlns:a16="http://schemas.microsoft.com/office/drawing/2014/main" id="{3BB0E9F9-BB61-0D10-B5C7-4A6DB5932F2C}"/>
                  </a:ext>
                </a:extLst>
              </p:cNvPr>
              <p:cNvSpPr/>
              <p:nvPr/>
            </p:nvSpPr>
            <p:spPr>
              <a:xfrm>
                <a:off x="9761048" y="3874158"/>
                <a:ext cx="1826681"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Service Performance for </a:t>
                </a:r>
                <a:r>
                  <a:rPr kumimoji="1" lang="en-GB" sz="600" b="0" i="0" u="none" strike="noStrike" kern="0" cap="none" spc="0" normalizeH="0" baseline="0" noProof="0">
                    <a:ln>
                      <a:noFill/>
                    </a:ln>
                    <a:solidFill>
                      <a:srgbClr val="FFFFFF"/>
                    </a:solidFill>
                    <a:effectLst/>
                    <a:uLnTx/>
                    <a:uFillTx/>
                    <a:latin typeface="Arial"/>
                    <a:ea typeface="+mn-ea"/>
                    <a:cs typeface="+mn-cs"/>
                  </a:rPr>
                  <a:t>Wealth</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nvGrpSpPr>
              <p:cNvPr id="1107" name="Group 1106">
                <a:extLst>
                  <a:ext uri="{FF2B5EF4-FFF2-40B4-BE49-F238E27FC236}">
                    <a16:creationId xmlns:a16="http://schemas.microsoft.com/office/drawing/2014/main" id="{5A4963D1-AD14-0D1F-621E-3BE591EA9E83}"/>
                  </a:ext>
                </a:extLst>
              </p:cNvPr>
              <p:cNvGrpSpPr/>
              <p:nvPr/>
            </p:nvGrpSpPr>
            <p:grpSpPr>
              <a:xfrm>
                <a:off x="10128288" y="4400149"/>
                <a:ext cx="1092200" cy="99060"/>
                <a:chOff x="736600" y="5578475"/>
                <a:chExt cx="1092200" cy="99060"/>
              </a:xfrm>
            </p:grpSpPr>
            <p:grpSp>
              <p:nvGrpSpPr>
                <p:cNvPr id="1114" name="Group 1113">
                  <a:extLst>
                    <a:ext uri="{FF2B5EF4-FFF2-40B4-BE49-F238E27FC236}">
                      <a16:creationId xmlns:a16="http://schemas.microsoft.com/office/drawing/2014/main" id="{BEAC9563-4041-AF6B-2527-D4F5B9164B53}"/>
                    </a:ext>
                  </a:extLst>
                </p:cNvPr>
                <p:cNvGrpSpPr/>
                <p:nvPr/>
              </p:nvGrpSpPr>
              <p:grpSpPr>
                <a:xfrm>
                  <a:off x="736600" y="5578475"/>
                  <a:ext cx="311150" cy="99060"/>
                  <a:chOff x="736600" y="5575300"/>
                  <a:chExt cx="311150" cy="99060"/>
                </a:xfrm>
              </p:grpSpPr>
              <p:sp>
                <p:nvSpPr>
                  <p:cNvPr id="1121" name="Rectangle 1120">
                    <a:extLst>
                      <a:ext uri="{FF2B5EF4-FFF2-40B4-BE49-F238E27FC236}">
                        <a16:creationId xmlns:a16="http://schemas.microsoft.com/office/drawing/2014/main" id="{244A897D-0785-EF74-43D4-B8D794B74D70}"/>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122" name="Rectangle 1121">
                    <a:extLst>
                      <a:ext uri="{FF2B5EF4-FFF2-40B4-BE49-F238E27FC236}">
                        <a16:creationId xmlns:a16="http://schemas.microsoft.com/office/drawing/2014/main" id="{AC8D8EA7-8B7D-10B5-E157-01C5E3448509}"/>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115" name="Group 1114">
                  <a:extLst>
                    <a:ext uri="{FF2B5EF4-FFF2-40B4-BE49-F238E27FC236}">
                      <a16:creationId xmlns:a16="http://schemas.microsoft.com/office/drawing/2014/main" id="{632D260A-BDC8-0CA6-FAE6-38190DDB709C}"/>
                    </a:ext>
                  </a:extLst>
                </p:cNvPr>
                <p:cNvGrpSpPr/>
                <p:nvPr/>
              </p:nvGrpSpPr>
              <p:grpSpPr>
                <a:xfrm>
                  <a:off x="1100667" y="5578475"/>
                  <a:ext cx="400050" cy="99060"/>
                  <a:chOff x="1115484" y="5581650"/>
                  <a:chExt cx="400050" cy="99060"/>
                </a:xfrm>
              </p:grpSpPr>
              <p:sp>
                <p:nvSpPr>
                  <p:cNvPr id="1119" name="Rectangle 1118">
                    <a:extLst>
                      <a:ext uri="{FF2B5EF4-FFF2-40B4-BE49-F238E27FC236}">
                        <a16:creationId xmlns:a16="http://schemas.microsoft.com/office/drawing/2014/main" id="{75256270-42A8-4F04-65F7-0073A4A6F7D9}"/>
                      </a:ext>
                    </a:extLst>
                  </p:cNvPr>
                  <p:cNvSpPr/>
                  <p:nvPr/>
                </p:nvSpPr>
                <p:spPr>
                  <a:xfrm>
                    <a:off x="1115484" y="5601547"/>
                    <a:ext cx="67733" cy="59266"/>
                  </a:xfrm>
                  <a:prstGeom prst="rect">
                    <a:avLst/>
                  </a:prstGeom>
                  <a:solidFill>
                    <a:srgbClr val="E6B6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120" name="Rectangle 1119">
                    <a:extLst>
                      <a:ext uri="{FF2B5EF4-FFF2-40B4-BE49-F238E27FC236}">
                        <a16:creationId xmlns:a16="http://schemas.microsoft.com/office/drawing/2014/main" id="{F160C19A-1F00-1F5D-0333-D5032EBD4A2D}"/>
                      </a:ext>
                    </a:extLst>
                  </p:cNvPr>
                  <p:cNvSpPr/>
                  <p:nvPr/>
                </p:nvSpPr>
                <p:spPr>
                  <a:xfrm>
                    <a:off x="1210738" y="5581650"/>
                    <a:ext cx="304796"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Warning</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116" name="Group 1115">
                  <a:extLst>
                    <a:ext uri="{FF2B5EF4-FFF2-40B4-BE49-F238E27FC236}">
                      <a16:creationId xmlns:a16="http://schemas.microsoft.com/office/drawing/2014/main" id="{0544C1F5-449C-E021-6991-710A0E1A3171}"/>
                    </a:ext>
                  </a:extLst>
                </p:cNvPr>
                <p:cNvGrpSpPr/>
                <p:nvPr/>
              </p:nvGrpSpPr>
              <p:grpSpPr>
                <a:xfrm>
                  <a:off x="1553634" y="5578475"/>
                  <a:ext cx="275166" cy="99060"/>
                  <a:chOff x="1553634" y="5579534"/>
                  <a:chExt cx="275166" cy="99060"/>
                </a:xfrm>
              </p:grpSpPr>
              <p:sp>
                <p:nvSpPr>
                  <p:cNvPr id="1117" name="Rectangle 1116">
                    <a:extLst>
                      <a:ext uri="{FF2B5EF4-FFF2-40B4-BE49-F238E27FC236}">
                        <a16:creationId xmlns:a16="http://schemas.microsoft.com/office/drawing/2014/main" id="{A013CE93-1288-219C-A7F4-7D69FB8B0983}"/>
                      </a:ext>
                    </a:extLst>
                  </p:cNvPr>
                  <p:cNvSpPr/>
                  <p:nvPr/>
                </p:nvSpPr>
                <p:spPr>
                  <a:xfrm>
                    <a:off x="1553634" y="5599431"/>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118" name="Rectangle 1117">
                    <a:extLst>
                      <a:ext uri="{FF2B5EF4-FFF2-40B4-BE49-F238E27FC236}">
                        <a16:creationId xmlns:a16="http://schemas.microsoft.com/office/drawing/2014/main" id="{475FEED7-3E4E-B2AE-7047-6B0BA2D77BEC}"/>
                      </a:ext>
                    </a:extLst>
                  </p:cNvPr>
                  <p:cNvSpPr/>
                  <p:nvPr/>
                </p:nvSpPr>
                <p:spPr>
                  <a:xfrm>
                    <a:off x="1648887" y="5579534"/>
                    <a:ext cx="179913"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Bad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grpSp>
            <p:nvGrpSpPr>
              <p:cNvPr id="1108" name="Group 1107">
                <a:extLst>
                  <a:ext uri="{FF2B5EF4-FFF2-40B4-BE49-F238E27FC236}">
                    <a16:creationId xmlns:a16="http://schemas.microsoft.com/office/drawing/2014/main" id="{6BBAB44E-AE4B-1259-18B4-AFC640820FD0}"/>
                  </a:ext>
                </a:extLst>
              </p:cNvPr>
              <p:cNvGrpSpPr/>
              <p:nvPr/>
            </p:nvGrpSpPr>
            <p:grpSpPr>
              <a:xfrm>
                <a:off x="9835341" y="4042644"/>
                <a:ext cx="1678095" cy="310726"/>
                <a:chOff x="607906" y="5159587"/>
                <a:chExt cx="1678095" cy="310726"/>
              </a:xfrm>
            </p:grpSpPr>
            <p:sp>
              <p:nvSpPr>
                <p:cNvPr id="1109" name="Rectangle 1108">
                  <a:extLst>
                    <a:ext uri="{FF2B5EF4-FFF2-40B4-BE49-F238E27FC236}">
                      <a16:creationId xmlns:a16="http://schemas.microsoft.com/office/drawing/2014/main" id="{44E1FA35-7277-DC56-3D99-BA7CE04B388F}"/>
                    </a:ext>
                  </a:extLst>
                </p:cNvPr>
                <p:cNvSpPr/>
                <p:nvPr/>
              </p:nvSpPr>
              <p:spPr>
                <a:xfrm>
                  <a:off x="607906" y="5171017"/>
                  <a:ext cx="543560"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E6B600"/>
                      </a:solidFill>
                      <a:effectLst/>
                      <a:uLnTx/>
                      <a:uFillTx/>
                      <a:latin typeface="Arial"/>
                      <a:ea typeface="+mn-ea"/>
                      <a:cs typeface="+mn-cs"/>
                    </a:rPr>
                    <a:t>97.43</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110" name="Rectangle 1109">
                  <a:extLst>
                    <a:ext uri="{FF2B5EF4-FFF2-40B4-BE49-F238E27FC236}">
                      <a16:creationId xmlns:a16="http://schemas.microsoft.com/office/drawing/2014/main" id="{96E1BD74-8DFC-7A44-D2AD-02DA9437ACAA}"/>
                    </a:ext>
                  </a:extLst>
                </p:cNvPr>
                <p:cNvSpPr/>
                <p:nvPr/>
              </p:nvSpPr>
              <p:spPr>
                <a:xfrm>
                  <a:off x="1231900" y="5164879"/>
                  <a:ext cx="605368" cy="300142"/>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E6B600"/>
                      </a:solidFill>
                      <a:effectLst/>
                      <a:uLnTx/>
                      <a:uFillTx/>
                      <a:latin typeface="Arial"/>
                      <a:ea typeface="+mn-ea"/>
                      <a:cs typeface="+mn-cs"/>
                    </a:rPr>
                    <a:t>2.433</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Error budget</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111" name="Rectangle 1110">
                  <a:extLst>
                    <a:ext uri="{FF2B5EF4-FFF2-40B4-BE49-F238E27FC236}">
                      <a16:creationId xmlns:a16="http://schemas.microsoft.com/office/drawing/2014/main" id="{26A20453-327E-1D9F-F35F-D8CD5992939D}"/>
                    </a:ext>
                  </a:extLst>
                </p:cNvPr>
                <p:cNvSpPr/>
                <p:nvPr/>
              </p:nvSpPr>
              <p:spPr>
                <a:xfrm>
                  <a:off x="1917701" y="5159587"/>
                  <a:ext cx="368300" cy="3107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FFFFFF"/>
                      </a:solidFill>
                      <a:effectLst/>
                      <a:uLnTx/>
                      <a:uFillTx/>
                      <a:latin typeface="Arial"/>
                      <a:ea typeface="+mn-ea"/>
                      <a:cs typeface="+mn-cs"/>
                    </a:rPr>
                    <a:t>95</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0" cap="none" spc="0" normalizeH="0" baseline="0" noProof="0">
                      <a:ln>
                        <a:noFill/>
                      </a:ln>
                      <a:solidFill>
                        <a:srgbClr val="FFFFFF"/>
                      </a:solidFill>
                      <a:effectLst/>
                      <a:uLnTx/>
                      <a:uFillTx/>
                      <a:latin typeface="Arial"/>
                      <a:ea typeface="+mn-ea"/>
                      <a:cs typeface="+mn-cs"/>
                    </a:rPr>
                    <a:t>Target</a:t>
                  </a:r>
                  <a:endParaRPr kumimoji="1" lang="en-IN" sz="800" b="0" i="0" u="none" strike="noStrike" kern="0" cap="none" spc="0" normalizeH="0" baseline="0" noProof="0">
                    <a:ln>
                      <a:noFill/>
                    </a:ln>
                    <a:solidFill>
                      <a:srgbClr val="FFFFFF"/>
                    </a:solidFill>
                    <a:effectLst/>
                    <a:uLnTx/>
                    <a:uFillTx/>
                    <a:latin typeface="Arial"/>
                    <a:ea typeface="+mn-ea"/>
                    <a:cs typeface="+mn-cs"/>
                  </a:endParaRPr>
                </a:p>
              </p:txBody>
            </p:sp>
            <p:cxnSp>
              <p:nvCxnSpPr>
                <p:cNvPr id="1112" name="Straight Connector 1111">
                  <a:extLst>
                    <a:ext uri="{FF2B5EF4-FFF2-40B4-BE49-F238E27FC236}">
                      <a16:creationId xmlns:a16="http://schemas.microsoft.com/office/drawing/2014/main" id="{B3FB4CA1-9635-3054-9F34-156E55706B14}"/>
                    </a:ext>
                  </a:extLst>
                </p:cNvPr>
                <p:cNvCxnSpPr>
                  <a:cxnSpLocks/>
                </p:cNvCxnSpPr>
                <p:nvPr/>
              </p:nvCxnSpPr>
              <p:spPr>
                <a:xfrm>
                  <a:off x="1191683" y="5182658"/>
                  <a:ext cx="0" cy="264584"/>
                </a:xfrm>
                <a:prstGeom prst="line">
                  <a:avLst/>
                </a:prstGeom>
                <a:noFill/>
                <a:ln w="3175" cap="flat" cmpd="sng" algn="ctr">
                  <a:solidFill>
                    <a:srgbClr val="FFFFFF"/>
                  </a:solidFill>
                  <a:prstDash val="dash"/>
                </a:ln>
                <a:effectLst/>
              </p:spPr>
            </p:cxnSp>
            <p:cxnSp>
              <p:nvCxnSpPr>
                <p:cNvPr id="1113" name="Straight Connector 1112">
                  <a:extLst>
                    <a:ext uri="{FF2B5EF4-FFF2-40B4-BE49-F238E27FC236}">
                      <a16:creationId xmlns:a16="http://schemas.microsoft.com/office/drawing/2014/main" id="{D5AA6019-9F7D-D6EB-73A2-0476BE53F1F3}"/>
                    </a:ext>
                  </a:extLst>
                </p:cNvPr>
                <p:cNvCxnSpPr>
                  <a:cxnSpLocks/>
                </p:cNvCxnSpPr>
                <p:nvPr/>
              </p:nvCxnSpPr>
              <p:spPr>
                <a:xfrm>
                  <a:off x="1877485" y="5182658"/>
                  <a:ext cx="0" cy="264584"/>
                </a:xfrm>
                <a:prstGeom prst="line">
                  <a:avLst/>
                </a:prstGeom>
                <a:noFill/>
                <a:ln w="3175" cap="flat" cmpd="sng" algn="ctr">
                  <a:solidFill>
                    <a:srgbClr val="FFFFFF"/>
                  </a:solidFill>
                  <a:prstDash val="dash"/>
                </a:ln>
                <a:effectLst/>
              </p:spPr>
            </p:cxnSp>
          </p:grpSp>
        </p:grpSp>
        <p:grpSp>
          <p:nvGrpSpPr>
            <p:cNvPr id="1075" name="Group 1074">
              <a:extLst>
                <a:ext uri="{FF2B5EF4-FFF2-40B4-BE49-F238E27FC236}">
                  <a16:creationId xmlns:a16="http://schemas.microsoft.com/office/drawing/2014/main" id="{C13A1AB5-2C1E-44DA-5775-3D9680465AC8}"/>
                </a:ext>
              </a:extLst>
            </p:cNvPr>
            <p:cNvGrpSpPr/>
            <p:nvPr/>
          </p:nvGrpSpPr>
          <p:grpSpPr>
            <a:xfrm>
              <a:off x="9854851" y="3017534"/>
              <a:ext cx="1772427" cy="624423"/>
              <a:chOff x="9752582" y="2866625"/>
              <a:chExt cx="1826681" cy="625051"/>
            </a:xfrm>
          </p:grpSpPr>
          <p:sp>
            <p:nvSpPr>
              <p:cNvPr id="1089" name="Rectangle 1088">
                <a:extLst>
                  <a:ext uri="{FF2B5EF4-FFF2-40B4-BE49-F238E27FC236}">
                    <a16:creationId xmlns:a16="http://schemas.microsoft.com/office/drawing/2014/main" id="{5EF277DC-3518-58AE-E5DF-39D49DF9CC22}"/>
                  </a:ext>
                </a:extLst>
              </p:cNvPr>
              <p:cNvSpPr/>
              <p:nvPr/>
            </p:nvSpPr>
            <p:spPr>
              <a:xfrm>
                <a:off x="9752582" y="2866625"/>
                <a:ext cx="1826681"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Service Performance for </a:t>
                </a:r>
                <a:r>
                  <a:rPr kumimoji="1" lang="en-GB" sz="600" b="0" i="0" u="none" strike="noStrike" kern="0" cap="none" spc="0" normalizeH="0" baseline="0" noProof="0">
                    <a:ln>
                      <a:noFill/>
                    </a:ln>
                    <a:solidFill>
                      <a:srgbClr val="FFFFFF"/>
                    </a:solidFill>
                    <a:effectLst/>
                    <a:uLnTx/>
                    <a:uFillTx/>
                    <a:latin typeface="Arial"/>
                    <a:ea typeface="+mn-ea"/>
                    <a:cs typeface="+mn-cs"/>
                  </a:rPr>
                  <a:t>Channels</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nvGrpSpPr>
              <p:cNvPr id="1090" name="Group 1089">
                <a:extLst>
                  <a:ext uri="{FF2B5EF4-FFF2-40B4-BE49-F238E27FC236}">
                    <a16:creationId xmlns:a16="http://schemas.microsoft.com/office/drawing/2014/main" id="{CA7AE41A-9CE5-424B-1714-DD72439949E4}"/>
                  </a:ext>
                </a:extLst>
              </p:cNvPr>
              <p:cNvGrpSpPr/>
              <p:nvPr/>
            </p:nvGrpSpPr>
            <p:grpSpPr>
              <a:xfrm>
                <a:off x="10119822" y="3392616"/>
                <a:ext cx="1092200" cy="99060"/>
                <a:chOff x="736600" y="5578475"/>
                <a:chExt cx="1092200" cy="99060"/>
              </a:xfrm>
            </p:grpSpPr>
            <p:grpSp>
              <p:nvGrpSpPr>
                <p:cNvPr id="1097" name="Group 1096">
                  <a:extLst>
                    <a:ext uri="{FF2B5EF4-FFF2-40B4-BE49-F238E27FC236}">
                      <a16:creationId xmlns:a16="http://schemas.microsoft.com/office/drawing/2014/main" id="{78FB7DA7-8607-14D4-33DE-2719EE100027}"/>
                    </a:ext>
                  </a:extLst>
                </p:cNvPr>
                <p:cNvGrpSpPr/>
                <p:nvPr/>
              </p:nvGrpSpPr>
              <p:grpSpPr>
                <a:xfrm>
                  <a:off x="736600" y="5578475"/>
                  <a:ext cx="311150" cy="99060"/>
                  <a:chOff x="736600" y="5575300"/>
                  <a:chExt cx="311150" cy="99060"/>
                </a:xfrm>
              </p:grpSpPr>
              <p:sp>
                <p:nvSpPr>
                  <p:cNvPr id="1104" name="Rectangle 1103">
                    <a:extLst>
                      <a:ext uri="{FF2B5EF4-FFF2-40B4-BE49-F238E27FC236}">
                        <a16:creationId xmlns:a16="http://schemas.microsoft.com/office/drawing/2014/main" id="{9EDE8B73-A9B1-2C08-B9EA-F5347340CA43}"/>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105" name="Rectangle 1104">
                    <a:extLst>
                      <a:ext uri="{FF2B5EF4-FFF2-40B4-BE49-F238E27FC236}">
                        <a16:creationId xmlns:a16="http://schemas.microsoft.com/office/drawing/2014/main" id="{CD8868AE-99B8-4E35-426D-0AF11908DB63}"/>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98" name="Group 1097">
                  <a:extLst>
                    <a:ext uri="{FF2B5EF4-FFF2-40B4-BE49-F238E27FC236}">
                      <a16:creationId xmlns:a16="http://schemas.microsoft.com/office/drawing/2014/main" id="{8269C5D9-1DA2-47D6-FA75-91E9E7884270}"/>
                    </a:ext>
                  </a:extLst>
                </p:cNvPr>
                <p:cNvGrpSpPr/>
                <p:nvPr/>
              </p:nvGrpSpPr>
              <p:grpSpPr>
                <a:xfrm>
                  <a:off x="1100667" y="5578475"/>
                  <a:ext cx="400050" cy="99060"/>
                  <a:chOff x="1115484" y="5581650"/>
                  <a:chExt cx="400050" cy="99060"/>
                </a:xfrm>
              </p:grpSpPr>
              <p:sp>
                <p:nvSpPr>
                  <p:cNvPr id="1102" name="Rectangle 1101">
                    <a:extLst>
                      <a:ext uri="{FF2B5EF4-FFF2-40B4-BE49-F238E27FC236}">
                        <a16:creationId xmlns:a16="http://schemas.microsoft.com/office/drawing/2014/main" id="{809FE825-E277-3383-183E-EB4B3EB429B9}"/>
                      </a:ext>
                    </a:extLst>
                  </p:cNvPr>
                  <p:cNvSpPr/>
                  <p:nvPr/>
                </p:nvSpPr>
                <p:spPr>
                  <a:xfrm>
                    <a:off x="1115484" y="5601547"/>
                    <a:ext cx="67733" cy="59266"/>
                  </a:xfrm>
                  <a:prstGeom prst="rect">
                    <a:avLst/>
                  </a:prstGeom>
                  <a:solidFill>
                    <a:srgbClr val="E6B60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103" name="Rectangle 1102">
                    <a:extLst>
                      <a:ext uri="{FF2B5EF4-FFF2-40B4-BE49-F238E27FC236}">
                        <a16:creationId xmlns:a16="http://schemas.microsoft.com/office/drawing/2014/main" id="{49B6BA34-1A8E-CF64-B9DF-DA24C898569D}"/>
                      </a:ext>
                    </a:extLst>
                  </p:cNvPr>
                  <p:cNvSpPr/>
                  <p:nvPr/>
                </p:nvSpPr>
                <p:spPr>
                  <a:xfrm>
                    <a:off x="1210738" y="5581650"/>
                    <a:ext cx="304796"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Warning</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99" name="Group 1098">
                  <a:extLst>
                    <a:ext uri="{FF2B5EF4-FFF2-40B4-BE49-F238E27FC236}">
                      <a16:creationId xmlns:a16="http://schemas.microsoft.com/office/drawing/2014/main" id="{16C46B29-835E-0D96-DA53-CCA301C88B29}"/>
                    </a:ext>
                  </a:extLst>
                </p:cNvPr>
                <p:cNvGrpSpPr/>
                <p:nvPr/>
              </p:nvGrpSpPr>
              <p:grpSpPr>
                <a:xfrm>
                  <a:off x="1553634" y="5578475"/>
                  <a:ext cx="275166" cy="99060"/>
                  <a:chOff x="1553634" y="5579534"/>
                  <a:chExt cx="275166" cy="99060"/>
                </a:xfrm>
              </p:grpSpPr>
              <p:sp>
                <p:nvSpPr>
                  <p:cNvPr id="1100" name="Rectangle 1099">
                    <a:extLst>
                      <a:ext uri="{FF2B5EF4-FFF2-40B4-BE49-F238E27FC236}">
                        <a16:creationId xmlns:a16="http://schemas.microsoft.com/office/drawing/2014/main" id="{38DCF5B9-6DE4-DE57-5EE6-A8D4D3E71EBE}"/>
                      </a:ext>
                    </a:extLst>
                  </p:cNvPr>
                  <p:cNvSpPr/>
                  <p:nvPr/>
                </p:nvSpPr>
                <p:spPr>
                  <a:xfrm>
                    <a:off x="1553634" y="5599431"/>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101" name="Rectangle 1100">
                    <a:extLst>
                      <a:ext uri="{FF2B5EF4-FFF2-40B4-BE49-F238E27FC236}">
                        <a16:creationId xmlns:a16="http://schemas.microsoft.com/office/drawing/2014/main" id="{219D7AF2-3B38-59F6-BD32-FEA2D7FED000}"/>
                      </a:ext>
                    </a:extLst>
                  </p:cNvPr>
                  <p:cNvSpPr/>
                  <p:nvPr/>
                </p:nvSpPr>
                <p:spPr>
                  <a:xfrm>
                    <a:off x="1648887" y="5579534"/>
                    <a:ext cx="179913"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Bad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grpSp>
            <p:nvGrpSpPr>
              <p:cNvPr id="1091" name="Group 1090">
                <a:extLst>
                  <a:ext uri="{FF2B5EF4-FFF2-40B4-BE49-F238E27FC236}">
                    <a16:creationId xmlns:a16="http://schemas.microsoft.com/office/drawing/2014/main" id="{32EDB5E5-9482-614D-F455-82320EB8950C}"/>
                  </a:ext>
                </a:extLst>
              </p:cNvPr>
              <p:cNvGrpSpPr/>
              <p:nvPr/>
            </p:nvGrpSpPr>
            <p:grpSpPr>
              <a:xfrm>
                <a:off x="9826875" y="3035111"/>
                <a:ext cx="1678095" cy="310726"/>
                <a:chOff x="607906" y="5159587"/>
                <a:chExt cx="1678095" cy="310726"/>
              </a:xfrm>
            </p:grpSpPr>
            <p:sp>
              <p:nvSpPr>
                <p:cNvPr id="1092" name="Rectangle 1091">
                  <a:extLst>
                    <a:ext uri="{FF2B5EF4-FFF2-40B4-BE49-F238E27FC236}">
                      <a16:creationId xmlns:a16="http://schemas.microsoft.com/office/drawing/2014/main" id="{B72E292A-AE75-86D8-F7F9-7BFB691AEC9B}"/>
                    </a:ext>
                  </a:extLst>
                </p:cNvPr>
                <p:cNvSpPr/>
                <p:nvPr/>
              </p:nvSpPr>
              <p:spPr>
                <a:xfrm>
                  <a:off x="607906" y="5171017"/>
                  <a:ext cx="543560"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55.95</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093" name="Rectangle 1092">
                  <a:extLst>
                    <a:ext uri="{FF2B5EF4-FFF2-40B4-BE49-F238E27FC236}">
                      <a16:creationId xmlns:a16="http://schemas.microsoft.com/office/drawing/2014/main" id="{083FD0B3-51BF-F4A6-385A-11C70ACC5471}"/>
                    </a:ext>
                  </a:extLst>
                </p:cNvPr>
                <p:cNvSpPr/>
                <p:nvPr/>
              </p:nvSpPr>
              <p:spPr>
                <a:xfrm>
                  <a:off x="1231900" y="5164879"/>
                  <a:ext cx="605368" cy="300142"/>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-39.0</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Error budget</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sp>
              <p:nvSpPr>
                <p:cNvPr id="1094" name="Rectangle 1093">
                  <a:extLst>
                    <a:ext uri="{FF2B5EF4-FFF2-40B4-BE49-F238E27FC236}">
                      <a16:creationId xmlns:a16="http://schemas.microsoft.com/office/drawing/2014/main" id="{01AFCEEE-CD58-03FD-046A-C53981626226}"/>
                    </a:ext>
                  </a:extLst>
                </p:cNvPr>
                <p:cNvSpPr/>
                <p:nvPr/>
              </p:nvSpPr>
              <p:spPr>
                <a:xfrm>
                  <a:off x="1917701" y="5159587"/>
                  <a:ext cx="368300" cy="3107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FFFFFF"/>
                      </a:solidFill>
                      <a:effectLst/>
                      <a:uLnTx/>
                      <a:uFillTx/>
                      <a:latin typeface="Arial"/>
                      <a:ea typeface="+mn-ea"/>
                      <a:cs typeface="+mn-cs"/>
                    </a:rPr>
                    <a:t>95</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0" cap="none" spc="0" normalizeH="0" baseline="0" noProof="0">
                      <a:ln>
                        <a:noFill/>
                      </a:ln>
                      <a:solidFill>
                        <a:srgbClr val="FFFFFF"/>
                      </a:solidFill>
                      <a:effectLst/>
                      <a:uLnTx/>
                      <a:uFillTx/>
                      <a:latin typeface="Arial"/>
                      <a:ea typeface="+mn-ea"/>
                      <a:cs typeface="+mn-cs"/>
                    </a:rPr>
                    <a:t>Target</a:t>
                  </a:r>
                  <a:endParaRPr kumimoji="1" lang="en-IN" sz="800" b="0" i="0" u="none" strike="noStrike" kern="0" cap="none" spc="0" normalizeH="0" baseline="0" noProof="0">
                    <a:ln>
                      <a:noFill/>
                    </a:ln>
                    <a:solidFill>
                      <a:srgbClr val="FFFFFF"/>
                    </a:solidFill>
                    <a:effectLst/>
                    <a:uLnTx/>
                    <a:uFillTx/>
                    <a:latin typeface="Arial"/>
                    <a:ea typeface="+mn-ea"/>
                    <a:cs typeface="+mn-cs"/>
                  </a:endParaRPr>
                </a:p>
              </p:txBody>
            </p:sp>
            <p:cxnSp>
              <p:nvCxnSpPr>
                <p:cNvPr id="1095" name="Straight Connector 1094">
                  <a:extLst>
                    <a:ext uri="{FF2B5EF4-FFF2-40B4-BE49-F238E27FC236}">
                      <a16:creationId xmlns:a16="http://schemas.microsoft.com/office/drawing/2014/main" id="{54B33150-5C72-45D2-4BFB-30E5C1F27391}"/>
                    </a:ext>
                  </a:extLst>
                </p:cNvPr>
                <p:cNvCxnSpPr>
                  <a:cxnSpLocks/>
                </p:cNvCxnSpPr>
                <p:nvPr/>
              </p:nvCxnSpPr>
              <p:spPr>
                <a:xfrm>
                  <a:off x="1191683" y="5182658"/>
                  <a:ext cx="0" cy="264584"/>
                </a:xfrm>
                <a:prstGeom prst="line">
                  <a:avLst/>
                </a:prstGeom>
                <a:noFill/>
                <a:ln w="3175" cap="flat" cmpd="sng" algn="ctr">
                  <a:solidFill>
                    <a:srgbClr val="FFFFFF"/>
                  </a:solidFill>
                  <a:prstDash val="dash"/>
                </a:ln>
                <a:effectLst/>
              </p:spPr>
            </p:cxnSp>
            <p:cxnSp>
              <p:nvCxnSpPr>
                <p:cNvPr id="1096" name="Straight Connector 1095">
                  <a:extLst>
                    <a:ext uri="{FF2B5EF4-FFF2-40B4-BE49-F238E27FC236}">
                      <a16:creationId xmlns:a16="http://schemas.microsoft.com/office/drawing/2014/main" id="{E2053914-86F0-4F94-76A0-1CF6A5C11415}"/>
                    </a:ext>
                  </a:extLst>
                </p:cNvPr>
                <p:cNvCxnSpPr>
                  <a:cxnSpLocks/>
                </p:cNvCxnSpPr>
                <p:nvPr/>
              </p:nvCxnSpPr>
              <p:spPr>
                <a:xfrm>
                  <a:off x="1877485" y="5182658"/>
                  <a:ext cx="0" cy="264584"/>
                </a:xfrm>
                <a:prstGeom prst="line">
                  <a:avLst/>
                </a:prstGeom>
                <a:noFill/>
                <a:ln w="3175" cap="flat" cmpd="sng" algn="ctr">
                  <a:solidFill>
                    <a:srgbClr val="FFFFFF"/>
                  </a:solidFill>
                  <a:prstDash val="dash"/>
                </a:ln>
                <a:effectLst/>
              </p:spPr>
            </p:cxnSp>
          </p:grpSp>
        </p:grpSp>
        <p:grpSp>
          <p:nvGrpSpPr>
            <p:cNvPr id="1076" name="Group 1075">
              <a:extLst>
                <a:ext uri="{FF2B5EF4-FFF2-40B4-BE49-F238E27FC236}">
                  <a16:creationId xmlns:a16="http://schemas.microsoft.com/office/drawing/2014/main" id="{5BDD74D0-07AA-5798-A530-5A203B92F7D9}"/>
                </a:ext>
              </a:extLst>
            </p:cNvPr>
            <p:cNvGrpSpPr/>
            <p:nvPr/>
          </p:nvGrpSpPr>
          <p:grpSpPr>
            <a:xfrm>
              <a:off x="9841518" y="1988220"/>
              <a:ext cx="823159" cy="660372"/>
              <a:chOff x="9781174" y="1875791"/>
              <a:chExt cx="848356" cy="661034"/>
            </a:xfrm>
          </p:grpSpPr>
          <p:sp>
            <p:nvSpPr>
              <p:cNvPr id="1084" name="Rectangle 1083">
                <a:extLst>
                  <a:ext uri="{FF2B5EF4-FFF2-40B4-BE49-F238E27FC236}">
                    <a16:creationId xmlns:a16="http://schemas.microsoft.com/office/drawing/2014/main" id="{83D398D7-EF54-E94C-B22D-13E69C1B8E5F}"/>
                  </a:ext>
                </a:extLst>
              </p:cNvPr>
              <p:cNvSpPr/>
              <p:nvPr/>
            </p:nvSpPr>
            <p:spPr>
              <a:xfrm>
                <a:off x="9876316" y="2066290"/>
                <a:ext cx="658072"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BC4328"/>
                    </a:solidFill>
                    <a:effectLst/>
                    <a:uLnTx/>
                    <a:uFillTx/>
                    <a:latin typeface="Arial"/>
                    <a:ea typeface="+mn-ea"/>
                    <a:cs typeface="+mn-cs"/>
                  </a:rPr>
                  <a:t>94.455</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grpSp>
            <p:nvGrpSpPr>
              <p:cNvPr id="1085" name="Group 1084">
                <a:extLst>
                  <a:ext uri="{FF2B5EF4-FFF2-40B4-BE49-F238E27FC236}">
                    <a16:creationId xmlns:a16="http://schemas.microsoft.com/office/drawing/2014/main" id="{70919D49-7B40-A845-2A9E-12A819434032}"/>
                  </a:ext>
                </a:extLst>
              </p:cNvPr>
              <p:cNvGrpSpPr/>
              <p:nvPr/>
            </p:nvGrpSpPr>
            <p:grpSpPr>
              <a:xfrm>
                <a:off x="10049777" y="2437765"/>
                <a:ext cx="311150" cy="99060"/>
                <a:chOff x="736600" y="5575300"/>
                <a:chExt cx="311150" cy="99060"/>
              </a:xfrm>
            </p:grpSpPr>
            <p:sp>
              <p:nvSpPr>
                <p:cNvPr id="1087" name="Rectangle 1086">
                  <a:extLst>
                    <a:ext uri="{FF2B5EF4-FFF2-40B4-BE49-F238E27FC236}">
                      <a16:creationId xmlns:a16="http://schemas.microsoft.com/office/drawing/2014/main" id="{2AD71FE2-67EC-5E24-268E-71724F860354}"/>
                    </a:ext>
                  </a:extLst>
                </p:cNvPr>
                <p:cNvSpPr/>
                <p:nvPr/>
              </p:nvSpPr>
              <p:spPr>
                <a:xfrm>
                  <a:off x="736600" y="5595197"/>
                  <a:ext cx="67733" cy="59266"/>
                </a:xfrm>
                <a:prstGeom prst="rect">
                  <a:avLst/>
                </a:prstGeom>
                <a:solidFill>
                  <a:srgbClr val="BC4328"/>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88" name="Rectangle 1087">
                  <a:extLst>
                    <a:ext uri="{FF2B5EF4-FFF2-40B4-BE49-F238E27FC236}">
                      <a16:creationId xmlns:a16="http://schemas.microsoft.com/office/drawing/2014/main" id="{2335DC39-DD45-4717-5E12-B7F7C0D334D2}"/>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sp>
            <p:nvSpPr>
              <p:cNvPr id="1086" name="Rectangle 1085">
                <a:extLst>
                  <a:ext uri="{FF2B5EF4-FFF2-40B4-BE49-F238E27FC236}">
                    <a16:creationId xmlns:a16="http://schemas.microsoft.com/office/drawing/2014/main" id="{B15DB3E2-C332-DD97-03E2-E38968896324}"/>
                  </a:ext>
                </a:extLst>
              </p:cNvPr>
              <p:cNvSpPr/>
              <p:nvPr/>
            </p:nvSpPr>
            <p:spPr>
              <a:xfrm>
                <a:off x="9781174" y="1875791"/>
                <a:ext cx="848356"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Service Perf</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grpSp>
          <p:nvGrpSpPr>
            <p:cNvPr id="1077" name="Group 1076">
              <a:extLst>
                <a:ext uri="{FF2B5EF4-FFF2-40B4-BE49-F238E27FC236}">
                  <a16:creationId xmlns:a16="http://schemas.microsoft.com/office/drawing/2014/main" id="{96B721C1-C864-5DB8-D368-BF6E5ACA5975}"/>
                </a:ext>
              </a:extLst>
            </p:cNvPr>
            <p:cNvGrpSpPr/>
            <p:nvPr/>
          </p:nvGrpSpPr>
          <p:grpSpPr>
            <a:xfrm>
              <a:off x="10835558" y="1988218"/>
              <a:ext cx="823159" cy="683990"/>
              <a:chOff x="10805641" y="1835215"/>
              <a:chExt cx="848356" cy="684676"/>
            </a:xfrm>
          </p:grpSpPr>
          <p:sp>
            <p:nvSpPr>
              <p:cNvPr id="1078" name="Rectangle 1077">
                <a:extLst>
                  <a:ext uri="{FF2B5EF4-FFF2-40B4-BE49-F238E27FC236}">
                    <a16:creationId xmlns:a16="http://schemas.microsoft.com/office/drawing/2014/main" id="{55FF470F-13D6-393D-A8AF-A2A2CFBF182A}"/>
                  </a:ext>
                </a:extLst>
              </p:cNvPr>
              <p:cNvSpPr/>
              <p:nvPr/>
            </p:nvSpPr>
            <p:spPr>
              <a:xfrm>
                <a:off x="10900783" y="2049356"/>
                <a:ext cx="658072" cy="287867"/>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0" cap="none" spc="0" normalizeH="0" baseline="0" noProof="0">
                    <a:ln>
                      <a:noFill/>
                    </a:ln>
                    <a:solidFill>
                      <a:srgbClr val="83B254"/>
                    </a:solidFill>
                    <a:effectLst/>
                    <a:uLnTx/>
                    <a:uFillTx/>
                    <a:latin typeface="Arial"/>
                    <a:ea typeface="+mn-ea"/>
                    <a:cs typeface="+mn-cs"/>
                  </a:rPr>
                  <a:t>97.500</a:t>
                </a:r>
                <a:r>
                  <a:rPr kumimoji="1" lang="en-US" sz="700" b="0" i="0" u="none" strike="noStrike" kern="0" cap="none" spc="0" normalizeH="0" baseline="0" noProof="0">
                    <a:ln>
                      <a:noFill/>
                    </a:ln>
                    <a:solidFill>
                      <a:srgbClr val="FFFFFF"/>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0" cap="none" spc="0" normalizeH="0" baseline="0" noProof="0">
                    <a:ln>
                      <a:noFill/>
                    </a:ln>
                    <a:solidFill>
                      <a:srgbClr val="FFFFFF"/>
                    </a:solidFill>
                    <a:effectLst/>
                    <a:uLnTx/>
                    <a:uFillTx/>
                    <a:latin typeface="Arial"/>
                    <a:ea typeface="+mn-ea"/>
                    <a:cs typeface="+mn-cs"/>
                  </a:rPr>
                  <a:t>SLO Status</a:t>
                </a:r>
                <a:endParaRPr kumimoji="1" lang="en-IN" sz="700" b="0" i="0" u="none" strike="noStrike" kern="0" cap="none" spc="0" normalizeH="0" baseline="0" noProof="0">
                  <a:ln>
                    <a:noFill/>
                  </a:ln>
                  <a:solidFill>
                    <a:srgbClr val="FFFFFF"/>
                  </a:solidFill>
                  <a:effectLst/>
                  <a:uLnTx/>
                  <a:uFillTx/>
                  <a:latin typeface="Arial"/>
                  <a:ea typeface="+mn-ea"/>
                  <a:cs typeface="+mn-cs"/>
                </a:endParaRPr>
              </a:p>
            </p:txBody>
          </p:sp>
          <p:grpSp>
            <p:nvGrpSpPr>
              <p:cNvPr id="1079" name="Group 1078">
                <a:extLst>
                  <a:ext uri="{FF2B5EF4-FFF2-40B4-BE49-F238E27FC236}">
                    <a16:creationId xmlns:a16="http://schemas.microsoft.com/office/drawing/2014/main" id="{159FF0B0-13FA-FC4F-2ADA-3B19F50ADEE7}"/>
                  </a:ext>
                </a:extLst>
              </p:cNvPr>
              <p:cNvGrpSpPr/>
              <p:nvPr/>
            </p:nvGrpSpPr>
            <p:grpSpPr>
              <a:xfrm>
                <a:off x="11074244" y="2420831"/>
                <a:ext cx="311150" cy="99060"/>
                <a:chOff x="736600" y="5575300"/>
                <a:chExt cx="311150" cy="99060"/>
              </a:xfrm>
            </p:grpSpPr>
            <p:sp>
              <p:nvSpPr>
                <p:cNvPr id="1082" name="Rectangle 1081">
                  <a:extLst>
                    <a:ext uri="{FF2B5EF4-FFF2-40B4-BE49-F238E27FC236}">
                      <a16:creationId xmlns:a16="http://schemas.microsoft.com/office/drawing/2014/main" id="{5B3A84F8-17BF-8771-315C-73BC3F20DA0A}"/>
                    </a:ext>
                  </a:extLst>
                </p:cNvPr>
                <p:cNvSpPr/>
                <p:nvPr/>
              </p:nvSpPr>
              <p:spPr>
                <a:xfrm>
                  <a:off x="736600" y="5595197"/>
                  <a:ext cx="67733" cy="5926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1083" name="Rectangle 1082">
                  <a:extLst>
                    <a:ext uri="{FF2B5EF4-FFF2-40B4-BE49-F238E27FC236}">
                      <a16:creationId xmlns:a16="http://schemas.microsoft.com/office/drawing/2014/main" id="{6FF72B7C-E770-250F-C0FE-5143408FA4EE}"/>
                    </a:ext>
                  </a:extLst>
                </p:cNvPr>
                <p:cNvSpPr/>
                <p:nvPr/>
              </p:nvSpPr>
              <p:spPr>
                <a:xfrm>
                  <a:off x="827619" y="5575300"/>
                  <a:ext cx="220131" cy="99060"/>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a:ln>
                        <a:noFill/>
                      </a:ln>
                      <a:solidFill>
                        <a:srgbClr val="FFFFFF"/>
                      </a:solidFill>
                      <a:effectLst/>
                      <a:uLnTx/>
                      <a:uFillTx/>
                      <a:latin typeface="Arial"/>
                      <a:ea typeface="+mn-ea"/>
                      <a:cs typeface="+mn-cs"/>
                    </a:rPr>
                    <a:t>Good</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grpSp>
          <p:sp>
            <p:nvSpPr>
              <p:cNvPr id="1080" name="Rectangle 1079">
                <a:extLst>
                  <a:ext uri="{FF2B5EF4-FFF2-40B4-BE49-F238E27FC236}">
                    <a16:creationId xmlns:a16="http://schemas.microsoft.com/office/drawing/2014/main" id="{8F0FAD9D-6DDF-BD8C-7487-C3A001DA67E1}"/>
                  </a:ext>
                </a:extLst>
              </p:cNvPr>
              <p:cNvSpPr/>
              <p:nvPr/>
            </p:nvSpPr>
            <p:spPr>
              <a:xfrm>
                <a:off x="10805641" y="1858857"/>
                <a:ext cx="848356" cy="107526"/>
              </a:xfrm>
              <a:prstGeom prst="rect">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0" cap="none" spc="0" normalizeH="0" baseline="0" noProof="0" err="1">
                    <a:ln>
                      <a:noFill/>
                    </a:ln>
                    <a:solidFill>
                      <a:srgbClr val="FFFFFF"/>
                    </a:solidFill>
                    <a:effectLst/>
                    <a:uLnTx/>
                    <a:uFillTx/>
                    <a:latin typeface="Arial"/>
                    <a:ea typeface="+mn-ea"/>
                    <a:cs typeface="+mn-cs"/>
                  </a:rPr>
                  <a:t>SLO</a:t>
                </a:r>
                <a:r>
                  <a:rPr kumimoji="1" lang="en-US" sz="600" b="0" i="0" u="none" strike="noStrike" kern="0" cap="none" spc="0" normalizeH="0" baseline="0" noProof="0">
                    <a:ln>
                      <a:noFill/>
                    </a:ln>
                    <a:solidFill>
                      <a:srgbClr val="FFFFFF"/>
                    </a:solidFill>
                    <a:effectLst/>
                    <a:uLnTx/>
                    <a:uFillTx/>
                    <a:latin typeface="Arial"/>
                    <a:ea typeface="+mn-ea"/>
                    <a:cs typeface="+mn-cs"/>
                  </a:rPr>
                  <a:t>: Service Perf</a:t>
                </a:r>
                <a:endParaRPr kumimoji="1" lang="en-IN" sz="600" b="0" i="0" u="none" strike="noStrike" kern="0" cap="none" spc="0" normalizeH="0" baseline="0" noProof="0">
                  <a:ln>
                    <a:noFill/>
                  </a:ln>
                  <a:solidFill>
                    <a:srgbClr val="FFFFFF"/>
                  </a:solidFill>
                  <a:effectLst/>
                  <a:uLnTx/>
                  <a:uFillTx/>
                  <a:latin typeface="Arial"/>
                  <a:ea typeface="+mn-ea"/>
                  <a:cs typeface="+mn-cs"/>
                </a:endParaRPr>
              </a:p>
            </p:txBody>
          </p:sp>
          <p:pic>
            <p:nvPicPr>
              <p:cNvPr id="1081" name="Graphic 1080" descr="Filter outline">
                <a:extLst>
                  <a:ext uri="{FF2B5EF4-FFF2-40B4-BE49-F238E27FC236}">
                    <a16:creationId xmlns:a16="http://schemas.microsoft.com/office/drawing/2014/main" id="{EF5CFE18-19A1-65C0-2D4C-921986D9384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70105" y="1835215"/>
                <a:ext cx="182880" cy="182880"/>
              </a:xfrm>
              <a:prstGeom prst="rect">
                <a:avLst/>
              </a:prstGeom>
            </p:spPr>
          </p:pic>
        </p:grpSp>
      </p:grpSp>
      <p:sp>
        <p:nvSpPr>
          <p:cNvPr id="1140" name="TextBox 1139">
            <a:extLst>
              <a:ext uri="{FF2B5EF4-FFF2-40B4-BE49-F238E27FC236}">
                <a16:creationId xmlns:a16="http://schemas.microsoft.com/office/drawing/2014/main" id="{C6978AF0-1A2E-E8D9-5441-324ED209A066}"/>
              </a:ext>
            </a:extLst>
          </p:cNvPr>
          <p:cNvSpPr txBox="1"/>
          <p:nvPr/>
        </p:nvSpPr>
        <p:spPr>
          <a:xfrm>
            <a:off x="8175742" y="5700225"/>
            <a:ext cx="3547829"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a:ln>
                  <a:noFill/>
                </a:ln>
                <a:solidFill>
                  <a:srgbClr val="404040"/>
                </a:solidFill>
                <a:effectLst/>
                <a:uLnTx/>
                <a:uFillTx/>
                <a:latin typeface="Arial"/>
                <a:ea typeface="+mn-ea"/>
                <a:cs typeface="+mn-cs"/>
              </a:rPr>
              <a:t>The error budget dashboard will help PM and team in identifying whether the API needs some attention like fixing it (depleted error budget) or it can handle more frequent feature releases</a:t>
            </a:r>
          </a:p>
        </p:txBody>
      </p:sp>
      <p:sp>
        <p:nvSpPr>
          <p:cNvPr id="1141" name="TextBox 1140">
            <a:extLst>
              <a:ext uri="{FF2B5EF4-FFF2-40B4-BE49-F238E27FC236}">
                <a16:creationId xmlns:a16="http://schemas.microsoft.com/office/drawing/2014/main" id="{4FA64A77-A28A-BFC1-7566-0A2AA7617A77}"/>
              </a:ext>
            </a:extLst>
          </p:cNvPr>
          <p:cNvSpPr txBox="1"/>
          <p:nvPr/>
        </p:nvSpPr>
        <p:spPr>
          <a:xfrm>
            <a:off x="2353592" y="5728642"/>
            <a:ext cx="3450441"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a:ln>
                  <a:noFill/>
                </a:ln>
                <a:solidFill>
                  <a:srgbClr val="404040"/>
                </a:solidFill>
                <a:effectLst/>
                <a:uLnTx/>
                <a:uFillTx/>
                <a:latin typeface="Arial"/>
                <a:ea typeface="+mn-ea"/>
                <a:cs typeface="+mn-cs"/>
              </a:rPr>
              <a:t>The SLO dashboard will help SRE in identifying, whether the API has a high impact (for example, an SLO of 99.999) and alert/incident related to it, is of the highest priority and need to fix it first</a:t>
            </a:r>
          </a:p>
        </p:txBody>
      </p:sp>
      <p:sp>
        <p:nvSpPr>
          <p:cNvPr id="1142" name="Callout: Up Arrow 1141">
            <a:extLst>
              <a:ext uri="{FF2B5EF4-FFF2-40B4-BE49-F238E27FC236}">
                <a16:creationId xmlns:a16="http://schemas.microsoft.com/office/drawing/2014/main" id="{83D2419A-47BA-5006-AB2D-66AA39CC513B}"/>
              </a:ext>
            </a:extLst>
          </p:cNvPr>
          <p:cNvSpPr/>
          <p:nvPr/>
        </p:nvSpPr>
        <p:spPr>
          <a:xfrm>
            <a:off x="760397" y="5572705"/>
            <a:ext cx="1617133" cy="662511"/>
          </a:xfrm>
          <a:prstGeom prst="upArrowCallout">
            <a:avLst>
              <a:gd name="adj1" fmla="val 52556"/>
              <a:gd name="adj2" fmla="val 26278"/>
              <a:gd name="adj3" fmla="val 25000"/>
              <a:gd name="adj4" fmla="val 75000"/>
            </a:avLst>
          </a:prstGeom>
          <a:solidFill>
            <a:srgbClr val="C2CEE6"/>
          </a:solidFill>
          <a:ln w="19050" cap="flat" cmpd="sng" algn="ctr">
            <a:solidFill>
              <a:srgbClr val="0080B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0" cap="none" spc="0" normalizeH="0" baseline="0" noProof="0">
                <a:ln>
                  <a:noFill/>
                </a:ln>
                <a:solidFill>
                  <a:srgbClr val="404040">
                    <a:lumMod val="50000"/>
                  </a:srgbClr>
                </a:solidFill>
                <a:effectLst/>
                <a:uLnTx/>
                <a:uFillTx/>
                <a:latin typeface="Arial"/>
                <a:ea typeface="+mn-ea"/>
                <a:cs typeface="+mn-cs"/>
              </a:rPr>
              <a:t>Represents the defined SLO for a value stream</a:t>
            </a:r>
          </a:p>
        </p:txBody>
      </p:sp>
      <p:sp>
        <p:nvSpPr>
          <p:cNvPr id="1143" name="Callout: Up Arrow 1142">
            <a:extLst>
              <a:ext uri="{FF2B5EF4-FFF2-40B4-BE49-F238E27FC236}">
                <a16:creationId xmlns:a16="http://schemas.microsoft.com/office/drawing/2014/main" id="{76FB4F4B-A3D7-4BA1-6E45-1276966CA9A1}"/>
              </a:ext>
            </a:extLst>
          </p:cNvPr>
          <p:cNvSpPr/>
          <p:nvPr/>
        </p:nvSpPr>
        <p:spPr>
          <a:xfrm>
            <a:off x="5912082" y="5572705"/>
            <a:ext cx="2277864" cy="662511"/>
          </a:xfrm>
          <a:prstGeom prst="upArrowCallout">
            <a:avLst>
              <a:gd name="adj1" fmla="val 50000"/>
              <a:gd name="adj2" fmla="val 25000"/>
              <a:gd name="adj3" fmla="val 25000"/>
              <a:gd name="adj4" fmla="val 75000"/>
            </a:avLst>
          </a:prstGeom>
          <a:solidFill>
            <a:srgbClr val="C2CEE6"/>
          </a:solidFill>
          <a:ln w="19050" cap="flat" cmpd="sng" algn="ctr">
            <a:solidFill>
              <a:srgbClr val="0080B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0" cap="none" spc="0" normalizeH="0" baseline="0" noProof="0">
                <a:ln>
                  <a:noFill/>
                </a:ln>
                <a:solidFill>
                  <a:srgbClr val="404040">
                    <a:lumMod val="50000"/>
                  </a:srgbClr>
                </a:solidFill>
                <a:effectLst/>
                <a:uLnTx/>
                <a:uFillTx/>
                <a:latin typeface="Arial"/>
                <a:ea typeface="+mn-ea"/>
                <a:cs typeface="+mn-cs"/>
              </a:rPr>
              <a:t>Represents the Error Budget left before it can impact the service</a:t>
            </a:r>
          </a:p>
        </p:txBody>
      </p:sp>
      <p:sp>
        <p:nvSpPr>
          <p:cNvPr id="1144" name="Speech Bubble: Rectangle 1143">
            <a:extLst>
              <a:ext uri="{FF2B5EF4-FFF2-40B4-BE49-F238E27FC236}">
                <a16:creationId xmlns:a16="http://schemas.microsoft.com/office/drawing/2014/main" id="{7175E0AF-1202-63AC-CDC9-0C633D5373A5}"/>
              </a:ext>
            </a:extLst>
          </p:cNvPr>
          <p:cNvSpPr/>
          <p:nvPr/>
        </p:nvSpPr>
        <p:spPr>
          <a:xfrm>
            <a:off x="84291" y="3172004"/>
            <a:ext cx="899258" cy="993049"/>
          </a:xfrm>
          <a:prstGeom prst="wedgeRectCallout">
            <a:avLst>
              <a:gd name="adj1" fmla="val 70524"/>
              <a:gd name="adj2" fmla="val 11101"/>
            </a:avLst>
          </a:prstGeom>
          <a:solidFill>
            <a:srgbClr val="C2CEE6"/>
          </a:solidFill>
          <a:ln w="19050" cap="flat" cmpd="sng" algn="ctr">
            <a:solidFill>
              <a:srgbClr val="0080B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0" cap="none" spc="0" normalizeH="0" baseline="0" noProof="0">
                <a:ln>
                  <a:noFill/>
                </a:ln>
                <a:solidFill>
                  <a:srgbClr val="404040">
                    <a:lumMod val="50000"/>
                  </a:srgbClr>
                </a:solidFill>
                <a:effectLst/>
                <a:uLnTx/>
                <a:uFillTx/>
                <a:latin typeface="Arial"/>
                <a:ea typeface="+mn-ea"/>
                <a:cs typeface="+mn-cs"/>
              </a:rPr>
              <a:t>A global view of the most active Application</a:t>
            </a:r>
          </a:p>
        </p:txBody>
      </p:sp>
      <p:sp>
        <p:nvSpPr>
          <p:cNvPr id="1145" name="Content Placeholder 2">
            <a:extLst>
              <a:ext uri="{FF2B5EF4-FFF2-40B4-BE49-F238E27FC236}">
                <a16:creationId xmlns:a16="http://schemas.microsoft.com/office/drawing/2014/main" id="{5AF33301-A020-3BCE-80CD-4A6CF3B470C6}"/>
              </a:ext>
            </a:extLst>
          </p:cNvPr>
          <p:cNvSpPr txBox="1">
            <a:spLocks/>
          </p:cNvSpPr>
          <p:nvPr/>
        </p:nvSpPr>
        <p:spPr>
          <a:xfrm>
            <a:off x="350773" y="602365"/>
            <a:ext cx="10972800" cy="279378"/>
          </a:xfrm>
          <a:prstGeom prst="rect">
            <a:avLst/>
          </a:prstGeom>
        </p:spPr>
        <p:txBody>
          <a:bodyPr>
            <a:noAutofit/>
          </a:bodyPr>
          <a:lst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0" marR="0" lvl="0" indent="0" algn="l" defTabSz="609555" rtl="0" eaLnBrk="1" fontAlgn="base" latinLnBrk="0" hangingPunct="1">
              <a:lnSpc>
                <a:spcPct val="100000"/>
              </a:lnSpc>
              <a:spcBef>
                <a:spcPct val="20000"/>
              </a:spcBef>
              <a:spcAft>
                <a:spcPct val="0"/>
              </a:spcAft>
              <a:buClrTx/>
              <a:buSzTx/>
              <a:buFont typeface="Arial" pitchFamily="34" charset="0"/>
              <a:buNone/>
              <a:tabLst/>
              <a:defRPr/>
            </a:pPr>
            <a:r>
              <a:rPr kumimoji="1" lang="en-GB" sz="1800" b="0" i="0" u="none" strike="noStrike" kern="1200" cap="none" spc="0" normalizeH="0" baseline="0" noProof="0">
                <a:ln>
                  <a:noFill/>
                </a:ln>
                <a:solidFill>
                  <a:srgbClr val="404040"/>
                </a:solidFill>
                <a:effectLst/>
                <a:uLnTx/>
                <a:uFillTx/>
                <a:latin typeface="Arial"/>
                <a:ea typeface="+mn-ea"/>
                <a:cs typeface="Arial"/>
              </a:rPr>
              <a:t>Define and implement the dashboard related to SLO and Error Budgets</a:t>
            </a:r>
          </a:p>
        </p:txBody>
      </p:sp>
    </p:spTree>
    <p:extLst>
      <p:ext uri="{BB962C8B-B14F-4D97-AF65-F5344CB8AC3E}">
        <p14:creationId xmlns:p14="http://schemas.microsoft.com/office/powerpoint/2010/main" val="3988721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US"/>
              <a:t>Target State: Tools, Automation &amp; E2E observability</a:t>
            </a:r>
          </a:p>
        </p:txBody>
      </p:sp>
      <p:sp>
        <p:nvSpPr>
          <p:cNvPr id="83" name="Rectangle 82">
            <a:extLst>
              <a:ext uri="{FF2B5EF4-FFF2-40B4-BE49-F238E27FC236}">
                <a16:creationId xmlns:a16="http://schemas.microsoft.com/office/drawing/2014/main" id="{1E7E2CC8-1D6C-E7C7-F329-21EAA41C7C24}"/>
              </a:ext>
            </a:extLst>
          </p:cNvPr>
          <p:cNvSpPr/>
          <p:nvPr/>
        </p:nvSpPr>
        <p:spPr>
          <a:xfrm>
            <a:off x="5994779" y="1067854"/>
            <a:ext cx="6169350" cy="5341821"/>
          </a:xfrm>
          <a:prstGeom prst="rect">
            <a:avLst/>
          </a:prstGeom>
          <a:solidFill>
            <a:srgbClr val="FFFFFF">
              <a:lumMod val="95000"/>
            </a:srgbClr>
          </a:solidFill>
          <a:ln w="9525" cap="flat" cmpd="sng" algn="ctr">
            <a:solidFill>
              <a:srgbClr val="FFFFFF">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cxnSp>
        <p:nvCxnSpPr>
          <p:cNvPr id="84" name="Straight Arrow Connector 83">
            <a:extLst>
              <a:ext uri="{FF2B5EF4-FFF2-40B4-BE49-F238E27FC236}">
                <a16:creationId xmlns:a16="http://schemas.microsoft.com/office/drawing/2014/main" id="{0640A713-2542-C056-DFDB-6A53C475F5EF}"/>
              </a:ext>
            </a:extLst>
          </p:cNvPr>
          <p:cNvCxnSpPr>
            <a:cxnSpLocks/>
          </p:cNvCxnSpPr>
          <p:nvPr/>
        </p:nvCxnSpPr>
        <p:spPr>
          <a:xfrm>
            <a:off x="8289509" y="2884455"/>
            <a:ext cx="0" cy="1476000"/>
          </a:xfrm>
          <a:prstGeom prst="straightConnector1">
            <a:avLst/>
          </a:prstGeom>
          <a:noFill/>
          <a:ln w="25400" cap="flat" cmpd="sng" algn="ctr">
            <a:solidFill>
              <a:schemeClr val="accent2"/>
            </a:solidFill>
            <a:prstDash val="solid"/>
            <a:tailEnd type="triangle"/>
          </a:ln>
          <a:effectLst/>
        </p:spPr>
      </p:cxnSp>
      <p:cxnSp>
        <p:nvCxnSpPr>
          <p:cNvPr id="85" name="Straight Arrow Connector 84">
            <a:extLst>
              <a:ext uri="{FF2B5EF4-FFF2-40B4-BE49-F238E27FC236}">
                <a16:creationId xmlns:a16="http://schemas.microsoft.com/office/drawing/2014/main" id="{1D126B4B-E4AC-BB71-E8EC-2392CD85F008}"/>
              </a:ext>
            </a:extLst>
          </p:cNvPr>
          <p:cNvCxnSpPr>
            <a:cxnSpLocks/>
          </p:cNvCxnSpPr>
          <p:nvPr/>
        </p:nvCxnSpPr>
        <p:spPr>
          <a:xfrm>
            <a:off x="9792872" y="2866328"/>
            <a:ext cx="0" cy="1329167"/>
          </a:xfrm>
          <a:prstGeom prst="straightConnector1">
            <a:avLst/>
          </a:prstGeom>
          <a:noFill/>
          <a:ln w="25400" cap="flat" cmpd="sng" algn="ctr">
            <a:solidFill>
              <a:schemeClr val="accent2"/>
            </a:solidFill>
            <a:prstDash val="solid"/>
            <a:tailEnd type="triangle"/>
          </a:ln>
          <a:effectLst/>
        </p:spPr>
      </p:cxnSp>
      <p:cxnSp>
        <p:nvCxnSpPr>
          <p:cNvPr id="86" name="Straight Arrow Connector 85">
            <a:extLst>
              <a:ext uri="{FF2B5EF4-FFF2-40B4-BE49-F238E27FC236}">
                <a16:creationId xmlns:a16="http://schemas.microsoft.com/office/drawing/2014/main" id="{2698DC07-2745-B970-3492-AE4BAF4D95E7}"/>
              </a:ext>
            </a:extLst>
          </p:cNvPr>
          <p:cNvCxnSpPr>
            <a:cxnSpLocks/>
          </p:cNvCxnSpPr>
          <p:nvPr/>
        </p:nvCxnSpPr>
        <p:spPr>
          <a:xfrm flipH="1">
            <a:off x="11286811" y="2884312"/>
            <a:ext cx="0" cy="960068"/>
          </a:xfrm>
          <a:prstGeom prst="straightConnector1">
            <a:avLst/>
          </a:prstGeom>
          <a:noFill/>
          <a:ln w="25400" cap="flat" cmpd="sng" algn="ctr">
            <a:solidFill>
              <a:schemeClr val="accent2"/>
            </a:solidFill>
            <a:prstDash val="solid"/>
            <a:tailEnd type="triangle"/>
          </a:ln>
          <a:effectLst/>
        </p:spPr>
      </p:cxnSp>
      <p:cxnSp>
        <p:nvCxnSpPr>
          <p:cNvPr id="87" name="Straight Arrow Connector 86">
            <a:extLst>
              <a:ext uri="{FF2B5EF4-FFF2-40B4-BE49-F238E27FC236}">
                <a16:creationId xmlns:a16="http://schemas.microsoft.com/office/drawing/2014/main" id="{7CBE609E-0160-C631-D105-19D2363C4086}"/>
              </a:ext>
            </a:extLst>
          </p:cNvPr>
          <p:cNvCxnSpPr>
            <a:cxnSpLocks/>
          </p:cNvCxnSpPr>
          <p:nvPr/>
        </p:nvCxnSpPr>
        <p:spPr>
          <a:xfrm>
            <a:off x="6786145" y="2884456"/>
            <a:ext cx="0" cy="1560500"/>
          </a:xfrm>
          <a:prstGeom prst="straightConnector1">
            <a:avLst/>
          </a:prstGeom>
          <a:noFill/>
          <a:ln w="25400" cap="flat" cmpd="sng" algn="ctr">
            <a:solidFill>
              <a:schemeClr val="accent2"/>
            </a:solidFill>
            <a:prstDash val="solid"/>
            <a:tailEnd type="triangle"/>
          </a:ln>
          <a:effectLst/>
        </p:spPr>
      </p:cxnSp>
      <p:sp>
        <p:nvSpPr>
          <p:cNvPr id="88" name="Arrow: Right 87">
            <a:extLst>
              <a:ext uri="{FF2B5EF4-FFF2-40B4-BE49-F238E27FC236}">
                <a16:creationId xmlns:a16="http://schemas.microsoft.com/office/drawing/2014/main" id="{02F7D347-153D-9352-A8BA-5DB9A221BE60}"/>
              </a:ext>
            </a:extLst>
          </p:cNvPr>
          <p:cNvSpPr/>
          <p:nvPr/>
        </p:nvSpPr>
        <p:spPr>
          <a:xfrm>
            <a:off x="4969096" y="2101505"/>
            <a:ext cx="1034903" cy="525907"/>
          </a:xfrm>
          <a:prstGeom prst="rightArrow">
            <a:avLst/>
          </a:prstGeom>
          <a:solidFill>
            <a:schemeClr val="bg2">
              <a:lumMod val="40000"/>
              <a:lumOff val="60000"/>
            </a:scheme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5B96">
                  <a:lumMod val="75000"/>
                </a:srgbClr>
              </a:solidFill>
              <a:effectLst/>
              <a:uLnTx/>
              <a:uFillTx/>
              <a:latin typeface="Arial"/>
              <a:ea typeface="+mn-ea"/>
              <a:cs typeface="+mn-cs"/>
            </a:endParaRPr>
          </a:p>
        </p:txBody>
      </p:sp>
      <p:sp>
        <p:nvSpPr>
          <p:cNvPr id="89" name="Arrow: Right 88">
            <a:extLst>
              <a:ext uri="{FF2B5EF4-FFF2-40B4-BE49-F238E27FC236}">
                <a16:creationId xmlns:a16="http://schemas.microsoft.com/office/drawing/2014/main" id="{DA6F88A9-2FBA-DAD0-BFC8-6CA4F05D1B0C}"/>
              </a:ext>
            </a:extLst>
          </p:cNvPr>
          <p:cNvSpPr/>
          <p:nvPr/>
        </p:nvSpPr>
        <p:spPr>
          <a:xfrm>
            <a:off x="4953347" y="3817957"/>
            <a:ext cx="1034903" cy="525907"/>
          </a:xfrm>
          <a:prstGeom prst="rightArrow">
            <a:avLst/>
          </a:prstGeom>
          <a:solidFill>
            <a:schemeClr val="bg2">
              <a:lumMod val="40000"/>
              <a:lumOff val="60000"/>
            </a:scheme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5B96">
                  <a:lumMod val="75000"/>
                </a:srgbClr>
              </a:solidFill>
              <a:effectLst/>
              <a:uLnTx/>
              <a:uFillTx/>
              <a:latin typeface="Arial"/>
              <a:ea typeface="+mn-ea"/>
              <a:cs typeface="+mn-cs"/>
            </a:endParaRPr>
          </a:p>
        </p:txBody>
      </p:sp>
      <p:sp>
        <p:nvSpPr>
          <p:cNvPr id="90" name="Arrow: Right 89">
            <a:extLst>
              <a:ext uri="{FF2B5EF4-FFF2-40B4-BE49-F238E27FC236}">
                <a16:creationId xmlns:a16="http://schemas.microsoft.com/office/drawing/2014/main" id="{5455418D-BD87-9418-E025-3D5DBAC41C98}"/>
              </a:ext>
            </a:extLst>
          </p:cNvPr>
          <p:cNvSpPr/>
          <p:nvPr/>
        </p:nvSpPr>
        <p:spPr>
          <a:xfrm>
            <a:off x="4969095" y="5500703"/>
            <a:ext cx="1034903" cy="525907"/>
          </a:xfrm>
          <a:prstGeom prst="rightArrow">
            <a:avLst/>
          </a:prstGeom>
          <a:solidFill>
            <a:schemeClr val="bg2">
              <a:lumMod val="40000"/>
              <a:lumOff val="60000"/>
            </a:scheme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5B96">
                  <a:lumMod val="75000"/>
                </a:srgbClr>
              </a:solidFill>
              <a:effectLst/>
              <a:uLnTx/>
              <a:uFillTx/>
              <a:latin typeface="Arial"/>
              <a:ea typeface="+mn-ea"/>
              <a:cs typeface="+mn-cs"/>
            </a:endParaRPr>
          </a:p>
        </p:txBody>
      </p:sp>
      <p:sp>
        <p:nvSpPr>
          <p:cNvPr id="91" name="Rectangle 90">
            <a:extLst>
              <a:ext uri="{FF2B5EF4-FFF2-40B4-BE49-F238E27FC236}">
                <a16:creationId xmlns:a16="http://schemas.microsoft.com/office/drawing/2014/main" id="{D6E3CA0A-9F98-8725-EC22-FA4DCE867354}"/>
              </a:ext>
            </a:extLst>
          </p:cNvPr>
          <p:cNvSpPr/>
          <p:nvPr/>
        </p:nvSpPr>
        <p:spPr>
          <a:xfrm>
            <a:off x="6170602" y="1215000"/>
            <a:ext cx="5817704" cy="720000"/>
          </a:xfrm>
          <a:prstGeom prst="rect">
            <a:avLst/>
          </a:prstGeom>
          <a:pattFill prst="pct60">
            <a:fgClr>
              <a:srgbClr val="FFFFFF">
                <a:lumMod val="95000"/>
              </a:srgbClr>
            </a:fgClr>
            <a:bgClr>
              <a:srgbClr val="FFFFFF"/>
            </a:bgClr>
          </a:pattFill>
          <a:ln w="19050" cap="flat" cmpd="sng" algn="ctr">
            <a:solidFill>
              <a:schemeClr val="accent2"/>
            </a:solidFill>
            <a:prstDash val="solid"/>
          </a:ln>
          <a:effectLst>
            <a:outerShdw blurRad="50800" dist="38100" dir="10800000" algn="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3D47385A-C8AE-4030-97F6-ADBF044E84F7}"/>
              </a:ext>
            </a:extLst>
          </p:cNvPr>
          <p:cNvSpPr/>
          <p:nvPr/>
        </p:nvSpPr>
        <p:spPr>
          <a:xfrm>
            <a:off x="153164" y="722376"/>
            <a:ext cx="4815932" cy="5687302"/>
          </a:xfrm>
          <a:prstGeom prst="rect">
            <a:avLst/>
          </a:prstGeom>
          <a:solidFill>
            <a:srgbClr val="FFFFFF">
              <a:lumMod val="95000"/>
            </a:srgbClr>
          </a:solidFill>
          <a:ln w="9525" cap="flat" cmpd="sng" algn="ctr">
            <a:solidFill>
              <a:srgbClr val="FFFFFF">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F221C8ED-9633-D0A1-D366-7B90870FCF39}"/>
              </a:ext>
            </a:extLst>
          </p:cNvPr>
          <p:cNvSpPr/>
          <p:nvPr/>
        </p:nvSpPr>
        <p:spPr>
          <a:xfrm>
            <a:off x="547146" y="2479393"/>
            <a:ext cx="1153547" cy="2213083"/>
          </a:xfrm>
          <a:prstGeom prst="rect">
            <a:avLst/>
          </a:prstGeom>
          <a:solidFill>
            <a:schemeClr val="bg2">
              <a:lumMod val="20000"/>
              <a:lumOff val="80000"/>
            </a:schemeClr>
          </a:solidFill>
          <a:ln w="2540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94" name="Rectangle 93">
            <a:extLst>
              <a:ext uri="{FF2B5EF4-FFF2-40B4-BE49-F238E27FC236}">
                <a16:creationId xmlns:a16="http://schemas.microsoft.com/office/drawing/2014/main" id="{221DA856-D568-50FF-A95C-1EDDAA14D2FB}"/>
              </a:ext>
            </a:extLst>
          </p:cNvPr>
          <p:cNvSpPr/>
          <p:nvPr/>
        </p:nvSpPr>
        <p:spPr>
          <a:xfrm>
            <a:off x="671791" y="4178808"/>
            <a:ext cx="914271" cy="377407"/>
          </a:xfrm>
          <a:prstGeom prst="rect">
            <a:avLst/>
          </a:prstGeom>
          <a:solidFill>
            <a:srgbClr val="FFFFFF"/>
          </a:solidFill>
          <a:ln w="635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Bare metal</a:t>
            </a:r>
          </a:p>
        </p:txBody>
      </p:sp>
      <p:sp>
        <p:nvSpPr>
          <p:cNvPr id="95" name="Rectangle 94">
            <a:extLst>
              <a:ext uri="{FF2B5EF4-FFF2-40B4-BE49-F238E27FC236}">
                <a16:creationId xmlns:a16="http://schemas.microsoft.com/office/drawing/2014/main" id="{CD4A2D84-BE27-E846-FDAE-12DF48CDCE95}"/>
              </a:ext>
            </a:extLst>
          </p:cNvPr>
          <p:cNvSpPr/>
          <p:nvPr/>
        </p:nvSpPr>
        <p:spPr>
          <a:xfrm>
            <a:off x="658584" y="2761956"/>
            <a:ext cx="914271" cy="377407"/>
          </a:xfrm>
          <a:prstGeom prst="rect">
            <a:avLst/>
          </a:prstGeom>
          <a:solidFill>
            <a:srgbClr val="FFFFFF"/>
          </a:solidFill>
          <a:ln w="635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Kubernetes</a:t>
            </a:r>
          </a:p>
        </p:txBody>
      </p:sp>
      <p:sp>
        <p:nvSpPr>
          <p:cNvPr id="96" name="Rectangle 95">
            <a:extLst>
              <a:ext uri="{FF2B5EF4-FFF2-40B4-BE49-F238E27FC236}">
                <a16:creationId xmlns:a16="http://schemas.microsoft.com/office/drawing/2014/main" id="{66873509-0C2D-02F4-1205-93C09C407CCC}"/>
              </a:ext>
            </a:extLst>
          </p:cNvPr>
          <p:cNvSpPr/>
          <p:nvPr/>
        </p:nvSpPr>
        <p:spPr>
          <a:xfrm>
            <a:off x="671791" y="3729198"/>
            <a:ext cx="914271" cy="377407"/>
          </a:xfrm>
          <a:prstGeom prst="rect">
            <a:avLst/>
          </a:prstGeom>
          <a:solidFill>
            <a:srgbClr val="FFFFFF"/>
          </a:solidFill>
          <a:ln w="635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VM</a:t>
            </a:r>
          </a:p>
        </p:txBody>
      </p:sp>
      <p:sp>
        <p:nvSpPr>
          <p:cNvPr id="97" name="Rectangle 96">
            <a:extLst>
              <a:ext uri="{FF2B5EF4-FFF2-40B4-BE49-F238E27FC236}">
                <a16:creationId xmlns:a16="http://schemas.microsoft.com/office/drawing/2014/main" id="{12FD480B-CD98-E395-FB6B-E38564A12378}"/>
              </a:ext>
            </a:extLst>
          </p:cNvPr>
          <p:cNvSpPr/>
          <p:nvPr/>
        </p:nvSpPr>
        <p:spPr>
          <a:xfrm>
            <a:off x="656062" y="3245577"/>
            <a:ext cx="914271" cy="377407"/>
          </a:xfrm>
          <a:prstGeom prst="rect">
            <a:avLst/>
          </a:prstGeom>
          <a:solidFill>
            <a:srgbClr val="FFFFFF"/>
          </a:solidFill>
          <a:ln w="635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Cloud</a:t>
            </a:r>
          </a:p>
        </p:txBody>
      </p:sp>
      <p:pic>
        <p:nvPicPr>
          <p:cNvPr id="98" name="Picture 14">
            <a:extLst>
              <a:ext uri="{FF2B5EF4-FFF2-40B4-BE49-F238E27FC236}">
                <a16:creationId xmlns:a16="http://schemas.microsoft.com/office/drawing/2014/main" id="{C01D1FE9-E035-7957-2F99-E2B9E9A23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136" y="2759988"/>
            <a:ext cx="111559" cy="153708"/>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
            <a:extLst>
              <a:ext uri="{FF2B5EF4-FFF2-40B4-BE49-F238E27FC236}">
                <a16:creationId xmlns:a16="http://schemas.microsoft.com/office/drawing/2014/main" id="{0850CF14-15AD-EBAA-A94C-A60ED6AD8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017" y="3342573"/>
            <a:ext cx="144659" cy="18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8">
            <a:extLst>
              <a:ext uri="{FF2B5EF4-FFF2-40B4-BE49-F238E27FC236}">
                <a16:creationId xmlns:a16="http://schemas.microsoft.com/office/drawing/2014/main" id="{CE2E4B19-A472-E756-0610-06D834ABD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560" y="4208258"/>
            <a:ext cx="185520" cy="7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a:extLst>
              <a:ext uri="{FF2B5EF4-FFF2-40B4-BE49-F238E27FC236}">
                <a16:creationId xmlns:a16="http://schemas.microsoft.com/office/drawing/2014/main" id="{CD00C8A5-9AF6-1EB2-FE69-80D3A93167A3}"/>
              </a:ext>
            </a:extLst>
          </p:cNvPr>
          <p:cNvSpPr/>
          <p:nvPr/>
        </p:nvSpPr>
        <p:spPr>
          <a:xfrm>
            <a:off x="547146" y="2462490"/>
            <a:ext cx="1153548" cy="227263"/>
          </a:xfrm>
          <a:prstGeom prst="rect">
            <a:avLst/>
          </a:prstGeom>
          <a:solidFill>
            <a:schemeClr val="accent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FFFFFF"/>
                </a:solidFill>
                <a:effectLst/>
                <a:uLnTx/>
                <a:uFillTx/>
                <a:latin typeface="Arial"/>
                <a:ea typeface="+mn-ea"/>
                <a:cs typeface="+mn-cs"/>
              </a:rPr>
              <a:t>Infra Layer</a:t>
            </a:r>
            <a:endParaRPr kumimoji="1" lang="en-IN" sz="1050" b="1" i="0" u="none" strike="noStrike" kern="0" cap="none" spc="0" normalizeH="0" baseline="0" noProof="0">
              <a:ln>
                <a:noFill/>
              </a:ln>
              <a:solidFill>
                <a:srgbClr val="FFFFFF"/>
              </a:solidFill>
              <a:effectLst/>
              <a:uLnTx/>
              <a:uFillTx/>
              <a:latin typeface="Arial"/>
              <a:ea typeface="+mn-ea"/>
              <a:cs typeface="+mn-cs"/>
            </a:endParaRPr>
          </a:p>
        </p:txBody>
      </p:sp>
      <p:sp>
        <p:nvSpPr>
          <p:cNvPr id="102" name="Arrow: Up-Down 101">
            <a:extLst>
              <a:ext uri="{FF2B5EF4-FFF2-40B4-BE49-F238E27FC236}">
                <a16:creationId xmlns:a16="http://schemas.microsoft.com/office/drawing/2014/main" id="{FB30B219-8895-9C74-E79A-B3EBD74B98FA}"/>
              </a:ext>
            </a:extLst>
          </p:cNvPr>
          <p:cNvSpPr/>
          <p:nvPr/>
        </p:nvSpPr>
        <p:spPr>
          <a:xfrm rot="16200000">
            <a:off x="3032267" y="3500622"/>
            <a:ext cx="169457" cy="359580"/>
          </a:xfrm>
          <a:prstGeom prst="upDownArrow">
            <a:avLst/>
          </a:prstGeom>
          <a:solidFill>
            <a:schemeClr val="accent2"/>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F253C983-469C-F4A2-5A6D-CF8BCF5B16CA}"/>
              </a:ext>
            </a:extLst>
          </p:cNvPr>
          <p:cNvSpPr/>
          <p:nvPr/>
        </p:nvSpPr>
        <p:spPr>
          <a:xfrm>
            <a:off x="8407797" y="1404909"/>
            <a:ext cx="936000" cy="360000"/>
          </a:xfrm>
          <a:prstGeom prst="rect">
            <a:avLst/>
          </a:prstGeom>
          <a:solidFill>
            <a:srgbClr val="FFFFFF"/>
          </a:solidFill>
          <a:ln w="2540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sz="900" b="0" i="0" u="none" strike="noStrike" kern="0" cap="none" spc="0" normalizeH="0" baseline="0" noProof="0">
                <a:ln>
                  <a:noFill/>
                </a:ln>
                <a:solidFill>
                  <a:srgbClr val="404040"/>
                </a:solidFill>
                <a:effectLst/>
                <a:uLnTx/>
                <a:uFillTx/>
                <a:latin typeface="Arial"/>
                <a:ea typeface="+mn-ea"/>
                <a:cs typeface="+mn-cs"/>
              </a:rPr>
              <a:t>MSSQL</a:t>
            </a:r>
          </a:p>
        </p:txBody>
      </p:sp>
      <p:sp>
        <p:nvSpPr>
          <p:cNvPr id="104" name="Rectangle 103">
            <a:extLst>
              <a:ext uri="{FF2B5EF4-FFF2-40B4-BE49-F238E27FC236}">
                <a16:creationId xmlns:a16="http://schemas.microsoft.com/office/drawing/2014/main" id="{F449240F-17B3-4FA9-D956-E1851D47997D}"/>
              </a:ext>
            </a:extLst>
          </p:cNvPr>
          <p:cNvSpPr/>
          <p:nvPr/>
        </p:nvSpPr>
        <p:spPr>
          <a:xfrm>
            <a:off x="6318145" y="1402017"/>
            <a:ext cx="936000" cy="360000"/>
          </a:xfrm>
          <a:prstGeom prst="rect">
            <a:avLst/>
          </a:prstGeom>
          <a:solidFill>
            <a:srgbClr val="FFFFFF"/>
          </a:solidFill>
          <a:ln w="2540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sz="900" b="0" i="0" u="none" strike="noStrike" kern="0" cap="none" spc="0" normalizeH="0" baseline="0" noProof="0">
                <a:ln>
                  <a:noFill/>
                </a:ln>
                <a:solidFill>
                  <a:srgbClr val="404040"/>
                </a:solidFill>
                <a:effectLst/>
                <a:uLnTx/>
                <a:uFillTx/>
                <a:latin typeface="Arial"/>
                <a:ea typeface="+mn-ea"/>
                <a:cs typeface="+mn-cs"/>
              </a:rPr>
              <a:t>InfluxDB </a:t>
            </a:r>
          </a:p>
        </p:txBody>
      </p:sp>
      <p:sp>
        <p:nvSpPr>
          <p:cNvPr id="105" name="Rectangle 104">
            <a:extLst>
              <a:ext uri="{FF2B5EF4-FFF2-40B4-BE49-F238E27FC236}">
                <a16:creationId xmlns:a16="http://schemas.microsoft.com/office/drawing/2014/main" id="{651CCAA4-E31B-2511-811C-177167244A15}"/>
              </a:ext>
            </a:extLst>
          </p:cNvPr>
          <p:cNvSpPr/>
          <p:nvPr/>
        </p:nvSpPr>
        <p:spPr>
          <a:xfrm>
            <a:off x="7369992" y="1402017"/>
            <a:ext cx="936000" cy="360000"/>
          </a:xfrm>
          <a:prstGeom prst="rect">
            <a:avLst/>
          </a:prstGeom>
          <a:solidFill>
            <a:srgbClr val="FFFFFF"/>
          </a:solidFill>
          <a:ln w="2540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GB" sz="900" b="0" i="0" u="none" strike="noStrike" kern="0" cap="none" spc="0" normalizeH="0" baseline="0" noProof="0">
                <a:ln>
                  <a:noFill/>
                </a:ln>
                <a:solidFill>
                  <a:srgbClr val="404040"/>
                </a:solidFill>
                <a:effectLst/>
                <a:uLnTx/>
                <a:uFillTx/>
                <a:latin typeface="Arial"/>
                <a:ea typeface="+mn-ea"/>
                <a:cs typeface="+mn-cs"/>
              </a:rPr>
              <a:t>MongoDB </a:t>
            </a:r>
          </a:p>
        </p:txBody>
      </p:sp>
      <p:pic>
        <p:nvPicPr>
          <p:cNvPr id="106" name="Picture 105" descr="Shape&#10;&#10;Description automatically generated">
            <a:extLst>
              <a:ext uri="{FF2B5EF4-FFF2-40B4-BE49-F238E27FC236}">
                <a16:creationId xmlns:a16="http://schemas.microsoft.com/office/drawing/2014/main" id="{CDDC7C6B-CE61-F605-EEEA-8D162D553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711" y="1463138"/>
            <a:ext cx="207315" cy="202568"/>
          </a:xfrm>
          <a:prstGeom prst="rect">
            <a:avLst/>
          </a:prstGeom>
        </p:spPr>
      </p:pic>
      <p:pic>
        <p:nvPicPr>
          <p:cNvPr id="107" name="Picture 3">
            <a:extLst>
              <a:ext uri="{FF2B5EF4-FFF2-40B4-BE49-F238E27FC236}">
                <a16:creationId xmlns:a16="http://schemas.microsoft.com/office/drawing/2014/main" id="{5066230B-5D32-3393-1494-AC02F41D08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6570" y="1503685"/>
            <a:ext cx="124859" cy="15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4">
            <a:extLst>
              <a:ext uri="{FF2B5EF4-FFF2-40B4-BE49-F238E27FC236}">
                <a16:creationId xmlns:a16="http://schemas.microsoft.com/office/drawing/2014/main" id="{7C79CD57-D0B0-D6FC-B57E-02556E92CF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2570" y="1503685"/>
            <a:ext cx="202225" cy="12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08">
            <a:extLst>
              <a:ext uri="{FF2B5EF4-FFF2-40B4-BE49-F238E27FC236}">
                <a16:creationId xmlns:a16="http://schemas.microsoft.com/office/drawing/2014/main" id="{42163F6C-39FF-54FA-5DD9-7FD073120924}"/>
              </a:ext>
            </a:extLst>
          </p:cNvPr>
          <p:cNvSpPr txBox="1"/>
          <p:nvPr/>
        </p:nvSpPr>
        <p:spPr>
          <a:xfrm>
            <a:off x="9936464" y="1279595"/>
            <a:ext cx="1460747"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rgbClr val="AA3C80"/>
                </a:solidFill>
                <a:effectLst/>
                <a:uLnTx/>
                <a:uFillTx/>
                <a:latin typeface="Arial"/>
                <a:ea typeface="+mn-ea"/>
                <a:cs typeface="+mn-cs"/>
              </a:rPr>
              <a:t>Centralised DB</a:t>
            </a:r>
          </a:p>
        </p:txBody>
      </p:sp>
      <p:sp>
        <p:nvSpPr>
          <p:cNvPr id="110" name="TextBox 109">
            <a:extLst>
              <a:ext uri="{FF2B5EF4-FFF2-40B4-BE49-F238E27FC236}">
                <a16:creationId xmlns:a16="http://schemas.microsoft.com/office/drawing/2014/main" id="{13687ED1-3601-AC6B-2AA0-058189E3E67C}"/>
              </a:ext>
            </a:extLst>
          </p:cNvPr>
          <p:cNvSpPr txBox="1"/>
          <p:nvPr/>
        </p:nvSpPr>
        <p:spPr>
          <a:xfrm>
            <a:off x="9367188" y="1503685"/>
            <a:ext cx="259930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404040"/>
                </a:solidFill>
                <a:effectLst/>
                <a:uLnTx/>
                <a:uFillTx/>
                <a:latin typeface="Arial"/>
                <a:ea typeface="+mn-ea"/>
                <a:cs typeface="+mn-cs"/>
              </a:rPr>
              <a:t>Data collated from all the monitoring sources to use in Dashboards and AIOps</a:t>
            </a:r>
          </a:p>
        </p:txBody>
      </p:sp>
      <p:sp>
        <p:nvSpPr>
          <p:cNvPr id="111" name="Rectangle 110">
            <a:extLst>
              <a:ext uri="{FF2B5EF4-FFF2-40B4-BE49-F238E27FC236}">
                <a16:creationId xmlns:a16="http://schemas.microsoft.com/office/drawing/2014/main" id="{78A61FF4-88C9-541B-7D63-F3606663D652}"/>
              </a:ext>
            </a:extLst>
          </p:cNvPr>
          <p:cNvSpPr/>
          <p:nvPr/>
        </p:nvSpPr>
        <p:spPr>
          <a:xfrm>
            <a:off x="5087694" y="1096539"/>
            <a:ext cx="269748" cy="5236638"/>
          </a:xfrm>
          <a:prstGeom prst="rect">
            <a:avLst/>
          </a:prstGeom>
          <a:solidFill>
            <a:schemeClr val="bg2">
              <a:lumMod val="40000"/>
              <a:lumOff val="60000"/>
            </a:schemeClr>
          </a:solidFill>
          <a:ln w="9525" cap="flat" cmpd="sng" algn="ctr">
            <a:no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005B96">
                    <a:lumMod val="75000"/>
                  </a:srgbClr>
                </a:solidFill>
                <a:effectLst/>
                <a:uLnTx/>
                <a:uFillTx/>
                <a:latin typeface="Arial"/>
                <a:ea typeface="+mn-ea"/>
                <a:cs typeface="+mn-cs"/>
              </a:rPr>
              <a:t>Efficient Tools Configuration &amp; Monitoring</a:t>
            </a:r>
            <a:endParaRPr kumimoji="1" lang="en-IN" sz="1050" b="1" i="0" u="none" strike="noStrike" kern="0" cap="none" spc="0" normalizeH="0" baseline="0" noProof="0">
              <a:ln>
                <a:noFill/>
              </a:ln>
              <a:solidFill>
                <a:srgbClr val="005B96">
                  <a:lumMod val="75000"/>
                </a:srgbClr>
              </a:solidFill>
              <a:effectLst/>
              <a:uLnTx/>
              <a:uFillTx/>
              <a:latin typeface="Arial"/>
              <a:ea typeface="+mn-ea"/>
              <a:cs typeface="+mn-cs"/>
            </a:endParaRPr>
          </a:p>
        </p:txBody>
      </p:sp>
      <p:sp>
        <p:nvSpPr>
          <p:cNvPr id="112" name="Rectangle 111">
            <a:extLst>
              <a:ext uri="{FF2B5EF4-FFF2-40B4-BE49-F238E27FC236}">
                <a16:creationId xmlns:a16="http://schemas.microsoft.com/office/drawing/2014/main" id="{A89DF0D5-2D11-B05B-3754-2E8A2BE08457}"/>
              </a:ext>
            </a:extLst>
          </p:cNvPr>
          <p:cNvSpPr/>
          <p:nvPr/>
        </p:nvSpPr>
        <p:spPr>
          <a:xfrm>
            <a:off x="5450065" y="1096539"/>
            <a:ext cx="231282" cy="5236348"/>
          </a:xfrm>
          <a:prstGeom prst="rect">
            <a:avLst/>
          </a:prstGeom>
          <a:solidFill>
            <a:schemeClr val="bg2">
              <a:lumMod val="40000"/>
              <a:lumOff val="60000"/>
            </a:schemeClr>
          </a:solidFill>
          <a:ln w="9525" cap="flat" cmpd="sng" algn="ctr">
            <a:no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005B96">
                    <a:lumMod val="75000"/>
                  </a:srgbClr>
                </a:solidFill>
                <a:effectLst/>
                <a:uLnTx/>
                <a:uFillTx/>
                <a:latin typeface="Arial"/>
                <a:ea typeface="+mn-ea"/>
                <a:cs typeface="+mn-cs"/>
              </a:rPr>
              <a:t>Correlation of Data</a:t>
            </a:r>
            <a:endParaRPr kumimoji="1" lang="en-IN" sz="1050" b="1" i="0" u="none" strike="noStrike" kern="0" cap="none" spc="0" normalizeH="0" baseline="0" noProof="0">
              <a:ln>
                <a:noFill/>
              </a:ln>
              <a:solidFill>
                <a:srgbClr val="005B96">
                  <a:lumMod val="75000"/>
                </a:srgbClr>
              </a:solidFill>
              <a:effectLst/>
              <a:uLnTx/>
              <a:uFillTx/>
              <a:latin typeface="Arial"/>
              <a:ea typeface="+mn-ea"/>
              <a:cs typeface="+mn-cs"/>
            </a:endParaRPr>
          </a:p>
        </p:txBody>
      </p:sp>
      <p:grpSp>
        <p:nvGrpSpPr>
          <p:cNvPr id="113" name="Google Shape;5056;p69">
            <a:extLst>
              <a:ext uri="{FF2B5EF4-FFF2-40B4-BE49-F238E27FC236}">
                <a16:creationId xmlns:a16="http://schemas.microsoft.com/office/drawing/2014/main" id="{1A338E22-AC20-31CE-7865-A876D2742221}"/>
              </a:ext>
            </a:extLst>
          </p:cNvPr>
          <p:cNvGrpSpPr/>
          <p:nvPr/>
        </p:nvGrpSpPr>
        <p:grpSpPr>
          <a:xfrm>
            <a:off x="136122" y="677204"/>
            <a:ext cx="4955547" cy="352357"/>
            <a:chOff x="4411970" y="2962954"/>
            <a:chExt cx="706545" cy="104211"/>
          </a:xfrm>
          <a:solidFill>
            <a:schemeClr val="accent3">
              <a:lumMod val="75000"/>
            </a:schemeClr>
          </a:solidFill>
        </p:grpSpPr>
        <p:sp>
          <p:nvSpPr>
            <p:cNvPr id="114" name="Google Shape;5057;p69">
              <a:extLst>
                <a:ext uri="{FF2B5EF4-FFF2-40B4-BE49-F238E27FC236}">
                  <a16:creationId xmlns:a16="http://schemas.microsoft.com/office/drawing/2014/main" id="{AC91CAB4-987E-1F72-91AD-BB78D3332BC0}"/>
                </a:ext>
              </a:extLst>
            </p:cNvPr>
            <p:cNvSpPr/>
            <p:nvPr/>
          </p:nvSpPr>
          <p:spPr>
            <a:xfrm>
              <a:off x="4583864" y="2962954"/>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04040"/>
                  </a:solidFill>
                  <a:effectLst/>
                  <a:uLnTx/>
                  <a:uFillTx/>
                  <a:latin typeface="Arial"/>
                  <a:ea typeface="+mn-ea"/>
                  <a:cs typeface="+mn-cs"/>
                </a:rPr>
                <a:t>             </a:t>
              </a:r>
              <a:r>
                <a:rPr kumimoji="0" lang="en-US" sz="1600" b="0" i="0" u="none" strike="noStrike" kern="0" cap="none" spc="0" normalizeH="0" baseline="0" noProof="0">
                  <a:ln>
                    <a:noFill/>
                  </a:ln>
                  <a:solidFill>
                    <a:srgbClr val="FFFFFF"/>
                  </a:solidFill>
                  <a:effectLst/>
                  <a:uLnTx/>
                  <a:uFillTx/>
                  <a:latin typeface="Arial"/>
                  <a:ea typeface="+mn-ea"/>
                  <a:cs typeface="+mn-cs"/>
                </a:rPr>
                <a:t>Current State</a:t>
              </a:r>
              <a:endParaRPr kumimoji="0" sz="1800" b="0" i="0" u="none" strike="noStrike" kern="0" cap="none" spc="0" normalizeH="0" baseline="0" noProof="0">
                <a:ln>
                  <a:noFill/>
                </a:ln>
                <a:solidFill>
                  <a:srgbClr val="FFFFFF"/>
                </a:solidFill>
                <a:effectLst/>
                <a:uLnTx/>
                <a:uFillTx/>
                <a:latin typeface="Arial"/>
                <a:ea typeface="+mn-ea"/>
                <a:cs typeface="+mn-cs"/>
              </a:endParaRPr>
            </a:p>
          </p:txBody>
        </p:sp>
        <p:sp>
          <p:nvSpPr>
            <p:cNvPr id="115" name="Google Shape;5058;p69">
              <a:extLst>
                <a:ext uri="{FF2B5EF4-FFF2-40B4-BE49-F238E27FC236}">
                  <a16:creationId xmlns:a16="http://schemas.microsoft.com/office/drawing/2014/main" id="{5D7452C1-3284-91BE-82E2-F0397DB184E6}"/>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116" name="Google Shape;5059;p69">
              <a:extLst>
                <a:ext uri="{FF2B5EF4-FFF2-40B4-BE49-F238E27FC236}">
                  <a16:creationId xmlns:a16="http://schemas.microsoft.com/office/drawing/2014/main" id="{31468766-ABB7-44D4-F5B6-DD2401883740}"/>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117" name="Google Shape;5060;p69">
              <a:extLst>
                <a:ext uri="{FF2B5EF4-FFF2-40B4-BE49-F238E27FC236}">
                  <a16:creationId xmlns:a16="http://schemas.microsoft.com/office/drawing/2014/main" id="{154DD8E9-C208-FCF0-D5BD-16464A7650EE}"/>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grpSp>
      <p:sp>
        <p:nvSpPr>
          <p:cNvPr id="118" name="Rectangle 117">
            <a:extLst>
              <a:ext uri="{FF2B5EF4-FFF2-40B4-BE49-F238E27FC236}">
                <a16:creationId xmlns:a16="http://schemas.microsoft.com/office/drawing/2014/main" id="{ED5BDA82-E8A8-1825-9E91-ABF1A14B1C8B}"/>
              </a:ext>
            </a:extLst>
          </p:cNvPr>
          <p:cNvSpPr/>
          <p:nvPr/>
        </p:nvSpPr>
        <p:spPr>
          <a:xfrm>
            <a:off x="1767737" y="2479274"/>
            <a:ext cx="1153547" cy="2213083"/>
          </a:xfrm>
          <a:prstGeom prst="rect">
            <a:avLst/>
          </a:prstGeom>
          <a:solidFill>
            <a:schemeClr val="bg2">
              <a:lumMod val="20000"/>
              <a:lumOff val="80000"/>
            </a:schemeClr>
          </a:solidFill>
          <a:ln w="2540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119" name="Rectangle 118">
            <a:extLst>
              <a:ext uri="{FF2B5EF4-FFF2-40B4-BE49-F238E27FC236}">
                <a16:creationId xmlns:a16="http://schemas.microsoft.com/office/drawing/2014/main" id="{1ED5BB1E-B92F-76C1-B38E-94F98A75C109}"/>
              </a:ext>
            </a:extLst>
          </p:cNvPr>
          <p:cNvSpPr/>
          <p:nvPr/>
        </p:nvSpPr>
        <p:spPr>
          <a:xfrm>
            <a:off x="1767737" y="2462371"/>
            <a:ext cx="1153548" cy="227263"/>
          </a:xfrm>
          <a:prstGeom prst="rect">
            <a:avLst/>
          </a:prstGeom>
          <a:solidFill>
            <a:schemeClr val="accent3"/>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FFFFFF"/>
                </a:solidFill>
                <a:effectLst/>
                <a:uLnTx/>
                <a:uFillTx/>
                <a:latin typeface="Arial"/>
                <a:ea typeface="+mn-ea"/>
                <a:cs typeface="+mn-cs"/>
              </a:rPr>
              <a:t>App Layer</a:t>
            </a:r>
            <a:endParaRPr kumimoji="1" lang="en-IN" sz="1050" b="1" i="0" u="none" strike="noStrike" kern="0" cap="none" spc="0" normalizeH="0" baseline="0" noProof="0">
              <a:ln>
                <a:noFill/>
              </a:ln>
              <a:solidFill>
                <a:srgbClr val="FFFFFF"/>
              </a:solidFill>
              <a:effectLst/>
              <a:uLnTx/>
              <a:uFillTx/>
              <a:latin typeface="Arial"/>
              <a:ea typeface="+mn-ea"/>
              <a:cs typeface="+mn-cs"/>
            </a:endParaRPr>
          </a:p>
        </p:txBody>
      </p:sp>
      <p:grpSp>
        <p:nvGrpSpPr>
          <p:cNvPr id="120" name="Google Shape;5056;p69">
            <a:extLst>
              <a:ext uri="{FF2B5EF4-FFF2-40B4-BE49-F238E27FC236}">
                <a16:creationId xmlns:a16="http://schemas.microsoft.com/office/drawing/2014/main" id="{71FA2B40-0C28-E78D-B92F-D4A6B827CEEC}"/>
              </a:ext>
            </a:extLst>
          </p:cNvPr>
          <p:cNvGrpSpPr/>
          <p:nvPr/>
        </p:nvGrpSpPr>
        <p:grpSpPr>
          <a:xfrm>
            <a:off x="6088759" y="677205"/>
            <a:ext cx="6027663" cy="380992"/>
            <a:chOff x="4411970" y="2963088"/>
            <a:chExt cx="706544" cy="104079"/>
          </a:xfrm>
          <a:solidFill>
            <a:schemeClr val="accent3">
              <a:lumMod val="75000"/>
            </a:schemeClr>
          </a:solidFill>
        </p:grpSpPr>
        <p:sp>
          <p:nvSpPr>
            <p:cNvPr id="121" name="Google Shape;5057;p69">
              <a:extLst>
                <a:ext uri="{FF2B5EF4-FFF2-40B4-BE49-F238E27FC236}">
                  <a16:creationId xmlns:a16="http://schemas.microsoft.com/office/drawing/2014/main" id="{68E7A811-3F15-B07C-62DB-8EC55A7DA8B7}"/>
                </a:ext>
              </a:extLst>
            </p:cNvPr>
            <p:cNvSpPr/>
            <p:nvPr/>
          </p:nvSpPr>
          <p:spPr>
            <a:xfrm>
              <a:off x="4583863" y="2963090"/>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0" cap="none" spc="0" normalizeH="0" baseline="0" noProof="0">
                  <a:ln>
                    <a:noFill/>
                  </a:ln>
                  <a:solidFill>
                    <a:srgbClr val="FFFFFF"/>
                  </a:solidFill>
                  <a:effectLst/>
                  <a:uLnTx/>
                  <a:uFillTx/>
                  <a:latin typeface="Arial"/>
                  <a:ea typeface="+mn-ea"/>
                  <a:cs typeface="+mn-cs"/>
                </a:rPr>
                <a:t>          Target State</a:t>
              </a:r>
              <a:endParaRPr kumimoji="1" lang="en-IN" sz="1600" b="0" i="0" u="none" strike="noStrike" kern="0" cap="none" spc="0" normalizeH="0" baseline="0" noProof="0">
                <a:ln>
                  <a:noFill/>
                </a:ln>
                <a:solidFill>
                  <a:srgbClr val="FFFFFF"/>
                </a:solidFill>
                <a:effectLst/>
                <a:uLnTx/>
                <a:uFillTx/>
                <a:latin typeface="Arial"/>
                <a:ea typeface="+mn-ea"/>
                <a:cs typeface="+mn-cs"/>
              </a:endParaRPr>
            </a:p>
          </p:txBody>
        </p:sp>
        <p:sp>
          <p:nvSpPr>
            <p:cNvPr id="122" name="Google Shape;5058;p69">
              <a:extLst>
                <a:ext uri="{FF2B5EF4-FFF2-40B4-BE49-F238E27FC236}">
                  <a16:creationId xmlns:a16="http://schemas.microsoft.com/office/drawing/2014/main" id="{D58D46B4-0985-D40E-34B7-5538BEA27938}"/>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123" name="Google Shape;5059;p69">
              <a:extLst>
                <a:ext uri="{FF2B5EF4-FFF2-40B4-BE49-F238E27FC236}">
                  <a16:creationId xmlns:a16="http://schemas.microsoft.com/office/drawing/2014/main" id="{90F5E1AF-6E3A-6515-6D30-5E1BE214D18D}"/>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124" name="Google Shape;5060;p69">
              <a:extLst>
                <a:ext uri="{FF2B5EF4-FFF2-40B4-BE49-F238E27FC236}">
                  <a16:creationId xmlns:a16="http://schemas.microsoft.com/office/drawing/2014/main" id="{ACD53D41-8B2A-3679-A1E2-4DCED04F8F8B}"/>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grpSp>
      <p:sp>
        <p:nvSpPr>
          <p:cNvPr id="125" name="Rectangle 124">
            <a:extLst>
              <a:ext uri="{FF2B5EF4-FFF2-40B4-BE49-F238E27FC236}">
                <a16:creationId xmlns:a16="http://schemas.microsoft.com/office/drawing/2014/main" id="{10A993E2-462C-21FA-03E0-1B9DC2037ECA}"/>
              </a:ext>
            </a:extLst>
          </p:cNvPr>
          <p:cNvSpPr/>
          <p:nvPr/>
        </p:nvSpPr>
        <p:spPr>
          <a:xfrm>
            <a:off x="1863092" y="3234239"/>
            <a:ext cx="986446" cy="377407"/>
          </a:xfrm>
          <a:prstGeom prst="rect">
            <a:avLst/>
          </a:prstGeom>
          <a:solidFill>
            <a:srgbClr val="FFFFFF"/>
          </a:solidFill>
          <a:ln w="635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Mainframe</a:t>
            </a:r>
          </a:p>
        </p:txBody>
      </p:sp>
      <p:sp>
        <p:nvSpPr>
          <p:cNvPr id="126" name="Rectangle 125">
            <a:extLst>
              <a:ext uri="{FF2B5EF4-FFF2-40B4-BE49-F238E27FC236}">
                <a16:creationId xmlns:a16="http://schemas.microsoft.com/office/drawing/2014/main" id="{FD3C5295-571B-88D3-5F91-9F32E145C650}"/>
              </a:ext>
            </a:extLst>
          </p:cNvPr>
          <p:cNvSpPr/>
          <p:nvPr/>
        </p:nvSpPr>
        <p:spPr>
          <a:xfrm>
            <a:off x="1863818" y="4178808"/>
            <a:ext cx="986446" cy="377407"/>
          </a:xfrm>
          <a:prstGeom prst="rect">
            <a:avLst/>
          </a:prstGeom>
          <a:solidFill>
            <a:srgbClr val="FFFFFF"/>
          </a:solidFill>
          <a:ln w="635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Microservices</a:t>
            </a:r>
          </a:p>
        </p:txBody>
      </p:sp>
      <p:sp>
        <p:nvSpPr>
          <p:cNvPr id="127" name="Rectangle 126">
            <a:extLst>
              <a:ext uri="{FF2B5EF4-FFF2-40B4-BE49-F238E27FC236}">
                <a16:creationId xmlns:a16="http://schemas.microsoft.com/office/drawing/2014/main" id="{1A15B855-F1E1-397F-B287-74B9D7E1F1D4}"/>
              </a:ext>
            </a:extLst>
          </p:cNvPr>
          <p:cNvSpPr/>
          <p:nvPr/>
        </p:nvSpPr>
        <p:spPr>
          <a:xfrm>
            <a:off x="1863092" y="2761955"/>
            <a:ext cx="986446" cy="377407"/>
          </a:xfrm>
          <a:prstGeom prst="rect">
            <a:avLst/>
          </a:prstGeom>
          <a:solidFill>
            <a:srgbClr val="FFFFFF"/>
          </a:solidFill>
          <a:ln w="635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Monoliths</a:t>
            </a:r>
          </a:p>
        </p:txBody>
      </p:sp>
      <p:sp>
        <p:nvSpPr>
          <p:cNvPr id="128" name="Rectangle 127">
            <a:extLst>
              <a:ext uri="{FF2B5EF4-FFF2-40B4-BE49-F238E27FC236}">
                <a16:creationId xmlns:a16="http://schemas.microsoft.com/office/drawing/2014/main" id="{F838D915-2C63-2437-FD75-7A6A4E262E42}"/>
              </a:ext>
            </a:extLst>
          </p:cNvPr>
          <p:cNvSpPr/>
          <p:nvPr/>
        </p:nvSpPr>
        <p:spPr>
          <a:xfrm>
            <a:off x="1863818" y="3706523"/>
            <a:ext cx="986446" cy="377407"/>
          </a:xfrm>
          <a:prstGeom prst="rect">
            <a:avLst/>
          </a:prstGeom>
          <a:solidFill>
            <a:srgbClr val="FFFFFF"/>
          </a:solidFill>
          <a:ln w="6350" cap="flat" cmpd="sng" algn="ctr">
            <a:solidFill>
              <a:schemeClr val="accent2"/>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Serverless</a:t>
            </a:r>
          </a:p>
        </p:txBody>
      </p:sp>
      <p:pic>
        <p:nvPicPr>
          <p:cNvPr id="129" name="Picture 128">
            <a:extLst>
              <a:ext uri="{FF2B5EF4-FFF2-40B4-BE49-F238E27FC236}">
                <a16:creationId xmlns:a16="http://schemas.microsoft.com/office/drawing/2014/main" id="{1CD5F51F-8BA6-978C-5899-DE224036CF2B}"/>
              </a:ext>
            </a:extLst>
          </p:cNvPr>
          <p:cNvPicPr>
            <a:picLocks noChangeAspect="1"/>
          </p:cNvPicPr>
          <p:nvPr/>
        </p:nvPicPr>
        <p:blipFill>
          <a:blip r:embed="rId8">
            <a:duotone>
              <a:schemeClr val="bg2">
                <a:shade val="45000"/>
                <a:satMod val="135000"/>
              </a:schemeClr>
              <a:prstClr val="white"/>
            </a:duotone>
          </a:blip>
          <a:stretch>
            <a:fillRect/>
          </a:stretch>
        </p:blipFill>
        <p:spPr>
          <a:xfrm rot="16200000">
            <a:off x="1650922" y="3028463"/>
            <a:ext cx="4034933" cy="731198"/>
          </a:xfrm>
          <a:prstGeom prst="rect">
            <a:avLst/>
          </a:prstGeom>
        </p:spPr>
      </p:pic>
      <p:sp>
        <p:nvSpPr>
          <p:cNvPr id="130" name="Rectangle 129">
            <a:extLst>
              <a:ext uri="{FF2B5EF4-FFF2-40B4-BE49-F238E27FC236}">
                <a16:creationId xmlns:a16="http://schemas.microsoft.com/office/drawing/2014/main" id="{33188955-D07B-76FD-4D67-928CDEB7AE02}"/>
              </a:ext>
            </a:extLst>
          </p:cNvPr>
          <p:cNvSpPr/>
          <p:nvPr/>
        </p:nvSpPr>
        <p:spPr>
          <a:xfrm rot="5400000">
            <a:off x="9527493" y="2002579"/>
            <a:ext cx="540000" cy="1224000"/>
          </a:xfrm>
          <a:prstGeom prst="rect">
            <a:avLst/>
          </a:prstGeom>
          <a:solidFill>
            <a:srgbClr val="FFFFFF"/>
          </a:solidFill>
          <a:ln w="25400" cap="flat" cmpd="sng" algn="ctr">
            <a:solidFill>
              <a:schemeClr val="accent2"/>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1" i="0" u="none" strike="noStrike" kern="0" cap="none" spc="0" normalizeH="0" baseline="0" noProof="0">
                <a:ln>
                  <a:noFill/>
                </a:ln>
                <a:solidFill>
                  <a:srgbClr val="0F1C50"/>
                </a:solidFill>
                <a:effectLst/>
                <a:uLnTx/>
                <a:uFillTx/>
                <a:latin typeface="Arial"/>
                <a:ea typeface="+mn-ea"/>
                <a:cs typeface="+mn-cs"/>
              </a:rPr>
              <a:t>Data Analytics</a:t>
            </a:r>
          </a:p>
        </p:txBody>
      </p:sp>
      <p:sp>
        <p:nvSpPr>
          <p:cNvPr id="131" name="Rectangle 130">
            <a:extLst>
              <a:ext uri="{FF2B5EF4-FFF2-40B4-BE49-F238E27FC236}">
                <a16:creationId xmlns:a16="http://schemas.microsoft.com/office/drawing/2014/main" id="{C39A29BC-7A3E-FDF9-C62A-67505783E231}"/>
              </a:ext>
            </a:extLst>
          </p:cNvPr>
          <p:cNvSpPr/>
          <p:nvPr/>
        </p:nvSpPr>
        <p:spPr>
          <a:xfrm rot="5400000">
            <a:off x="6530003" y="2002456"/>
            <a:ext cx="540000" cy="1224000"/>
          </a:xfrm>
          <a:prstGeom prst="rect">
            <a:avLst/>
          </a:prstGeom>
          <a:solidFill>
            <a:srgbClr val="FFFFFF"/>
          </a:solidFill>
          <a:ln w="25400" cap="flat" cmpd="sng" algn="ctr">
            <a:solidFill>
              <a:schemeClr val="accent2"/>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1" i="0" u="none" strike="noStrike" kern="0" cap="none" spc="0" normalizeH="0" baseline="0" noProof="0">
                <a:ln>
                  <a:noFill/>
                </a:ln>
                <a:solidFill>
                  <a:srgbClr val="0F1C50"/>
                </a:solidFill>
                <a:effectLst/>
                <a:uLnTx/>
                <a:uFillTx/>
                <a:latin typeface="Arial"/>
                <a:ea typeface="+mn-ea"/>
                <a:cs typeface="+mn-cs"/>
              </a:rPr>
              <a:t>End to End Observability</a:t>
            </a:r>
          </a:p>
        </p:txBody>
      </p:sp>
      <p:sp>
        <p:nvSpPr>
          <p:cNvPr id="132" name="Rectangle 131">
            <a:extLst>
              <a:ext uri="{FF2B5EF4-FFF2-40B4-BE49-F238E27FC236}">
                <a16:creationId xmlns:a16="http://schemas.microsoft.com/office/drawing/2014/main" id="{CCFEFCE4-614F-CB6D-7F61-20647C7E6669}"/>
              </a:ext>
            </a:extLst>
          </p:cNvPr>
          <p:cNvSpPr/>
          <p:nvPr/>
        </p:nvSpPr>
        <p:spPr>
          <a:xfrm rot="5400000">
            <a:off x="11026238" y="2002456"/>
            <a:ext cx="540000" cy="1224000"/>
          </a:xfrm>
          <a:prstGeom prst="rect">
            <a:avLst/>
          </a:prstGeom>
          <a:solidFill>
            <a:srgbClr val="FFFFFF"/>
          </a:solidFill>
          <a:ln w="25400" cap="flat" cmpd="sng" algn="ctr">
            <a:solidFill>
              <a:schemeClr val="accent2"/>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1" i="0" u="none" strike="noStrike" kern="0" cap="none" spc="0" normalizeH="0" baseline="0" noProof="0">
                <a:ln>
                  <a:noFill/>
                </a:ln>
                <a:solidFill>
                  <a:srgbClr val="0F1C50"/>
                </a:solidFill>
                <a:effectLst/>
                <a:uLnTx/>
                <a:uFillTx/>
                <a:latin typeface="Arial"/>
                <a:ea typeface="+mn-ea"/>
                <a:cs typeface="+mn-cs"/>
              </a:rPr>
              <a:t>Overarching AIOps</a:t>
            </a:r>
          </a:p>
        </p:txBody>
      </p:sp>
      <p:sp>
        <p:nvSpPr>
          <p:cNvPr id="133" name="Rectangle 132">
            <a:extLst>
              <a:ext uri="{FF2B5EF4-FFF2-40B4-BE49-F238E27FC236}">
                <a16:creationId xmlns:a16="http://schemas.microsoft.com/office/drawing/2014/main" id="{3F381285-F244-D64C-C3DF-13A0DE7D9B0B}"/>
              </a:ext>
            </a:extLst>
          </p:cNvPr>
          <p:cNvSpPr/>
          <p:nvPr/>
        </p:nvSpPr>
        <p:spPr>
          <a:xfrm rot="5400000">
            <a:off x="8028748" y="2002661"/>
            <a:ext cx="540000" cy="1224000"/>
          </a:xfrm>
          <a:prstGeom prst="rect">
            <a:avLst/>
          </a:prstGeom>
          <a:solidFill>
            <a:srgbClr val="FFFFFF"/>
          </a:solidFill>
          <a:ln w="25400" cap="flat" cmpd="sng" algn="ctr">
            <a:solidFill>
              <a:schemeClr val="accent2"/>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1" i="0" u="none" strike="noStrike" kern="0" cap="none" spc="0" normalizeH="0" baseline="0" noProof="0">
                <a:ln>
                  <a:noFill/>
                </a:ln>
                <a:solidFill>
                  <a:srgbClr val="0F1C50"/>
                </a:solidFill>
                <a:effectLst/>
                <a:uLnTx/>
                <a:uFillTx/>
                <a:latin typeface="Arial"/>
                <a:ea typeface="+mn-ea"/>
                <a:cs typeface="+mn-cs"/>
              </a:rPr>
              <a:t>Bespoke Automation</a:t>
            </a:r>
          </a:p>
        </p:txBody>
      </p:sp>
      <p:cxnSp>
        <p:nvCxnSpPr>
          <p:cNvPr id="134" name="Straight Arrow Connector 133">
            <a:extLst>
              <a:ext uri="{FF2B5EF4-FFF2-40B4-BE49-F238E27FC236}">
                <a16:creationId xmlns:a16="http://schemas.microsoft.com/office/drawing/2014/main" id="{B983B9B3-F3BA-8B28-3EE8-4294EE330697}"/>
              </a:ext>
            </a:extLst>
          </p:cNvPr>
          <p:cNvCxnSpPr/>
          <p:nvPr/>
        </p:nvCxnSpPr>
        <p:spPr>
          <a:xfrm>
            <a:off x="6786145" y="2040458"/>
            <a:ext cx="0" cy="252000"/>
          </a:xfrm>
          <a:prstGeom prst="straightConnector1">
            <a:avLst/>
          </a:prstGeom>
          <a:noFill/>
          <a:ln w="25400" cap="flat" cmpd="sng" algn="ctr">
            <a:solidFill>
              <a:schemeClr val="accent2"/>
            </a:solidFill>
            <a:prstDash val="solid"/>
            <a:tailEnd type="triangle"/>
          </a:ln>
          <a:effectLst/>
        </p:spPr>
      </p:cxnSp>
      <p:cxnSp>
        <p:nvCxnSpPr>
          <p:cNvPr id="135" name="Straight Arrow Connector 134">
            <a:extLst>
              <a:ext uri="{FF2B5EF4-FFF2-40B4-BE49-F238E27FC236}">
                <a16:creationId xmlns:a16="http://schemas.microsoft.com/office/drawing/2014/main" id="{8F713B40-EA88-D15E-2A5F-240D8DB3431F}"/>
              </a:ext>
            </a:extLst>
          </p:cNvPr>
          <p:cNvCxnSpPr/>
          <p:nvPr/>
        </p:nvCxnSpPr>
        <p:spPr>
          <a:xfrm>
            <a:off x="8289509" y="2040458"/>
            <a:ext cx="0" cy="252000"/>
          </a:xfrm>
          <a:prstGeom prst="straightConnector1">
            <a:avLst/>
          </a:prstGeom>
          <a:noFill/>
          <a:ln w="25400" cap="flat" cmpd="sng" algn="ctr">
            <a:solidFill>
              <a:schemeClr val="accent2"/>
            </a:solidFill>
            <a:prstDash val="solid"/>
            <a:tailEnd type="triangle"/>
          </a:ln>
          <a:effectLst/>
        </p:spPr>
      </p:cxnSp>
      <p:cxnSp>
        <p:nvCxnSpPr>
          <p:cNvPr id="136" name="Straight Arrow Connector 135">
            <a:extLst>
              <a:ext uri="{FF2B5EF4-FFF2-40B4-BE49-F238E27FC236}">
                <a16:creationId xmlns:a16="http://schemas.microsoft.com/office/drawing/2014/main" id="{52DDB6F4-02DE-D902-D61E-B0974001A794}"/>
              </a:ext>
            </a:extLst>
          </p:cNvPr>
          <p:cNvCxnSpPr/>
          <p:nvPr/>
        </p:nvCxnSpPr>
        <p:spPr>
          <a:xfrm>
            <a:off x="9792873" y="2040458"/>
            <a:ext cx="0" cy="252000"/>
          </a:xfrm>
          <a:prstGeom prst="straightConnector1">
            <a:avLst/>
          </a:prstGeom>
          <a:noFill/>
          <a:ln w="25400" cap="flat" cmpd="sng" algn="ctr">
            <a:solidFill>
              <a:schemeClr val="accent2"/>
            </a:solidFill>
            <a:prstDash val="solid"/>
            <a:tailEnd type="triangle"/>
          </a:ln>
          <a:effectLst/>
        </p:spPr>
      </p:cxnSp>
      <p:cxnSp>
        <p:nvCxnSpPr>
          <p:cNvPr id="137" name="Straight Arrow Connector 136">
            <a:extLst>
              <a:ext uri="{FF2B5EF4-FFF2-40B4-BE49-F238E27FC236}">
                <a16:creationId xmlns:a16="http://schemas.microsoft.com/office/drawing/2014/main" id="{F3711F30-44F0-7BAD-22FE-3ECDC0D41AE6}"/>
              </a:ext>
            </a:extLst>
          </p:cNvPr>
          <p:cNvCxnSpPr/>
          <p:nvPr/>
        </p:nvCxnSpPr>
        <p:spPr>
          <a:xfrm>
            <a:off x="11296238" y="2040458"/>
            <a:ext cx="0" cy="252000"/>
          </a:xfrm>
          <a:prstGeom prst="straightConnector1">
            <a:avLst/>
          </a:prstGeom>
          <a:noFill/>
          <a:ln w="25400" cap="flat" cmpd="sng" algn="ctr">
            <a:solidFill>
              <a:schemeClr val="accent2"/>
            </a:solidFill>
            <a:prstDash val="solid"/>
            <a:tailEnd type="triangle"/>
          </a:ln>
          <a:effectLst/>
        </p:spPr>
      </p:cxnSp>
      <p:sp>
        <p:nvSpPr>
          <p:cNvPr id="138" name="TextBox 137">
            <a:extLst>
              <a:ext uri="{FF2B5EF4-FFF2-40B4-BE49-F238E27FC236}">
                <a16:creationId xmlns:a16="http://schemas.microsoft.com/office/drawing/2014/main" id="{9E0CB645-9CD7-0553-332B-B85A989AEBA5}"/>
              </a:ext>
            </a:extLst>
          </p:cNvPr>
          <p:cNvSpPr txBox="1"/>
          <p:nvPr/>
        </p:nvSpPr>
        <p:spPr>
          <a:xfrm>
            <a:off x="6188003" y="2980702"/>
            <a:ext cx="1224000" cy="415498"/>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Single Pane of glass view</a:t>
            </a:r>
          </a:p>
        </p:txBody>
      </p:sp>
      <p:sp>
        <p:nvSpPr>
          <p:cNvPr id="139" name="TextBox 138">
            <a:extLst>
              <a:ext uri="{FF2B5EF4-FFF2-40B4-BE49-F238E27FC236}">
                <a16:creationId xmlns:a16="http://schemas.microsoft.com/office/drawing/2014/main" id="{CC4C06CE-AF64-CCA5-E675-27439DD64B59}"/>
              </a:ext>
            </a:extLst>
          </p:cNvPr>
          <p:cNvSpPr txBox="1"/>
          <p:nvPr/>
        </p:nvSpPr>
        <p:spPr>
          <a:xfrm>
            <a:off x="6188003" y="3461801"/>
            <a:ext cx="1224000" cy="415498"/>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User/ Persona  Layer</a:t>
            </a:r>
          </a:p>
        </p:txBody>
      </p:sp>
      <p:sp>
        <p:nvSpPr>
          <p:cNvPr id="140" name="TextBox 139">
            <a:extLst>
              <a:ext uri="{FF2B5EF4-FFF2-40B4-BE49-F238E27FC236}">
                <a16:creationId xmlns:a16="http://schemas.microsoft.com/office/drawing/2014/main" id="{75394111-301B-175C-50C8-759AC99F9312}"/>
              </a:ext>
            </a:extLst>
          </p:cNvPr>
          <p:cNvSpPr txBox="1"/>
          <p:nvPr/>
        </p:nvSpPr>
        <p:spPr>
          <a:xfrm>
            <a:off x="7693992" y="2980247"/>
            <a:ext cx="1224000" cy="360000"/>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Runbooks Automation</a:t>
            </a:r>
          </a:p>
        </p:txBody>
      </p:sp>
      <p:sp>
        <p:nvSpPr>
          <p:cNvPr id="141" name="TextBox 140">
            <a:extLst>
              <a:ext uri="{FF2B5EF4-FFF2-40B4-BE49-F238E27FC236}">
                <a16:creationId xmlns:a16="http://schemas.microsoft.com/office/drawing/2014/main" id="{B1E06CB0-75EF-100D-EE73-CA1442A22D9C}"/>
              </a:ext>
            </a:extLst>
          </p:cNvPr>
          <p:cNvSpPr txBox="1"/>
          <p:nvPr/>
        </p:nvSpPr>
        <p:spPr>
          <a:xfrm>
            <a:off x="7693992" y="3411259"/>
            <a:ext cx="1224000" cy="360000"/>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Configuration as a Code</a:t>
            </a:r>
          </a:p>
        </p:txBody>
      </p:sp>
      <p:sp>
        <p:nvSpPr>
          <p:cNvPr id="142" name="TextBox 141">
            <a:extLst>
              <a:ext uri="{FF2B5EF4-FFF2-40B4-BE49-F238E27FC236}">
                <a16:creationId xmlns:a16="http://schemas.microsoft.com/office/drawing/2014/main" id="{3679E040-C51A-47C0-C497-756E4E3C48AD}"/>
              </a:ext>
            </a:extLst>
          </p:cNvPr>
          <p:cNvSpPr txBox="1"/>
          <p:nvPr/>
        </p:nvSpPr>
        <p:spPr>
          <a:xfrm>
            <a:off x="7681941" y="3842271"/>
            <a:ext cx="1224000" cy="360000"/>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Certificate Renewals</a:t>
            </a:r>
          </a:p>
        </p:txBody>
      </p:sp>
      <p:sp>
        <p:nvSpPr>
          <p:cNvPr id="143" name="TextBox 142">
            <a:extLst>
              <a:ext uri="{FF2B5EF4-FFF2-40B4-BE49-F238E27FC236}">
                <a16:creationId xmlns:a16="http://schemas.microsoft.com/office/drawing/2014/main" id="{DDE8AA35-80AE-C03F-2468-9B25AB10714C}"/>
              </a:ext>
            </a:extLst>
          </p:cNvPr>
          <p:cNvSpPr txBox="1"/>
          <p:nvPr/>
        </p:nvSpPr>
        <p:spPr>
          <a:xfrm>
            <a:off x="9185493" y="2981439"/>
            <a:ext cx="1224000" cy="415498"/>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Historical Trend Analytics</a:t>
            </a:r>
          </a:p>
        </p:txBody>
      </p:sp>
      <p:sp>
        <p:nvSpPr>
          <p:cNvPr id="144" name="TextBox 143">
            <a:extLst>
              <a:ext uri="{FF2B5EF4-FFF2-40B4-BE49-F238E27FC236}">
                <a16:creationId xmlns:a16="http://schemas.microsoft.com/office/drawing/2014/main" id="{1C13E342-AC16-5940-1E6A-E6B577AABC66}"/>
              </a:ext>
            </a:extLst>
          </p:cNvPr>
          <p:cNvSpPr txBox="1"/>
          <p:nvPr/>
        </p:nvSpPr>
        <p:spPr>
          <a:xfrm>
            <a:off x="9185493" y="3465649"/>
            <a:ext cx="1224000" cy="415498"/>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Future Projections</a:t>
            </a:r>
          </a:p>
        </p:txBody>
      </p:sp>
      <p:sp>
        <p:nvSpPr>
          <p:cNvPr id="145" name="TextBox 144">
            <a:extLst>
              <a:ext uri="{FF2B5EF4-FFF2-40B4-BE49-F238E27FC236}">
                <a16:creationId xmlns:a16="http://schemas.microsoft.com/office/drawing/2014/main" id="{0132F5A2-0CC9-44FC-4CD3-919920F9D195}"/>
              </a:ext>
            </a:extLst>
          </p:cNvPr>
          <p:cNvSpPr txBox="1"/>
          <p:nvPr/>
        </p:nvSpPr>
        <p:spPr>
          <a:xfrm>
            <a:off x="9185493" y="3950160"/>
            <a:ext cx="1224000" cy="415498"/>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Failure Hotspots Identification</a:t>
            </a:r>
          </a:p>
        </p:txBody>
      </p:sp>
      <p:sp>
        <p:nvSpPr>
          <p:cNvPr id="146" name="TextBox 145">
            <a:extLst>
              <a:ext uri="{FF2B5EF4-FFF2-40B4-BE49-F238E27FC236}">
                <a16:creationId xmlns:a16="http://schemas.microsoft.com/office/drawing/2014/main" id="{B8637F54-DE82-69B3-EF38-74A86798869D}"/>
              </a:ext>
            </a:extLst>
          </p:cNvPr>
          <p:cNvSpPr txBox="1"/>
          <p:nvPr/>
        </p:nvSpPr>
        <p:spPr>
          <a:xfrm>
            <a:off x="10684238" y="3128567"/>
            <a:ext cx="1224000" cy="253916"/>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IN" sz="1050" b="0" i="0" u="none" strike="noStrike" kern="0" cap="none" spc="0" normalizeH="0" baseline="0" noProof="0">
                <a:ln>
                  <a:noFill/>
                </a:ln>
                <a:solidFill>
                  <a:srgbClr val="404040"/>
                </a:solidFill>
                <a:effectLst/>
                <a:uLnTx/>
                <a:uFillTx/>
                <a:latin typeface="Arial"/>
                <a:ea typeface="+mn-ea"/>
                <a:cs typeface="+mn-cs"/>
              </a:rPr>
              <a:t>Self Healing</a:t>
            </a:r>
          </a:p>
        </p:txBody>
      </p:sp>
      <p:sp>
        <p:nvSpPr>
          <p:cNvPr id="147" name="TextBox 146">
            <a:extLst>
              <a:ext uri="{FF2B5EF4-FFF2-40B4-BE49-F238E27FC236}">
                <a16:creationId xmlns:a16="http://schemas.microsoft.com/office/drawing/2014/main" id="{1EBA8037-1F97-F87C-61BD-A5BE446152CA}"/>
              </a:ext>
            </a:extLst>
          </p:cNvPr>
          <p:cNvSpPr txBox="1"/>
          <p:nvPr/>
        </p:nvSpPr>
        <p:spPr>
          <a:xfrm>
            <a:off x="10674811" y="3636631"/>
            <a:ext cx="1224000" cy="415498"/>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Predictive Maintenance </a:t>
            </a:r>
          </a:p>
        </p:txBody>
      </p:sp>
      <p:sp>
        <p:nvSpPr>
          <p:cNvPr id="148" name="Rectangle 147">
            <a:extLst>
              <a:ext uri="{FF2B5EF4-FFF2-40B4-BE49-F238E27FC236}">
                <a16:creationId xmlns:a16="http://schemas.microsoft.com/office/drawing/2014/main" id="{C3ADEE4D-4159-4996-8233-F70A1C9DC133}"/>
              </a:ext>
            </a:extLst>
          </p:cNvPr>
          <p:cNvSpPr/>
          <p:nvPr/>
        </p:nvSpPr>
        <p:spPr>
          <a:xfrm>
            <a:off x="6166086" y="5097376"/>
            <a:ext cx="5732725" cy="1217118"/>
          </a:xfrm>
          <a:prstGeom prst="rect">
            <a:avLst/>
          </a:prstGeom>
          <a:noFill/>
          <a:ln w="9525"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49" name="Rectangle 148">
            <a:extLst>
              <a:ext uri="{FF2B5EF4-FFF2-40B4-BE49-F238E27FC236}">
                <a16:creationId xmlns:a16="http://schemas.microsoft.com/office/drawing/2014/main" id="{AFC91B46-8CB9-EA79-FE83-66C4925EFCA9}"/>
              </a:ext>
            </a:extLst>
          </p:cNvPr>
          <p:cNvSpPr/>
          <p:nvPr/>
        </p:nvSpPr>
        <p:spPr>
          <a:xfrm>
            <a:off x="6172615" y="5018957"/>
            <a:ext cx="5732725" cy="396000"/>
          </a:xfrm>
          <a:prstGeom prst="rect">
            <a:avLst/>
          </a:prstGeom>
          <a:solidFill>
            <a:schemeClr val="accent2"/>
          </a:solidFill>
          <a:ln w="9525" cap="flat" cmpd="sng" algn="ctr">
            <a:noFill/>
            <a:prstDash val="solid"/>
          </a:ln>
          <a:effectLst/>
          <a:scene3d>
            <a:camera prst="orthographicFront"/>
            <a:lightRig rig="threePt" dir="t"/>
          </a:scene3d>
          <a:sp3d>
            <a:bevelT w="114300" prst="artDeco"/>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0000" marR="0" lvl="0" indent="0" algn="ctr" defTabSz="914400" rtl="0" eaLnBrk="1" fontAlgn="auto" latinLnBrk="0" hangingPunct="1">
              <a:lnSpc>
                <a:spcPct val="100000"/>
              </a:lnSpc>
              <a:spcBef>
                <a:spcPts val="0"/>
              </a:spcBef>
              <a:spcAft>
                <a:spcPts val="300"/>
              </a:spcAft>
              <a:buClrTx/>
              <a:buSzTx/>
              <a:buFontTx/>
              <a:buNone/>
              <a:tabLst/>
              <a:defRPr/>
            </a:pPr>
            <a:r>
              <a:rPr kumimoji="1" lang="en-IN" sz="1600" b="1" i="0" u="none" strike="noStrike" kern="0" cap="none" spc="0" normalizeH="0" baseline="0" noProof="0">
                <a:ln>
                  <a:noFill/>
                </a:ln>
                <a:solidFill>
                  <a:srgbClr val="FFFFFF"/>
                </a:solidFill>
                <a:effectLst/>
                <a:uLnTx/>
                <a:uFillTx/>
                <a:latin typeface="Arial"/>
                <a:ea typeface="+mn-ea"/>
                <a:cs typeface="+mn-cs"/>
              </a:rPr>
              <a:t>Benefits for Bank</a:t>
            </a:r>
          </a:p>
        </p:txBody>
      </p:sp>
      <p:sp>
        <p:nvSpPr>
          <p:cNvPr id="150" name="Rectangle 149">
            <a:extLst>
              <a:ext uri="{FF2B5EF4-FFF2-40B4-BE49-F238E27FC236}">
                <a16:creationId xmlns:a16="http://schemas.microsoft.com/office/drawing/2014/main" id="{2B320104-1423-0C26-8DF4-92339602011D}"/>
              </a:ext>
            </a:extLst>
          </p:cNvPr>
          <p:cNvSpPr/>
          <p:nvPr/>
        </p:nvSpPr>
        <p:spPr>
          <a:xfrm>
            <a:off x="6786145" y="5524986"/>
            <a:ext cx="1598081" cy="679478"/>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100" b="1" i="0" u="none" strike="noStrike" kern="0" cap="none" spc="0" normalizeH="0" baseline="0" noProof="0">
                <a:ln>
                  <a:noFill/>
                </a:ln>
                <a:solidFill>
                  <a:srgbClr val="83B254"/>
                </a:solidFill>
                <a:effectLst/>
                <a:uLnTx/>
                <a:uFillTx/>
                <a:latin typeface="Arial"/>
                <a:ea typeface="+mn-ea"/>
                <a:cs typeface="+mn-cs"/>
              </a:rPr>
              <a:t>Improved End-to-End Customer Experience</a:t>
            </a:r>
            <a:endParaRPr kumimoji="1" lang="en-IN" sz="1100" b="1" i="0" u="none" strike="noStrike" kern="0" cap="none" spc="0" normalizeH="0" baseline="0" noProof="0">
              <a:ln>
                <a:noFill/>
              </a:ln>
              <a:solidFill>
                <a:srgbClr val="83B254"/>
              </a:solidFill>
              <a:effectLst/>
              <a:uLnTx/>
              <a:uFillTx/>
              <a:latin typeface="Arial"/>
              <a:ea typeface="+mn-ea"/>
              <a:cs typeface="+mn-cs"/>
            </a:endParaRPr>
          </a:p>
        </p:txBody>
      </p:sp>
      <p:pic>
        <p:nvPicPr>
          <p:cNvPr id="151" name="Graphic 150" descr="Ui Ux with solid fill">
            <a:extLst>
              <a:ext uri="{FF2B5EF4-FFF2-40B4-BE49-F238E27FC236}">
                <a16:creationId xmlns:a16="http://schemas.microsoft.com/office/drawing/2014/main" id="{42E53C39-B5F8-8A92-AFC7-EC7ADB2A71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37009" y="5666725"/>
            <a:ext cx="396000" cy="396000"/>
          </a:xfrm>
          <a:prstGeom prst="rect">
            <a:avLst/>
          </a:prstGeom>
        </p:spPr>
      </p:pic>
      <p:grpSp>
        <p:nvGrpSpPr>
          <p:cNvPr id="152" name="Group 151">
            <a:extLst>
              <a:ext uri="{FF2B5EF4-FFF2-40B4-BE49-F238E27FC236}">
                <a16:creationId xmlns:a16="http://schemas.microsoft.com/office/drawing/2014/main" id="{5F10391A-5B4A-A1B0-F07B-810D9365D7F7}"/>
              </a:ext>
            </a:extLst>
          </p:cNvPr>
          <p:cNvGrpSpPr/>
          <p:nvPr/>
        </p:nvGrpSpPr>
        <p:grpSpPr>
          <a:xfrm>
            <a:off x="8261961" y="5543513"/>
            <a:ext cx="1557222" cy="679478"/>
            <a:chOff x="8435796" y="5543513"/>
            <a:chExt cx="1557222" cy="679478"/>
          </a:xfrm>
        </p:grpSpPr>
        <p:sp>
          <p:nvSpPr>
            <p:cNvPr id="153" name="Rectangle 152">
              <a:extLst>
                <a:ext uri="{FF2B5EF4-FFF2-40B4-BE49-F238E27FC236}">
                  <a16:creationId xmlns:a16="http://schemas.microsoft.com/office/drawing/2014/main" id="{6BE21E53-BB42-F718-01B5-DEBC8F7980C1}"/>
                </a:ext>
              </a:extLst>
            </p:cNvPr>
            <p:cNvSpPr/>
            <p:nvPr/>
          </p:nvSpPr>
          <p:spPr>
            <a:xfrm>
              <a:off x="8782121" y="5543513"/>
              <a:ext cx="1210897" cy="679478"/>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100" b="1" i="0" u="none" strike="noStrike" kern="0" cap="none" spc="0" normalizeH="0" baseline="0" noProof="0">
                  <a:ln>
                    <a:noFill/>
                  </a:ln>
                  <a:solidFill>
                    <a:srgbClr val="83B254"/>
                  </a:solidFill>
                  <a:effectLst/>
                  <a:uLnTx/>
                  <a:uFillTx/>
                  <a:latin typeface="Arial"/>
                  <a:ea typeface="+mn-ea"/>
                  <a:cs typeface="+mn-cs"/>
                </a:rPr>
                <a:t>Efficient use of monitoring tools</a:t>
              </a:r>
              <a:endParaRPr kumimoji="1" lang="en-IN" sz="1100" b="1" i="0" u="none" strike="noStrike" kern="0" cap="none" spc="0" normalizeH="0" baseline="0" noProof="0">
                <a:ln>
                  <a:noFill/>
                </a:ln>
                <a:solidFill>
                  <a:srgbClr val="83B254"/>
                </a:solidFill>
                <a:effectLst/>
                <a:uLnTx/>
                <a:uFillTx/>
                <a:latin typeface="Arial"/>
                <a:ea typeface="+mn-ea"/>
                <a:cs typeface="+mn-cs"/>
              </a:endParaRPr>
            </a:p>
          </p:txBody>
        </p:sp>
        <p:pic>
          <p:nvPicPr>
            <p:cNvPr id="154" name="Graphic 153" descr="Database with solid fill">
              <a:extLst>
                <a:ext uri="{FF2B5EF4-FFF2-40B4-BE49-F238E27FC236}">
                  <a16:creationId xmlns:a16="http://schemas.microsoft.com/office/drawing/2014/main" id="{FE2C594D-41FF-F598-A926-773818A13A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5796" y="5658168"/>
              <a:ext cx="396000" cy="396000"/>
            </a:xfrm>
            <a:prstGeom prst="rect">
              <a:avLst/>
            </a:prstGeom>
          </p:spPr>
        </p:pic>
      </p:grpSp>
      <p:sp>
        <p:nvSpPr>
          <p:cNvPr id="155" name="Isosceles Triangle 154">
            <a:extLst>
              <a:ext uri="{FF2B5EF4-FFF2-40B4-BE49-F238E27FC236}">
                <a16:creationId xmlns:a16="http://schemas.microsoft.com/office/drawing/2014/main" id="{96EBDD3A-7C2A-6721-2F71-377898D62C86}"/>
              </a:ext>
            </a:extLst>
          </p:cNvPr>
          <p:cNvSpPr/>
          <p:nvPr/>
        </p:nvSpPr>
        <p:spPr>
          <a:xfrm flipV="1">
            <a:off x="6560021" y="4688704"/>
            <a:ext cx="5148000" cy="180000"/>
          </a:xfrm>
          <a:prstGeom prst="triangle">
            <a:avLst/>
          </a:prstGeom>
          <a:solidFill>
            <a:srgbClr val="AA3C80">
              <a:lumMod val="40000"/>
              <a:lumOff val="60000"/>
            </a:srgbClr>
          </a:solidFill>
          <a:ln w="9525" cap="flat" cmpd="sng" algn="ctr">
            <a:noFill/>
            <a:prstDash val="solid"/>
          </a:ln>
          <a:effectLst>
            <a:outerShdw blurRad="50800" dist="38100" dir="13500000" algn="b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grpSp>
        <p:nvGrpSpPr>
          <p:cNvPr id="156" name="Group 155">
            <a:extLst>
              <a:ext uri="{FF2B5EF4-FFF2-40B4-BE49-F238E27FC236}">
                <a16:creationId xmlns:a16="http://schemas.microsoft.com/office/drawing/2014/main" id="{1DC07310-4B92-C0E7-8A54-99CED9A84178}"/>
              </a:ext>
            </a:extLst>
          </p:cNvPr>
          <p:cNvGrpSpPr/>
          <p:nvPr/>
        </p:nvGrpSpPr>
        <p:grpSpPr>
          <a:xfrm>
            <a:off x="9918088" y="5546011"/>
            <a:ext cx="1925415" cy="679478"/>
            <a:chOff x="10346696" y="5546011"/>
            <a:chExt cx="1925415" cy="679478"/>
          </a:xfrm>
        </p:grpSpPr>
        <p:sp>
          <p:nvSpPr>
            <p:cNvPr id="157" name="Rectangle 156">
              <a:extLst>
                <a:ext uri="{FF2B5EF4-FFF2-40B4-BE49-F238E27FC236}">
                  <a16:creationId xmlns:a16="http://schemas.microsoft.com/office/drawing/2014/main" id="{FC5BAF0C-1650-8B80-14EF-47CACBD775A9}"/>
                </a:ext>
              </a:extLst>
            </p:cNvPr>
            <p:cNvSpPr/>
            <p:nvPr/>
          </p:nvSpPr>
          <p:spPr>
            <a:xfrm>
              <a:off x="10688111" y="5546011"/>
              <a:ext cx="1584000" cy="679478"/>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100" b="1" i="0" u="none" strike="noStrike" kern="0" cap="none" spc="0" normalizeH="0" baseline="0" noProof="0">
                  <a:ln>
                    <a:noFill/>
                  </a:ln>
                  <a:solidFill>
                    <a:srgbClr val="83B254"/>
                  </a:solidFill>
                  <a:effectLst/>
                  <a:uLnTx/>
                  <a:uFillTx/>
                  <a:latin typeface="Arial"/>
                  <a:ea typeface="+mn-ea"/>
                  <a:cs typeface="+mn-cs"/>
                </a:rPr>
                <a:t>Easy retrievable data from centralized DB for audit trials, Risk and compliance </a:t>
              </a:r>
              <a:endParaRPr kumimoji="1" lang="en-IN" sz="1100" b="1" i="0" u="none" strike="noStrike" kern="0" cap="none" spc="0" normalizeH="0" baseline="0" noProof="0">
                <a:ln>
                  <a:noFill/>
                </a:ln>
                <a:solidFill>
                  <a:srgbClr val="83B254"/>
                </a:solidFill>
                <a:effectLst/>
                <a:uLnTx/>
                <a:uFillTx/>
                <a:latin typeface="Arial"/>
                <a:ea typeface="+mn-ea"/>
                <a:cs typeface="+mn-cs"/>
              </a:endParaRPr>
            </a:p>
          </p:txBody>
        </p:sp>
        <p:pic>
          <p:nvPicPr>
            <p:cNvPr id="158" name="Graphic 157" descr="Statistics with solid fill">
              <a:extLst>
                <a:ext uri="{FF2B5EF4-FFF2-40B4-BE49-F238E27FC236}">
                  <a16:creationId xmlns:a16="http://schemas.microsoft.com/office/drawing/2014/main" id="{41057E31-9EB5-03E3-029A-4DFE16245A1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10346696" y="5658168"/>
              <a:ext cx="396000" cy="396000"/>
            </a:xfrm>
            <a:prstGeom prst="rect">
              <a:avLst/>
            </a:prstGeom>
          </p:spPr>
        </p:pic>
      </p:grpSp>
      <p:sp>
        <p:nvSpPr>
          <p:cNvPr id="159" name="TextBox 158">
            <a:extLst>
              <a:ext uri="{FF2B5EF4-FFF2-40B4-BE49-F238E27FC236}">
                <a16:creationId xmlns:a16="http://schemas.microsoft.com/office/drawing/2014/main" id="{E54BB066-053B-3307-795A-C1BE30E88A54}"/>
              </a:ext>
            </a:extLst>
          </p:cNvPr>
          <p:cNvSpPr txBox="1"/>
          <p:nvPr/>
        </p:nvSpPr>
        <p:spPr>
          <a:xfrm>
            <a:off x="6188003" y="3942900"/>
            <a:ext cx="1224000" cy="540000"/>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Defined SLI, SLO, Error budgets</a:t>
            </a:r>
          </a:p>
        </p:txBody>
      </p:sp>
      <p:sp>
        <p:nvSpPr>
          <p:cNvPr id="160" name="TextBox 159">
            <a:extLst>
              <a:ext uri="{FF2B5EF4-FFF2-40B4-BE49-F238E27FC236}">
                <a16:creationId xmlns:a16="http://schemas.microsoft.com/office/drawing/2014/main" id="{79BADBE2-BEB0-10B2-196E-EA11134B2095}"/>
              </a:ext>
            </a:extLst>
          </p:cNvPr>
          <p:cNvSpPr txBox="1"/>
          <p:nvPr/>
        </p:nvSpPr>
        <p:spPr>
          <a:xfrm>
            <a:off x="7686748" y="4273690"/>
            <a:ext cx="1224000" cy="252000"/>
          </a:xfrm>
          <a:prstGeom prst="rect">
            <a:avLst/>
          </a:prstGeom>
          <a:solidFill>
            <a:schemeClr val="bg2">
              <a:lumMod val="20000"/>
              <a:lumOff val="80000"/>
            </a:schemeClr>
          </a:solidFill>
          <a:ln>
            <a:solidFill>
              <a:schemeClr val="accent2"/>
            </a:solidFill>
          </a:ln>
        </p:spPr>
        <p:txBody>
          <a:bodyPr wrap="square"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050" b="0" i="0" u="none" strike="noStrike" kern="0" cap="none" spc="0" normalizeH="0" baseline="0" noProof="0">
                <a:ln>
                  <a:noFill/>
                </a:ln>
                <a:solidFill>
                  <a:srgbClr val="404040"/>
                </a:solidFill>
                <a:effectLst/>
                <a:uLnTx/>
                <a:uFillTx/>
                <a:latin typeface="Arial"/>
                <a:ea typeface="+mn-ea"/>
                <a:cs typeface="+mn-cs"/>
              </a:rPr>
              <a:t>Use Case n</a:t>
            </a:r>
          </a:p>
        </p:txBody>
      </p:sp>
      <p:sp>
        <p:nvSpPr>
          <p:cNvPr id="161" name="Rectangle 160">
            <a:extLst>
              <a:ext uri="{FF2B5EF4-FFF2-40B4-BE49-F238E27FC236}">
                <a16:creationId xmlns:a16="http://schemas.microsoft.com/office/drawing/2014/main" id="{9F3890C2-7584-2630-CE92-6A97A526E8CE}"/>
              </a:ext>
            </a:extLst>
          </p:cNvPr>
          <p:cNvSpPr/>
          <p:nvPr/>
        </p:nvSpPr>
        <p:spPr>
          <a:xfrm>
            <a:off x="269628" y="5597137"/>
            <a:ext cx="4613329" cy="679478"/>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0" cap="none" spc="0" normalizeH="0" baseline="0" noProof="0">
                <a:ln>
                  <a:noFill/>
                </a:ln>
                <a:solidFill>
                  <a:srgbClr val="C2CEE6">
                    <a:lumMod val="25000"/>
                  </a:srgbClr>
                </a:solidFill>
                <a:effectLst/>
                <a:uLnTx/>
                <a:uFillTx/>
                <a:latin typeface="Arial"/>
                <a:ea typeface="+mn-ea"/>
                <a:cs typeface="+mn-cs"/>
              </a:rPr>
              <a:t>Reactive approach to Site Reliability Engineering</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0" cap="none" spc="0" normalizeH="0" baseline="0" noProof="0">
                <a:ln>
                  <a:noFill/>
                </a:ln>
                <a:solidFill>
                  <a:srgbClr val="C2CEE6">
                    <a:lumMod val="25000"/>
                  </a:srgbClr>
                </a:solidFill>
                <a:effectLst/>
                <a:uLnTx/>
                <a:uFillTx/>
                <a:latin typeface="Arial"/>
                <a:ea typeface="+mn-ea"/>
                <a:cs typeface="+mn-cs"/>
              </a:rPr>
              <a:t>Inefficient implementation of monitoring tools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0" cap="none" spc="0" normalizeH="0" baseline="0" noProof="0">
                <a:ln>
                  <a:noFill/>
                </a:ln>
                <a:solidFill>
                  <a:srgbClr val="C2CEE6">
                    <a:lumMod val="25000"/>
                  </a:srgbClr>
                </a:solidFill>
                <a:effectLst/>
                <a:uLnTx/>
                <a:uFillTx/>
                <a:latin typeface="Arial"/>
                <a:ea typeface="+mn-ea"/>
                <a:cs typeface="+mn-cs"/>
              </a:rPr>
              <a:t>No single observability platform</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0" cap="none" spc="0" normalizeH="0" baseline="0" noProof="0">
                <a:ln>
                  <a:noFill/>
                </a:ln>
                <a:solidFill>
                  <a:srgbClr val="C2CEE6">
                    <a:lumMod val="25000"/>
                  </a:srgbClr>
                </a:solidFill>
                <a:effectLst/>
                <a:uLnTx/>
                <a:uFillTx/>
                <a:latin typeface="Arial"/>
                <a:ea typeface="+mn-ea"/>
                <a:cs typeface="+mn-cs"/>
              </a:rPr>
              <a:t>Historical alerts &amp; incident data not available as rich monitoring data not shared outside monitoring tools and is discarded within a few weeks.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IN" sz="900" b="0" i="0" u="none" strike="noStrike" kern="0" cap="none" spc="0" normalizeH="0" baseline="0" noProof="0">
                <a:ln>
                  <a:noFill/>
                </a:ln>
                <a:solidFill>
                  <a:srgbClr val="C2CEE6">
                    <a:lumMod val="25000"/>
                  </a:srgbClr>
                </a:solidFill>
                <a:effectLst/>
                <a:uLnTx/>
                <a:uFillTx/>
                <a:latin typeface="Arial"/>
                <a:ea typeface="+mn-ea"/>
                <a:cs typeface="+mn-cs"/>
              </a:rPr>
              <a:t>Automation strategy non-existent. Most activities are manual</a:t>
            </a:r>
          </a:p>
        </p:txBody>
      </p:sp>
    </p:spTree>
    <p:extLst>
      <p:ext uri="{BB962C8B-B14F-4D97-AF65-F5344CB8AC3E}">
        <p14:creationId xmlns:p14="http://schemas.microsoft.com/office/powerpoint/2010/main" val="4159221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kumimoji="0" lang="en-US" altLang="ja-JP" sz="2400" b="0" i="0" u="none" strike="noStrike" kern="1200" cap="none" spc="0" normalizeH="0" baseline="0" noProof="0">
                <a:ln>
                  <a:noFill/>
                </a:ln>
                <a:solidFill>
                  <a:srgbClr val="070F26"/>
                </a:solidFill>
                <a:effectLst/>
                <a:uLnTx/>
                <a:uFillTx/>
                <a:latin typeface="Georgia" panose="02040502050405020303" pitchFamily="18" charset="0"/>
                <a:ea typeface="+mj-ea"/>
                <a:cs typeface="Arial"/>
              </a:rPr>
              <a:t>Site Reliability Engineering : Challenges &amp; Impact</a:t>
            </a:r>
            <a:endParaRPr lang="en-US"/>
          </a:p>
        </p:txBody>
      </p:sp>
      <p:sp>
        <p:nvSpPr>
          <p:cNvPr id="28" name="Rectangle 27">
            <a:extLst>
              <a:ext uri="{FF2B5EF4-FFF2-40B4-BE49-F238E27FC236}">
                <a16:creationId xmlns:a16="http://schemas.microsoft.com/office/drawing/2014/main" id="{34E9EE0D-148E-61D7-172D-8330F59CD5B8}"/>
              </a:ext>
            </a:extLst>
          </p:cNvPr>
          <p:cNvSpPr/>
          <p:nvPr/>
        </p:nvSpPr>
        <p:spPr>
          <a:xfrm>
            <a:off x="251512" y="907407"/>
            <a:ext cx="6768000" cy="5292000"/>
          </a:xfrm>
          <a:prstGeom prst="rect">
            <a:avLst/>
          </a:prstGeom>
          <a:pattFill prst="pct50">
            <a:fgClr>
              <a:schemeClr val="bg1">
                <a:lumMod val="95000"/>
              </a:schemeClr>
            </a:fgClr>
            <a:bgClr>
              <a:schemeClr val="bg1"/>
            </a:bgClr>
          </a:pattFill>
          <a:ln w="28575">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grpSp>
        <p:nvGrpSpPr>
          <p:cNvPr id="29" name="Group 28">
            <a:extLst>
              <a:ext uri="{FF2B5EF4-FFF2-40B4-BE49-F238E27FC236}">
                <a16:creationId xmlns:a16="http://schemas.microsoft.com/office/drawing/2014/main" id="{7CED89C8-E850-BC09-8B72-8CFED74318FE}"/>
              </a:ext>
            </a:extLst>
          </p:cNvPr>
          <p:cNvGrpSpPr/>
          <p:nvPr/>
        </p:nvGrpSpPr>
        <p:grpSpPr>
          <a:xfrm>
            <a:off x="426335" y="3551795"/>
            <a:ext cx="1851731" cy="495292"/>
            <a:chOff x="319151" y="3001675"/>
            <a:chExt cx="1851731" cy="495292"/>
          </a:xfrm>
        </p:grpSpPr>
        <p:cxnSp>
          <p:nvCxnSpPr>
            <p:cNvPr id="30" name="Straight Connector 29">
              <a:extLst>
                <a:ext uri="{FF2B5EF4-FFF2-40B4-BE49-F238E27FC236}">
                  <a16:creationId xmlns:a16="http://schemas.microsoft.com/office/drawing/2014/main" id="{2CA02195-26E8-B5C6-4BA0-35E83AFC1DCF}"/>
                </a:ext>
              </a:extLst>
            </p:cNvPr>
            <p:cNvCxnSpPr>
              <a:cxnSpLocks/>
            </p:cNvCxnSpPr>
            <p:nvPr/>
          </p:nvCxnSpPr>
          <p:spPr>
            <a:xfrm>
              <a:off x="1890967" y="3001675"/>
              <a:ext cx="279915" cy="495292"/>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89492C-20F3-9255-D32A-1B7BBF0B8F69}"/>
                </a:ext>
              </a:extLst>
            </p:cNvPr>
            <p:cNvCxnSpPr>
              <a:cxnSpLocks/>
            </p:cNvCxnSpPr>
            <p:nvPr/>
          </p:nvCxnSpPr>
          <p:spPr>
            <a:xfrm>
              <a:off x="319151" y="3007509"/>
              <a:ext cx="1591871"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E616566B-AEDD-55A3-4EA7-3FEB9B6681B6}"/>
              </a:ext>
            </a:extLst>
          </p:cNvPr>
          <p:cNvSpPr txBox="1"/>
          <p:nvPr/>
        </p:nvSpPr>
        <p:spPr>
          <a:xfrm>
            <a:off x="4496245" y="1247024"/>
            <a:ext cx="2075016" cy="6924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Root cause detection </a:t>
            </a:r>
            <a:r>
              <a:rPr kumimoji="0" lang="en-IN" sz="1300" b="0"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tends as a time-intensive process</a:t>
            </a:r>
          </a:p>
        </p:txBody>
      </p:sp>
      <p:sp>
        <p:nvSpPr>
          <p:cNvPr id="35" name="TextBox 34">
            <a:extLst>
              <a:ext uri="{FF2B5EF4-FFF2-40B4-BE49-F238E27FC236}">
                <a16:creationId xmlns:a16="http://schemas.microsoft.com/office/drawing/2014/main" id="{017E91AA-BBA1-30E7-8AA0-1B34C77BDC46}"/>
              </a:ext>
            </a:extLst>
          </p:cNvPr>
          <p:cNvSpPr txBox="1"/>
          <p:nvPr/>
        </p:nvSpPr>
        <p:spPr>
          <a:xfrm>
            <a:off x="486364" y="1249490"/>
            <a:ext cx="2075015" cy="6924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Absence of E2E single observability platform and historical data</a:t>
            </a:r>
            <a:endParaRPr kumimoji="0" lang="en-IN" sz="1300" b="0" i="0" u="none" strike="noStrike" kern="1200" cap="none" spc="0" normalizeH="0" baseline="0" noProof="0">
              <a:ln>
                <a:noFill/>
              </a:ln>
              <a:solidFill>
                <a:srgbClr val="0F1C5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pic>
        <p:nvPicPr>
          <p:cNvPr id="39" name="Graphic 38" descr="Brainstorm with solid fill">
            <a:extLst>
              <a:ext uri="{FF2B5EF4-FFF2-40B4-BE49-F238E27FC236}">
                <a16:creationId xmlns:a16="http://schemas.microsoft.com/office/drawing/2014/main" id="{151D0E61-53A4-577A-4F60-1D6E74027C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7215" y="3044065"/>
            <a:ext cx="468000" cy="468000"/>
          </a:xfrm>
          <a:prstGeom prst="rect">
            <a:avLst/>
          </a:prstGeom>
        </p:spPr>
      </p:pic>
      <p:sp>
        <p:nvSpPr>
          <p:cNvPr id="41" name="Rectangle 40">
            <a:extLst>
              <a:ext uri="{FF2B5EF4-FFF2-40B4-BE49-F238E27FC236}">
                <a16:creationId xmlns:a16="http://schemas.microsoft.com/office/drawing/2014/main" id="{26C050A5-45C2-56C2-9693-964DCE6309E0}"/>
              </a:ext>
            </a:extLst>
          </p:cNvPr>
          <p:cNvSpPr/>
          <p:nvPr/>
        </p:nvSpPr>
        <p:spPr>
          <a:xfrm>
            <a:off x="7659757" y="901533"/>
            <a:ext cx="4109540" cy="540000"/>
          </a:xfrm>
          <a:prstGeom prst="rect">
            <a:avLst/>
          </a:prstGeom>
          <a:solidFill>
            <a:schemeClr val="tx2">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800" b="1" i="0" u="none" strike="noStrike" kern="1200" cap="none" spc="0" normalizeH="0" baseline="0" noProof="0">
                <a:ln>
                  <a:noFill/>
                </a:ln>
                <a:solidFill>
                  <a:srgbClr val="FFFFFF"/>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  Impact</a:t>
            </a:r>
            <a:endParaRPr kumimoji="1" lang="en-IN" sz="1800" b="0" i="0" u="none" strike="noStrike" kern="1200" cap="none" spc="0" normalizeH="0" baseline="0" noProof="0">
              <a:ln>
                <a:noFill/>
              </a:ln>
              <a:solidFill>
                <a:srgbClr val="FFFFFF"/>
              </a:solidFill>
              <a:effectLst/>
              <a:uLnTx/>
              <a:uFillTx/>
              <a:latin typeface="Arial"/>
              <a:cs typeface="+mn-cs"/>
            </a:endParaRPr>
          </a:p>
        </p:txBody>
      </p:sp>
      <p:pic>
        <p:nvPicPr>
          <p:cNvPr id="43" name="Graphic 42" descr="Warning with solid fill">
            <a:extLst>
              <a:ext uri="{FF2B5EF4-FFF2-40B4-BE49-F238E27FC236}">
                <a16:creationId xmlns:a16="http://schemas.microsoft.com/office/drawing/2014/main" id="{DA5BE28B-3870-1353-FF7E-931F8A5D6E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8578" y="999235"/>
            <a:ext cx="360000" cy="360000"/>
          </a:xfrm>
          <a:prstGeom prst="rect">
            <a:avLst/>
          </a:prstGeom>
        </p:spPr>
      </p:pic>
      <p:sp>
        <p:nvSpPr>
          <p:cNvPr id="44" name="TextBox 43">
            <a:extLst>
              <a:ext uri="{FF2B5EF4-FFF2-40B4-BE49-F238E27FC236}">
                <a16:creationId xmlns:a16="http://schemas.microsoft.com/office/drawing/2014/main" id="{BCEFE875-7C59-BAC6-1780-8571CD083D26}"/>
              </a:ext>
            </a:extLst>
          </p:cNvPr>
          <p:cNvSpPr txBox="1"/>
          <p:nvPr/>
        </p:nvSpPr>
        <p:spPr>
          <a:xfrm>
            <a:off x="4919589" y="2648199"/>
            <a:ext cx="2185122" cy="8925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Inconsistent tools and automation strategy </a:t>
            </a:r>
            <a:r>
              <a:rPr kumimoji="0" lang="en-IN" sz="1300" b="0"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leads to high toil, inefficient tool utilization</a:t>
            </a:r>
          </a:p>
        </p:txBody>
      </p:sp>
      <p:sp>
        <p:nvSpPr>
          <p:cNvPr id="49" name="TextBox 48">
            <a:extLst>
              <a:ext uri="{FF2B5EF4-FFF2-40B4-BE49-F238E27FC236}">
                <a16:creationId xmlns:a16="http://schemas.microsoft.com/office/drawing/2014/main" id="{0C34BAD0-FD5C-8FFC-7DDB-4CC3C7BD3F2C}"/>
              </a:ext>
            </a:extLst>
          </p:cNvPr>
          <p:cNvSpPr txBox="1"/>
          <p:nvPr/>
        </p:nvSpPr>
        <p:spPr>
          <a:xfrm>
            <a:off x="422703" y="2814252"/>
            <a:ext cx="1820706" cy="6924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Reactive approach rather than a Proactive approach</a:t>
            </a:r>
            <a:endParaRPr kumimoji="0" lang="en-IN" sz="1300" b="0" i="0" u="none" strike="noStrike" kern="1200" cap="none" spc="0" normalizeH="0" baseline="0" noProof="0">
              <a:ln>
                <a:noFill/>
              </a:ln>
              <a:solidFill>
                <a:srgbClr val="0F1C5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52" name="TextBox 51">
            <a:extLst>
              <a:ext uri="{FF2B5EF4-FFF2-40B4-BE49-F238E27FC236}">
                <a16:creationId xmlns:a16="http://schemas.microsoft.com/office/drawing/2014/main" id="{6E91E838-0B3D-909C-1412-95D923CBDA76}"/>
              </a:ext>
            </a:extLst>
          </p:cNvPr>
          <p:cNvSpPr txBox="1"/>
          <p:nvPr/>
        </p:nvSpPr>
        <p:spPr>
          <a:xfrm>
            <a:off x="2173092" y="5329097"/>
            <a:ext cx="2707878"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0F1C5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Inefficient skillset and limited time </a:t>
            </a:r>
            <a:r>
              <a:rPr kumimoji="0" lang="en-IN" sz="1300" b="0"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to implement automation and reduce toil</a:t>
            </a:r>
          </a:p>
        </p:txBody>
      </p:sp>
      <p:grpSp>
        <p:nvGrpSpPr>
          <p:cNvPr id="54" name="Group 53">
            <a:extLst>
              <a:ext uri="{FF2B5EF4-FFF2-40B4-BE49-F238E27FC236}">
                <a16:creationId xmlns:a16="http://schemas.microsoft.com/office/drawing/2014/main" id="{DD6DA40F-A74B-73FF-D257-0C91D9F84C30}"/>
              </a:ext>
            </a:extLst>
          </p:cNvPr>
          <p:cNvGrpSpPr/>
          <p:nvPr/>
        </p:nvGrpSpPr>
        <p:grpSpPr>
          <a:xfrm>
            <a:off x="4692896" y="3551793"/>
            <a:ext cx="1871786" cy="495294"/>
            <a:chOff x="4319965" y="5996538"/>
            <a:chExt cx="2003820" cy="276660"/>
          </a:xfrm>
        </p:grpSpPr>
        <p:cxnSp>
          <p:nvCxnSpPr>
            <p:cNvPr id="55" name="Straight Connector 54">
              <a:extLst>
                <a:ext uri="{FF2B5EF4-FFF2-40B4-BE49-F238E27FC236}">
                  <a16:creationId xmlns:a16="http://schemas.microsoft.com/office/drawing/2014/main" id="{4BC7414A-E572-4ED9-2569-0CF340E43F5A}"/>
                </a:ext>
              </a:extLst>
            </p:cNvPr>
            <p:cNvCxnSpPr/>
            <p:nvPr/>
          </p:nvCxnSpPr>
          <p:spPr>
            <a:xfrm flipV="1">
              <a:off x="4319965" y="5996539"/>
              <a:ext cx="299660" cy="276659"/>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9DEBFF-32F9-2277-F1BC-F6CC9DE35FA9}"/>
                </a:ext>
              </a:extLst>
            </p:cNvPr>
            <p:cNvCxnSpPr>
              <a:cxnSpLocks/>
            </p:cNvCxnSpPr>
            <p:nvPr/>
          </p:nvCxnSpPr>
          <p:spPr>
            <a:xfrm>
              <a:off x="4619625" y="5996538"/>
              <a:ext cx="170416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D91E2F3-44A0-C78C-7CCF-CD81A9853C86}"/>
              </a:ext>
            </a:extLst>
          </p:cNvPr>
          <p:cNvGrpSpPr/>
          <p:nvPr/>
        </p:nvGrpSpPr>
        <p:grpSpPr>
          <a:xfrm>
            <a:off x="4157862" y="1996729"/>
            <a:ext cx="2315667" cy="604189"/>
            <a:chOff x="4840978" y="4268752"/>
            <a:chExt cx="2631777" cy="276659"/>
          </a:xfrm>
        </p:grpSpPr>
        <p:cxnSp>
          <p:nvCxnSpPr>
            <p:cNvPr id="58" name="Straight Connector 57">
              <a:extLst>
                <a:ext uri="{FF2B5EF4-FFF2-40B4-BE49-F238E27FC236}">
                  <a16:creationId xmlns:a16="http://schemas.microsoft.com/office/drawing/2014/main" id="{ECC8DA54-6C92-21D0-0471-46E55B95F825}"/>
                </a:ext>
              </a:extLst>
            </p:cNvPr>
            <p:cNvCxnSpPr/>
            <p:nvPr/>
          </p:nvCxnSpPr>
          <p:spPr>
            <a:xfrm flipV="1">
              <a:off x="4840978" y="4268752"/>
              <a:ext cx="299660" cy="276659"/>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01F2C6B-498E-B7BE-ECE1-754C6EDFB088}"/>
                </a:ext>
              </a:extLst>
            </p:cNvPr>
            <p:cNvCxnSpPr>
              <a:cxnSpLocks/>
            </p:cNvCxnSpPr>
            <p:nvPr/>
          </p:nvCxnSpPr>
          <p:spPr>
            <a:xfrm flipV="1">
              <a:off x="5140638" y="4268752"/>
              <a:ext cx="2332117"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8E81AF20-906A-C59A-EE79-5DE932F5D50E}"/>
              </a:ext>
            </a:extLst>
          </p:cNvPr>
          <p:cNvGrpSpPr/>
          <p:nvPr/>
        </p:nvGrpSpPr>
        <p:grpSpPr>
          <a:xfrm>
            <a:off x="509379" y="1996035"/>
            <a:ext cx="2333753" cy="584775"/>
            <a:chOff x="415801" y="4256694"/>
            <a:chExt cx="2482076" cy="276659"/>
          </a:xfrm>
        </p:grpSpPr>
        <p:cxnSp>
          <p:nvCxnSpPr>
            <p:cNvPr id="61" name="Straight Connector 60">
              <a:extLst>
                <a:ext uri="{FF2B5EF4-FFF2-40B4-BE49-F238E27FC236}">
                  <a16:creationId xmlns:a16="http://schemas.microsoft.com/office/drawing/2014/main" id="{CC6C4FEB-6854-8657-8BE5-E8756EE3DC82}"/>
                </a:ext>
              </a:extLst>
            </p:cNvPr>
            <p:cNvCxnSpPr/>
            <p:nvPr/>
          </p:nvCxnSpPr>
          <p:spPr>
            <a:xfrm flipH="1" flipV="1">
              <a:off x="2598217" y="4256694"/>
              <a:ext cx="299660" cy="276659"/>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B28493C-2F79-0A1D-6BBB-EF1CBFC8C41D}"/>
                </a:ext>
              </a:extLst>
            </p:cNvPr>
            <p:cNvCxnSpPr>
              <a:cxnSpLocks/>
            </p:cNvCxnSpPr>
            <p:nvPr/>
          </p:nvCxnSpPr>
          <p:spPr>
            <a:xfrm flipH="1">
              <a:off x="415801" y="4256694"/>
              <a:ext cx="2182416"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3" name="Flowchart: Connector 62">
            <a:extLst>
              <a:ext uri="{FF2B5EF4-FFF2-40B4-BE49-F238E27FC236}">
                <a16:creationId xmlns:a16="http://schemas.microsoft.com/office/drawing/2014/main" id="{8FBCB7BE-6611-3E04-3FFC-361042C6E75B}"/>
              </a:ext>
            </a:extLst>
          </p:cNvPr>
          <p:cNvSpPr/>
          <p:nvPr/>
        </p:nvSpPr>
        <p:spPr>
          <a:xfrm>
            <a:off x="2348349" y="2413615"/>
            <a:ext cx="2325902" cy="2330352"/>
          </a:xfrm>
          <a:prstGeom prst="flowChartConnector">
            <a:avLst/>
          </a:prstGeom>
          <a:noFill/>
          <a:ln w="571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026" name="Flowchart: Connector 1025">
            <a:extLst>
              <a:ext uri="{FF2B5EF4-FFF2-40B4-BE49-F238E27FC236}">
                <a16:creationId xmlns:a16="http://schemas.microsoft.com/office/drawing/2014/main" id="{85BE3D48-B7DD-E278-64D5-6F301D56556D}"/>
              </a:ext>
            </a:extLst>
          </p:cNvPr>
          <p:cNvSpPr/>
          <p:nvPr/>
        </p:nvSpPr>
        <p:spPr>
          <a:xfrm>
            <a:off x="2462593" y="2190528"/>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grpSp>
        <p:nvGrpSpPr>
          <p:cNvPr id="1027" name="Group 1026">
            <a:extLst>
              <a:ext uri="{FF2B5EF4-FFF2-40B4-BE49-F238E27FC236}">
                <a16:creationId xmlns:a16="http://schemas.microsoft.com/office/drawing/2014/main" id="{4AF6E341-AC2E-0993-892D-91272E486431}"/>
              </a:ext>
            </a:extLst>
          </p:cNvPr>
          <p:cNvGrpSpPr/>
          <p:nvPr/>
        </p:nvGrpSpPr>
        <p:grpSpPr>
          <a:xfrm>
            <a:off x="2761211" y="4639695"/>
            <a:ext cx="1650472" cy="612000"/>
            <a:chOff x="3115997" y="6242088"/>
            <a:chExt cx="1650472" cy="612000"/>
          </a:xfrm>
        </p:grpSpPr>
        <p:cxnSp>
          <p:nvCxnSpPr>
            <p:cNvPr id="1028" name="Straight Connector 1027">
              <a:extLst>
                <a:ext uri="{FF2B5EF4-FFF2-40B4-BE49-F238E27FC236}">
                  <a16:creationId xmlns:a16="http://schemas.microsoft.com/office/drawing/2014/main" id="{62986177-F552-2FD8-CDA1-F7969E29045E}"/>
                </a:ext>
              </a:extLst>
            </p:cNvPr>
            <p:cNvCxnSpPr>
              <a:cxnSpLocks/>
            </p:cNvCxnSpPr>
            <p:nvPr/>
          </p:nvCxnSpPr>
          <p:spPr>
            <a:xfrm rot="5400000" flipV="1">
              <a:off x="3575818" y="6548088"/>
              <a:ext cx="612000"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6596150B-929A-85EE-0339-BC68D331C568}"/>
                </a:ext>
              </a:extLst>
            </p:cNvPr>
            <p:cNvCxnSpPr>
              <a:cxnSpLocks/>
            </p:cNvCxnSpPr>
            <p:nvPr/>
          </p:nvCxnSpPr>
          <p:spPr>
            <a:xfrm flipH="1">
              <a:off x="3115997" y="6854088"/>
              <a:ext cx="1650472" cy="0"/>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030" name="TextBox 1029">
            <a:extLst>
              <a:ext uri="{FF2B5EF4-FFF2-40B4-BE49-F238E27FC236}">
                <a16:creationId xmlns:a16="http://schemas.microsoft.com/office/drawing/2014/main" id="{C675C9D7-657F-35F3-2979-FBBA1B9FD236}"/>
              </a:ext>
            </a:extLst>
          </p:cNvPr>
          <p:cNvSpPr txBox="1"/>
          <p:nvPr/>
        </p:nvSpPr>
        <p:spPr>
          <a:xfrm>
            <a:off x="2617734" y="3551793"/>
            <a:ext cx="181859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F1C5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Challenges</a:t>
            </a:r>
            <a:endParaRPr kumimoji="0" lang="en-IN" sz="1800" b="1" i="0" u="none" strike="noStrike" kern="1200" cap="none" spc="0" normalizeH="0" baseline="0" noProof="0">
              <a:ln>
                <a:noFill/>
              </a:ln>
              <a:solidFill>
                <a:srgbClr val="0F1C5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031" name="Flowchart: Connector 1030">
            <a:extLst>
              <a:ext uri="{FF2B5EF4-FFF2-40B4-BE49-F238E27FC236}">
                <a16:creationId xmlns:a16="http://schemas.microsoft.com/office/drawing/2014/main" id="{A546E96B-AD99-6A0D-FD14-B5FDFC58EA3D}"/>
              </a:ext>
            </a:extLst>
          </p:cNvPr>
          <p:cNvSpPr/>
          <p:nvPr/>
        </p:nvSpPr>
        <p:spPr>
          <a:xfrm>
            <a:off x="2005859" y="3576345"/>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032" name="Flowchart: Connector 1031">
            <a:extLst>
              <a:ext uri="{FF2B5EF4-FFF2-40B4-BE49-F238E27FC236}">
                <a16:creationId xmlns:a16="http://schemas.microsoft.com/office/drawing/2014/main" id="{1E1C1358-B632-D2E1-EDEE-F7F24D3C6BDA}"/>
              </a:ext>
            </a:extLst>
          </p:cNvPr>
          <p:cNvSpPr/>
          <p:nvPr/>
        </p:nvSpPr>
        <p:spPr>
          <a:xfrm>
            <a:off x="3794568" y="2190528"/>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033" name="Flowchart: Connector 1032">
            <a:extLst>
              <a:ext uri="{FF2B5EF4-FFF2-40B4-BE49-F238E27FC236}">
                <a16:creationId xmlns:a16="http://schemas.microsoft.com/office/drawing/2014/main" id="{9EA78C78-5822-5F32-43C6-D3FA87CF4E13}"/>
              </a:ext>
            </a:extLst>
          </p:cNvPr>
          <p:cNvSpPr/>
          <p:nvPr/>
        </p:nvSpPr>
        <p:spPr>
          <a:xfrm>
            <a:off x="4311670" y="3573877"/>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034" name="Flowchart: Connector 1033">
            <a:extLst>
              <a:ext uri="{FF2B5EF4-FFF2-40B4-BE49-F238E27FC236}">
                <a16:creationId xmlns:a16="http://schemas.microsoft.com/office/drawing/2014/main" id="{9DF5017E-22C2-081C-0A27-E8B185F5E195}"/>
              </a:ext>
            </a:extLst>
          </p:cNvPr>
          <p:cNvSpPr/>
          <p:nvPr/>
        </p:nvSpPr>
        <p:spPr>
          <a:xfrm>
            <a:off x="3169300" y="4359517"/>
            <a:ext cx="684000" cy="684000"/>
          </a:xfrm>
          <a:prstGeom prst="flowChartConnector">
            <a:avLst/>
          </a:prstGeom>
          <a:solidFill>
            <a:schemeClr val="bg1">
              <a:lumMod val="95000"/>
            </a:schemeClr>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pic>
        <p:nvPicPr>
          <p:cNvPr id="1035" name="Graphic 1034" descr="Research with solid fill">
            <a:extLst>
              <a:ext uri="{FF2B5EF4-FFF2-40B4-BE49-F238E27FC236}">
                <a16:creationId xmlns:a16="http://schemas.microsoft.com/office/drawing/2014/main" id="{6CCCCBDB-1669-1D87-0245-179DAB08D5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3907175" y="2308435"/>
            <a:ext cx="501375" cy="432000"/>
          </a:xfrm>
          <a:prstGeom prst="rect">
            <a:avLst/>
          </a:prstGeom>
        </p:spPr>
      </p:pic>
      <p:pic>
        <p:nvPicPr>
          <p:cNvPr id="1036" name="Graphic 1035" descr="Clipboard with solid fill">
            <a:extLst>
              <a:ext uri="{FF2B5EF4-FFF2-40B4-BE49-F238E27FC236}">
                <a16:creationId xmlns:a16="http://schemas.microsoft.com/office/drawing/2014/main" id="{FB7272A6-C923-DF94-A281-4F4F4DDF53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38468" y="3681168"/>
            <a:ext cx="432000" cy="501375"/>
          </a:xfrm>
          <a:prstGeom prst="rect">
            <a:avLst/>
          </a:prstGeom>
        </p:spPr>
      </p:pic>
      <p:pic>
        <p:nvPicPr>
          <p:cNvPr id="1037" name="Graphic 1036" descr="Robot Hand with solid fill">
            <a:extLst>
              <a:ext uri="{FF2B5EF4-FFF2-40B4-BE49-F238E27FC236}">
                <a16:creationId xmlns:a16="http://schemas.microsoft.com/office/drawing/2014/main" id="{899F76A8-9DE7-78E1-3A68-52C390BFF0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01023" y="2298824"/>
            <a:ext cx="437909" cy="432000"/>
          </a:xfrm>
          <a:prstGeom prst="rect">
            <a:avLst/>
          </a:prstGeom>
        </p:spPr>
      </p:pic>
      <p:grpSp>
        <p:nvGrpSpPr>
          <p:cNvPr id="1039" name="Google Shape;14034;p77">
            <a:extLst>
              <a:ext uri="{FF2B5EF4-FFF2-40B4-BE49-F238E27FC236}">
                <a16:creationId xmlns:a16="http://schemas.microsoft.com/office/drawing/2014/main" id="{4827403D-18A4-9539-2147-DFE94BC4B4B6}"/>
              </a:ext>
            </a:extLst>
          </p:cNvPr>
          <p:cNvGrpSpPr/>
          <p:nvPr/>
        </p:nvGrpSpPr>
        <p:grpSpPr>
          <a:xfrm>
            <a:off x="3314216" y="4519096"/>
            <a:ext cx="396000" cy="396000"/>
            <a:chOff x="1412450" y="1954475"/>
            <a:chExt cx="297750" cy="296175"/>
          </a:xfrm>
          <a:solidFill>
            <a:schemeClr val="accent2">
              <a:lumMod val="75000"/>
            </a:schemeClr>
          </a:solidFill>
        </p:grpSpPr>
        <p:sp>
          <p:nvSpPr>
            <p:cNvPr id="1040" name="Google Shape;14035;p77">
              <a:extLst>
                <a:ext uri="{FF2B5EF4-FFF2-40B4-BE49-F238E27FC236}">
                  <a16:creationId xmlns:a16="http://schemas.microsoft.com/office/drawing/2014/main" id="{DEBB9F6F-89DA-849E-7313-F870E21C6347}"/>
                </a:ext>
              </a:extLst>
            </p:cNvPr>
            <p:cNvSpPr/>
            <p:nvPr/>
          </p:nvSpPr>
          <p:spPr>
            <a:xfrm>
              <a:off x="1483337" y="2024575"/>
              <a:ext cx="155976"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sp>
          <p:nvSpPr>
            <p:cNvPr id="1041" name="Google Shape;14036;p77">
              <a:extLst>
                <a:ext uri="{FF2B5EF4-FFF2-40B4-BE49-F238E27FC236}">
                  <a16:creationId xmlns:a16="http://schemas.microsoft.com/office/drawing/2014/main" id="{082FD0D1-534A-0252-D4CF-3EC30AF4C0A2}"/>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endParaRPr>
            </a:p>
          </p:txBody>
        </p:sp>
      </p:grpSp>
      <p:pic>
        <p:nvPicPr>
          <p:cNvPr id="1042" name="Graphic 1041" descr="Decision chart with solid fill">
            <a:extLst>
              <a:ext uri="{FF2B5EF4-FFF2-40B4-BE49-F238E27FC236}">
                <a16:creationId xmlns:a16="http://schemas.microsoft.com/office/drawing/2014/main" id="{71784C6F-A788-57A0-FCAF-CBFF133A7E0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32072" y="3702345"/>
            <a:ext cx="432000" cy="432000"/>
          </a:xfrm>
          <a:prstGeom prst="rect">
            <a:avLst/>
          </a:prstGeom>
        </p:spPr>
      </p:pic>
      <p:sp>
        <p:nvSpPr>
          <p:cNvPr id="1043" name="Isosceles Triangle 1042">
            <a:extLst>
              <a:ext uri="{FF2B5EF4-FFF2-40B4-BE49-F238E27FC236}">
                <a16:creationId xmlns:a16="http://schemas.microsoft.com/office/drawing/2014/main" id="{CF0E2F88-3DC4-4793-4211-10C68A7A92D5}"/>
              </a:ext>
            </a:extLst>
          </p:cNvPr>
          <p:cNvSpPr/>
          <p:nvPr/>
        </p:nvSpPr>
        <p:spPr>
          <a:xfrm rot="5400000">
            <a:off x="4498991" y="3429877"/>
            <a:ext cx="5364000" cy="288000"/>
          </a:xfrm>
          <a:prstGeom prst="triangle">
            <a:avLst/>
          </a:prstGeom>
          <a:solidFill>
            <a:schemeClr val="accent2">
              <a:lumMod val="20000"/>
              <a:lumOff val="80000"/>
            </a:schemeClr>
          </a:solid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1044" name="Rectangle 1043">
            <a:extLst>
              <a:ext uri="{FF2B5EF4-FFF2-40B4-BE49-F238E27FC236}">
                <a16:creationId xmlns:a16="http://schemas.microsoft.com/office/drawing/2014/main" id="{DE5A5C14-1BD9-5A26-280E-743D89E93006}"/>
              </a:ext>
            </a:extLst>
          </p:cNvPr>
          <p:cNvSpPr/>
          <p:nvPr/>
        </p:nvSpPr>
        <p:spPr>
          <a:xfrm>
            <a:off x="7736354" y="1654035"/>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200"/>
              </a:spcAft>
              <a:buClrTx/>
              <a:buSzTx/>
              <a:buFontTx/>
              <a:buNone/>
              <a:tabLst/>
              <a:defRPr/>
            </a:pPr>
            <a:r>
              <a:rPr kumimoji="0" lang="en-IN" sz="1300" b="1"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Degraded customer experience</a:t>
            </a:r>
          </a:p>
        </p:txBody>
      </p:sp>
      <p:sp>
        <p:nvSpPr>
          <p:cNvPr id="1045" name="Rectangle 1044">
            <a:extLst>
              <a:ext uri="{FF2B5EF4-FFF2-40B4-BE49-F238E27FC236}">
                <a16:creationId xmlns:a16="http://schemas.microsoft.com/office/drawing/2014/main" id="{945F8A83-41CE-70C4-8DCA-7113507B3A8C}"/>
              </a:ext>
            </a:extLst>
          </p:cNvPr>
          <p:cNvSpPr/>
          <p:nvPr/>
        </p:nvSpPr>
        <p:spPr>
          <a:xfrm>
            <a:off x="7736354" y="2591812"/>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IN" sz="1300" b="1"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Higher spend on monitoring tools</a:t>
            </a:r>
          </a:p>
        </p:txBody>
      </p:sp>
      <p:sp>
        <p:nvSpPr>
          <p:cNvPr id="1046" name="Rectangle 1045">
            <a:extLst>
              <a:ext uri="{FF2B5EF4-FFF2-40B4-BE49-F238E27FC236}">
                <a16:creationId xmlns:a16="http://schemas.microsoft.com/office/drawing/2014/main" id="{E92FEDD8-7665-2D6E-AE06-B6E5AD1BDB48}"/>
              </a:ext>
            </a:extLst>
          </p:cNvPr>
          <p:cNvSpPr/>
          <p:nvPr/>
        </p:nvSpPr>
        <p:spPr>
          <a:xfrm>
            <a:off x="7736354" y="3528570"/>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Lack of visibility for business to plan </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changes and features</a:t>
            </a:r>
          </a:p>
        </p:txBody>
      </p:sp>
      <p:sp>
        <p:nvSpPr>
          <p:cNvPr id="1047" name="Rectangle 1046">
            <a:extLst>
              <a:ext uri="{FF2B5EF4-FFF2-40B4-BE49-F238E27FC236}">
                <a16:creationId xmlns:a16="http://schemas.microsoft.com/office/drawing/2014/main" id="{EDC66D24-DD15-67BE-AAED-64CC14131B17}"/>
              </a:ext>
            </a:extLst>
          </p:cNvPr>
          <p:cNvSpPr/>
          <p:nvPr/>
        </p:nvSpPr>
        <p:spPr>
          <a:xfrm>
            <a:off x="7736354" y="4465328"/>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Support team on firefighting mode</a:t>
            </a:r>
          </a:p>
        </p:txBody>
      </p:sp>
      <p:sp>
        <p:nvSpPr>
          <p:cNvPr id="1048" name="Rectangle 1047">
            <a:extLst>
              <a:ext uri="{FF2B5EF4-FFF2-40B4-BE49-F238E27FC236}">
                <a16:creationId xmlns:a16="http://schemas.microsoft.com/office/drawing/2014/main" id="{A37306D3-672C-C7AE-AADA-1F20E034D662}"/>
              </a:ext>
            </a:extLst>
          </p:cNvPr>
          <p:cNvSpPr/>
          <p:nvPr/>
        </p:nvSpPr>
        <p:spPr>
          <a:xfrm>
            <a:off x="7736354" y="5408423"/>
            <a:ext cx="3946267" cy="684000"/>
          </a:xfrm>
          <a:prstGeom prst="rect">
            <a:avLst/>
          </a:prstGeom>
          <a:solidFill>
            <a:schemeClr val="bg1"/>
          </a:solidFill>
          <a:ln w="12700">
            <a:solidFill>
              <a:schemeClr val="accent2">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72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Lower than expected Resiliency and </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IN" sz="1300" b="1" i="0" u="none" strike="noStrike" kern="1200" cap="none" spc="0" normalizeH="0" baseline="0" noProof="0">
                <a:ln>
                  <a:noFill/>
                </a:ln>
                <a:solidFill>
                  <a:srgbClr val="404040"/>
                </a:solidFill>
                <a:effectLst/>
                <a:uLnTx/>
                <a:uFillTx/>
                <a:latin typeface="Microsoft GothicNeo" panose="020B0500000101010101" pitchFamily="34" charset="-127"/>
                <a:ea typeface="Microsoft GothicNeo" panose="020B0500000101010101" pitchFamily="34" charset="-127"/>
                <a:cs typeface="Microsoft GothicNeo" panose="020B0500000101010101" pitchFamily="34" charset="-127"/>
              </a:rPr>
              <a:t>Scalability for applications</a:t>
            </a:r>
          </a:p>
        </p:txBody>
      </p:sp>
    </p:spTree>
    <p:extLst>
      <p:ext uri="{BB962C8B-B14F-4D97-AF65-F5344CB8AC3E}">
        <p14:creationId xmlns:p14="http://schemas.microsoft.com/office/powerpoint/2010/main" val="112604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5187942-770F-D526-393A-8C4D77F3089F}"/>
              </a:ext>
            </a:extLst>
          </p:cNvPr>
          <p:cNvSpPr>
            <a:spLocks noGrp="1"/>
          </p:cNvSpPr>
          <p:nvPr>
            <p:ph type="title"/>
          </p:nvPr>
        </p:nvSpPr>
        <p:spPr>
          <a:xfrm>
            <a:off x="174954" y="66636"/>
            <a:ext cx="11841480" cy="722376"/>
          </a:xfrm>
        </p:spPr>
        <p:txBody>
          <a:bodyPr vert="horz" lIns="91440" tIns="45720" rIns="91440" bIns="45720" rtlCol="0" anchor="ctr">
            <a:normAutofit/>
          </a:bodyPr>
          <a:lstStyle/>
          <a:p>
            <a:r>
              <a:rPr kumimoji="0" lang="en-IN">
                <a:solidFill>
                  <a:srgbClr val="070F26"/>
                </a:solidFill>
                <a:latin typeface="Georgia" panose="02040502050405020303" pitchFamily="18" charset="0"/>
              </a:rPr>
              <a:t>NTT DATA’s Approach to Transformation</a:t>
            </a:r>
          </a:p>
        </p:txBody>
      </p:sp>
      <p:sp>
        <p:nvSpPr>
          <p:cNvPr id="3" name="Rectangle 2">
            <a:extLst>
              <a:ext uri="{FF2B5EF4-FFF2-40B4-BE49-F238E27FC236}">
                <a16:creationId xmlns:a16="http://schemas.microsoft.com/office/drawing/2014/main" id="{2B15C08C-340A-78E2-FBBD-2173B9C773AD}"/>
              </a:ext>
            </a:extLst>
          </p:cNvPr>
          <p:cNvSpPr/>
          <p:nvPr/>
        </p:nvSpPr>
        <p:spPr>
          <a:xfrm>
            <a:off x="375417" y="1390875"/>
            <a:ext cx="3566160" cy="360000"/>
          </a:xfrm>
          <a:prstGeom prst="rect">
            <a:avLst/>
          </a:prstGeom>
          <a:solidFill>
            <a:schemeClr val="accent2">
              <a:lumMod val="50000"/>
            </a:schemeClr>
          </a:solidFill>
          <a:ln w="12700" cap="flat">
            <a:solidFill>
              <a:schemeClr val="bg1">
                <a:lumMod val="50000"/>
              </a:schemeClr>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a:solidFill>
                  <a:srgbClr val="FFFFFF"/>
                </a:solidFill>
                <a:latin typeface="Arial" panose="020B0604020202020204"/>
              </a:rPr>
              <a:t>Nascent</a:t>
            </a: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 State</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929EEC4A-8FCE-942A-A425-B1F0ED9C81A1}"/>
              </a:ext>
            </a:extLst>
          </p:cNvPr>
          <p:cNvSpPr/>
          <p:nvPr/>
        </p:nvSpPr>
        <p:spPr>
          <a:xfrm>
            <a:off x="4282105" y="1393494"/>
            <a:ext cx="3566160" cy="360000"/>
          </a:xfrm>
          <a:prstGeom prst="rect">
            <a:avLst/>
          </a:prstGeom>
          <a:solidFill>
            <a:schemeClr val="accent2">
              <a:lumMod val="50000"/>
            </a:schemeClr>
          </a:solidFill>
          <a:ln w="12700" cap="flat">
            <a:noFill/>
            <a:prstDash val="sys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Transformation State</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3068DBFD-26B3-34C9-3DE2-8A72CFEAD12C}"/>
              </a:ext>
            </a:extLst>
          </p:cNvPr>
          <p:cNvSpPr/>
          <p:nvPr/>
        </p:nvSpPr>
        <p:spPr>
          <a:xfrm>
            <a:off x="8201162" y="1387575"/>
            <a:ext cx="3566160" cy="360000"/>
          </a:xfrm>
          <a:prstGeom prst="rect">
            <a:avLst/>
          </a:prstGeom>
          <a:solidFill>
            <a:schemeClr val="accent2">
              <a:lumMod val="50000"/>
            </a:schemeClr>
          </a:solidFill>
          <a:ln w="12700" cap="flat">
            <a:noFill/>
            <a:prstDash val="sys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Target State</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167D7B5B-FD8B-81F5-1854-F47152EE2C6C}"/>
              </a:ext>
            </a:extLst>
          </p:cNvPr>
          <p:cNvSpPr/>
          <p:nvPr/>
        </p:nvSpPr>
        <p:spPr>
          <a:xfrm>
            <a:off x="416981" y="3296181"/>
            <a:ext cx="3427639" cy="635620"/>
          </a:xfrm>
          <a:prstGeom prst="rect">
            <a:avLst/>
          </a:prstGeom>
          <a:solidFill>
            <a:schemeClr val="accent2">
              <a:lumMod val="40000"/>
              <a:lumOff val="6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C2CEE6">
                    <a:lumMod val="25000"/>
                  </a:srgbClr>
                </a:solidFill>
                <a:effectLst/>
                <a:uLnTx/>
                <a:uFillTx/>
                <a:latin typeface="Arial" panose="020B0604020202020204"/>
                <a:ea typeface="+mn-ea"/>
                <a:cs typeface="+mn-cs"/>
              </a:rPr>
              <a:t>Monitoring Tools </a:t>
            </a:r>
            <a:endParaRPr kumimoji="1" lang="en-IN" sz="1600" b="1" i="0" u="none" strike="noStrike" kern="1200" cap="none" spc="0" normalizeH="0" baseline="0" noProof="0">
              <a:ln>
                <a:noFill/>
              </a:ln>
              <a:solidFill>
                <a:srgbClr val="C2CEE6">
                  <a:lumMod val="25000"/>
                </a:srgbClr>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E1C79028-5FA6-524C-150B-C50642CA4AC8}"/>
              </a:ext>
            </a:extLst>
          </p:cNvPr>
          <p:cNvSpPr txBox="1"/>
          <p:nvPr/>
        </p:nvSpPr>
        <p:spPr>
          <a:xfrm>
            <a:off x="1567058" y="2796597"/>
            <a:ext cx="139145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Manual repeated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 task</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8" name="Graphic 7">
            <a:extLst>
              <a:ext uri="{FF2B5EF4-FFF2-40B4-BE49-F238E27FC236}">
                <a16:creationId xmlns:a16="http://schemas.microsoft.com/office/drawing/2014/main" id="{A54931D5-B44F-095A-B6F3-97266B5D32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2832" y="2299569"/>
            <a:ext cx="497429" cy="420645"/>
          </a:xfrm>
          <a:prstGeom prst="rect">
            <a:avLst/>
          </a:prstGeom>
        </p:spPr>
      </p:pic>
      <p:sp>
        <p:nvSpPr>
          <p:cNvPr id="9" name="TextBox 8">
            <a:extLst>
              <a:ext uri="{FF2B5EF4-FFF2-40B4-BE49-F238E27FC236}">
                <a16:creationId xmlns:a16="http://schemas.microsoft.com/office/drawing/2014/main" id="{D29854DA-4088-2683-7881-2EFC1A7B8016}"/>
              </a:ext>
            </a:extLst>
          </p:cNvPr>
          <p:cNvSpPr txBox="1"/>
          <p:nvPr/>
        </p:nvSpPr>
        <p:spPr>
          <a:xfrm>
            <a:off x="429185" y="2796597"/>
            <a:ext cx="9387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Data silos</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10" name="Graphic 9">
            <a:extLst>
              <a:ext uri="{FF2B5EF4-FFF2-40B4-BE49-F238E27FC236}">
                <a16:creationId xmlns:a16="http://schemas.microsoft.com/office/drawing/2014/main" id="{5454621D-4BA3-E10D-FC57-090496E0A3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2639" y="2296986"/>
            <a:ext cx="659619" cy="425810"/>
          </a:xfrm>
          <a:prstGeom prst="rect">
            <a:avLst/>
          </a:prstGeom>
        </p:spPr>
      </p:pic>
      <p:sp>
        <p:nvSpPr>
          <p:cNvPr id="11" name="TextBox 10">
            <a:extLst>
              <a:ext uri="{FF2B5EF4-FFF2-40B4-BE49-F238E27FC236}">
                <a16:creationId xmlns:a16="http://schemas.microsoft.com/office/drawing/2014/main" id="{0601991E-A588-C394-7C15-30826B6B20EF}"/>
              </a:ext>
            </a:extLst>
          </p:cNvPr>
          <p:cNvSpPr txBox="1"/>
          <p:nvPr/>
        </p:nvSpPr>
        <p:spPr>
          <a:xfrm>
            <a:off x="3005132" y="2796597"/>
            <a:ext cx="9252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Undefined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thresholds</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12" name="Graphic 11">
            <a:extLst>
              <a:ext uri="{FF2B5EF4-FFF2-40B4-BE49-F238E27FC236}">
                <a16:creationId xmlns:a16="http://schemas.microsoft.com/office/drawing/2014/main" id="{42AD14B6-CEE8-3CB2-7250-109B005C42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80835" y="2300761"/>
            <a:ext cx="424647" cy="418260"/>
          </a:xfrm>
          <a:prstGeom prst="rect">
            <a:avLst/>
          </a:prstGeom>
        </p:spPr>
      </p:pic>
      <p:pic>
        <p:nvPicPr>
          <p:cNvPr id="13" name="Picture 12">
            <a:extLst>
              <a:ext uri="{FF2B5EF4-FFF2-40B4-BE49-F238E27FC236}">
                <a16:creationId xmlns:a16="http://schemas.microsoft.com/office/drawing/2014/main" id="{1399A2AD-A745-8FFA-0BDE-E2E9DE335B9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489" r="11007"/>
          <a:stretch/>
        </p:blipFill>
        <p:spPr>
          <a:xfrm>
            <a:off x="8269742" y="2684778"/>
            <a:ext cx="3429001" cy="3208159"/>
          </a:xfrm>
          <a:prstGeom prst="rect">
            <a:avLst/>
          </a:prstGeom>
        </p:spPr>
      </p:pic>
      <p:sp>
        <p:nvSpPr>
          <p:cNvPr id="14" name="TextBox 13">
            <a:extLst>
              <a:ext uri="{FF2B5EF4-FFF2-40B4-BE49-F238E27FC236}">
                <a16:creationId xmlns:a16="http://schemas.microsoft.com/office/drawing/2014/main" id="{EBDA8667-F045-77C9-184A-1CE28AEDCD1B}"/>
              </a:ext>
            </a:extLst>
          </p:cNvPr>
          <p:cNvSpPr txBox="1"/>
          <p:nvPr/>
        </p:nvSpPr>
        <p:spPr>
          <a:xfrm>
            <a:off x="8201162" y="1932393"/>
            <a:ext cx="3566160" cy="461665"/>
          </a:xfrm>
          <a:prstGeom prst="rect">
            <a:avLst/>
          </a:prstGeom>
          <a:solidFill>
            <a:schemeClr val="accent2"/>
          </a:solidFill>
          <a:ln w="19050">
            <a:solidFill>
              <a:schemeClr val="accent2"/>
            </a:solidFill>
          </a:ln>
        </p:spPr>
        <p:txBody>
          <a:bodyPr wrap="square" lIns="91440" tIns="45720" rIns="91440" bIns="4572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Arial" panose="020B060402020202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SRE-as-a-Service with Continuous Improvement</a:t>
            </a: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Arrow: Right 14">
            <a:extLst>
              <a:ext uri="{FF2B5EF4-FFF2-40B4-BE49-F238E27FC236}">
                <a16:creationId xmlns:a16="http://schemas.microsoft.com/office/drawing/2014/main" id="{DD88FF52-E47A-4640-E196-CDEDF2128E94}"/>
              </a:ext>
            </a:extLst>
          </p:cNvPr>
          <p:cNvSpPr/>
          <p:nvPr/>
        </p:nvSpPr>
        <p:spPr>
          <a:xfrm>
            <a:off x="4958563" y="1752928"/>
            <a:ext cx="2363774" cy="390602"/>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Arial" panose="020B0604020202020204"/>
                <a:ea typeface="+mn-ea"/>
                <a:cs typeface="+mn-cs"/>
              </a:rPr>
              <a:t>Continuous improvement of SLI/SLO</a:t>
            </a:r>
          </a:p>
        </p:txBody>
      </p:sp>
      <p:sp>
        <p:nvSpPr>
          <p:cNvPr id="16" name="Arrow: Right 15">
            <a:extLst>
              <a:ext uri="{FF2B5EF4-FFF2-40B4-BE49-F238E27FC236}">
                <a16:creationId xmlns:a16="http://schemas.microsoft.com/office/drawing/2014/main" id="{E2DE4CE2-0BD4-B44F-D385-4CFC6D6E6BF0}"/>
              </a:ext>
            </a:extLst>
          </p:cNvPr>
          <p:cNvSpPr/>
          <p:nvPr/>
        </p:nvSpPr>
        <p:spPr>
          <a:xfrm rot="16200000">
            <a:off x="3991878" y="5003304"/>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Arrow: Right 16">
            <a:extLst>
              <a:ext uri="{FF2B5EF4-FFF2-40B4-BE49-F238E27FC236}">
                <a16:creationId xmlns:a16="http://schemas.microsoft.com/office/drawing/2014/main" id="{5DEDE57A-DF5C-CD9B-2AA9-C09F4D174B7C}"/>
              </a:ext>
            </a:extLst>
          </p:cNvPr>
          <p:cNvSpPr/>
          <p:nvPr/>
        </p:nvSpPr>
        <p:spPr>
          <a:xfrm rot="16200000">
            <a:off x="3975286" y="2580380"/>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E7212379-AFA3-8F7A-8106-4C0FA8E6A688}"/>
              </a:ext>
            </a:extLst>
          </p:cNvPr>
          <p:cNvSpPr/>
          <p:nvPr/>
        </p:nvSpPr>
        <p:spPr>
          <a:xfrm>
            <a:off x="4349941" y="3163851"/>
            <a:ext cx="3394985" cy="541949"/>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Enterprise Observability Automation</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9C7D9277-516A-AE44-04B4-2143604BF4AF}"/>
              </a:ext>
            </a:extLst>
          </p:cNvPr>
          <p:cNvSpPr txBox="1"/>
          <p:nvPr/>
        </p:nvSpPr>
        <p:spPr>
          <a:xfrm>
            <a:off x="4453991" y="2822637"/>
            <a:ext cx="110409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SLI/SLO/SLA</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1" name="Freeform: Shape 20">
            <a:extLst>
              <a:ext uri="{FF2B5EF4-FFF2-40B4-BE49-F238E27FC236}">
                <a16:creationId xmlns:a16="http://schemas.microsoft.com/office/drawing/2014/main" id="{F93CCC47-F96A-4E24-AC7E-5F88A04B2EBE}"/>
              </a:ext>
            </a:extLst>
          </p:cNvPr>
          <p:cNvSpPr/>
          <p:nvPr/>
        </p:nvSpPr>
        <p:spPr>
          <a:xfrm>
            <a:off x="4777440" y="2306619"/>
            <a:ext cx="457200" cy="457200"/>
          </a:xfrm>
          <a:custGeom>
            <a:avLst/>
            <a:gdLst>
              <a:gd name="connsiteX0" fmla="*/ 101014 w 561793"/>
              <a:gd name="connsiteY0" fmla="*/ 421351 h 552183"/>
              <a:gd name="connsiteX1" fmla="*/ 76331 w 561793"/>
              <a:gd name="connsiteY1" fmla="*/ 417602 h 552183"/>
              <a:gd name="connsiteX2" fmla="*/ 1440 w 561793"/>
              <a:gd name="connsiteY2" fmla="*/ 329697 h 552183"/>
              <a:gd name="connsiteX3" fmla="*/ 1440 w 561793"/>
              <a:gd name="connsiteY3" fmla="*/ 92432 h 552183"/>
              <a:gd name="connsiteX4" fmla="*/ 98065 w 561793"/>
              <a:gd name="connsiteY4" fmla="*/ 146 h 552183"/>
              <a:gd name="connsiteX5" fmla="*/ 463041 w 561793"/>
              <a:gd name="connsiteY5" fmla="*/ 146 h 552183"/>
              <a:gd name="connsiteX6" fmla="*/ 561182 w 561793"/>
              <a:gd name="connsiteY6" fmla="*/ 101698 h 552183"/>
              <a:gd name="connsiteX7" fmla="*/ 561182 w 561793"/>
              <a:gd name="connsiteY7" fmla="*/ 318577 h 552183"/>
              <a:gd name="connsiteX8" fmla="*/ 456807 w 561793"/>
              <a:gd name="connsiteY8" fmla="*/ 420930 h 552183"/>
              <a:gd name="connsiteX9" fmla="*/ 283775 w 561793"/>
              <a:gd name="connsiteY9" fmla="*/ 421351 h 552183"/>
              <a:gd name="connsiteX10" fmla="*/ 263010 w 561793"/>
              <a:gd name="connsiteY10" fmla="*/ 428975 h 552183"/>
              <a:gd name="connsiteX11" fmla="*/ 124980 w 561793"/>
              <a:gd name="connsiteY11" fmla="*/ 545607 h 552183"/>
              <a:gd name="connsiteX12" fmla="*/ 101814 w 561793"/>
              <a:gd name="connsiteY12" fmla="*/ 550872 h 552183"/>
              <a:gd name="connsiteX13" fmla="*/ 93390 w 561793"/>
              <a:gd name="connsiteY13" fmla="*/ 529811 h 552183"/>
              <a:gd name="connsiteX14" fmla="*/ 101014 w 561793"/>
              <a:gd name="connsiteY14" fmla="*/ 421351 h 552183"/>
              <a:gd name="connsiteX15" fmla="*/ 129361 w 561793"/>
              <a:gd name="connsiteY15" fmla="*/ 498600 h 552183"/>
              <a:gd name="connsiteX16" fmla="*/ 137279 w 561793"/>
              <a:gd name="connsiteY16" fmla="*/ 492324 h 552183"/>
              <a:gd name="connsiteX17" fmla="*/ 244645 w 561793"/>
              <a:gd name="connsiteY17" fmla="*/ 400164 h 552183"/>
              <a:gd name="connsiteX18" fmla="*/ 278342 w 561793"/>
              <a:gd name="connsiteY18" fmla="*/ 386644 h 552183"/>
              <a:gd name="connsiteX19" fmla="*/ 459460 w 561793"/>
              <a:gd name="connsiteY19" fmla="*/ 386897 h 552183"/>
              <a:gd name="connsiteX20" fmla="*/ 527654 w 561793"/>
              <a:gd name="connsiteY20" fmla="*/ 318956 h 552183"/>
              <a:gd name="connsiteX21" fmla="*/ 527654 w 561793"/>
              <a:gd name="connsiteY21" fmla="*/ 103552 h 552183"/>
              <a:gd name="connsiteX22" fmla="*/ 459840 w 561793"/>
              <a:gd name="connsiteY22" fmla="*/ 33547 h 552183"/>
              <a:gd name="connsiteX23" fmla="*/ 101014 w 561793"/>
              <a:gd name="connsiteY23" fmla="*/ 33547 h 552183"/>
              <a:gd name="connsiteX24" fmla="*/ 33241 w 561793"/>
              <a:gd name="connsiteY24" fmla="*/ 103889 h 552183"/>
              <a:gd name="connsiteX25" fmla="*/ 33241 w 561793"/>
              <a:gd name="connsiteY25" fmla="*/ 317692 h 552183"/>
              <a:gd name="connsiteX26" fmla="*/ 35137 w 561793"/>
              <a:gd name="connsiteY26" fmla="*/ 336310 h 552183"/>
              <a:gd name="connsiteX27" fmla="*/ 108048 w 561793"/>
              <a:gd name="connsiteY27" fmla="*/ 387275 h 552183"/>
              <a:gd name="connsiteX28" fmla="*/ 134331 w 561793"/>
              <a:gd name="connsiteY28" fmla="*/ 414991 h 552183"/>
              <a:gd name="connsiteX29" fmla="*/ 129361 w 561793"/>
              <a:gd name="connsiteY29" fmla="*/ 498726 h 55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1793" h="552183">
                <a:moveTo>
                  <a:pt x="101014" y="421351"/>
                </a:moveTo>
                <a:cubicBezTo>
                  <a:pt x="91705" y="419961"/>
                  <a:pt x="83913" y="419245"/>
                  <a:pt x="76331" y="417602"/>
                </a:cubicBezTo>
                <a:cubicBezTo>
                  <a:pt x="35432" y="408631"/>
                  <a:pt x="2198" y="371986"/>
                  <a:pt x="1440" y="329697"/>
                </a:cubicBezTo>
                <a:cubicBezTo>
                  <a:pt x="-34" y="250637"/>
                  <a:pt x="-413" y="171492"/>
                  <a:pt x="1440" y="92432"/>
                </a:cubicBezTo>
                <a:cubicBezTo>
                  <a:pt x="2620" y="40666"/>
                  <a:pt x="45667" y="441"/>
                  <a:pt x="98065" y="146"/>
                </a:cubicBezTo>
                <a:cubicBezTo>
                  <a:pt x="219710" y="-612"/>
                  <a:pt x="341367" y="-612"/>
                  <a:pt x="463041" y="146"/>
                </a:cubicBezTo>
                <a:cubicBezTo>
                  <a:pt x="518724" y="525"/>
                  <a:pt x="560297" y="43783"/>
                  <a:pt x="561182" y="101698"/>
                </a:cubicBezTo>
                <a:cubicBezTo>
                  <a:pt x="562249" y="173977"/>
                  <a:pt x="562249" y="246269"/>
                  <a:pt x="561182" y="318577"/>
                </a:cubicBezTo>
                <a:cubicBezTo>
                  <a:pt x="560382" y="378725"/>
                  <a:pt x="516997" y="420551"/>
                  <a:pt x="456807" y="420930"/>
                </a:cubicBezTo>
                <a:cubicBezTo>
                  <a:pt x="399144" y="421309"/>
                  <a:pt x="341438" y="420930"/>
                  <a:pt x="283775" y="421351"/>
                </a:cubicBezTo>
                <a:cubicBezTo>
                  <a:pt x="276219" y="421612"/>
                  <a:pt x="268940" y="424283"/>
                  <a:pt x="263010" y="428975"/>
                </a:cubicBezTo>
                <a:cubicBezTo>
                  <a:pt x="216677" y="467599"/>
                  <a:pt x="171397" y="507193"/>
                  <a:pt x="124980" y="545607"/>
                </a:cubicBezTo>
                <a:cubicBezTo>
                  <a:pt x="119294" y="550324"/>
                  <a:pt x="108132" y="553357"/>
                  <a:pt x="101814" y="550872"/>
                </a:cubicBezTo>
                <a:cubicBezTo>
                  <a:pt x="96886" y="548850"/>
                  <a:pt x="93179" y="537183"/>
                  <a:pt x="93390" y="529811"/>
                </a:cubicBezTo>
                <a:cubicBezTo>
                  <a:pt x="95032" y="494683"/>
                  <a:pt x="98191" y="459260"/>
                  <a:pt x="101014" y="421351"/>
                </a:cubicBezTo>
                <a:close/>
                <a:moveTo>
                  <a:pt x="129361" y="498600"/>
                </a:moveTo>
                <a:cubicBezTo>
                  <a:pt x="133573" y="495315"/>
                  <a:pt x="135468" y="493883"/>
                  <a:pt x="137279" y="492324"/>
                </a:cubicBezTo>
                <a:cubicBezTo>
                  <a:pt x="173082" y="461660"/>
                  <a:pt x="209095" y="431165"/>
                  <a:pt x="244645" y="400164"/>
                </a:cubicBezTo>
                <a:cubicBezTo>
                  <a:pt x="253629" y="391349"/>
                  <a:pt x="265756" y="386484"/>
                  <a:pt x="278342" y="386644"/>
                </a:cubicBezTo>
                <a:cubicBezTo>
                  <a:pt x="338658" y="387360"/>
                  <a:pt x="399017" y="387065"/>
                  <a:pt x="459460" y="386897"/>
                </a:cubicBezTo>
                <a:cubicBezTo>
                  <a:pt x="499812" y="386897"/>
                  <a:pt x="527612" y="358971"/>
                  <a:pt x="527654" y="318956"/>
                </a:cubicBezTo>
                <a:cubicBezTo>
                  <a:pt x="527654" y="247128"/>
                  <a:pt x="527654" y="175325"/>
                  <a:pt x="527654" y="103552"/>
                </a:cubicBezTo>
                <a:cubicBezTo>
                  <a:pt x="527654" y="61684"/>
                  <a:pt x="501876" y="33800"/>
                  <a:pt x="459840" y="33547"/>
                </a:cubicBezTo>
                <a:cubicBezTo>
                  <a:pt x="340217" y="32873"/>
                  <a:pt x="220607" y="32873"/>
                  <a:pt x="101014" y="33547"/>
                </a:cubicBezTo>
                <a:cubicBezTo>
                  <a:pt x="59440" y="33800"/>
                  <a:pt x="33283" y="62147"/>
                  <a:pt x="33241" y="103889"/>
                </a:cubicBezTo>
                <a:cubicBezTo>
                  <a:pt x="33241" y="175156"/>
                  <a:pt x="33241" y="246424"/>
                  <a:pt x="33241" y="317692"/>
                </a:cubicBezTo>
                <a:cubicBezTo>
                  <a:pt x="33107" y="323952"/>
                  <a:pt x="33743" y="330206"/>
                  <a:pt x="35137" y="336310"/>
                </a:cubicBezTo>
                <a:cubicBezTo>
                  <a:pt x="43940" y="370006"/>
                  <a:pt x="68454" y="386854"/>
                  <a:pt x="108048" y="387275"/>
                </a:cubicBezTo>
                <a:cubicBezTo>
                  <a:pt x="131593" y="387275"/>
                  <a:pt x="135595" y="391488"/>
                  <a:pt x="134331" y="414991"/>
                </a:cubicBezTo>
                <a:cubicBezTo>
                  <a:pt x="132730" y="442074"/>
                  <a:pt x="131088" y="468989"/>
                  <a:pt x="129361" y="498726"/>
                </a:cubicBezTo>
                <a:close/>
              </a:path>
            </a:pathLst>
          </a:custGeom>
          <a:solidFill>
            <a:schemeClr val="accent5"/>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2" name="Freeform: Shape 21">
            <a:extLst>
              <a:ext uri="{FF2B5EF4-FFF2-40B4-BE49-F238E27FC236}">
                <a16:creationId xmlns:a16="http://schemas.microsoft.com/office/drawing/2014/main" id="{7147D25C-6989-DDB9-48C4-27B1B1569DDC}"/>
              </a:ext>
            </a:extLst>
          </p:cNvPr>
          <p:cNvSpPr/>
          <p:nvPr/>
        </p:nvSpPr>
        <p:spPr>
          <a:xfrm>
            <a:off x="4926989" y="2376442"/>
            <a:ext cx="153620" cy="143386"/>
          </a:xfrm>
          <a:custGeom>
            <a:avLst/>
            <a:gdLst>
              <a:gd name="connsiteX0" fmla="*/ 57472 w 188763"/>
              <a:gd name="connsiteY0" fmla="*/ 172752 h 173174"/>
              <a:gd name="connsiteX1" fmla="*/ 74573 w 188763"/>
              <a:gd name="connsiteY1" fmla="*/ 122502 h 173174"/>
              <a:gd name="connsiteX2" fmla="*/ 105743 w 188763"/>
              <a:gd name="connsiteY2" fmla="*/ 93902 h 173174"/>
              <a:gd name="connsiteX3" fmla="*/ 116736 w 188763"/>
              <a:gd name="connsiteY3" fmla="*/ 67408 h 173174"/>
              <a:gd name="connsiteX4" fmla="*/ 98582 w 188763"/>
              <a:gd name="connsiteY4" fmla="*/ 54478 h 173174"/>
              <a:gd name="connsiteX5" fmla="*/ 70361 w 188763"/>
              <a:gd name="connsiteY5" fmla="*/ 69514 h 173174"/>
              <a:gd name="connsiteX6" fmla="*/ 63959 w 188763"/>
              <a:gd name="connsiteY6" fmla="*/ 89480 h 173174"/>
              <a:gd name="connsiteX7" fmla="*/ 188 w 188763"/>
              <a:gd name="connsiteY7" fmla="*/ 81814 h 173174"/>
              <a:gd name="connsiteX8" fmla="*/ 52839 w 188763"/>
              <a:gd name="connsiteY8" fmla="*/ 6966 h 173174"/>
              <a:gd name="connsiteX9" fmla="*/ 157214 w 188763"/>
              <a:gd name="connsiteY9" fmla="*/ 16106 h 173174"/>
              <a:gd name="connsiteX10" fmla="*/ 171114 w 188763"/>
              <a:gd name="connsiteY10" fmla="*/ 112435 h 173174"/>
              <a:gd name="connsiteX11" fmla="*/ 151907 w 188763"/>
              <a:gd name="connsiteY11" fmla="*/ 130884 h 173174"/>
              <a:gd name="connsiteX12" fmla="*/ 112903 w 188763"/>
              <a:gd name="connsiteY12" fmla="*/ 172752 h 1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63" h="173174">
                <a:moveTo>
                  <a:pt x="57472" y="172752"/>
                </a:moveTo>
                <a:cubicBezTo>
                  <a:pt x="54735" y="152492"/>
                  <a:pt x="60126" y="135896"/>
                  <a:pt x="74573" y="122502"/>
                </a:cubicBezTo>
                <a:cubicBezTo>
                  <a:pt x="84935" y="112899"/>
                  <a:pt x="96771" y="104601"/>
                  <a:pt x="105743" y="93902"/>
                </a:cubicBezTo>
                <a:cubicBezTo>
                  <a:pt x="112116" y="86455"/>
                  <a:pt x="115965" y="77180"/>
                  <a:pt x="116736" y="67408"/>
                </a:cubicBezTo>
                <a:cubicBezTo>
                  <a:pt x="116736" y="63196"/>
                  <a:pt x="105616" y="56247"/>
                  <a:pt x="98582" y="54478"/>
                </a:cubicBezTo>
                <a:cubicBezTo>
                  <a:pt x="85946" y="51403"/>
                  <a:pt x="76174" y="58310"/>
                  <a:pt x="70361" y="69514"/>
                </a:cubicBezTo>
                <a:cubicBezTo>
                  <a:pt x="67720" y="75997"/>
                  <a:pt x="65581" y="82669"/>
                  <a:pt x="63959" y="89480"/>
                </a:cubicBezTo>
                <a:lnTo>
                  <a:pt x="188" y="81814"/>
                </a:lnTo>
                <a:cubicBezTo>
                  <a:pt x="525" y="46685"/>
                  <a:pt x="20996" y="16611"/>
                  <a:pt x="52839" y="6966"/>
                </a:cubicBezTo>
                <a:cubicBezTo>
                  <a:pt x="88473" y="-3817"/>
                  <a:pt x="124192" y="-4407"/>
                  <a:pt x="157214" y="16106"/>
                </a:cubicBezTo>
                <a:cubicBezTo>
                  <a:pt x="193607" y="38724"/>
                  <a:pt x="199335" y="80508"/>
                  <a:pt x="171114" y="112435"/>
                </a:cubicBezTo>
                <a:cubicBezTo>
                  <a:pt x="165217" y="119048"/>
                  <a:pt x="158015" y="124482"/>
                  <a:pt x="151907" y="130884"/>
                </a:cubicBezTo>
                <a:cubicBezTo>
                  <a:pt x="139608" y="143731"/>
                  <a:pt x="127646" y="156873"/>
                  <a:pt x="112903" y="172752"/>
                </a:cubicBezTo>
                <a:close/>
              </a:path>
            </a:pathLst>
          </a:custGeom>
          <a:solidFill>
            <a:schemeClr val="accent5"/>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23" name="Freeform: Shape 22">
            <a:extLst>
              <a:ext uri="{FF2B5EF4-FFF2-40B4-BE49-F238E27FC236}">
                <a16:creationId xmlns:a16="http://schemas.microsoft.com/office/drawing/2014/main" id="{46FAEAE1-4D84-FADE-E50F-9DC2D051F2DD}"/>
              </a:ext>
            </a:extLst>
          </p:cNvPr>
          <p:cNvSpPr/>
          <p:nvPr/>
        </p:nvSpPr>
        <p:spPr>
          <a:xfrm>
            <a:off x="4971620" y="2539708"/>
            <a:ext cx="54846" cy="39617"/>
          </a:xfrm>
          <a:custGeom>
            <a:avLst/>
            <a:gdLst>
              <a:gd name="connsiteX0" fmla="*/ 67582 w 67393"/>
              <a:gd name="connsiteY0" fmla="*/ -423 h 47848"/>
              <a:gd name="connsiteX1" fmla="*/ 67582 w 67393"/>
              <a:gd name="connsiteY1" fmla="*/ 47426 h 47848"/>
              <a:gd name="connsiteX2" fmla="*/ 188 w 67393"/>
              <a:gd name="connsiteY2" fmla="*/ 47426 h 47848"/>
              <a:gd name="connsiteX3" fmla="*/ 188 w 67393"/>
              <a:gd name="connsiteY3" fmla="*/ -423 h 47848"/>
            </a:gdLst>
            <a:ahLst/>
            <a:cxnLst>
              <a:cxn ang="0">
                <a:pos x="connsiteX0" y="connsiteY0"/>
              </a:cxn>
              <a:cxn ang="0">
                <a:pos x="connsiteX1" y="connsiteY1"/>
              </a:cxn>
              <a:cxn ang="0">
                <a:pos x="connsiteX2" y="connsiteY2"/>
              </a:cxn>
              <a:cxn ang="0">
                <a:pos x="connsiteX3" y="connsiteY3"/>
              </a:cxn>
            </a:cxnLst>
            <a:rect l="l" t="t" r="r" b="b"/>
            <a:pathLst>
              <a:path w="67393" h="47848">
                <a:moveTo>
                  <a:pt x="67582" y="-423"/>
                </a:moveTo>
                <a:lnTo>
                  <a:pt x="67582" y="47426"/>
                </a:lnTo>
                <a:lnTo>
                  <a:pt x="188" y="47426"/>
                </a:lnTo>
                <a:lnTo>
                  <a:pt x="188" y="-423"/>
                </a:lnTo>
                <a:close/>
              </a:path>
            </a:pathLst>
          </a:custGeom>
          <a:solidFill>
            <a:schemeClr val="accent5"/>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9E9EFEA4-1C1A-BA61-31D9-3B9625AD52BA}"/>
              </a:ext>
            </a:extLst>
          </p:cNvPr>
          <p:cNvSpPr/>
          <p:nvPr/>
        </p:nvSpPr>
        <p:spPr>
          <a:xfrm>
            <a:off x="4395576" y="5248558"/>
            <a:ext cx="3339784" cy="52222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AIOps platform for SRE Operations</a:t>
            </a:r>
            <a:endParaRPr kumimoji="1" lang="en-IN" sz="14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BFA52048-3532-C334-ADA6-D87390870F61}"/>
              </a:ext>
            </a:extLst>
          </p:cNvPr>
          <p:cNvSpPr txBox="1"/>
          <p:nvPr/>
        </p:nvSpPr>
        <p:spPr>
          <a:xfrm>
            <a:off x="5624692" y="2822638"/>
            <a:ext cx="9652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Automation</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pic>
        <p:nvPicPr>
          <p:cNvPr id="46" name="Picture 45" descr="Icon&#10;&#10;Description automatically generated">
            <a:extLst>
              <a:ext uri="{FF2B5EF4-FFF2-40B4-BE49-F238E27FC236}">
                <a16:creationId xmlns:a16="http://schemas.microsoft.com/office/drawing/2014/main" id="{06E8A028-5E99-0128-6B18-89F7E17498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78726" y="2306619"/>
            <a:ext cx="457200" cy="457200"/>
          </a:xfrm>
          <a:prstGeom prst="rect">
            <a:avLst/>
          </a:prstGeom>
        </p:spPr>
      </p:pic>
      <p:grpSp>
        <p:nvGrpSpPr>
          <p:cNvPr id="47" name="Group 46">
            <a:extLst>
              <a:ext uri="{FF2B5EF4-FFF2-40B4-BE49-F238E27FC236}">
                <a16:creationId xmlns:a16="http://schemas.microsoft.com/office/drawing/2014/main" id="{244028F8-5BDD-7E1A-4D8A-A4B08E87492F}"/>
              </a:ext>
            </a:extLst>
          </p:cNvPr>
          <p:cNvGrpSpPr/>
          <p:nvPr/>
        </p:nvGrpSpPr>
        <p:grpSpPr>
          <a:xfrm>
            <a:off x="5815686" y="4488938"/>
            <a:ext cx="553132" cy="466278"/>
            <a:chOff x="6497066" y="3815438"/>
            <a:chExt cx="553132" cy="466278"/>
          </a:xfrm>
        </p:grpSpPr>
        <p:sp>
          <p:nvSpPr>
            <p:cNvPr id="48" name="Freeform: Shape 47">
              <a:extLst>
                <a:ext uri="{FF2B5EF4-FFF2-40B4-BE49-F238E27FC236}">
                  <a16:creationId xmlns:a16="http://schemas.microsoft.com/office/drawing/2014/main" id="{4CFC4625-C82A-9F62-7E7C-7A642C720F3A}"/>
                </a:ext>
              </a:extLst>
            </p:cNvPr>
            <p:cNvSpPr/>
            <p:nvPr/>
          </p:nvSpPr>
          <p:spPr>
            <a:xfrm>
              <a:off x="6851314" y="3965009"/>
              <a:ext cx="31334" cy="26495"/>
            </a:xfrm>
            <a:custGeom>
              <a:avLst/>
              <a:gdLst>
                <a:gd name="connsiteX0" fmla="*/ 86 w 31334"/>
                <a:gd name="connsiteY0" fmla="*/ 13175 h 26495"/>
                <a:gd name="connsiteX1" fmla="*/ 15049 w 31334"/>
                <a:gd name="connsiteY1" fmla="*/ -42 h 26495"/>
                <a:gd name="connsiteX2" fmla="*/ 15604 w 31334"/>
                <a:gd name="connsiteY2" fmla="*/ -43 h 26495"/>
                <a:gd name="connsiteX3" fmla="*/ 31415 w 31334"/>
                <a:gd name="connsiteY3" fmla="*/ 13015 h 26495"/>
                <a:gd name="connsiteX4" fmla="*/ 31416 w 31334"/>
                <a:gd name="connsiteY4" fmla="*/ 13061 h 26495"/>
                <a:gd name="connsiteX5" fmla="*/ 15757 w 31334"/>
                <a:gd name="connsiteY5" fmla="*/ 26449 h 26495"/>
                <a:gd name="connsiteX6" fmla="*/ 86 w 31334"/>
                <a:gd name="connsiteY6" fmla="*/ 13175 h 26495"/>
                <a:gd name="connsiteX7" fmla="*/ 15522 w 31334"/>
                <a:gd name="connsiteY7" fmla="*/ 16949 h 26495"/>
                <a:gd name="connsiteX8" fmla="*/ 20207 w 31334"/>
                <a:gd name="connsiteY8" fmla="*/ 13171 h 26495"/>
                <a:gd name="connsiteX9" fmla="*/ 16126 w 31334"/>
                <a:gd name="connsiteY9" fmla="*/ 9178 h 26495"/>
                <a:gd name="connsiteX10" fmla="*/ 15727 w 31334"/>
                <a:gd name="connsiteY10" fmla="*/ 9169 h 26495"/>
                <a:gd name="connsiteX11" fmla="*/ 10908 w 31334"/>
                <a:gd name="connsiteY11" fmla="*/ 12863 h 26495"/>
                <a:gd name="connsiteX12" fmla="*/ 15271 w 31334"/>
                <a:gd name="connsiteY12" fmla="*/ 16944 h 26495"/>
                <a:gd name="connsiteX13" fmla="*/ 15540 w 31334"/>
                <a:gd name="connsiteY13" fmla="*/ 16949 h 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34" h="26495">
                  <a:moveTo>
                    <a:pt x="86" y="13175"/>
                  </a:moveTo>
                  <a:cubicBezTo>
                    <a:pt x="-93" y="6027"/>
                    <a:pt x="6606" y="109"/>
                    <a:pt x="15049" y="-42"/>
                  </a:cubicBezTo>
                  <a:cubicBezTo>
                    <a:pt x="15234" y="-45"/>
                    <a:pt x="15419" y="-46"/>
                    <a:pt x="15604" y="-43"/>
                  </a:cubicBezTo>
                  <a:cubicBezTo>
                    <a:pt x="24229" y="-134"/>
                    <a:pt x="31308" y="5713"/>
                    <a:pt x="31415" y="13015"/>
                  </a:cubicBezTo>
                  <a:cubicBezTo>
                    <a:pt x="31415" y="13031"/>
                    <a:pt x="31416" y="13046"/>
                    <a:pt x="31416" y="13061"/>
                  </a:cubicBezTo>
                  <a:cubicBezTo>
                    <a:pt x="31527" y="20117"/>
                    <a:pt x="24254" y="26330"/>
                    <a:pt x="15757" y="26449"/>
                  </a:cubicBezTo>
                  <a:cubicBezTo>
                    <a:pt x="7260" y="26568"/>
                    <a:pt x="104" y="20499"/>
                    <a:pt x="86" y="13175"/>
                  </a:cubicBezTo>
                  <a:close/>
                  <a:moveTo>
                    <a:pt x="15522" y="16949"/>
                  </a:moveTo>
                  <a:cubicBezTo>
                    <a:pt x="18357" y="16988"/>
                    <a:pt x="20137" y="15550"/>
                    <a:pt x="20207" y="13171"/>
                  </a:cubicBezTo>
                  <a:cubicBezTo>
                    <a:pt x="20382" y="11114"/>
                    <a:pt x="18555" y="9326"/>
                    <a:pt x="16126" y="9178"/>
                  </a:cubicBezTo>
                  <a:cubicBezTo>
                    <a:pt x="15993" y="9170"/>
                    <a:pt x="15860" y="9167"/>
                    <a:pt x="15727" y="9169"/>
                  </a:cubicBezTo>
                  <a:cubicBezTo>
                    <a:pt x="13192" y="9063"/>
                    <a:pt x="11034" y="10716"/>
                    <a:pt x="10908" y="12863"/>
                  </a:cubicBezTo>
                  <a:cubicBezTo>
                    <a:pt x="10781" y="15010"/>
                    <a:pt x="12735" y="16837"/>
                    <a:pt x="15271" y="16944"/>
                  </a:cubicBezTo>
                  <a:cubicBezTo>
                    <a:pt x="15360" y="16948"/>
                    <a:pt x="15450" y="16949"/>
                    <a:pt x="15540" y="1694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49" name="Freeform: Shape 48">
              <a:extLst>
                <a:ext uri="{FF2B5EF4-FFF2-40B4-BE49-F238E27FC236}">
                  <a16:creationId xmlns:a16="http://schemas.microsoft.com/office/drawing/2014/main" id="{A6822865-30CA-70C5-3AFC-95465051E9E4}"/>
                </a:ext>
              </a:extLst>
            </p:cNvPr>
            <p:cNvSpPr/>
            <p:nvPr/>
          </p:nvSpPr>
          <p:spPr>
            <a:xfrm>
              <a:off x="6773624" y="3965029"/>
              <a:ext cx="31249" cy="26444"/>
            </a:xfrm>
            <a:custGeom>
              <a:avLst/>
              <a:gdLst>
                <a:gd name="connsiteX0" fmla="*/ 31332 w 31249"/>
                <a:gd name="connsiteY0" fmla="*/ 12857 h 26444"/>
                <a:gd name="connsiteX1" fmla="*/ 15790 w 31249"/>
                <a:gd name="connsiteY1" fmla="*/ 26399 h 26444"/>
                <a:gd name="connsiteX2" fmla="*/ 84 w 31249"/>
                <a:gd name="connsiteY2" fmla="*/ 13343 h 26444"/>
                <a:gd name="connsiteX3" fmla="*/ 15483 w 31249"/>
                <a:gd name="connsiteY3" fmla="*/ -44 h 26444"/>
                <a:gd name="connsiteX4" fmla="*/ 15520 w 31249"/>
                <a:gd name="connsiteY4" fmla="*/ -44 h 26444"/>
                <a:gd name="connsiteX5" fmla="*/ 31332 w 31249"/>
                <a:gd name="connsiteY5" fmla="*/ 12857 h 26444"/>
                <a:gd name="connsiteX6" fmla="*/ 15960 w 31249"/>
                <a:gd name="connsiteY6" fmla="*/ 16928 h 26444"/>
                <a:gd name="connsiteX7" fmla="*/ 20434 w 31249"/>
                <a:gd name="connsiteY7" fmla="*/ 13270 h 26444"/>
                <a:gd name="connsiteX8" fmla="*/ 20422 w 31249"/>
                <a:gd name="connsiteY8" fmla="*/ 12927 h 26444"/>
                <a:gd name="connsiteX9" fmla="*/ 15987 w 31249"/>
                <a:gd name="connsiteY9" fmla="*/ 9146 h 26444"/>
                <a:gd name="connsiteX10" fmla="*/ 15678 w 31249"/>
                <a:gd name="connsiteY10" fmla="*/ 9153 h 26444"/>
                <a:gd name="connsiteX11" fmla="*/ 11231 w 31249"/>
                <a:gd name="connsiteY11" fmla="*/ 12835 h 26444"/>
                <a:gd name="connsiteX12" fmla="*/ 11245 w 31249"/>
                <a:gd name="connsiteY12" fmla="*/ 13180 h 26444"/>
                <a:gd name="connsiteX13" fmla="*/ 15960 w 31249"/>
                <a:gd name="connsiteY13" fmla="*/ 16928 h 2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9" h="26444">
                  <a:moveTo>
                    <a:pt x="31332" y="12857"/>
                  </a:moveTo>
                  <a:cubicBezTo>
                    <a:pt x="31396" y="20394"/>
                    <a:pt x="24597" y="26319"/>
                    <a:pt x="15790" y="26399"/>
                  </a:cubicBezTo>
                  <a:cubicBezTo>
                    <a:pt x="7591" y="26473"/>
                    <a:pt x="260" y="20404"/>
                    <a:pt x="84" y="13343"/>
                  </a:cubicBezTo>
                  <a:cubicBezTo>
                    <a:pt x="-30" y="6046"/>
                    <a:pt x="6865" y="52"/>
                    <a:pt x="15483" y="-44"/>
                  </a:cubicBezTo>
                  <a:cubicBezTo>
                    <a:pt x="15495" y="-44"/>
                    <a:pt x="15508" y="-44"/>
                    <a:pt x="15520" y="-44"/>
                  </a:cubicBezTo>
                  <a:cubicBezTo>
                    <a:pt x="24421" y="-119"/>
                    <a:pt x="31267" y="5474"/>
                    <a:pt x="31332" y="12857"/>
                  </a:cubicBezTo>
                  <a:close/>
                  <a:moveTo>
                    <a:pt x="15960" y="16928"/>
                  </a:moveTo>
                  <a:cubicBezTo>
                    <a:pt x="18388" y="16964"/>
                    <a:pt x="20391" y="15326"/>
                    <a:pt x="20434" y="13270"/>
                  </a:cubicBezTo>
                  <a:cubicBezTo>
                    <a:pt x="20436" y="13155"/>
                    <a:pt x="20432" y="13041"/>
                    <a:pt x="20422" y="12927"/>
                  </a:cubicBezTo>
                  <a:cubicBezTo>
                    <a:pt x="20431" y="10846"/>
                    <a:pt x="18445" y="9152"/>
                    <a:pt x="15987" y="9146"/>
                  </a:cubicBezTo>
                  <a:cubicBezTo>
                    <a:pt x="15884" y="9145"/>
                    <a:pt x="15781" y="9148"/>
                    <a:pt x="15678" y="9153"/>
                  </a:cubicBezTo>
                  <a:cubicBezTo>
                    <a:pt x="13250" y="9130"/>
                    <a:pt x="11259" y="10778"/>
                    <a:pt x="11231" y="12835"/>
                  </a:cubicBezTo>
                  <a:cubicBezTo>
                    <a:pt x="11230" y="12950"/>
                    <a:pt x="11234" y="13065"/>
                    <a:pt x="11245" y="13180"/>
                  </a:cubicBezTo>
                  <a:cubicBezTo>
                    <a:pt x="11310" y="15540"/>
                    <a:pt x="13154" y="17002"/>
                    <a:pt x="15960" y="16928"/>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0" name="Freeform: Shape 49">
              <a:extLst>
                <a:ext uri="{FF2B5EF4-FFF2-40B4-BE49-F238E27FC236}">
                  <a16:creationId xmlns:a16="http://schemas.microsoft.com/office/drawing/2014/main" id="{34D9D0A2-FF97-1AC4-F829-4A6BA8E3ABB7}"/>
                </a:ext>
              </a:extLst>
            </p:cNvPr>
            <p:cNvSpPr/>
            <p:nvPr/>
          </p:nvSpPr>
          <p:spPr>
            <a:xfrm>
              <a:off x="6813926" y="3965013"/>
              <a:ext cx="31324" cy="26470"/>
            </a:xfrm>
            <a:custGeom>
              <a:avLst/>
              <a:gdLst>
                <a:gd name="connsiteX0" fmla="*/ 15648 w 31324"/>
                <a:gd name="connsiteY0" fmla="*/ -42 h 26470"/>
                <a:gd name="connsiteX1" fmla="*/ 31404 w 31324"/>
                <a:gd name="connsiteY1" fmla="*/ 12792 h 26470"/>
                <a:gd name="connsiteX2" fmla="*/ 31407 w 31324"/>
                <a:gd name="connsiteY2" fmla="*/ 13003 h 26470"/>
                <a:gd name="connsiteX3" fmla="*/ 15801 w 31324"/>
                <a:gd name="connsiteY3" fmla="*/ 26425 h 26470"/>
                <a:gd name="connsiteX4" fmla="*/ 15648 w 31324"/>
                <a:gd name="connsiteY4" fmla="*/ 26425 h 26470"/>
                <a:gd name="connsiteX5" fmla="*/ 83 w 31324"/>
                <a:gd name="connsiteY5" fmla="*/ 12988 h 26470"/>
                <a:gd name="connsiteX6" fmla="*/ 15648 w 31324"/>
                <a:gd name="connsiteY6" fmla="*/ -42 h 26470"/>
                <a:gd name="connsiteX7" fmla="*/ 20473 w 31324"/>
                <a:gd name="connsiteY7" fmla="*/ 13092 h 26470"/>
                <a:gd name="connsiteX8" fmla="*/ 16018 w 31324"/>
                <a:gd name="connsiteY8" fmla="*/ 9190 h 26470"/>
                <a:gd name="connsiteX9" fmla="*/ 15876 w 31324"/>
                <a:gd name="connsiteY9" fmla="*/ 9190 h 26470"/>
                <a:gd name="connsiteX10" fmla="*/ 11075 w 31324"/>
                <a:gd name="connsiteY10" fmla="*/ 13136 h 26470"/>
                <a:gd name="connsiteX11" fmla="*/ 11075 w 31324"/>
                <a:gd name="connsiteY11" fmla="*/ 13236 h 26470"/>
                <a:gd name="connsiteX12" fmla="*/ 15744 w 31324"/>
                <a:gd name="connsiteY12" fmla="*/ 16975 h 26470"/>
                <a:gd name="connsiteX13" fmla="*/ 15888 w 31324"/>
                <a:gd name="connsiteY13" fmla="*/ 16970 h 26470"/>
                <a:gd name="connsiteX14" fmla="*/ 20473 w 31324"/>
                <a:gd name="connsiteY14" fmla="*/ 13298 h 26470"/>
                <a:gd name="connsiteX15" fmla="*/ 20473 w 31324"/>
                <a:gd name="connsiteY15" fmla="*/ 13092 h 2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324" h="26470">
                  <a:moveTo>
                    <a:pt x="15648" y="-42"/>
                  </a:moveTo>
                  <a:cubicBezTo>
                    <a:pt x="24185" y="-182"/>
                    <a:pt x="31239" y="5564"/>
                    <a:pt x="31404" y="12792"/>
                  </a:cubicBezTo>
                  <a:cubicBezTo>
                    <a:pt x="31405" y="12863"/>
                    <a:pt x="31407" y="12932"/>
                    <a:pt x="31407" y="13003"/>
                  </a:cubicBezTo>
                  <a:cubicBezTo>
                    <a:pt x="31475" y="20358"/>
                    <a:pt x="24488" y="26367"/>
                    <a:pt x="15801" y="26425"/>
                  </a:cubicBezTo>
                  <a:cubicBezTo>
                    <a:pt x="15750" y="26425"/>
                    <a:pt x="15699" y="26425"/>
                    <a:pt x="15648" y="26425"/>
                  </a:cubicBezTo>
                  <a:cubicBezTo>
                    <a:pt x="7192" y="26336"/>
                    <a:pt x="24" y="20143"/>
                    <a:pt x="83" y="12988"/>
                  </a:cubicBezTo>
                  <a:cubicBezTo>
                    <a:pt x="204" y="5777"/>
                    <a:pt x="7130" y="-22"/>
                    <a:pt x="15648" y="-42"/>
                  </a:cubicBezTo>
                  <a:close/>
                  <a:moveTo>
                    <a:pt x="20473" y="13092"/>
                  </a:moveTo>
                  <a:cubicBezTo>
                    <a:pt x="20516" y="10973"/>
                    <a:pt x="18521" y="9226"/>
                    <a:pt x="16018" y="9190"/>
                  </a:cubicBezTo>
                  <a:cubicBezTo>
                    <a:pt x="15971" y="9189"/>
                    <a:pt x="15924" y="9189"/>
                    <a:pt x="15876" y="9190"/>
                  </a:cubicBezTo>
                  <a:cubicBezTo>
                    <a:pt x="13264" y="9157"/>
                    <a:pt x="11114" y="10924"/>
                    <a:pt x="11075" y="13136"/>
                  </a:cubicBezTo>
                  <a:cubicBezTo>
                    <a:pt x="11074" y="13169"/>
                    <a:pt x="11074" y="13203"/>
                    <a:pt x="11075" y="13236"/>
                  </a:cubicBezTo>
                  <a:cubicBezTo>
                    <a:pt x="11144" y="15360"/>
                    <a:pt x="13235" y="17034"/>
                    <a:pt x="15744" y="16975"/>
                  </a:cubicBezTo>
                  <a:cubicBezTo>
                    <a:pt x="15792" y="16974"/>
                    <a:pt x="15840" y="16972"/>
                    <a:pt x="15888" y="16970"/>
                  </a:cubicBezTo>
                  <a:cubicBezTo>
                    <a:pt x="18352" y="17028"/>
                    <a:pt x="20404" y="15384"/>
                    <a:pt x="20473" y="13298"/>
                  </a:cubicBezTo>
                  <a:cubicBezTo>
                    <a:pt x="20476" y="13229"/>
                    <a:pt x="20476" y="13161"/>
                    <a:pt x="20473" y="13092"/>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1" name="Freeform: Shape 50">
              <a:extLst>
                <a:ext uri="{FF2B5EF4-FFF2-40B4-BE49-F238E27FC236}">
                  <a16:creationId xmlns:a16="http://schemas.microsoft.com/office/drawing/2014/main" id="{13660F1E-B874-4D8D-41CA-8DC469EDA8AA}"/>
                </a:ext>
              </a:extLst>
            </p:cNvPr>
            <p:cNvSpPr/>
            <p:nvPr/>
          </p:nvSpPr>
          <p:spPr>
            <a:xfrm>
              <a:off x="6656903" y="4013185"/>
              <a:ext cx="65957" cy="65638"/>
            </a:xfrm>
            <a:custGeom>
              <a:avLst/>
              <a:gdLst>
                <a:gd name="connsiteX0" fmla="*/ 66033 w 65957"/>
                <a:gd name="connsiteY0" fmla="*/ 32789 h 65638"/>
                <a:gd name="connsiteX1" fmla="*/ 66033 w 65957"/>
                <a:gd name="connsiteY1" fmla="*/ 55821 h 65638"/>
                <a:gd name="connsiteX2" fmla="*/ 55305 w 65957"/>
                <a:gd name="connsiteY2" fmla="*/ 65460 h 65638"/>
                <a:gd name="connsiteX3" fmla="*/ 10852 w 65957"/>
                <a:gd name="connsiteY3" fmla="*/ 65460 h 65638"/>
                <a:gd name="connsiteX4" fmla="*/ 100 w 65957"/>
                <a:gd name="connsiteY4" fmla="*/ 55860 h 65638"/>
                <a:gd name="connsiteX5" fmla="*/ 100 w 65957"/>
                <a:gd name="connsiteY5" fmla="*/ 9554 h 65638"/>
                <a:gd name="connsiteX6" fmla="*/ 11226 w 65957"/>
                <a:gd name="connsiteY6" fmla="*/ 10 h 65638"/>
                <a:gd name="connsiteX7" fmla="*/ 54807 w 65957"/>
                <a:gd name="connsiteY7" fmla="*/ 10 h 65638"/>
                <a:gd name="connsiteX8" fmla="*/ 66015 w 65957"/>
                <a:gd name="connsiteY8" fmla="*/ 9763 h 65638"/>
                <a:gd name="connsiteX9" fmla="*/ 66033 w 65957"/>
                <a:gd name="connsiteY9" fmla="*/ 32789 h 65638"/>
                <a:gd name="connsiteX10" fmla="*/ 10986 w 65957"/>
                <a:gd name="connsiteY10" fmla="*/ 32417 h 65638"/>
                <a:gd name="connsiteX11" fmla="*/ 10951 w 65957"/>
                <a:gd name="connsiteY11" fmla="*/ 53485 h 65638"/>
                <a:gd name="connsiteX12" fmla="*/ 13979 w 65957"/>
                <a:gd name="connsiteY12" fmla="*/ 56113 h 65638"/>
                <a:gd name="connsiteX13" fmla="*/ 52043 w 65957"/>
                <a:gd name="connsiteY13" fmla="*/ 56113 h 65638"/>
                <a:gd name="connsiteX14" fmla="*/ 55193 w 65957"/>
                <a:gd name="connsiteY14" fmla="*/ 53341 h 65638"/>
                <a:gd name="connsiteX15" fmla="*/ 55193 w 65957"/>
                <a:gd name="connsiteY15" fmla="*/ 11692 h 65638"/>
                <a:gd name="connsiteX16" fmla="*/ 52166 w 65957"/>
                <a:gd name="connsiteY16" fmla="*/ 9128 h 65638"/>
                <a:gd name="connsiteX17" fmla="*/ 14102 w 65957"/>
                <a:gd name="connsiteY17" fmla="*/ 9128 h 65638"/>
                <a:gd name="connsiteX18" fmla="*/ 10940 w 65957"/>
                <a:gd name="connsiteY18" fmla="*/ 11840 h 65638"/>
                <a:gd name="connsiteX19" fmla="*/ 10969 w 65957"/>
                <a:gd name="connsiteY19" fmla="*/ 32417 h 6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7" h="65638">
                  <a:moveTo>
                    <a:pt x="66033" y="32789"/>
                  </a:moveTo>
                  <a:cubicBezTo>
                    <a:pt x="66033" y="40465"/>
                    <a:pt x="66033" y="48160"/>
                    <a:pt x="66033" y="55821"/>
                  </a:cubicBezTo>
                  <a:cubicBezTo>
                    <a:pt x="66033" y="61498"/>
                    <a:pt x="61992" y="65375"/>
                    <a:pt x="55305" y="65460"/>
                  </a:cubicBezTo>
                  <a:cubicBezTo>
                    <a:pt x="40470" y="65638"/>
                    <a:pt x="25652" y="65638"/>
                    <a:pt x="10852" y="65460"/>
                  </a:cubicBezTo>
                  <a:cubicBezTo>
                    <a:pt x="4129" y="65380"/>
                    <a:pt x="112" y="61548"/>
                    <a:pt x="100" y="55860"/>
                  </a:cubicBezTo>
                  <a:cubicBezTo>
                    <a:pt x="77" y="40427"/>
                    <a:pt x="77" y="24991"/>
                    <a:pt x="100" y="9554"/>
                  </a:cubicBezTo>
                  <a:cubicBezTo>
                    <a:pt x="100" y="3857"/>
                    <a:pt x="4474" y="44"/>
                    <a:pt x="11226" y="10"/>
                  </a:cubicBezTo>
                  <a:cubicBezTo>
                    <a:pt x="25757" y="-63"/>
                    <a:pt x="40284" y="-63"/>
                    <a:pt x="54807" y="10"/>
                  </a:cubicBezTo>
                  <a:cubicBezTo>
                    <a:pt x="61694" y="44"/>
                    <a:pt x="65992" y="3867"/>
                    <a:pt x="66015" y="9763"/>
                  </a:cubicBezTo>
                  <a:cubicBezTo>
                    <a:pt x="66056" y="17433"/>
                    <a:pt x="66033" y="25109"/>
                    <a:pt x="66033" y="32789"/>
                  </a:cubicBezTo>
                  <a:close/>
                  <a:moveTo>
                    <a:pt x="10986" y="32417"/>
                  </a:moveTo>
                  <a:cubicBezTo>
                    <a:pt x="10986" y="39438"/>
                    <a:pt x="11045" y="46464"/>
                    <a:pt x="10951" y="53485"/>
                  </a:cubicBezTo>
                  <a:cubicBezTo>
                    <a:pt x="10951" y="55404"/>
                    <a:pt x="11672" y="56128"/>
                    <a:pt x="13979" y="56113"/>
                  </a:cubicBezTo>
                  <a:cubicBezTo>
                    <a:pt x="26667" y="56054"/>
                    <a:pt x="39355" y="56054"/>
                    <a:pt x="52043" y="56113"/>
                  </a:cubicBezTo>
                  <a:cubicBezTo>
                    <a:pt x="54514" y="56113"/>
                    <a:pt x="55205" y="55345"/>
                    <a:pt x="55193" y="53341"/>
                  </a:cubicBezTo>
                  <a:cubicBezTo>
                    <a:pt x="55119" y="39458"/>
                    <a:pt x="55119" y="25575"/>
                    <a:pt x="55193" y="11692"/>
                  </a:cubicBezTo>
                  <a:cubicBezTo>
                    <a:pt x="55193" y="9743"/>
                    <a:pt x="54467" y="9118"/>
                    <a:pt x="52166" y="9128"/>
                  </a:cubicBezTo>
                  <a:cubicBezTo>
                    <a:pt x="39482" y="9204"/>
                    <a:pt x="26794" y="9204"/>
                    <a:pt x="14102" y="9128"/>
                  </a:cubicBezTo>
                  <a:cubicBezTo>
                    <a:pt x="11654" y="9128"/>
                    <a:pt x="10910" y="9807"/>
                    <a:pt x="10940" y="11840"/>
                  </a:cubicBezTo>
                  <a:cubicBezTo>
                    <a:pt x="11039" y="18698"/>
                    <a:pt x="10969" y="25555"/>
                    <a:pt x="10969" y="32417"/>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B0503820-5BA8-1AFC-43BD-0FAEB51A7CA2}"/>
                </a:ext>
              </a:extLst>
            </p:cNvPr>
            <p:cNvSpPr/>
            <p:nvPr/>
          </p:nvSpPr>
          <p:spPr>
            <a:xfrm>
              <a:off x="6735406" y="4013173"/>
              <a:ext cx="65961" cy="65658"/>
            </a:xfrm>
            <a:custGeom>
              <a:avLst/>
              <a:gdLst>
                <a:gd name="connsiteX0" fmla="*/ 66030 w 65961"/>
                <a:gd name="connsiteY0" fmla="*/ 32747 h 65658"/>
                <a:gd name="connsiteX1" fmla="*/ 66030 w 65961"/>
                <a:gd name="connsiteY1" fmla="*/ 55803 h 65658"/>
                <a:gd name="connsiteX2" fmla="*/ 55091 w 65961"/>
                <a:gd name="connsiteY2" fmla="*/ 65497 h 65658"/>
                <a:gd name="connsiteX3" fmla="*/ 11171 w 65961"/>
                <a:gd name="connsiteY3" fmla="*/ 65497 h 65658"/>
                <a:gd name="connsiteX4" fmla="*/ 109 w 65961"/>
                <a:gd name="connsiteY4" fmla="*/ 55833 h 65658"/>
                <a:gd name="connsiteX5" fmla="*/ 109 w 65961"/>
                <a:gd name="connsiteY5" fmla="*/ 9720 h 65658"/>
                <a:gd name="connsiteX6" fmla="*/ 11417 w 65961"/>
                <a:gd name="connsiteY6" fmla="*/ 22 h 65658"/>
                <a:gd name="connsiteX7" fmla="*/ 55038 w 65961"/>
                <a:gd name="connsiteY7" fmla="*/ 22 h 65658"/>
                <a:gd name="connsiteX8" fmla="*/ 66024 w 65961"/>
                <a:gd name="connsiteY8" fmla="*/ 9443 h 65658"/>
                <a:gd name="connsiteX9" fmla="*/ 66030 w 65961"/>
                <a:gd name="connsiteY9" fmla="*/ 32747 h 65658"/>
                <a:gd name="connsiteX10" fmla="*/ 10983 w 65961"/>
                <a:gd name="connsiteY10" fmla="*/ 32549 h 65658"/>
                <a:gd name="connsiteX11" fmla="*/ 10931 w 65961"/>
                <a:gd name="connsiteY11" fmla="*/ 53096 h 65658"/>
                <a:gd name="connsiteX12" fmla="*/ 14351 w 65961"/>
                <a:gd name="connsiteY12" fmla="*/ 56150 h 65658"/>
                <a:gd name="connsiteX13" fmla="*/ 51771 w 65961"/>
                <a:gd name="connsiteY13" fmla="*/ 56150 h 65658"/>
                <a:gd name="connsiteX14" fmla="*/ 55208 w 65961"/>
                <a:gd name="connsiteY14" fmla="*/ 53354 h 65658"/>
                <a:gd name="connsiteX15" fmla="*/ 55208 w 65961"/>
                <a:gd name="connsiteY15" fmla="*/ 11763 h 65658"/>
                <a:gd name="connsiteX16" fmla="*/ 52222 w 65961"/>
                <a:gd name="connsiteY16" fmla="*/ 9165 h 65658"/>
                <a:gd name="connsiteX17" fmla="*/ 13923 w 65961"/>
                <a:gd name="connsiteY17" fmla="*/ 9165 h 65658"/>
                <a:gd name="connsiteX18" fmla="*/ 10954 w 65961"/>
                <a:gd name="connsiteY18" fmla="*/ 11773 h 65658"/>
                <a:gd name="connsiteX19" fmla="*/ 10966 w 65961"/>
                <a:gd name="connsiteY19" fmla="*/ 32539 h 6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61" h="65658">
                  <a:moveTo>
                    <a:pt x="66030" y="32747"/>
                  </a:moveTo>
                  <a:cubicBezTo>
                    <a:pt x="66030" y="40432"/>
                    <a:pt x="66030" y="48118"/>
                    <a:pt x="66030" y="55803"/>
                  </a:cubicBezTo>
                  <a:cubicBezTo>
                    <a:pt x="66030" y="61659"/>
                    <a:pt x="61995" y="65422"/>
                    <a:pt x="55091" y="65497"/>
                  </a:cubicBezTo>
                  <a:cubicBezTo>
                    <a:pt x="40455" y="65652"/>
                    <a:pt x="25815" y="65652"/>
                    <a:pt x="11171" y="65497"/>
                  </a:cubicBezTo>
                  <a:cubicBezTo>
                    <a:pt x="4343" y="65437"/>
                    <a:pt x="121" y="61609"/>
                    <a:pt x="109" y="55833"/>
                  </a:cubicBezTo>
                  <a:cubicBezTo>
                    <a:pt x="74" y="40466"/>
                    <a:pt x="74" y="25095"/>
                    <a:pt x="109" y="9720"/>
                  </a:cubicBezTo>
                  <a:cubicBezTo>
                    <a:pt x="109" y="3825"/>
                    <a:pt x="4407" y="62"/>
                    <a:pt x="11417" y="22"/>
                  </a:cubicBezTo>
                  <a:cubicBezTo>
                    <a:pt x="25956" y="-67"/>
                    <a:pt x="40496" y="-67"/>
                    <a:pt x="55038" y="22"/>
                  </a:cubicBezTo>
                  <a:cubicBezTo>
                    <a:pt x="61691" y="57"/>
                    <a:pt x="65989" y="3830"/>
                    <a:pt x="66024" y="9443"/>
                  </a:cubicBezTo>
                  <a:cubicBezTo>
                    <a:pt x="66065" y="17203"/>
                    <a:pt x="66030" y="24972"/>
                    <a:pt x="66030" y="32747"/>
                  </a:cubicBezTo>
                  <a:close/>
                  <a:moveTo>
                    <a:pt x="10983" y="32549"/>
                  </a:moveTo>
                  <a:cubicBezTo>
                    <a:pt x="10983" y="39401"/>
                    <a:pt x="11065" y="46248"/>
                    <a:pt x="10931" y="53096"/>
                  </a:cubicBezTo>
                  <a:cubicBezTo>
                    <a:pt x="10890" y="55292"/>
                    <a:pt x="11575" y="56170"/>
                    <a:pt x="14351" y="56150"/>
                  </a:cubicBezTo>
                  <a:cubicBezTo>
                    <a:pt x="26824" y="56046"/>
                    <a:pt x="39297" y="56066"/>
                    <a:pt x="51771" y="56150"/>
                  </a:cubicBezTo>
                  <a:cubicBezTo>
                    <a:pt x="54230" y="56150"/>
                    <a:pt x="55226" y="55585"/>
                    <a:pt x="55208" y="53354"/>
                  </a:cubicBezTo>
                  <a:cubicBezTo>
                    <a:pt x="55114" y="39490"/>
                    <a:pt x="55114" y="25627"/>
                    <a:pt x="55208" y="11763"/>
                  </a:cubicBezTo>
                  <a:cubicBezTo>
                    <a:pt x="55208" y="9864"/>
                    <a:pt x="54564" y="9150"/>
                    <a:pt x="52222" y="9165"/>
                  </a:cubicBezTo>
                  <a:cubicBezTo>
                    <a:pt x="39455" y="9241"/>
                    <a:pt x="26689" y="9241"/>
                    <a:pt x="13923" y="9165"/>
                  </a:cubicBezTo>
                  <a:cubicBezTo>
                    <a:pt x="11540" y="9165"/>
                    <a:pt x="10925" y="9884"/>
                    <a:pt x="10954" y="11773"/>
                  </a:cubicBezTo>
                  <a:cubicBezTo>
                    <a:pt x="11024" y="18680"/>
                    <a:pt x="10966" y="25612"/>
                    <a:pt x="10966" y="3253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3" name="Freeform: Shape 52">
              <a:extLst>
                <a:ext uri="{FF2B5EF4-FFF2-40B4-BE49-F238E27FC236}">
                  <a16:creationId xmlns:a16="http://schemas.microsoft.com/office/drawing/2014/main" id="{5141832D-0353-DC16-3008-01C95D68DD6A}"/>
                </a:ext>
              </a:extLst>
            </p:cNvPr>
            <p:cNvSpPr/>
            <p:nvPr/>
          </p:nvSpPr>
          <p:spPr>
            <a:xfrm>
              <a:off x="6813939" y="4013173"/>
              <a:ext cx="65956" cy="65650"/>
            </a:xfrm>
            <a:custGeom>
              <a:avLst/>
              <a:gdLst>
                <a:gd name="connsiteX0" fmla="*/ 65992 w 65956"/>
                <a:gd name="connsiteY0" fmla="*/ 32707 h 65650"/>
                <a:gd name="connsiteX1" fmla="*/ 65992 w 65956"/>
                <a:gd name="connsiteY1" fmla="*/ 56011 h 65650"/>
                <a:gd name="connsiteX2" fmla="*/ 55451 w 65956"/>
                <a:gd name="connsiteY2" fmla="*/ 65457 h 65650"/>
                <a:gd name="connsiteX3" fmla="*/ 10664 w 65956"/>
                <a:gd name="connsiteY3" fmla="*/ 65457 h 65650"/>
                <a:gd name="connsiteX4" fmla="*/ 123 w 65956"/>
                <a:gd name="connsiteY4" fmla="*/ 55873 h 65650"/>
                <a:gd name="connsiteX5" fmla="*/ 123 w 65956"/>
                <a:gd name="connsiteY5" fmla="*/ 9760 h 65650"/>
                <a:gd name="connsiteX6" fmla="*/ 11437 w 65956"/>
                <a:gd name="connsiteY6" fmla="*/ 22 h 65650"/>
                <a:gd name="connsiteX7" fmla="*/ 55053 w 65956"/>
                <a:gd name="connsiteY7" fmla="*/ 22 h 65650"/>
                <a:gd name="connsiteX8" fmla="*/ 66039 w 65956"/>
                <a:gd name="connsiteY8" fmla="*/ 9651 h 65650"/>
                <a:gd name="connsiteX9" fmla="*/ 65992 w 65956"/>
                <a:gd name="connsiteY9" fmla="*/ 32707 h 65650"/>
                <a:gd name="connsiteX10" fmla="*/ 55146 w 65956"/>
                <a:gd name="connsiteY10" fmla="*/ 32668 h 65650"/>
                <a:gd name="connsiteX11" fmla="*/ 55187 w 65956"/>
                <a:gd name="connsiteY11" fmla="*/ 11843 h 65650"/>
                <a:gd name="connsiteX12" fmla="*/ 51996 w 65956"/>
                <a:gd name="connsiteY12" fmla="*/ 9135 h 65650"/>
                <a:gd name="connsiteX13" fmla="*/ 14236 w 65956"/>
                <a:gd name="connsiteY13" fmla="*/ 9135 h 65650"/>
                <a:gd name="connsiteX14" fmla="*/ 10893 w 65956"/>
                <a:gd name="connsiteY14" fmla="*/ 11991 h 65650"/>
                <a:gd name="connsiteX15" fmla="*/ 10893 w 65956"/>
                <a:gd name="connsiteY15" fmla="*/ 53379 h 65650"/>
                <a:gd name="connsiteX16" fmla="*/ 14078 w 65956"/>
                <a:gd name="connsiteY16" fmla="*/ 56125 h 65650"/>
                <a:gd name="connsiteX17" fmla="*/ 51832 w 65956"/>
                <a:gd name="connsiteY17" fmla="*/ 56125 h 65650"/>
                <a:gd name="connsiteX18" fmla="*/ 55187 w 65956"/>
                <a:gd name="connsiteY18" fmla="*/ 53225 h 65650"/>
                <a:gd name="connsiteX19" fmla="*/ 55146 w 65956"/>
                <a:gd name="connsiteY19" fmla="*/ 32668 h 6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6" h="65650">
                  <a:moveTo>
                    <a:pt x="65992" y="32707"/>
                  </a:moveTo>
                  <a:cubicBezTo>
                    <a:pt x="65992" y="40472"/>
                    <a:pt x="65992" y="48242"/>
                    <a:pt x="65992" y="56011"/>
                  </a:cubicBezTo>
                  <a:cubicBezTo>
                    <a:pt x="65992" y="61604"/>
                    <a:pt x="62098" y="65373"/>
                    <a:pt x="55451" y="65457"/>
                  </a:cubicBezTo>
                  <a:cubicBezTo>
                    <a:pt x="40526" y="65655"/>
                    <a:pt x="25597" y="65655"/>
                    <a:pt x="10664" y="65457"/>
                  </a:cubicBezTo>
                  <a:cubicBezTo>
                    <a:pt x="4223" y="65373"/>
                    <a:pt x="123" y="61411"/>
                    <a:pt x="123" y="55873"/>
                  </a:cubicBezTo>
                  <a:cubicBezTo>
                    <a:pt x="69" y="40505"/>
                    <a:pt x="69" y="25134"/>
                    <a:pt x="123" y="9760"/>
                  </a:cubicBezTo>
                  <a:cubicBezTo>
                    <a:pt x="123" y="3889"/>
                    <a:pt x="4504" y="62"/>
                    <a:pt x="11437" y="22"/>
                  </a:cubicBezTo>
                  <a:cubicBezTo>
                    <a:pt x="25972" y="-67"/>
                    <a:pt x="40511" y="-67"/>
                    <a:pt x="55053" y="22"/>
                  </a:cubicBezTo>
                  <a:cubicBezTo>
                    <a:pt x="61822" y="62"/>
                    <a:pt x="66021" y="3855"/>
                    <a:pt x="66039" y="9651"/>
                  </a:cubicBezTo>
                  <a:cubicBezTo>
                    <a:pt x="66009" y="17341"/>
                    <a:pt x="65992" y="25022"/>
                    <a:pt x="65992" y="32707"/>
                  </a:cubicBezTo>
                  <a:close/>
                  <a:moveTo>
                    <a:pt x="55146" y="32668"/>
                  </a:moveTo>
                  <a:cubicBezTo>
                    <a:pt x="55146" y="25726"/>
                    <a:pt x="55082" y="18784"/>
                    <a:pt x="55187" y="11843"/>
                  </a:cubicBezTo>
                  <a:cubicBezTo>
                    <a:pt x="55223" y="9810"/>
                    <a:pt x="54426" y="9120"/>
                    <a:pt x="51996" y="9135"/>
                  </a:cubicBezTo>
                  <a:cubicBezTo>
                    <a:pt x="39405" y="9218"/>
                    <a:pt x="26819" y="9218"/>
                    <a:pt x="14236" y="9135"/>
                  </a:cubicBezTo>
                  <a:cubicBezTo>
                    <a:pt x="11654" y="9135"/>
                    <a:pt x="10875" y="9839"/>
                    <a:pt x="10893" y="11991"/>
                  </a:cubicBezTo>
                  <a:cubicBezTo>
                    <a:pt x="10979" y="25792"/>
                    <a:pt x="10979" y="39588"/>
                    <a:pt x="10893" y="53379"/>
                  </a:cubicBezTo>
                  <a:cubicBezTo>
                    <a:pt x="10893" y="55416"/>
                    <a:pt x="11642" y="56135"/>
                    <a:pt x="14078" y="56125"/>
                  </a:cubicBezTo>
                  <a:cubicBezTo>
                    <a:pt x="26665" y="56050"/>
                    <a:pt x="39249" y="56050"/>
                    <a:pt x="51832" y="56125"/>
                  </a:cubicBezTo>
                  <a:cubicBezTo>
                    <a:pt x="54414" y="56125"/>
                    <a:pt x="55223" y="55352"/>
                    <a:pt x="55187" y="53225"/>
                  </a:cubicBezTo>
                  <a:cubicBezTo>
                    <a:pt x="55076" y="46382"/>
                    <a:pt x="55146" y="39525"/>
                    <a:pt x="55146" y="32668"/>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4" name="Freeform: Shape 53">
              <a:extLst>
                <a:ext uri="{FF2B5EF4-FFF2-40B4-BE49-F238E27FC236}">
                  <a16:creationId xmlns:a16="http://schemas.microsoft.com/office/drawing/2014/main" id="{1BAD6D4A-2338-807F-DD33-B0C8D2908E77}"/>
                </a:ext>
              </a:extLst>
            </p:cNvPr>
            <p:cNvSpPr/>
            <p:nvPr/>
          </p:nvSpPr>
          <p:spPr>
            <a:xfrm>
              <a:off x="6656903" y="4101882"/>
              <a:ext cx="65957" cy="65643"/>
            </a:xfrm>
            <a:custGeom>
              <a:avLst/>
              <a:gdLst>
                <a:gd name="connsiteX0" fmla="*/ 66033 w 65957"/>
                <a:gd name="connsiteY0" fmla="*/ 32792 h 65643"/>
                <a:gd name="connsiteX1" fmla="*/ 66033 w 65957"/>
                <a:gd name="connsiteY1" fmla="*/ 55823 h 65643"/>
                <a:gd name="connsiteX2" fmla="*/ 55305 w 65957"/>
                <a:gd name="connsiteY2" fmla="*/ 65462 h 65643"/>
                <a:gd name="connsiteX3" fmla="*/ 10852 w 65957"/>
                <a:gd name="connsiteY3" fmla="*/ 65462 h 65643"/>
                <a:gd name="connsiteX4" fmla="*/ 100 w 65957"/>
                <a:gd name="connsiteY4" fmla="*/ 55863 h 65643"/>
                <a:gd name="connsiteX5" fmla="*/ 100 w 65957"/>
                <a:gd name="connsiteY5" fmla="*/ 9552 h 65643"/>
                <a:gd name="connsiteX6" fmla="*/ 11226 w 65957"/>
                <a:gd name="connsiteY6" fmla="*/ 7 h 65643"/>
                <a:gd name="connsiteX7" fmla="*/ 54807 w 65957"/>
                <a:gd name="connsiteY7" fmla="*/ 7 h 65643"/>
                <a:gd name="connsiteX8" fmla="*/ 66015 w 65957"/>
                <a:gd name="connsiteY8" fmla="*/ 9755 h 65643"/>
                <a:gd name="connsiteX9" fmla="*/ 66033 w 65957"/>
                <a:gd name="connsiteY9" fmla="*/ 32792 h 65643"/>
                <a:gd name="connsiteX10" fmla="*/ 10986 w 65957"/>
                <a:gd name="connsiteY10" fmla="*/ 32420 h 65643"/>
                <a:gd name="connsiteX11" fmla="*/ 10951 w 65957"/>
                <a:gd name="connsiteY11" fmla="*/ 53493 h 65643"/>
                <a:gd name="connsiteX12" fmla="*/ 13979 w 65957"/>
                <a:gd name="connsiteY12" fmla="*/ 56120 h 65643"/>
                <a:gd name="connsiteX13" fmla="*/ 52043 w 65957"/>
                <a:gd name="connsiteY13" fmla="*/ 56120 h 65643"/>
                <a:gd name="connsiteX14" fmla="*/ 55193 w 65957"/>
                <a:gd name="connsiteY14" fmla="*/ 53349 h 65643"/>
                <a:gd name="connsiteX15" fmla="*/ 55193 w 65957"/>
                <a:gd name="connsiteY15" fmla="*/ 11699 h 65643"/>
                <a:gd name="connsiteX16" fmla="*/ 52166 w 65957"/>
                <a:gd name="connsiteY16" fmla="*/ 9140 h 65643"/>
                <a:gd name="connsiteX17" fmla="*/ 14102 w 65957"/>
                <a:gd name="connsiteY17" fmla="*/ 9140 h 65643"/>
                <a:gd name="connsiteX18" fmla="*/ 10940 w 65957"/>
                <a:gd name="connsiteY18" fmla="*/ 11853 h 65643"/>
                <a:gd name="connsiteX19" fmla="*/ 10969 w 65957"/>
                <a:gd name="connsiteY19" fmla="*/ 32400 h 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7" h="65643">
                  <a:moveTo>
                    <a:pt x="66033" y="32792"/>
                  </a:moveTo>
                  <a:cubicBezTo>
                    <a:pt x="66033" y="40467"/>
                    <a:pt x="66033" y="48162"/>
                    <a:pt x="66033" y="55823"/>
                  </a:cubicBezTo>
                  <a:cubicBezTo>
                    <a:pt x="66033" y="61500"/>
                    <a:pt x="61992" y="65383"/>
                    <a:pt x="55305" y="65462"/>
                  </a:cubicBezTo>
                  <a:cubicBezTo>
                    <a:pt x="40470" y="65644"/>
                    <a:pt x="25652" y="65644"/>
                    <a:pt x="10852" y="65462"/>
                  </a:cubicBezTo>
                  <a:cubicBezTo>
                    <a:pt x="4129" y="65383"/>
                    <a:pt x="112" y="61545"/>
                    <a:pt x="100" y="55863"/>
                  </a:cubicBezTo>
                  <a:cubicBezTo>
                    <a:pt x="77" y="40422"/>
                    <a:pt x="77" y="24986"/>
                    <a:pt x="100" y="9552"/>
                  </a:cubicBezTo>
                  <a:cubicBezTo>
                    <a:pt x="100" y="3855"/>
                    <a:pt x="4474" y="42"/>
                    <a:pt x="11226" y="7"/>
                  </a:cubicBezTo>
                  <a:cubicBezTo>
                    <a:pt x="25757" y="-62"/>
                    <a:pt x="40284" y="-62"/>
                    <a:pt x="54807" y="7"/>
                  </a:cubicBezTo>
                  <a:cubicBezTo>
                    <a:pt x="61694" y="37"/>
                    <a:pt x="65992" y="3865"/>
                    <a:pt x="66015" y="9755"/>
                  </a:cubicBezTo>
                  <a:cubicBezTo>
                    <a:pt x="66056" y="17421"/>
                    <a:pt x="66033" y="25096"/>
                    <a:pt x="66033" y="32792"/>
                  </a:cubicBezTo>
                  <a:close/>
                  <a:moveTo>
                    <a:pt x="10986" y="32420"/>
                  </a:moveTo>
                  <a:cubicBezTo>
                    <a:pt x="10986" y="39446"/>
                    <a:pt x="11045" y="46467"/>
                    <a:pt x="10951" y="53493"/>
                  </a:cubicBezTo>
                  <a:cubicBezTo>
                    <a:pt x="10951" y="55406"/>
                    <a:pt x="11672" y="56130"/>
                    <a:pt x="13979" y="56120"/>
                  </a:cubicBezTo>
                  <a:cubicBezTo>
                    <a:pt x="26667" y="56058"/>
                    <a:pt x="39355" y="56058"/>
                    <a:pt x="52043" y="56120"/>
                  </a:cubicBezTo>
                  <a:cubicBezTo>
                    <a:pt x="54514" y="56120"/>
                    <a:pt x="55205" y="55352"/>
                    <a:pt x="55193" y="53349"/>
                  </a:cubicBezTo>
                  <a:cubicBezTo>
                    <a:pt x="55119" y="39465"/>
                    <a:pt x="55119" y="25582"/>
                    <a:pt x="55193" y="11699"/>
                  </a:cubicBezTo>
                  <a:cubicBezTo>
                    <a:pt x="55193" y="9750"/>
                    <a:pt x="54467" y="9125"/>
                    <a:pt x="52166" y="9140"/>
                  </a:cubicBezTo>
                  <a:cubicBezTo>
                    <a:pt x="39482" y="9210"/>
                    <a:pt x="26794" y="9210"/>
                    <a:pt x="14102" y="9140"/>
                  </a:cubicBezTo>
                  <a:cubicBezTo>
                    <a:pt x="11654" y="9140"/>
                    <a:pt x="10910" y="9825"/>
                    <a:pt x="10940" y="11853"/>
                  </a:cubicBezTo>
                  <a:cubicBezTo>
                    <a:pt x="11039" y="18680"/>
                    <a:pt x="10969" y="25542"/>
                    <a:pt x="10969" y="32400"/>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5" name="Freeform: Shape 54">
              <a:extLst>
                <a:ext uri="{FF2B5EF4-FFF2-40B4-BE49-F238E27FC236}">
                  <a16:creationId xmlns:a16="http://schemas.microsoft.com/office/drawing/2014/main" id="{47A3D2CF-68A8-4C14-A6FB-BD193AAA1C28}"/>
                </a:ext>
              </a:extLst>
            </p:cNvPr>
            <p:cNvSpPr/>
            <p:nvPr/>
          </p:nvSpPr>
          <p:spPr>
            <a:xfrm>
              <a:off x="6735406" y="4101838"/>
              <a:ext cx="65961" cy="65663"/>
            </a:xfrm>
            <a:custGeom>
              <a:avLst/>
              <a:gdLst>
                <a:gd name="connsiteX0" fmla="*/ 66030 w 65961"/>
                <a:gd name="connsiteY0" fmla="*/ 32757 h 65663"/>
                <a:gd name="connsiteX1" fmla="*/ 66030 w 65961"/>
                <a:gd name="connsiteY1" fmla="*/ 55808 h 65663"/>
                <a:gd name="connsiteX2" fmla="*/ 55091 w 65961"/>
                <a:gd name="connsiteY2" fmla="*/ 65502 h 65663"/>
                <a:gd name="connsiteX3" fmla="*/ 11171 w 65961"/>
                <a:gd name="connsiteY3" fmla="*/ 65502 h 65663"/>
                <a:gd name="connsiteX4" fmla="*/ 109 w 65961"/>
                <a:gd name="connsiteY4" fmla="*/ 55838 h 65663"/>
                <a:gd name="connsiteX5" fmla="*/ 109 w 65961"/>
                <a:gd name="connsiteY5" fmla="*/ 9725 h 65663"/>
                <a:gd name="connsiteX6" fmla="*/ 11417 w 65961"/>
                <a:gd name="connsiteY6" fmla="*/ 22 h 65663"/>
                <a:gd name="connsiteX7" fmla="*/ 55038 w 65961"/>
                <a:gd name="connsiteY7" fmla="*/ 22 h 65663"/>
                <a:gd name="connsiteX8" fmla="*/ 66024 w 65961"/>
                <a:gd name="connsiteY8" fmla="*/ 9443 h 65663"/>
                <a:gd name="connsiteX9" fmla="*/ 66030 w 65961"/>
                <a:gd name="connsiteY9" fmla="*/ 32757 h 65663"/>
                <a:gd name="connsiteX10" fmla="*/ 10983 w 65961"/>
                <a:gd name="connsiteY10" fmla="*/ 32559 h 65663"/>
                <a:gd name="connsiteX11" fmla="*/ 10931 w 65961"/>
                <a:gd name="connsiteY11" fmla="*/ 53106 h 65663"/>
                <a:gd name="connsiteX12" fmla="*/ 14351 w 65961"/>
                <a:gd name="connsiteY12" fmla="*/ 56155 h 65663"/>
                <a:gd name="connsiteX13" fmla="*/ 51771 w 65961"/>
                <a:gd name="connsiteY13" fmla="*/ 56155 h 65663"/>
                <a:gd name="connsiteX14" fmla="*/ 55208 w 65961"/>
                <a:gd name="connsiteY14" fmla="*/ 53359 h 65663"/>
                <a:gd name="connsiteX15" fmla="*/ 55208 w 65961"/>
                <a:gd name="connsiteY15" fmla="*/ 11773 h 65663"/>
                <a:gd name="connsiteX16" fmla="*/ 52222 w 65961"/>
                <a:gd name="connsiteY16" fmla="*/ 9175 h 65663"/>
                <a:gd name="connsiteX17" fmla="*/ 13923 w 65961"/>
                <a:gd name="connsiteY17" fmla="*/ 9175 h 65663"/>
                <a:gd name="connsiteX18" fmla="*/ 10954 w 65961"/>
                <a:gd name="connsiteY18" fmla="*/ 11778 h 65663"/>
                <a:gd name="connsiteX19" fmla="*/ 10966 w 65961"/>
                <a:gd name="connsiteY19" fmla="*/ 32559 h 6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61" h="65663">
                  <a:moveTo>
                    <a:pt x="66030" y="32757"/>
                  </a:moveTo>
                  <a:cubicBezTo>
                    <a:pt x="66030" y="40437"/>
                    <a:pt x="66030" y="48128"/>
                    <a:pt x="66030" y="55808"/>
                  </a:cubicBezTo>
                  <a:cubicBezTo>
                    <a:pt x="66030" y="61664"/>
                    <a:pt x="61995" y="65432"/>
                    <a:pt x="55091" y="65502"/>
                  </a:cubicBezTo>
                  <a:cubicBezTo>
                    <a:pt x="40455" y="65657"/>
                    <a:pt x="25815" y="65657"/>
                    <a:pt x="11171" y="65502"/>
                  </a:cubicBezTo>
                  <a:cubicBezTo>
                    <a:pt x="4343" y="65442"/>
                    <a:pt x="121" y="61614"/>
                    <a:pt x="109" y="55838"/>
                  </a:cubicBezTo>
                  <a:cubicBezTo>
                    <a:pt x="74" y="40470"/>
                    <a:pt x="74" y="25100"/>
                    <a:pt x="109" y="9725"/>
                  </a:cubicBezTo>
                  <a:cubicBezTo>
                    <a:pt x="109" y="3825"/>
                    <a:pt x="4407" y="67"/>
                    <a:pt x="11417" y="22"/>
                  </a:cubicBezTo>
                  <a:cubicBezTo>
                    <a:pt x="25956" y="-67"/>
                    <a:pt x="40496" y="-67"/>
                    <a:pt x="55038" y="22"/>
                  </a:cubicBezTo>
                  <a:cubicBezTo>
                    <a:pt x="61691" y="62"/>
                    <a:pt x="65989" y="3830"/>
                    <a:pt x="66024" y="9443"/>
                  </a:cubicBezTo>
                  <a:cubicBezTo>
                    <a:pt x="66065" y="17222"/>
                    <a:pt x="66030" y="24987"/>
                    <a:pt x="66030" y="32757"/>
                  </a:cubicBezTo>
                  <a:close/>
                  <a:moveTo>
                    <a:pt x="10983" y="32559"/>
                  </a:moveTo>
                  <a:cubicBezTo>
                    <a:pt x="10983" y="39406"/>
                    <a:pt x="11065" y="46258"/>
                    <a:pt x="10931" y="53106"/>
                  </a:cubicBezTo>
                  <a:cubicBezTo>
                    <a:pt x="10890" y="55302"/>
                    <a:pt x="11575" y="56180"/>
                    <a:pt x="14351" y="56155"/>
                  </a:cubicBezTo>
                  <a:cubicBezTo>
                    <a:pt x="26824" y="56056"/>
                    <a:pt x="39297" y="56071"/>
                    <a:pt x="51771" y="56155"/>
                  </a:cubicBezTo>
                  <a:cubicBezTo>
                    <a:pt x="54230" y="56155"/>
                    <a:pt x="55226" y="55595"/>
                    <a:pt x="55208" y="53359"/>
                  </a:cubicBezTo>
                  <a:cubicBezTo>
                    <a:pt x="55114" y="39495"/>
                    <a:pt x="55114" y="25633"/>
                    <a:pt x="55208" y="11773"/>
                  </a:cubicBezTo>
                  <a:cubicBezTo>
                    <a:pt x="55208" y="9869"/>
                    <a:pt x="54564" y="9160"/>
                    <a:pt x="52222" y="9175"/>
                  </a:cubicBezTo>
                  <a:cubicBezTo>
                    <a:pt x="39455" y="9248"/>
                    <a:pt x="26689" y="9248"/>
                    <a:pt x="13923" y="9175"/>
                  </a:cubicBezTo>
                  <a:cubicBezTo>
                    <a:pt x="11540" y="9175"/>
                    <a:pt x="10925" y="9889"/>
                    <a:pt x="10954" y="11778"/>
                  </a:cubicBezTo>
                  <a:cubicBezTo>
                    <a:pt x="11024" y="18695"/>
                    <a:pt x="10966" y="25627"/>
                    <a:pt x="10966" y="3255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6" name="Freeform: Shape 55">
              <a:extLst>
                <a:ext uri="{FF2B5EF4-FFF2-40B4-BE49-F238E27FC236}">
                  <a16:creationId xmlns:a16="http://schemas.microsoft.com/office/drawing/2014/main" id="{C7EEB2B0-FAAA-CD1E-D655-0ADBF3D680B8}"/>
                </a:ext>
              </a:extLst>
            </p:cNvPr>
            <p:cNvSpPr/>
            <p:nvPr/>
          </p:nvSpPr>
          <p:spPr>
            <a:xfrm>
              <a:off x="6813939" y="4101858"/>
              <a:ext cx="65956" cy="65645"/>
            </a:xfrm>
            <a:custGeom>
              <a:avLst/>
              <a:gdLst>
                <a:gd name="connsiteX0" fmla="*/ 65992 w 65956"/>
                <a:gd name="connsiteY0" fmla="*/ 32702 h 65645"/>
                <a:gd name="connsiteX1" fmla="*/ 65992 w 65956"/>
                <a:gd name="connsiteY1" fmla="*/ 56006 h 65645"/>
                <a:gd name="connsiteX2" fmla="*/ 55451 w 65956"/>
                <a:gd name="connsiteY2" fmla="*/ 65457 h 65645"/>
                <a:gd name="connsiteX3" fmla="*/ 10664 w 65956"/>
                <a:gd name="connsiteY3" fmla="*/ 65457 h 65645"/>
                <a:gd name="connsiteX4" fmla="*/ 123 w 65956"/>
                <a:gd name="connsiteY4" fmla="*/ 55878 h 65645"/>
                <a:gd name="connsiteX5" fmla="*/ 123 w 65956"/>
                <a:gd name="connsiteY5" fmla="*/ 9765 h 65645"/>
                <a:gd name="connsiteX6" fmla="*/ 11437 w 65956"/>
                <a:gd name="connsiteY6" fmla="*/ 22 h 65645"/>
                <a:gd name="connsiteX7" fmla="*/ 55053 w 65956"/>
                <a:gd name="connsiteY7" fmla="*/ 22 h 65645"/>
                <a:gd name="connsiteX8" fmla="*/ 66039 w 65956"/>
                <a:gd name="connsiteY8" fmla="*/ 9646 h 65645"/>
                <a:gd name="connsiteX9" fmla="*/ 65992 w 65956"/>
                <a:gd name="connsiteY9" fmla="*/ 32702 h 65645"/>
                <a:gd name="connsiteX10" fmla="*/ 55146 w 65956"/>
                <a:gd name="connsiteY10" fmla="*/ 32663 h 65645"/>
                <a:gd name="connsiteX11" fmla="*/ 55187 w 65956"/>
                <a:gd name="connsiteY11" fmla="*/ 11838 h 65645"/>
                <a:gd name="connsiteX12" fmla="*/ 51996 w 65956"/>
                <a:gd name="connsiteY12" fmla="*/ 9125 h 65645"/>
                <a:gd name="connsiteX13" fmla="*/ 14236 w 65956"/>
                <a:gd name="connsiteY13" fmla="*/ 9125 h 65645"/>
                <a:gd name="connsiteX14" fmla="*/ 10893 w 65956"/>
                <a:gd name="connsiteY14" fmla="*/ 11986 h 65645"/>
                <a:gd name="connsiteX15" fmla="*/ 10893 w 65956"/>
                <a:gd name="connsiteY15" fmla="*/ 53374 h 65645"/>
                <a:gd name="connsiteX16" fmla="*/ 14078 w 65956"/>
                <a:gd name="connsiteY16" fmla="*/ 56116 h 65645"/>
                <a:gd name="connsiteX17" fmla="*/ 51832 w 65956"/>
                <a:gd name="connsiteY17" fmla="*/ 56116 h 65645"/>
                <a:gd name="connsiteX18" fmla="*/ 55187 w 65956"/>
                <a:gd name="connsiteY18" fmla="*/ 53220 h 65645"/>
                <a:gd name="connsiteX19" fmla="*/ 55146 w 65956"/>
                <a:gd name="connsiteY19" fmla="*/ 32663 h 6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6" h="65645">
                  <a:moveTo>
                    <a:pt x="65992" y="32702"/>
                  </a:moveTo>
                  <a:cubicBezTo>
                    <a:pt x="65992" y="40472"/>
                    <a:pt x="65992" y="48237"/>
                    <a:pt x="65992" y="56006"/>
                  </a:cubicBezTo>
                  <a:cubicBezTo>
                    <a:pt x="65992" y="61604"/>
                    <a:pt x="62098" y="65368"/>
                    <a:pt x="55451" y="65457"/>
                  </a:cubicBezTo>
                  <a:cubicBezTo>
                    <a:pt x="40526" y="65649"/>
                    <a:pt x="25597" y="65649"/>
                    <a:pt x="10664" y="65457"/>
                  </a:cubicBezTo>
                  <a:cubicBezTo>
                    <a:pt x="4223" y="65373"/>
                    <a:pt x="123" y="61416"/>
                    <a:pt x="123" y="55878"/>
                  </a:cubicBezTo>
                  <a:cubicBezTo>
                    <a:pt x="69" y="40507"/>
                    <a:pt x="69" y="25136"/>
                    <a:pt x="123" y="9765"/>
                  </a:cubicBezTo>
                  <a:cubicBezTo>
                    <a:pt x="123" y="3889"/>
                    <a:pt x="4504" y="67"/>
                    <a:pt x="11437" y="22"/>
                  </a:cubicBezTo>
                  <a:cubicBezTo>
                    <a:pt x="25972" y="-67"/>
                    <a:pt x="40511" y="-67"/>
                    <a:pt x="55053" y="22"/>
                  </a:cubicBezTo>
                  <a:cubicBezTo>
                    <a:pt x="61822" y="57"/>
                    <a:pt x="66021" y="3850"/>
                    <a:pt x="66039" y="9646"/>
                  </a:cubicBezTo>
                  <a:cubicBezTo>
                    <a:pt x="66009" y="17336"/>
                    <a:pt x="65992" y="25022"/>
                    <a:pt x="65992" y="32702"/>
                  </a:cubicBezTo>
                  <a:close/>
                  <a:moveTo>
                    <a:pt x="55146" y="32663"/>
                  </a:moveTo>
                  <a:cubicBezTo>
                    <a:pt x="55146" y="25721"/>
                    <a:pt x="55082" y="18779"/>
                    <a:pt x="55187" y="11838"/>
                  </a:cubicBezTo>
                  <a:cubicBezTo>
                    <a:pt x="55223" y="9800"/>
                    <a:pt x="54426" y="9111"/>
                    <a:pt x="51996" y="9125"/>
                  </a:cubicBezTo>
                  <a:cubicBezTo>
                    <a:pt x="39405" y="9208"/>
                    <a:pt x="26819" y="9208"/>
                    <a:pt x="14236" y="9125"/>
                  </a:cubicBezTo>
                  <a:cubicBezTo>
                    <a:pt x="11654" y="9125"/>
                    <a:pt x="10875" y="9834"/>
                    <a:pt x="10893" y="11986"/>
                  </a:cubicBezTo>
                  <a:cubicBezTo>
                    <a:pt x="10979" y="25780"/>
                    <a:pt x="10979" y="39576"/>
                    <a:pt x="10893" y="53374"/>
                  </a:cubicBezTo>
                  <a:cubicBezTo>
                    <a:pt x="10893" y="55406"/>
                    <a:pt x="11642" y="56130"/>
                    <a:pt x="14078" y="56116"/>
                  </a:cubicBezTo>
                  <a:cubicBezTo>
                    <a:pt x="26665" y="56046"/>
                    <a:pt x="39249" y="56046"/>
                    <a:pt x="51832" y="56116"/>
                  </a:cubicBezTo>
                  <a:cubicBezTo>
                    <a:pt x="54414" y="56116"/>
                    <a:pt x="55223" y="55342"/>
                    <a:pt x="55187" y="53220"/>
                  </a:cubicBezTo>
                  <a:cubicBezTo>
                    <a:pt x="55076" y="46377"/>
                    <a:pt x="55146" y="39520"/>
                    <a:pt x="55146" y="32663"/>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7" name="Freeform: Shape 56">
              <a:extLst>
                <a:ext uri="{FF2B5EF4-FFF2-40B4-BE49-F238E27FC236}">
                  <a16:creationId xmlns:a16="http://schemas.microsoft.com/office/drawing/2014/main" id="{6E0F93AB-C7C4-5D85-135E-BBA0550A82DB}"/>
                </a:ext>
              </a:extLst>
            </p:cNvPr>
            <p:cNvSpPr/>
            <p:nvPr/>
          </p:nvSpPr>
          <p:spPr>
            <a:xfrm>
              <a:off x="6621739" y="3949673"/>
              <a:ext cx="293573" cy="248671"/>
            </a:xfrm>
            <a:custGeom>
              <a:avLst/>
              <a:gdLst>
                <a:gd name="connsiteX0" fmla="*/ 293656 w 293573"/>
                <a:gd name="connsiteY0" fmla="*/ 15168 h 248671"/>
                <a:gd name="connsiteX1" fmla="*/ 275900 w 293573"/>
                <a:gd name="connsiteY1" fmla="*/ 10 h 248671"/>
                <a:gd name="connsiteX2" fmla="*/ 215121 w 293573"/>
                <a:gd name="connsiteY2" fmla="*/ 10 h 248671"/>
                <a:gd name="connsiteX3" fmla="*/ 213364 w 293573"/>
                <a:gd name="connsiteY3" fmla="*/ -24 h 248671"/>
                <a:gd name="connsiteX4" fmla="*/ 23804 w 293573"/>
                <a:gd name="connsiteY4" fmla="*/ -24 h 248671"/>
                <a:gd name="connsiteX5" fmla="*/ 15758 w 293573"/>
                <a:gd name="connsiteY5" fmla="*/ 20 h 248671"/>
                <a:gd name="connsiteX6" fmla="*/ 93 w 293573"/>
                <a:gd name="connsiteY6" fmla="*/ 13770 h 248671"/>
                <a:gd name="connsiteX7" fmla="*/ 93 w 293573"/>
                <a:gd name="connsiteY7" fmla="*/ 234911 h 248671"/>
                <a:gd name="connsiteX8" fmla="*/ 521 w 293573"/>
                <a:gd name="connsiteY8" fmla="*/ 238595 h 248671"/>
                <a:gd name="connsiteX9" fmla="*/ 16976 w 293573"/>
                <a:gd name="connsiteY9" fmla="*/ 248626 h 248671"/>
                <a:gd name="connsiteX10" fmla="*/ 199098 w 293573"/>
                <a:gd name="connsiteY10" fmla="*/ 248626 h 248671"/>
                <a:gd name="connsiteX11" fmla="*/ 276691 w 293573"/>
                <a:gd name="connsiteY11" fmla="*/ 248626 h 248671"/>
                <a:gd name="connsiteX12" fmla="*/ 291266 w 293573"/>
                <a:gd name="connsiteY12" fmla="*/ 242121 h 248671"/>
                <a:gd name="connsiteX13" fmla="*/ 293656 w 293573"/>
                <a:gd name="connsiteY13" fmla="*/ 232561 h 248671"/>
                <a:gd name="connsiteX14" fmla="*/ 293656 w 293573"/>
                <a:gd name="connsiteY14" fmla="*/ 138606 h 248671"/>
                <a:gd name="connsiteX15" fmla="*/ 293656 w 293573"/>
                <a:gd name="connsiteY15" fmla="*/ 15168 h 248671"/>
                <a:gd name="connsiteX16" fmla="*/ 282494 w 293573"/>
                <a:gd name="connsiteY16" fmla="*/ 233359 h 248671"/>
                <a:gd name="connsiteX17" fmla="*/ 275233 w 293573"/>
                <a:gd name="connsiteY17" fmla="*/ 239409 h 248671"/>
                <a:gd name="connsiteX18" fmla="*/ 18224 w 293573"/>
                <a:gd name="connsiteY18" fmla="*/ 239409 h 248671"/>
                <a:gd name="connsiteX19" fmla="*/ 10991 w 293573"/>
                <a:gd name="connsiteY19" fmla="*/ 233290 h 248671"/>
                <a:gd name="connsiteX20" fmla="*/ 10991 w 293573"/>
                <a:gd name="connsiteY20" fmla="*/ 59803 h 248671"/>
                <a:gd name="connsiteX21" fmla="*/ 15178 w 293573"/>
                <a:gd name="connsiteY21" fmla="*/ 56332 h 248671"/>
                <a:gd name="connsiteX22" fmla="*/ 278336 w 293573"/>
                <a:gd name="connsiteY22" fmla="*/ 56332 h 248671"/>
                <a:gd name="connsiteX23" fmla="*/ 282494 w 293573"/>
                <a:gd name="connsiteY23" fmla="*/ 59887 h 248671"/>
                <a:gd name="connsiteX24" fmla="*/ 282494 w 293573"/>
                <a:gd name="connsiteY24" fmla="*/ 43564 h 248671"/>
                <a:gd name="connsiteX25" fmla="*/ 278266 w 293573"/>
                <a:gd name="connsiteY25" fmla="*/ 47095 h 248671"/>
                <a:gd name="connsiteX26" fmla="*/ 146798 w 293573"/>
                <a:gd name="connsiteY26" fmla="*/ 47095 h 248671"/>
                <a:gd name="connsiteX27" fmla="*/ 14751 w 293573"/>
                <a:gd name="connsiteY27" fmla="*/ 47144 h 248671"/>
                <a:gd name="connsiteX28" fmla="*/ 10909 w 293573"/>
                <a:gd name="connsiteY28" fmla="*/ 43961 h 248671"/>
                <a:gd name="connsiteX29" fmla="*/ 10985 w 293573"/>
                <a:gd name="connsiteY29" fmla="*/ 14707 h 248671"/>
                <a:gd name="connsiteX30" fmla="*/ 17533 w 293573"/>
                <a:gd name="connsiteY30" fmla="*/ 9228 h 248671"/>
                <a:gd name="connsiteX31" fmla="*/ 26609 w 293573"/>
                <a:gd name="connsiteY31" fmla="*/ 9228 h 248671"/>
                <a:gd name="connsiteX32" fmla="*/ 27013 w 293573"/>
                <a:gd name="connsiteY32" fmla="*/ 9228 h 248671"/>
                <a:gd name="connsiteX33" fmla="*/ 68369 w 293573"/>
                <a:gd name="connsiteY33" fmla="*/ 9228 h 248671"/>
                <a:gd name="connsiteX34" fmla="*/ 71958 w 293573"/>
                <a:gd name="connsiteY34" fmla="*/ 9253 h 248671"/>
                <a:gd name="connsiteX35" fmla="*/ 272533 w 293573"/>
                <a:gd name="connsiteY35" fmla="*/ 9253 h 248671"/>
                <a:gd name="connsiteX36" fmla="*/ 276632 w 293573"/>
                <a:gd name="connsiteY36" fmla="*/ 9297 h 248671"/>
                <a:gd name="connsiteX37" fmla="*/ 282488 w 293573"/>
                <a:gd name="connsiteY37" fmla="*/ 14593 h 248671"/>
                <a:gd name="connsiteX38" fmla="*/ 282494 w 293573"/>
                <a:gd name="connsiteY38" fmla="*/ 43564 h 24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573" h="248671">
                  <a:moveTo>
                    <a:pt x="293656" y="15168"/>
                  </a:moveTo>
                  <a:cubicBezTo>
                    <a:pt x="293656" y="5549"/>
                    <a:pt x="287150" y="10"/>
                    <a:pt x="275900" y="10"/>
                  </a:cubicBezTo>
                  <a:cubicBezTo>
                    <a:pt x="255638" y="10"/>
                    <a:pt x="235378" y="10"/>
                    <a:pt x="215121" y="10"/>
                  </a:cubicBezTo>
                  <a:cubicBezTo>
                    <a:pt x="214535" y="-24"/>
                    <a:pt x="213949" y="-24"/>
                    <a:pt x="213364" y="-24"/>
                  </a:cubicBezTo>
                  <a:lnTo>
                    <a:pt x="23804" y="-24"/>
                  </a:lnTo>
                  <a:cubicBezTo>
                    <a:pt x="21122" y="-59"/>
                    <a:pt x="18440" y="-54"/>
                    <a:pt x="15758" y="20"/>
                  </a:cubicBezTo>
                  <a:cubicBezTo>
                    <a:pt x="6588" y="268"/>
                    <a:pt x="93" y="5970"/>
                    <a:pt x="93" y="13770"/>
                  </a:cubicBezTo>
                  <a:cubicBezTo>
                    <a:pt x="93" y="87484"/>
                    <a:pt x="93" y="161197"/>
                    <a:pt x="93" y="234911"/>
                  </a:cubicBezTo>
                  <a:cubicBezTo>
                    <a:pt x="40" y="236150"/>
                    <a:pt x="183" y="237389"/>
                    <a:pt x="521" y="238595"/>
                  </a:cubicBezTo>
                  <a:cubicBezTo>
                    <a:pt x="2535" y="244848"/>
                    <a:pt x="8661" y="248626"/>
                    <a:pt x="16976" y="248626"/>
                  </a:cubicBezTo>
                  <a:lnTo>
                    <a:pt x="199098" y="248626"/>
                  </a:lnTo>
                  <a:cubicBezTo>
                    <a:pt x="224966" y="248626"/>
                    <a:pt x="250831" y="248626"/>
                    <a:pt x="276691" y="248626"/>
                  </a:cubicBezTo>
                  <a:cubicBezTo>
                    <a:pt x="282957" y="248626"/>
                    <a:pt x="287858" y="246554"/>
                    <a:pt x="291266" y="242121"/>
                  </a:cubicBezTo>
                  <a:cubicBezTo>
                    <a:pt x="293498" y="239225"/>
                    <a:pt x="293656" y="235888"/>
                    <a:pt x="293656" y="232561"/>
                  </a:cubicBezTo>
                  <a:cubicBezTo>
                    <a:pt x="293656" y="201244"/>
                    <a:pt x="293656" y="169926"/>
                    <a:pt x="293656" y="138606"/>
                  </a:cubicBezTo>
                  <a:cubicBezTo>
                    <a:pt x="293656" y="97475"/>
                    <a:pt x="293656" y="56329"/>
                    <a:pt x="293656" y="15168"/>
                  </a:cubicBezTo>
                  <a:close/>
                  <a:moveTo>
                    <a:pt x="282494" y="233359"/>
                  </a:moveTo>
                  <a:cubicBezTo>
                    <a:pt x="282494" y="238343"/>
                    <a:pt x="281212" y="239409"/>
                    <a:pt x="275233" y="239409"/>
                  </a:cubicBezTo>
                  <a:lnTo>
                    <a:pt x="18224" y="239409"/>
                  </a:lnTo>
                  <a:cubicBezTo>
                    <a:pt x="12368" y="239409"/>
                    <a:pt x="10991" y="238243"/>
                    <a:pt x="10991" y="233290"/>
                  </a:cubicBezTo>
                  <a:lnTo>
                    <a:pt x="10991" y="59803"/>
                  </a:lnTo>
                  <a:cubicBezTo>
                    <a:pt x="10991" y="56332"/>
                    <a:pt x="10991" y="56332"/>
                    <a:pt x="15178" y="56332"/>
                  </a:cubicBezTo>
                  <a:lnTo>
                    <a:pt x="278336" y="56332"/>
                  </a:lnTo>
                  <a:cubicBezTo>
                    <a:pt x="282482" y="56332"/>
                    <a:pt x="282494" y="56332"/>
                    <a:pt x="282494" y="59887"/>
                  </a:cubicBezTo>
                  <a:close/>
                  <a:moveTo>
                    <a:pt x="282494" y="43564"/>
                  </a:moveTo>
                  <a:cubicBezTo>
                    <a:pt x="282494" y="47085"/>
                    <a:pt x="282494" y="47095"/>
                    <a:pt x="278266" y="47095"/>
                  </a:cubicBezTo>
                  <a:lnTo>
                    <a:pt x="146798" y="47095"/>
                  </a:lnTo>
                  <a:cubicBezTo>
                    <a:pt x="102780" y="47095"/>
                    <a:pt x="58765" y="47111"/>
                    <a:pt x="14751" y="47144"/>
                  </a:cubicBezTo>
                  <a:cubicBezTo>
                    <a:pt x="11823" y="47144"/>
                    <a:pt x="10868" y="46515"/>
                    <a:pt x="10909" y="43961"/>
                  </a:cubicBezTo>
                  <a:cubicBezTo>
                    <a:pt x="11079" y="34208"/>
                    <a:pt x="10968" y="24460"/>
                    <a:pt x="10985" y="14707"/>
                  </a:cubicBezTo>
                  <a:cubicBezTo>
                    <a:pt x="10985" y="10646"/>
                    <a:pt x="12654" y="9253"/>
                    <a:pt x="17533" y="9228"/>
                  </a:cubicBezTo>
                  <a:cubicBezTo>
                    <a:pt x="20560" y="9203"/>
                    <a:pt x="23582" y="9228"/>
                    <a:pt x="26609" y="9228"/>
                  </a:cubicBezTo>
                  <a:cubicBezTo>
                    <a:pt x="26750" y="9228"/>
                    <a:pt x="26879" y="9228"/>
                    <a:pt x="27013" y="9228"/>
                  </a:cubicBezTo>
                  <a:lnTo>
                    <a:pt x="68369" y="9228"/>
                  </a:lnTo>
                  <a:cubicBezTo>
                    <a:pt x="69540" y="9278"/>
                    <a:pt x="70764" y="9253"/>
                    <a:pt x="71958" y="9253"/>
                  </a:cubicBezTo>
                  <a:lnTo>
                    <a:pt x="272533" y="9253"/>
                  </a:lnTo>
                  <a:cubicBezTo>
                    <a:pt x="273897" y="9253"/>
                    <a:pt x="275268" y="9218"/>
                    <a:pt x="276632" y="9297"/>
                  </a:cubicBezTo>
                  <a:cubicBezTo>
                    <a:pt x="281077" y="9565"/>
                    <a:pt x="282488" y="10830"/>
                    <a:pt x="282488" y="14593"/>
                  </a:cubicBezTo>
                  <a:cubicBezTo>
                    <a:pt x="282508" y="24242"/>
                    <a:pt x="282510" y="33899"/>
                    <a:pt x="282494" y="43564"/>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8" name="Freeform: Shape 57">
              <a:extLst>
                <a:ext uri="{FF2B5EF4-FFF2-40B4-BE49-F238E27FC236}">
                  <a16:creationId xmlns:a16="http://schemas.microsoft.com/office/drawing/2014/main" id="{5C36EFFE-10B7-7BC4-6D46-A3FEBFDE4481}"/>
                </a:ext>
              </a:extLst>
            </p:cNvPr>
            <p:cNvSpPr/>
            <p:nvPr/>
          </p:nvSpPr>
          <p:spPr>
            <a:xfrm>
              <a:off x="6670568" y="4197913"/>
              <a:ext cx="71212" cy="83803"/>
            </a:xfrm>
            <a:custGeom>
              <a:avLst/>
              <a:gdLst>
                <a:gd name="connsiteX0" fmla="*/ 27861 w 71212"/>
                <a:gd name="connsiteY0" fmla="*/ 34009 h 83803"/>
                <a:gd name="connsiteX1" fmla="*/ 20547 w 71212"/>
                <a:gd name="connsiteY1" fmla="*/ 37237 h 83803"/>
                <a:gd name="connsiteX2" fmla="*/ 3758 w 71212"/>
                <a:gd name="connsiteY2" fmla="*/ 32492 h 83803"/>
                <a:gd name="connsiteX3" fmla="*/ 578 w 71212"/>
                <a:gd name="connsiteY3" fmla="*/ 35214 h 83803"/>
                <a:gd name="connsiteX4" fmla="*/ 21619 w 71212"/>
                <a:gd name="connsiteY4" fmla="*/ 81743 h 83803"/>
                <a:gd name="connsiteX5" fmla="*/ 26368 w 71212"/>
                <a:gd name="connsiteY5" fmla="*/ 82858 h 83803"/>
                <a:gd name="connsiteX6" fmla="*/ 69702 w 71212"/>
                <a:gd name="connsiteY6" fmla="*/ 53604 h 83803"/>
                <a:gd name="connsiteX7" fmla="*/ 68801 w 71212"/>
                <a:gd name="connsiteY7" fmla="*/ 49990 h 83803"/>
                <a:gd name="connsiteX8" fmla="*/ 51947 w 71212"/>
                <a:gd name="connsiteY8" fmla="*/ 45428 h 83803"/>
                <a:gd name="connsiteX9" fmla="*/ 47848 w 71212"/>
                <a:gd name="connsiteY9" fmla="*/ 38704 h 83803"/>
                <a:gd name="connsiteX10" fmla="*/ 62406 w 71212"/>
                <a:gd name="connsiteY10" fmla="*/ -45 h 83803"/>
                <a:gd name="connsiteX11" fmla="*/ 40364 w 71212"/>
                <a:gd name="connsiteY11" fmla="*/ -45 h 83803"/>
                <a:gd name="connsiteX12" fmla="*/ 27861 w 71212"/>
                <a:gd name="connsiteY12" fmla="*/ 34009 h 8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12" h="83803">
                  <a:moveTo>
                    <a:pt x="27861" y="34009"/>
                  </a:moveTo>
                  <a:cubicBezTo>
                    <a:pt x="26526" y="37668"/>
                    <a:pt x="24787" y="38630"/>
                    <a:pt x="20547" y="37237"/>
                  </a:cubicBezTo>
                  <a:cubicBezTo>
                    <a:pt x="15054" y="35427"/>
                    <a:pt x="9380" y="34014"/>
                    <a:pt x="3758" y="32492"/>
                  </a:cubicBezTo>
                  <a:cubicBezTo>
                    <a:pt x="742" y="31678"/>
                    <a:pt x="-769" y="32239"/>
                    <a:pt x="578" y="35214"/>
                  </a:cubicBezTo>
                  <a:cubicBezTo>
                    <a:pt x="7605" y="50720"/>
                    <a:pt x="14619" y="66230"/>
                    <a:pt x="21619" y="81743"/>
                  </a:cubicBezTo>
                  <a:cubicBezTo>
                    <a:pt x="22614" y="83939"/>
                    <a:pt x="24119" y="84385"/>
                    <a:pt x="26368" y="82858"/>
                  </a:cubicBezTo>
                  <a:cubicBezTo>
                    <a:pt x="40813" y="73100"/>
                    <a:pt x="55257" y="63349"/>
                    <a:pt x="69702" y="53604"/>
                  </a:cubicBezTo>
                  <a:cubicBezTo>
                    <a:pt x="72302" y="51854"/>
                    <a:pt x="71518" y="50743"/>
                    <a:pt x="68801" y="49990"/>
                  </a:cubicBezTo>
                  <a:cubicBezTo>
                    <a:pt x="63196" y="48428"/>
                    <a:pt x="57674" y="46593"/>
                    <a:pt x="51947" y="45428"/>
                  </a:cubicBezTo>
                  <a:cubicBezTo>
                    <a:pt x="47004" y="44436"/>
                    <a:pt x="46302" y="42790"/>
                    <a:pt x="47848" y="38704"/>
                  </a:cubicBezTo>
                  <a:cubicBezTo>
                    <a:pt x="52755" y="25813"/>
                    <a:pt x="57608" y="12896"/>
                    <a:pt x="62406" y="-45"/>
                  </a:cubicBezTo>
                  <a:lnTo>
                    <a:pt x="40364" y="-45"/>
                  </a:lnTo>
                  <a:cubicBezTo>
                    <a:pt x="36178" y="11303"/>
                    <a:pt x="32011" y="22654"/>
                    <a:pt x="27861" y="3400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9" name="Freeform: Shape 58">
              <a:extLst>
                <a:ext uri="{FF2B5EF4-FFF2-40B4-BE49-F238E27FC236}">
                  <a16:creationId xmlns:a16="http://schemas.microsoft.com/office/drawing/2014/main" id="{E4A84C3F-FA21-D201-85F1-1F83BA950B4E}"/>
                </a:ext>
              </a:extLst>
            </p:cNvPr>
            <p:cNvSpPr/>
            <p:nvPr/>
          </p:nvSpPr>
          <p:spPr>
            <a:xfrm>
              <a:off x="6590444" y="3874041"/>
              <a:ext cx="94702" cy="75360"/>
            </a:xfrm>
            <a:custGeom>
              <a:avLst/>
              <a:gdLst>
                <a:gd name="connsiteX0" fmla="*/ 47685 w 94702"/>
                <a:gd name="connsiteY0" fmla="*/ 28945 h 75360"/>
                <a:gd name="connsiteX1" fmla="*/ 47902 w 94702"/>
                <a:gd name="connsiteY1" fmla="*/ 23868 h 75360"/>
                <a:gd name="connsiteX2" fmla="*/ 61611 w 94702"/>
                <a:gd name="connsiteY2" fmla="*/ 13604 h 75360"/>
                <a:gd name="connsiteX3" fmla="*/ 60574 w 94702"/>
                <a:gd name="connsiteY3" fmla="*/ 9504 h 75360"/>
                <a:gd name="connsiteX4" fmla="*/ 2459 w 94702"/>
                <a:gd name="connsiteY4" fmla="*/ 28 h 75360"/>
                <a:gd name="connsiteX5" fmla="*/ 164 w 94702"/>
                <a:gd name="connsiteY5" fmla="*/ 3390 h 75360"/>
                <a:gd name="connsiteX6" fmla="*/ 6605 w 94702"/>
                <a:gd name="connsiteY6" fmla="*/ 48957 h 75360"/>
                <a:gd name="connsiteX7" fmla="*/ 11232 w 94702"/>
                <a:gd name="connsiteY7" fmla="*/ 50633 h 75360"/>
                <a:gd name="connsiteX8" fmla="*/ 25140 w 94702"/>
                <a:gd name="connsiteY8" fmla="*/ 40567 h 75360"/>
                <a:gd name="connsiteX9" fmla="*/ 32020 w 94702"/>
                <a:gd name="connsiteY9" fmla="*/ 40850 h 75360"/>
                <a:gd name="connsiteX10" fmla="*/ 67004 w 94702"/>
                <a:gd name="connsiteY10" fmla="*/ 75315 h 75360"/>
                <a:gd name="connsiteX11" fmla="*/ 94785 w 94702"/>
                <a:gd name="connsiteY11" fmla="*/ 75315 h 75360"/>
                <a:gd name="connsiteX12" fmla="*/ 47685 w 94702"/>
                <a:gd name="connsiteY12" fmla="*/ 28945 h 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02" h="75360">
                  <a:moveTo>
                    <a:pt x="47685" y="28945"/>
                  </a:moveTo>
                  <a:cubicBezTo>
                    <a:pt x="45606" y="26912"/>
                    <a:pt x="45343" y="25668"/>
                    <a:pt x="47902" y="23868"/>
                  </a:cubicBezTo>
                  <a:cubicBezTo>
                    <a:pt x="52587" y="20566"/>
                    <a:pt x="57049" y="17030"/>
                    <a:pt x="61611" y="13604"/>
                  </a:cubicBezTo>
                  <a:cubicBezTo>
                    <a:pt x="64141" y="11705"/>
                    <a:pt x="64592" y="10158"/>
                    <a:pt x="60574" y="9504"/>
                  </a:cubicBezTo>
                  <a:cubicBezTo>
                    <a:pt x="41706" y="6410"/>
                    <a:pt x="22826" y="3345"/>
                    <a:pt x="2459" y="28"/>
                  </a:cubicBezTo>
                  <a:cubicBezTo>
                    <a:pt x="738" y="-359"/>
                    <a:pt x="-211" y="792"/>
                    <a:pt x="164" y="3390"/>
                  </a:cubicBezTo>
                  <a:cubicBezTo>
                    <a:pt x="2346" y="18572"/>
                    <a:pt x="4493" y="33761"/>
                    <a:pt x="6605" y="48957"/>
                  </a:cubicBezTo>
                  <a:cubicBezTo>
                    <a:pt x="7015" y="51932"/>
                    <a:pt x="8233" y="52824"/>
                    <a:pt x="11232" y="50633"/>
                  </a:cubicBezTo>
                  <a:cubicBezTo>
                    <a:pt x="15846" y="47256"/>
                    <a:pt x="20601" y="44038"/>
                    <a:pt x="25140" y="40567"/>
                  </a:cubicBezTo>
                  <a:cubicBezTo>
                    <a:pt x="27746" y="38584"/>
                    <a:pt x="29385" y="38237"/>
                    <a:pt x="32020" y="40850"/>
                  </a:cubicBezTo>
                  <a:cubicBezTo>
                    <a:pt x="43643" y="52370"/>
                    <a:pt x="55304" y="63858"/>
                    <a:pt x="67004" y="75315"/>
                  </a:cubicBezTo>
                  <a:lnTo>
                    <a:pt x="94785" y="75315"/>
                  </a:lnTo>
                  <a:cubicBezTo>
                    <a:pt x="79099" y="59845"/>
                    <a:pt x="63399" y="44389"/>
                    <a:pt x="47685" y="28945"/>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0" name="Freeform: Shape 59">
              <a:extLst>
                <a:ext uri="{FF2B5EF4-FFF2-40B4-BE49-F238E27FC236}">
                  <a16:creationId xmlns:a16="http://schemas.microsoft.com/office/drawing/2014/main" id="{039AAA8F-6D50-EA15-2975-697D966B86B2}"/>
                </a:ext>
              </a:extLst>
            </p:cNvPr>
            <p:cNvSpPr/>
            <p:nvPr/>
          </p:nvSpPr>
          <p:spPr>
            <a:xfrm>
              <a:off x="6915277" y="3978725"/>
              <a:ext cx="134921" cy="61238"/>
            </a:xfrm>
            <a:custGeom>
              <a:avLst/>
              <a:gdLst>
                <a:gd name="connsiteX0" fmla="*/ 81692 w 134921"/>
                <a:gd name="connsiteY0" fmla="*/ 40504 h 61238"/>
                <a:gd name="connsiteX1" fmla="*/ 89188 w 134921"/>
                <a:gd name="connsiteY1" fmla="*/ 44604 h 61238"/>
                <a:gd name="connsiteX2" fmla="*/ 92701 w 134921"/>
                <a:gd name="connsiteY2" fmla="*/ 58289 h 61238"/>
                <a:gd name="connsiteX3" fmla="*/ 94564 w 134921"/>
                <a:gd name="connsiteY3" fmla="*/ 61125 h 61238"/>
                <a:gd name="connsiteX4" fmla="*/ 97597 w 134921"/>
                <a:gd name="connsiteY4" fmla="*/ 59296 h 61238"/>
                <a:gd name="connsiteX5" fmla="*/ 104390 w 134921"/>
                <a:gd name="connsiteY5" fmla="*/ 52126 h 61238"/>
                <a:gd name="connsiteX6" fmla="*/ 132786 w 134921"/>
                <a:gd name="connsiteY6" fmla="*/ 21791 h 61238"/>
                <a:gd name="connsiteX7" fmla="*/ 132475 w 134921"/>
                <a:gd name="connsiteY7" fmla="*/ 16669 h 61238"/>
                <a:gd name="connsiteX8" fmla="*/ 80544 w 134921"/>
                <a:gd name="connsiteY8" fmla="*/ 307 h 61238"/>
                <a:gd name="connsiteX9" fmla="*/ 77259 w 134921"/>
                <a:gd name="connsiteY9" fmla="*/ 2786 h 61238"/>
                <a:gd name="connsiteX10" fmla="*/ 81534 w 134921"/>
                <a:gd name="connsiteY10" fmla="*/ 17314 h 61238"/>
                <a:gd name="connsiteX11" fmla="*/ 77089 w 134921"/>
                <a:gd name="connsiteY11" fmla="*/ 23725 h 61238"/>
                <a:gd name="connsiteX12" fmla="*/ 40922 w 134921"/>
                <a:gd name="connsiteY12" fmla="*/ 30691 h 61238"/>
                <a:gd name="connsiteX13" fmla="*/ 82 w 134921"/>
                <a:gd name="connsiteY13" fmla="*/ 38719 h 61238"/>
                <a:gd name="connsiteX14" fmla="*/ 82 w 134921"/>
                <a:gd name="connsiteY14" fmla="*/ 57119 h 61238"/>
                <a:gd name="connsiteX15" fmla="*/ 81692 w 134921"/>
                <a:gd name="connsiteY15" fmla="*/ 40504 h 6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21" h="61238">
                  <a:moveTo>
                    <a:pt x="81692" y="40504"/>
                  </a:moveTo>
                  <a:cubicBezTo>
                    <a:pt x="86781" y="39438"/>
                    <a:pt x="88432" y="40563"/>
                    <a:pt x="89188" y="44604"/>
                  </a:cubicBezTo>
                  <a:cubicBezTo>
                    <a:pt x="90043" y="49206"/>
                    <a:pt x="91489" y="53733"/>
                    <a:pt x="92701" y="58289"/>
                  </a:cubicBezTo>
                  <a:cubicBezTo>
                    <a:pt x="92994" y="59405"/>
                    <a:pt x="93287" y="60768"/>
                    <a:pt x="94564" y="61125"/>
                  </a:cubicBezTo>
                  <a:cubicBezTo>
                    <a:pt x="96045" y="61517"/>
                    <a:pt x="96783" y="60134"/>
                    <a:pt x="97597" y="59296"/>
                  </a:cubicBezTo>
                  <a:cubicBezTo>
                    <a:pt x="99877" y="56916"/>
                    <a:pt x="102141" y="54526"/>
                    <a:pt x="104390" y="52126"/>
                  </a:cubicBezTo>
                  <a:cubicBezTo>
                    <a:pt x="113865" y="42021"/>
                    <a:pt x="123369" y="31936"/>
                    <a:pt x="132786" y="21791"/>
                  </a:cubicBezTo>
                  <a:cubicBezTo>
                    <a:pt x="134320" y="20140"/>
                    <a:pt x="137049" y="18117"/>
                    <a:pt x="132475" y="16669"/>
                  </a:cubicBezTo>
                  <a:cubicBezTo>
                    <a:pt x="115177" y="11198"/>
                    <a:pt x="97866" y="5744"/>
                    <a:pt x="80544" y="307"/>
                  </a:cubicBezTo>
                  <a:cubicBezTo>
                    <a:pt x="77751" y="-571"/>
                    <a:pt x="76498" y="173"/>
                    <a:pt x="77259" y="2786"/>
                  </a:cubicBezTo>
                  <a:cubicBezTo>
                    <a:pt x="78670" y="7635"/>
                    <a:pt x="79730" y="12573"/>
                    <a:pt x="81534" y="17314"/>
                  </a:cubicBezTo>
                  <a:cubicBezTo>
                    <a:pt x="83027" y="21246"/>
                    <a:pt x="81639" y="22892"/>
                    <a:pt x="77089" y="23725"/>
                  </a:cubicBezTo>
                  <a:cubicBezTo>
                    <a:pt x="65002" y="25926"/>
                    <a:pt x="52968" y="28331"/>
                    <a:pt x="40922" y="30691"/>
                  </a:cubicBezTo>
                  <a:cubicBezTo>
                    <a:pt x="27309" y="33359"/>
                    <a:pt x="13696" y="36035"/>
                    <a:pt x="82" y="38719"/>
                  </a:cubicBezTo>
                  <a:lnTo>
                    <a:pt x="82" y="57119"/>
                  </a:lnTo>
                  <a:cubicBezTo>
                    <a:pt x="27295" y="51665"/>
                    <a:pt x="54520" y="46176"/>
                    <a:pt x="81692" y="40504"/>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1" name="Freeform: Shape 60">
              <a:extLst>
                <a:ext uri="{FF2B5EF4-FFF2-40B4-BE49-F238E27FC236}">
                  <a16:creationId xmlns:a16="http://schemas.microsoft.com/office/drawing/2014/main" id="{F17AF2EF-FFFE-B948-EEA9-1B5D312A478A}"/>
                </a:ext>
              </a:extLst>
            </p:cNvPr>
            <p:cNvSpPr/>
            <p:nvPr/>
          </p:nvSpPr>
          <p:spPr>
            <a:xfrm>
              <a:off x="6820183" y="4197903"/>
              <a:ext cx="70048" cy="78974"/>
            </a:xfrm>
            <a:custGeom>
              <a:avLst/>
              <a:gdLst>
                <a:gd name="connsiteX0" fmla="*/ 22603 w 70048"/>
                <a:gd name="connsiteY0" fmla="*/ 36969 h 78974"/>
                <a:gd name="connsiteX1" fmla="*/ 19277 w 70048"/>
                <a:gd name="connsiteY1" fmla="*/ 43415 h 78974"/>
                <a:gd name="connsiteX2" fmla="*/ 3255 w 70048"/>
                <a:gd name="connsiteY2" fmla="*/ 48571 h 78974"/>
                <a:gd name="connsiteX3" fmla="*/ 110 w 70048"/>
                <a:gd name="connsiteY3" fmla="*/ 50371 h 78974"/>
                <a:gd name="connsiteX4" fmla="*/ 2985 w 70048"/>
                <a:gd name="connsiteY4" fmla="*/ 52979 h 78974"/>
                <a:gd name="connsiteX5" fmla="*/ 50782 w 70048"/>
                <a:gd name="connsiteY5" fmla="*/ 77731 h 78974"/>
                <a:gd name="connsiteX6" fmla="*/ 57048 w 70048"/>
                <a:gd name="connsiteY6" fmla="*/ 75748 h 78974"/>
                <a:gd name="connsiteX7" fmla="*/ 69773 w 70048"/>
                <a:gd name="connsiteY7" fmla="*/ 32080 h 78974"/>
                <a:gd name="connsiteX8" fmla="*/ 65908 w 70048"/>
                <a:gd name="connsiteY8" fmla="*/ 29105 h 78974"/>
                <a:gd name="connsiteX9" fmla="*/ 49388 w 70048"/>
                <a:gd name="connsiteY9" fmla="*/ 34510 h 78974"/>
                <a:gd name="connsiteX10" fmla="*/ 42712 w 70048"/>
                <a:gd name="connsiteY10" fmla="*/ 32100 h 78974"/>
                <a:gd name="connsiteX11" fmla="*/ 31510 w 70048"/>
                <a:gd name="connsiteY11" fmla="*/ 6188 h 78974"/>
                <a:gd name="connsiteX12" fmla="*/ 28804 w 70048"/>
                <a:gd name="connsiteY12" fmla="*/ -45 h 78974"/>
                <a:gd name="connsiteX13" fmla="*/ 6610 w 70048"/>
                <a:gd name="connsiteY13" fmla="*/ -45 h 78974"/>
                <a:gd name="connsiteX14" fmla="*/ 22603 w 70048"/>
                <a:gd name="connsiteY14" fmla="*/ 36969 h 7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48" h="78974">
                  <a:moveTo>
                    <a:pt x="22603" y="36969"/>
                  </a:moveTo>
                  <a:cubicBezTo>
                    <a:pt x="24114" y="40440"/>
                    <a:pt x="23651" y="42235"/>
                    <a:pt x="19277" y="43415"/>
                  </a:cubicBezTo>
                  <a:cubicBezTo>
                    <a:pt x="13842" y="44902"/>
                    <a:pt x="8578" y="46811"/>
                    <a:pt x="3255" y="48571"/>
                  </a:cubicBezTo>
                  <a:cubicBezTo>
                    <a:pt x="2048" y="48973"/>
                    <a:pt x="327" y="49097"/>
                    <a:pt x="110" y="50371"/>
                  </a:cubicBezTo>
                  <a:cubicBezTo>
                    <a:pt x="-171" y="51973"/>
                    <a:pt x="1773" y="52355"/>
                    <a:pt x="2985" y="52979"/>
                  </a:cubicBezTo>
                  <a:cubicBezTo>
                    <a:pt x="18908" y="61245"/>
                    <a:pt x="34895" y="69421"/>
                    <a:pt x="50782" y="77731"/>
                  </a:cubicBezTo>
                  <a:cubicBezTo>
                    <a:pt x="54184" y="79511"/>
                    <a:pt x="55965" y="79655"/>
                    <a:pt x="57048" y="75748"/>
                  </a:cubicBezTo>
                  <a:cubicBezTo>
                    <a:pt x="61112" y="61156"/>
                    <a:pt x="65422" y="46613"/>
                    <a:pt x="69773" y="32080"/>
                  </a:cubicBezTo>
                  <a:cubicBezTo>
                    <a:pt x="70786" y="28679"/>
                    <a:pt x="69691" y="27831"/>
                    <a:pt x="65908" y="29105"/>
                  </a:cubicBezTo>
                  <a:cubicBezTo>
                    <a:pt x="60403" y="30915"/>
                    <a:pt x="54782" y="32506"/>
                    <a:pt x="49388" y="34510"/>
                  </a:cubicBezTo>
                  <a:cubicBezTo>
                    <a:pt x="45810" y="35838"/>
                    <a:pt x="44071" y="35501"/>
                    <a:pt x="42712" y="32100"/>
                  </a:cubicBezTo>
                  <a:cubicBezTo>
                    <a:pt x="39240" y="23393"/>
                    <a:pt x="35269" y="14830"/>
                    <a:pt x="31510" y="6188"/>
                  </a:cubicBezTo>
                  <a:lnTo>
                    <a:pt x="28804" y="-45"/>
                  </a:lnTo>
                  <a:lnTo>
                    <a:pt x="6610" y="-45"/>
                  </a:lnTo>
                  <a:cubicBezTo>
                    <a:pt x="11923" y="12308"/>
                    <a:pt x="17255" y="24646"/>
                    <a:pt x="22603" y="36969"/>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2" name="Freeform: Shape 61">
              <a:extLst>
                <a:ext uri="{FF2B5EF4-FFF2-40B4-BE49-F238E27FC236}">
                  <a16:creationId xmlns:a16="http://schemas.microsoft.com/office/drawing/2014/main" id="{5909E67D-A449-3E6B-0400-764E68EBE812}"/>
                </a:ext>
              </a:extLst>
            </p:cNvPr>
            <p:cNvSpPr/>
            <p:nvPr/>
          </p:nvSpPr>
          <p:spPr>
            <a:xfrm>
              <a:off x="6541261" y="4127777"/>
              <a:ext cx="80518" cy="58622"/>
            </a:xfrm>
            <a:custGeom>
              <a:avLst/>
              <a:gdLst>
                <a:gd name="connsiteX0" fmla="*/ 40973 w 80518"/>
                <a:gd name="connsiteY0" fmla="*/ 21772 h 58622"/>
                <a:gd name="connsiteX1" fmla="*/ 33864 w 80518"/>
                <a:gd name="connsiteY1" fmla="*/ 20458 h 58622"/>
                <a:gd name="connsiteX2" fmla="*/ 24207 w 80518"/>
                <a:gd name="connsiteY2" fmla="*/ 7888 h 58622"/>
                <a:gd name="connsiteX3" fmla="*/ 20951 w 80518"/>
                <a:gd name="connsiteY3" fmla="*/ 5608 h 58622"/>
                <a:gd name="connsiteX4" fmla="*/ 18902 w 80518"/>
                <a:gd name="connsiteY4" fmla="*/ 8344 h 58622"/>
                <a:gd name="connsiteX5" fmla="*/ 637 w 80518"/>
                <a:gd name="connsiteY5" fmla="*/ 53664 h 58622"/>
                <a:gd name="connsiteX6" fmla="*/ 4689 w 80518"/>
                <a:gd name="connsiteY6" fmla="*/ 58389 h 58622"/>
                <a:gd name="connsiteX7" fmla="*/ 30989 w 80518"/>
                <a:gd name="connsiteY7" fmla="*/ 58389 h 58622"/>
                <a:gd name="connsiteX8" fmla="*/ 30989 w 80518"/>
                <a:gd name="connsiteY8" fmla="*/ 58577 h 58622"/>
                <a:gd name="connsiteX9" fmla="*/ 57862 w 80518"/>
                <a:gd name="connsiteY9" fmla="*/ 58577 h 58622"/>
                <a:gd name="connsiteX10" fmla="*/ 60362 w 80518"/>
                <a:gd name="connsiteY10" fmla="*/ 54764 h 58622"/>
                <a:gd name="connsiteX11" fmla="*/ 50993 w 80518"/>
                <a:gd name="connsiteY11" fmla="*/ 42607 h 58622"/>
                <a:gd name="connsiteX12" fmla="*/ 52492 w 80518"/>
                <a:gd name="connsiteY12" fmla="*/ 36161 h 58622"/>
                <a:gd name="connsiteX13" fmla="*/ 80601 w 80518"/>
                <a:gd name="connsiteY13" fmla="*/ 20869 h 58622"/>
                <a:gd name="connsiteX14" fmla="*/ 80601 w 80518"/>
                <a:gd name="connsiteY14" fmla="*/ -45 h 58622"/>
                <a:gd name="connsiteX15" fmla="*/ 40973 w 80518"/>
                <a:gd name="connsiteY15" fmla="*/ 21772 h 5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18" h="58622">
                  <a:moveTo>
                    <a:pt x="40973" y="21772"/>
                  </a:moveTo>
                  <a:cubicBezTo>
                    <a:pt x="37635" y="23621"/>
                    <a:pt x="35890" y="23443"/>
                    <a:pt x="33864" y="20458"/>
                  </a:cubicBezTo>
                  <a:cubicBezTo>
                    <a:pt x="30936" y="16129"/>
                    <a:pt x="27487" y="12029"/>
                    <a:pt x="24207" y="7888"/>
                  </a:cubicBezTo>
                  <a:cubicBezTo>
                    <a:pt x="23399" y="6862"/>
                    <a:pt x="22749" y="5290"/>
                    <a:pt x="20951" y="5608"/>
                  </a:cubicBezTo>
                  <a:cubicBezTo>
                    <a:pt x="19599" y="5850"/>
                    <a:pt x="19329" y="7274"/>
                    <a:pt x="18902" y="8344"/>
                  </a:cubicBezTo>
                  <a:cubicBezTo>
                    <a:pt x="12835" y="23458"/>
                    <a:pt x="6827" y="38590"/>
                    <a:pt x="637" y="53664"/>
                  </a:cubicBezTo>
                  <a:cubicBezTo>
                    <a:pt x="-827" y="57239"/>
                    <a:pt x="637" y="58409"/>
                    <a:pt x="4689" y="58389"/>
                  </a:cubicBezTo>
                  <a:cubicBezTo>
                    <a:pt x="13473" y="58344"/>
                    <a:pt x="22222" y="58389"/>
                    <a:pt x="30989" y="58389"/>
                  </a:cubicBezTo>
                  <a:lnTo>
                    <a:pt x="30989" y="58577"/>
                  </a:lnTo>
                  <a:cubicBezTo>
                    <a:pt x="39948" y="58577"/>
                    <a:pt x="48902" y="58577"/>
                    <a:pt x="57862" y="58577"/>
                  </a:cubicBezTo>
                  <a:cubicBezTo>
                    <a:pt x="61522" y="58577"/>
                    <a:pt x="62342" y="57358"/>
                    <a:pt x="60362" y="54764"/>
                  </a:cubicBezTo>
                  <a:cubicBezTo>
                    <a:pt x="57259" y="50699"/>
                    <a:pt x="54354" y="46519"/>
                    <a:pt x="50993" y="42607"/>
                  </a:cubicBezTo>
                  <a:cubicBezTo>
                    <a:pt x="48533" y="39741"/>
                    <a:pt x="48768" y="38144"/>
                    <a:pt x="52492" y="36161"/>
                  </a:cubicBezTo>
                  <a:cubicBezTo>
                    <a:pt x="61944" y="31202"/>
                    <a:pt x="71231" y="26021"/>
                    <a:pt x="80601" y="20869"/>
                  </a:cubicBezTo>
                  <a:lnTo>
                    <a:pt x="80601" y="-45"/>
                  </a:lnTo>
                  <a:cubicBezTo>
                    <a:pt x="67374" y="7204"/>
                    <a:pt x="54165" y="14476"/>
                    <a:pt x="40973" y="21772"/>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3" name="Freeform: Shape 62">
              <a:extLst>
                <a:ext uri="{FF2B5EF4-FFF2-40B4-BE49-F238E27FC236}">
                  <a16:creationId xmlns:a16="http://schemas.microsoft.com/office/drawing/2014/main" id="{64580F48-3F2A-F8A5-EC2F-2F6F7A94F1D0}"/>
                </a:ext>
              </a:extLst>
            </p:cNvPr>
            <p:cNvSpPr/>
            <p:nvPr/>
          </p:nvSpPr>
          <p:spPr>
            <a:xfrm>
              <a:off x="6497066" y="3997330"/>
              <a:ext cx="124695" cy="62278"/>
            </a:xfrm>
            <a:custGeom>
              <a:avLst/>
              <a:gdLst>
                <a:gd name="connsiteX0" fmla="*/ 59173 w 124695"/>
                <a:gd name="connsiteY0" fmla="*/ 22925 h 62278"/>
                <a:gd name="connsiteX1" fmla="*/ 53744 w 124695"/>
                <a:gd name="connsiteY1" fmla="*/ 16975 h 62278"/>
                <a:gd name="connsiteX2" fmla="*/ 56087 w 124695"/>
                <a:gd name="connsiteY2" fmla="*/ 3359 h 62278"/>
                <a:gd name="connsiteX3" fmla="*/ 55091 w 124695"/>
                <a:gd name="connsiteY3" fmla="*/ 87 h 62278"/>
                <a:gd name="connsiteX4" fmla="*/ 51484 w 124695"/>
                <a:gd name="connsiteY4" fmla="*/ 1173 h 62278"/>
                <a:gd name="connsiteX5" fmla="*/ 2785 w 124695"/>
                <a:gd name="connsiteY5" fmla="*/ 25607 h 62278"/>
                <a:gd name="connsiteX6" fmla="*/ 2305 w 124695"/>
                <a:gd name="connsiteY6" fmla="*/ 30967 h 62278"/>
                <a:gd name="connsiteX7" fmla="*/ 42981 w 124695"/>
                <a:gd name="connsiteY7" fmla="*/ 60717 h 62278"/>
                <a:gd name="connsiteX8" fmla="*/ 46360 w 124695"/>
                <a:gd name="connsiteY8" fmla="*/ 62121 h 62278"/>
                <a:gd name="connsiteX9" fmla="*/ 47900 w 124695"/>
                <a:gd name="connsiteY9" fmla="*/ 58739 h 62278"/>
                <a:gd name="connsiteX10" fmla="*/ 50067 w 124695"/>
                <a:gd name="connsiteY10" fmla="*/ 42912 h 62278"/>
                <a:gd name="connsiteX11" fmla="*/ 54096 w 124695"/>
                <a:gd name="connsiteY11" fmla="*/ 40021 h 62278"/>
                <a:gd name="connsiteX12" fmla="*/ 81812 w 124695"/>
                <a:gd name="connsiteY12" fmla="*/ 43110 h 62278"/>
                <a:gd name="connsiteX13" fmla="*/ 124778 w 124695"/>
                <a:gd name="connsiteY13" fmla="*/ 47836 h 62278"/>
                <a:gd name="connsiteX14" fmla="*/ 124778 w 124695"/>
                <a:gd name="connsiteY14" fmla="*/ 29986 h 62278"/>
                <a:gd name="connsiteX15" fmla="*/ 59173 w 124695"/>
                <a:gd name="connsiteY15" fmla="*/ 22925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695" h="62278">
                  <a:moveTo>
                    <a:pt x="59173" y="22925"/>
                  </a:moveTo>
                  <a:cubicBezTo>
                    <a:pt x="53990" y="22394"/>
                    <a:pt x="53153" y="20495"/>
                    <a:pt x="53744" y="16975"/>
                  </a:cubicBezTo>
                  <a:cubicBezTo>
                    <a:pt x="54494" y="12513"/>
                    <a:pt x="55273" y="8050"/>
                    <a:pt x="56087" y="3359"/>
                  </a:cubicBezTo>
                  <a:cubicBezTo>
                    <a:pt x="55384" y="2447"/>
                    <a:pt x="56983" y="801"/>
                    <a:pt x="55091" y="87"/>
                  </a:cubicBezTo>
                  <a:cubicBezTo>
                    <a:pt x="53774" y="-409"/>
                    <a:pt x="52597" y="613"/>
                    <a:pt x="51484" y="1173"/>
                  </a:cubicBezTo>
                  <a:cubicBezTo>
                    <a:pt x="35251" y="9319"/>
                    <a:pt x="19071" y="17535"/>
                    <a:pt x="2785" y="25607"/>
                  </a:cubicBezTo>
                  <a:cubicBezTo>
                    <a:pt x="-845" y="27407"/>
                    <a:pt x="-629" y="28835"/>
                    <a:pt x="2305" y="30967"/>
                  </a:cubicBezTo>
                  <a:cubicBezTo>
                    <a:pt x="15903" y="40839"/>
                    <a:pt x="29418" y="50801"/>
                    <a:pt x="42981" y="60717"/>
                  </a:cubicBezTo>
                  <a:cubicBezTo>
                    <a:pt x="43959" y="61431"/>
                    <a:pt x="44913" y="62602"/>
                    <a:pt x="46360" y="62121"/>
                  </a:cubicBezTo>
                  <a:cubicBezTo>
                    <a:pt x="48076" y="61550"/>
                    <a:pt x="47724" y="59989"/>
                    <a:pt x="47900" y="58739"/>
                  </a:cubicBezTo>
                  <a:cubicBezTo>
                    <a:pt x="48632" y="53468"/>
                    <a:pt x="49411" y="48198"/>
                    <a:pt x="50067" y="42912"/>
                  </a:cubicBezTo>
                  <a:cubicBezTo>
                    <a:pt x="50336" y="40755"/>
                    <a:pt x="51320" y="39694"/>
                    <a:pt x="54096" y="40021"/>
                  </a:cubicBezTo>
                  <a:cubicBezTo>
                    <a:pt x="63331" y="41097"/>
                    <a:pt x="72571" y="42089"/>
                    <a:pt x="81812" y="43110"/>
                  </a:cubicBezTo>
                  <a:cubicBezTo>
                    <a:pt x="96136" y="44697"/>
                    <a:pt x="110458" y="46272"/>
                    <a:pt x="124778" y="47836"/>
                  </a:cubicBezTo>
                  <a:lnTo>
                    <a:pt x="124778" y="29986"/>
                  </a:lnTo>
                  <a:cubicBezTo>
                    <a:pt x="102912" y="27571"/>
                    <a:pt x="81051" y="25171"/>
                    <a:pt x="59173" y="22925"/>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4" name="Freeform: Shape 63">
              <a:extLst>
                <a:ext uri="{FF2B5EF4-FFF2-40B4-BE49-F238E27FC236}">
                  <a16:creationId xmlns:a16="http://schemas.microsoft.com/office/drawing/2014/main" id="{AA60FA09-D993-DD1A-AD60-411C602A4472}"/>
                </a:ext>
              </a:extLst>
            </p:cNvPr>
            <p:cNvSpPr/>
            <p:nvPr/>
          </p:nvSpPr>
          <p:spPr>
            <a:xfrm>
              <a:off x="6842516" y="3850265"/>
              <a:ext cx="89113" cy="99175"/>
            </a:xfrm>
            <a:custGeom>
              <a:avLst/>
              <a:gdLst>
                <a:gd name="connsiteX0" fmla="*/ 62379 w 89113"/>
                <a:gd name="connsiteY0" fmla="*/ 47698 h 99175"/>
                <a:gd name="connsiteX1" fmla="*/ 70308 w 89113"/>
                <a:gd name="connsiteY1" fmla="*/ 46151 h 99175"/>
                <a:gd name="connsiteX2" fmla="*/ 84913 w 89113"/>
                <a:gd name="connsiteY2" fmla="*/ 53737 h 99175"/>
                <a:gd name="connsiteX3" fmla="*/ 89188 w 89113"/>
                <a:gd name="connsiteY3" fmla="*/ 52403 h 99175"/>
                <a:gd name="connsiteX4" fmla="*/ 82319 w 89113"/>
                <a:gd name="connsiteY4" fmla="*/ 1977 h 99175"/>
                <a:gd name="connsiteX5" fmla="*/ 77634 w 89113"/>
                <a:gd name="connsiteY5" fmla="*/ 693 h 99175"/>
                <a:gd name="connsiteX6" fmla="*/ 28127 w 89113"/>
                <a:gd name="connsiteY6" fmla="*/ 19535 h 99175"/>
                <a:gd name="connsiteX7" fmla="*/ 27969 w 89113"/>
                <a:gd name="connsiteY7" fmla="*/ 23749 h 99175"/>
                <a:gd name="connsiteX8" fmla="*/ 43113 w 89113"/>
                <a:gd name="connsiteY8" fmla="*/ 31519 h 99175"/>
                <a:gd name="connsiteX9" fmla="*/ 45010 w 89113"/>
                <a:gd name="connsiteY9" fmla="*/ 38639 h 99175"/>
                <a:gd name="connsiteX10" fmla="*/ 82 w 89113"/>
                <a:gd name="connsiteY10" fmla="*/ 99131 h 99175"/>
                <a:gd name="connsiteX11" fmla="*/ 24145 w 89113"/>
                <a:gd name="connsiteY11" fmla="*/ 99131 h 99175"/>
                <a:gd name="connsiteX12" fmla="*/ 62379 w 89113"/>
                <a:gd name="connsiteY12" fmla="*/ 47698 h 9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113" h="99175">
                  <a:moveTo>
                    <a:pt x="62379" y="47698"/>
                  </a:moveTo>
                  <a:cubicBezTo>
                    <a:pt x="64786" y="44440"/>
                    <a:pt x="66671" y="44019"/>
                    <a:pt x="70308" y="46151"/>
                  </a:cubicBezTo>
                  <a:cubicBezTo>
                    <a:pt x="74993" y="48903"/>
                    <a:pt x="80000" y="51268"/>
                    <a:pt x="84913" y="53737"/>
                  </a:cubicBezTo>
                  <a:cubicBezTo>
                    <a:pt x="87407" y="54987"/>
                    <a:pt x="89340" y="55051"/>
                    <a:pt x="89188" y="52403"/>
                  </a:cubicBezTo>
                  <a:cubicBezTo>
                    <a:pt x="86845" y="35228"/>
                    <a:pt x="84632" y="18597"/>
                    <a:pt x="82319" y="1977"/>
                  </a:cubicBezTo>
                  <a:cubicBezTo>
                    <a:pt x="81909" y="-998"/>
                    <a:pt x="79555" y="-6"/>
                    <a:pt x="77634" y="693"/>
                  </a:cubicBezTo>
                  <a:cubicBezTo>
                    <a:pt x="61126" y="6955"/>
                    <a:pt x="44647" y="13272"/>
                    <a:pt x="28127" y="19535"/>
                  </a:cubicBezTo>
                  <a:cubicBezTo>
                    <a:pt x="24408" y="20943"/>
                    <a:pt x="25076" y="22257"/>
                    <a:pt x="27969" y="23749"/>
                  </a:cubicBezTo>
                  <a:cubicBezTo>
                    <a:pt x="33005" y="26357"/>
                    <a:pt x="37924" y="29203"/>
                    <a:pt x="43113" y="31519"/>
                  </a:cubicBezTo>
                  <a:cubicBezTo>
                    <a:pt x="47399" y="33443"/>
                    <a:pt x="47546" y="35262"/>
                    <a:pt x="45010" y="38639"/>
                  </a:cubicBezTo>
                  <a:cubicBezTo>
                    <a:pt x="29932" y="58740"/>
                    <a:pt x="14957" y="78904"/>
                    <a:pt x="82" y="99131"/>
                  </a:cubicBezTo>
                  <a:lnTo>
                    <a:pt x="24145" y="99131"/>
                  </a:lnTo>
                  <a:cubicBezTo>
                    <a:pt x="36905" y="81965"/>
                    <a:pt x="49718" y="64869"/>
                    <a:pt x="62379" y="47698"/>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5" name="Freeform: Shape 64">
              <a:extLst>
                <a:ext uri="{FF2B5EF4-FFF2-40B4-BE49-F238E27FC236}">
                  <a16:creationId xmlns:a16="http://schemas.microsoft.com/office/drawing/2014/main" id="{332055A0-951C-114C-9CF5-E7209B6CFCF1}"/>
                </a:ext>
              </a:extLst>
            </p:cNvPr>
            <p:cNvSpPr/>
            <p:nvPr/>
          </p:nvSpPr>
          <p:spPr>
            <a:xfrm>
              <a:off x="6915265" y="4138279"/>
              <a:ext cx="108356" cy="66964"/>
            </a:xfrm>
            <a:custGeom>
              <a:avLst/>
              <a:gdLst>
                <a:gd name="connsiteX0" fmla="*/ 52230 w 108356"/>
                <a:gd name="connsiteY0" fmla="*/ 44392 h 66964"/>
                <a:gd name="connsiteX1" fmla="*/ 54192 w 108356"/>
                <a:gd name="connsiteY1" fmla="*/ 50614 h 66964"/>
                <a:gd name="connsiteX2" fmla="*/ 45186 w 108356"/>
                <a:gd name="connsiteY2" fmla="*/ 64106 h 66964"/>
                <a:gd name="connsiteX3" fmla="*/ 47446 w 108356"/>
                <a:gd name="connsiteY3" fmla="*/ 66838 h 66964"/>
                <a:gd name="connsiteX4" fmla="*/ 48254 w 108356"/>
                <a:gd name="connsiteY4" fmla="*/ 66778 h 66964"/>
                <a:gd name="connsiteX5" fmla="*/ 105743 w 108356"/>
                <a:gd name="connsiteY5" fmla="*/ 58914 h 66964"/>
                <a:gd name="connsiteX6" fmla="*/ 107429 w 108356"/>
                <a:gd name="connsiteY6" fmla="*/ 54665 h 66964"/>
                <a:gd name="connsiteX7" fmla="*/ 82951 w 108356"/>
                <a:gd name="connsiteY7" fmla="*/ 14141 h 66964"/>
                <a:gd name="connsiteX8" fmla="*/ 78366 w 108356"/>
                <a:gd name="connsiteY8" fmla="*/ 13982 h 66964"/>
                <a:gd name="connsiteX9" fmla="*/ 69728 w 108356"/>
                <a:gd name="connsiteY9" fmla="*/ 27087 h 66964"/>
                <a:gd name="connsiteX10" fmla="*/ 61530 w 108356"/>
                <a:gd name="connsiteY10" fmla="*/ 28961 h 66964"/>
                <a:gd name="connsiteX11" fmla="*/ 82 w 108356"/>
                <a:gd name="connsiteY11" fmla="*/ -45 h 66964"/>
                <a:gd name="connsiteX12" fmla="*/ 82 w 108356"/>
                <a:gd name="connsiteY12" fmla="*/ 19853 h 66964"/>
                <a:gd name="connsiteX13" fmla="*/ 52230 w 108356"/>
                <a:gd name="connsiteY13" fmla="*/ 44392 h 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56" h="66964">
                  <a:moveTo>
                    <a:pt x="52230" y="44392"/>
                  </a:moveTo>
                  <a:cubicBezTo>
                    <a:pt x="56072" y="46182"/>
                    <a:pt x="56523" y="47570"/>
                    <a:pt x="54192" y="50614"/>
                  </a:cubicBezTo>
                  <a:cubicBezTo>
                    <a:pt x="50883" y="54943"/>
                    <a:pt x="48149" y="59589"/>
                    <a:pt x="45186" y="64106"/>
                  </a:cubicBezTo>
                  <a:cubicBezTo>
                    <a:pt x="44014" y="65926"/>
                    <a:pt x="43827" y="67269"/>
                    <a:pt x="47446" y="66838"/>
                  </a:cubicBezTo>
                  <a:cubicBezTo>
                    <a:pt x="47493" y="66838"/>
                    <a:pt x="47879" y="66838"/>
                    <a:pt x="48254" y="66778"/>
                  </a:cubicBezTo>
                  <a:cubicBezTo>
                    <a:pt x="67415" y="64157"/>
                    <a:pt x="86578" y="61536"/>
                    <a:pt x="105743" y="58914"/>
                  </a:cubicBezTo>
                  <a:cubicBezTo>
                    <a:pt x="109561" y="58419"/>
                    <a:pt x="108530" y="56495"/>
                    <a:pt x="107429" y="54665"/>
                  </a:cubicBezTo>
                  <a:cubicBezTo>
                    <a:pt x="99282" y="41155"/>
                    <a:pt x="91122" y="27647"/>
                    <a:pt x="82951" y="14141"/>
                  </a:cubicBezTo>
                  <a:cubicBezTo>
                    <a:pt x="81434" y="11612"/>
                    <a:pt x="80093" y="11349"/>
                    <a:pt x="78366" y="13982"/>
                  </a:cubicBezTo>
                  <a:cubicBezTo>
                    <a:pt x="75502" y="18360"/>
                    <a:pt x="72229" y="22570"/>
                    <a:pt x="69728" y="27087"/>
                  </a:cubicBezTo>
                  <a:cubicBezTo>
                    <a:pt x="67626" y="30870"/>
                    <a:pt x="65629" y="30920"/>
                    <a:pt x="61530" y="28961"/>
                  </a:cubicBezTo>
                  <a:cubicBezTo>
                    <a:pt x="41096" y="19210"/>
                    <a:pt x="20614" y="9541"/>
                    <a:pt x="82" y="-45"/>
                  </a:cubicBezTo>
                  <a:lnTo>
                    <a:pt x="82" y="19853"/>
                  </a:lnTo>
                  <a:cubicBezTo>
                    <a:pt x="17457" y="28054"/>
                    <a:pt x="34809" y="36270"/>
                    <a:pt x="52230" y="44392"/>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6" name="Freeform: Shape 65">
              <a:extLst>
                <a:ext uri="{FF2B5EF4-FFF2-40B4-BE49-F238E27FC236}">
                  <a16:creationId xmlns:a16="http://schemas.microsoft.com/office/drawing/2014/main" id="{B7AF5E75-E3A6-9DD4-FFD9-7798E15B56DF}"/>
                </a:ext>
              </a:extLst>
            </p:cNvPr>
            <p:cNvSpPr/>
            <p:nvPr/>
          </p:nvSpPr>
          <p:spPr>
            <a:xfrm>
              <a:off x="6740698" y="3815438"/>
              <a:ext cx="73489" cy="133998"/>
            </a:xfrm>
            <a:custGeom>
              <a:avLst/>
              <a:gdLst>
                <a:gd name="connsiteX0" fmla="*/ 46883 w 73489"/>
                <a:gd name="connsiteY0" fmla="*/ 49424 h 133998"/>
                <a:gd name="connsiteX1" fmla="*/ 53816 w 73489"/>
                <a:gd name="connsiteY1" fmla="*/ 43315 h 133998"/>
                <a:gd name="connsiteX2" fmla="*/ 70400 w 73489"/>
                <a:gd name="connsiteY2" fmla="*/ 43375 h 133998"/>
                <a:gd name="connsiteX3" fmla="*/ 72321 w 73489"/>
                <a:gd name="connsiteY3" fmla="*/ 39904 h 133998"/>
                <a:gd name="connsiteX4" fmla="*/ 64825 w 73489"/>
                <a:gd name="connsiteY4" fmla="*/ 31970 h 133998"/>
                <a:gd name="connsiteX5" fmla="*/ 37103 w 73489"/>
                <a:gd name="connsiteY5" fmla="*/ 2364 h 133998"/>
                <a:gd name="connsiteX6" fmla="*/ 30708 w 73489"/>
                <a:gd name="connsiteY6" fmla="*/ 1868 h 133998"/>
                <a:gd name="connsiteX7" fmla="*/ 1100 w 73489"/>
                <a:gd name="connsiteY7" fmla="*/ 39874 h 133998"/>
                <a:gd name="connsiteX8" fmla="*/ 3302 w 73489"/>
                <a:gd name="connsiteY8" fmla="*/ 43414 h 133998"/>
                <a:gd name="connsiteX9" fmla="*/ 20460 w 73489"/>
                <a:gd name="connsiteY9" fmla="*/ 43355 h 133998"/>
                <a:gd name="connsiteX10" fmla="*/ 26843 w 73489"/>
                <a:gd name="connsiteY10" fmla="*/ 48948 h 133998"/>
                <a:gd name="connsiteX11" fmla="*/ 26744 w 73489"/>
                <a:gd name="connsiteY11" fmla="*/ 94490 h 133998"/>
                <a:gd name="connsiteX12" fmla="*/ 26744 w 73489"/>
                <a:gd name="connsiteY12" fmla="*/ 133953 h 133998"/>
                <a:gd name="connsiteX13" fmla="*/ 46988 w 73489"/>
                <a:gd name="connsiteY13" fmla="*/ 133953 h 133998"/>
                <a:gd name="connsiteX14" fmla="*/ 46883 w 73489"/>
                <a:gd name="connsiteY14" fmla="*/ 49424 h 1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489" h="133998">
                  <a:moveTo>
                    <a:pt x="46883" y="49424"/>
                  </a:moveTo>
                  <a:cubicBezTo>
                    <a:pt x="46847" y="44926"/>
                    <a:pt x="48054" y="42908"/>
                    <a:pt x="53816" y="43315"/>
                  </a:cubicBezTo>
                  <a:cubicBezTo>
                    <a:pt x="59309" y="43702"/>
                    <a:pt x="64872" y="43379"/>
                    <a:pt x="70400" y="43375"/>
                  </a:cubicBezTo>
                  <a:cubicBezTo>
                    <a:pt x="73990" y="43375"/>
                    <a:pt x="74388" y="42095"/>
                    <a:pt x="72321" y="39904"/>
                  </a:cubicBezTo>
                  <a:cubicBezTo>
                    <a:pt x="69838" y="37241"/>
                    <a:pt x="67314" y="34608"/>
                    <a:pt x="64825" y="31970"/>
                  </a:cubicBezTo>
                  <a:cubicBezTo>
                    <a:pt x="55585" y="22103"/>
                    <a:pt x="46344" y="12235"/>
                    <a:pt x="37103" y="2364"/>
                  </a:cubicBezTo>
                  <a:cubicBezTo>
                    <a:pt x="35229" y="381"/>
                    <a:pt x="33414" y="-1642"/>
                    <a:pt x="30708" y="1868"/>
                  </a:cubicBezTo>
                  <a:cubicBezTo>
                    <a:pt x="20899" y="14572"/>
                    <a:pt x="10985" y="27210"/>
                    <a:pt x="1100" y="39874"/>
                  </a:cubicBezTo>
                  <a:cubicBezTo>
                    <a:pt x="-727" y="42214"/>
                    <a:pt x="-153" y="43419"/>
                    <a:pt x="3302" y="43414"/>
                  </a:cubicBezTo>
                  <a:cubicBezTo>
                    <a:pt x="9023" y="43414"/>
                    <a:pt x="14768" y="43692"/>
                    <a:pt x="20460" y="43355"/>
                  </a:cubicBezTo>
                  <a:cubicBezTo>
                    <a:pt x="25672" y="43047"/>
                    <a:pt x="26902" y="44817"/>
                    <a:pt x="26843" y="48948"/>
                  </a:cubicBezTo>
                  <a:cubicBezTo>
                    <a:pt x="26597" y="64125"/>
                    <a:pt x="26744" y="79308"/>
                    <a:pt x="26744" y="94490"/>
                  </a:cubicBezTo>
                  <a:cubicBezTo>
                    <a:pt x="26744" y="107644"/>
                    <a:pt x="26685" y="120799"/>
                    <a:pt x="26744" y="133953"/>
                  </a:cubicBezTo>
                  <a:lnTo>
                    <a:pt x="46988" y="133953"/>
                  </a:lnTo>
                  <a:cubicBezTo>
                    <a:pt x="47000" y="105755"/>
                    <a:pt x="47076" y="77587"/>
                    <a:pt x="46883" y="49424"/>
                  </a:cubicBezTo>
                  <a:close/>
                </a:path>
              </a:pathLst>
            </a:custGeom>
            <a:solidFill>
              <a:schemeClr val="accent5"/>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sp>
        <p:nvSpPr>
          <p:cNvPr id="67" name="TextBox 66">
            <a:extLst>
              <a:ext uri="{FF2B5EF4-FFF2-40B4-BE49-F238E27FC236}">
                <a16:creationId xmlns:a16="http://schemas.microsoft.com/office/drawing/2014/main" id="{10860BFD-D77C-1ECE-CC4D-304B4BEF9206}"/>
              </a:ext>
            </a:extLst>
          </p:cNvPr>
          <p:cNvSpPr txBox="1"/>
          <p:nvPr/>
        </p:nvSpPr>
        <p:spPr>
          <a:xfrm>
            <a:off x="5340245" y="4992176"/>
            <a:ext cx="14189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mn-cs"/>
              </a:rPr>
              <a:t>AIOps</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8" name="Arrow: Right 67">
            <a:extLst>
              <a:ext uri="{FF2B5EF4-FFF2-40B4-BE49-F238E27FC236}">
                <a16:creationId xmlns:a16="http://schemas.microsoft.com/office/drawing/2014/main" id="{0C916388-627A-A5BE-B15D-B2D063469365}"/>
              </a:ext>
            </a:extLst>
          </p:cNvPr>
          <p:cNvSpPr/>
          <p:nvPr/>
        </p:nvSpPr>
        <p:spPr>
          <a:xfrm rot="5400000">
            <a:off x="7576718" y="4869499"/>
            <a:ext cx="541538" cy="299041"/>
          </a:xfrm>
          <a:prstGeom prst="rightArrow">
            <a:avLst/>
          </a:prstGeom>
          <a:solidFill>
            <a:schemeClr val="bg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Arrow: Right 68">
            <a:extLst>
              <a:ext uri="{FF2B5EF4-FFF2-40B4-BE49-F238E27FC236}">
                <a16:creationId xmlns:a16="http://schemas.microsoft.com/office/drawing/2014/main" id="{8FE3953F-2465-CAAB-183A-F84272B52E81}"/>
              </a:ext>
            </a:extLst>
          </p:cNvPr>
          <p:cNvSpPr/>
          <p:nvPr/>
        </p:nvSpPr>
        <p:spPr>
          <a:xfrm>
            <a:off x="4902009" y="4187347"/>
            <a:ext cx="2363774" cy="390602"/>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Arial" panose="020B0604020202020204"/>
                <a:ea typeface="+mn-ea"/>
                <a:cs typeface="+mn-cs"/>
              </a:rPr>
              <a:t>Continuous improvement of AIOps</a:t>
            </a:r>
          </a:p>
        </p:txBody>
      </p:sp>
      <p:cxnSp>
        <p:nvCxnSpPr>
          <p:cNvPr id="70" name="Straight Connector 69">
            <a:extLst>
              <a:ext uri="{FF2B5EF4-FFF2-40B4-BE49-F238E27FC236}">
                <a16:creationId xmlns:a16="http://schemas.microsoft.com/office/drawing/2014/main" id="{598C1D1D-3366-E111-DBD8-8875EA885FEB}"/>
              </a:ext>
            </a:extLst>
          </p:cNvPr>
          <p:cNvCxnSpPr>
            <a:cxnSpLocks/>
            <a:stCxn id="15" idx="3"/>
          </p:cNvCxnSpPr>
          <p:nvPr/>
        </p:nvCxnSpPr>
        <p:spPr>
          <a:xfrm>
            <a:off x="7322337" y="1948229"/>
            <a:ext cx="520680"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3C6485C0-C718-B684-832C-525210DC387D}"/>
              </a:ext>
            </a:extLst>
          </p:cNvPr>
          <p:cNvCxnSpPr>
            <a:cxnSpLocks/>
            <a:endCxn id="68" idx="1"/>
          </p:cNvCxnSpPr>
          <p:nvPr/>
        </p:nvCxnSpPr>
        <p:spPr>
          <a:xfrm>
            <a:off x="7847487" y="1937487"/>
            <a:ext cx="0" cy="2810764"/>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6D63720-7E4A-7483-2FDD-511BD15B2453}"/>
              </a:ext>
            </a:extLst>
          </p:cNvPr>
          <p:cNvCxnSpPr>
            <a:cxnSpLocks/>
          </p:cNvCxnSpPr>
          <p:nvPr/>
        </p:nvCxnSpPr>
        <p:spPr>
          <a:xfrm>
            <a:off x="7265783" y="4382648"/>
            <a:ext cx="577234"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09B9551C-DDFE-B62A-EAC3-48C811F6EAA0}"/>
              </a:ext>
            </a:extLst>
          </p:cNvPr>
          <p:cNvCxnSpPr>
            <a:cxnSpLocks/>
            <a:stCxn id="68" idx="3"/>
          </p:cNvCxnSpPr>
          <p:nvPr/>
        </p:nvCxnSpPr>
        <p:spPr>
          <a:xfrm>
            <a:off x="7847487" y="5289789"/>
            <a:ext cx="1" cy="651956"/>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74" name="Arrow: Right 73">
            <a:extLst>
              <a:ext uri="{FF2B5EF4-FFF2-40B4-BE49-F238E27FC236}">
                <a16:creationId xmlns:a16="http://schemas.microsoft.com/office/drawing/2014/main" id="{8A197AF4-DB4F-9E47-EF9E-21DF8E4E1272}"/>
              </a:ext>
            </a:extLst>
          </p:cNvPr>
          <p:cNvSpPr/>
          <p:nvPr/>
        </p:nvSpPr>
        <p:spPr>
          <a:xfrm rot="10800000">
            <a:off x="6507659" y="5792224"/>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5" name="Group 74">
            <a:extLst>
              <a:ext uri="{FF2B5EF4-FFF2-40B4-BE49-F238E27FC236}">
                <a16:creationId xmlns:a16="http://schemas.microsoft.com/office/drawing/2014/main" id="{7589F840-B97B-58B3-1438-9FED92FACAA1}"/>
              </a:ext>
            </a:extLst>
          </p:cNvPr>
          <p:cNvGrpSpPr/>
          <p:nvPr/>
        </p:nvGrpSpPr>
        <p:grpSpPr>
          <a:xfrm>
            <a:off x="510427" y="6104131"/>
            <a:ext cx="11289107" cy="327413"/>
            <a:chOff x="483798" y="5466043"/>
            <a:chExt cx="11289107" cy="327413"/>
          </a:xfrm>
        </p:grpSpPr>
        <p:sp>
          <p:nvSpPr>
            <p:cNvPr id="76" name="TextBox 75">
              <a:extLst>
                <a:ext uri="{FF2B5EF4-FFF2-40B4-BE49-F238E27FC236}">
                  <a16:creationId xmlns:a16="http://schemas.microsoft.com/office/drawing/2014/main" id="{A286F47F-DA5B-E04E-6508-278BE43A6C9D}"/>
                </a:ext>
              </a:extLst>
            </p:cNvPr>
            <p:cNvSpPr txBox="1"/>
            <p:nvPr/>
          </p:nvSpPr>
          <p:spPr>
            <a:xfrm>
              <a:off x="1816720" y="5493600"/>
              <a:ext cx="81464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6785C1"/>
                  </a:solidFill>
                  <a:effectLst/>
                  <a:uLnTx/>
                  <a:uFillTx/>
                  <a:latin typeface="Arial" panose="020B0604020202020204"/>
                  <a:ea typeface="+mn-ea"/>
                  <a:cs typeface="+mn-cs"/>
                </a:rPr>
                <a:t>Reactive</a:t>
              </a:r>
              <a:endParaRPr kumimoji="0" lang="en-IN" sz="1200" b="1" i="0" u="none" strike="noStrike" kern="1200" cap="none" spc="0" normalizeH="0" baseline="0" noProof="0">
                <a:ln>
                  <a:noFill/>
                </a:ln>
                <a:solidFill>
                  <a:srgbClr val="6785C1"/>
                </a:solidFill>
                <a:effectLst/>
                <a:uLnTx/>
                <a:uFillTx/>
                <a:latin typeface="Arial" panose="020B0604020202020204"/>
                <a:ea typeface="+mn-ea"/>
                <a:cs typeface="+mn-cs"/>
              </a:endParaRPr>
            </a:p>
          </p:txBody>
        </p:sp>
        <p:sp>
          <p:nvSpPr>
            <p:cNvPr id="77" name="TextBox 76">
              <a:extLst>
                <a:ext uri="{FF2B5EF4-FFF2-40B4-BE49-F238E27FC236}">
                  <a16:creationId xmlns:a16="http://schemas.microsoft.com/office/drawing/2014/main" id="{C6B1520C-4396-090D-AE22-4A80C7A8A193}"/>
                </a:ext>
              </a:extLst>
            </p:cNvPr>
            <p:cNvSpPr txBox="1"/>
            <p:nvPr/>
          </p:nvSpPr>
          <p:spPr>
            <a:xfrm>
              <a:off x="4839467" y="5502272"/>
              <a:ext cx="86754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CB5D"/>
                  </a:solidFill>
                  <a:effectLst/>
                  <a:uLnTx/>
                  <a:uFillTx/>
                  <a:latin typeface="Arial" panose="020B0604020202020204"/>
                  <a:ea typeface="+mn-ea"/>
                  <a:cs typeface="+mn-cs"/>
                </a:rPr>
                <a:t>Proactive</a:t>
              </a:r>
              <a:endParaRPr kumimoji="0" lang="en-IN" sz="1200" b="1" i="0" u="none" strike="noStrike" kern="1200" cap="none" spc="0" normalizeH="0" baseline="0" noProof="0">
                <a:ln>
                  <a:noFill/>
                </a:ln>
                <a:solidFill>
                  <a:srgbClr val="00CB5D"/>
                </a:solidFill>
                <a:effectLst/>
                <a:uLnTx/>
                <a:uFillTx/>
                <a:latin typeface="Arial" panose="020B0604020202020204"/>
                <a:ea typeface="+mn-ea"/>
                <a:cs typeface="+mn-cs"/>
              </a:endParaRPr>
            </a:p>
          </p:txBody>
        </p:sp>
        <p:sp>
          <p:nvSpPr>
            <p:cNvPr id="78" name="TextBox 77">
              <a:extLst>
                <a:ext uri="{FF2B5EF4-FFF2-40B4-BE49-F238E27FC236}">
                  <a16:creationId xmlns:a16="http://schemas.microsoft.com/office/drawing/2014/main" id="{1E04C517-9775-5DC0-6AA3-A37BC2CB840F}"/>
                </a:ext>
              </a:extLst>
            </p:cNvPr>
            <p:cNvSpPr txBox="1"/>
            <p:nvPr/>
          </p:nvSpPr>
          <p:spPr>
            <a:xfrm>
              <a:off x="9264056" y="5516457"/>
              <a:ext cx="146084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2CEE6">
                      <a:lumMod val="25000"/>
                    </a:srgbClr>
                  </a:solidFill>
                  <a:effectLst/>
                  <a:uLnTx/>
                  <a:uFillTx/>
                  <a:latin typeface="Arial" panose="020B0604020202020204"/>
                  <a:ea typeface="+mn-ea"/>
                  <a:cs typeface="+mn-cs"/>
                </a:rPr>
                <a:t>Enterprising</a:t>
              </a:r>
              <a:endParaRPr kumimoji="0" lang="en-IN" sz="1200" b="1" i="0" u="none" strike="noStrike" kern="1200" cap="none" spc="0" normalizeH="0" baseline="0" noProof="0">
                <a:ln>
                  <a:noFill/>
                </a:ln>
                <a:solidFill>
                  <a:srgbClr val="C2CEE6">
                    <a:lumMod val="25000"/>
                  </a:srgbClr>
                </a:solidFill>
                <a:effectLst/>
                <a:uLnTx/>
                <a:uFillTx/>
                <a:latin typeface="Arial" panose="020B0604020202020204"/>
                <a:ea typeface="+mn-ea"/>
                <a:cs typeface="+mn-cs"/>
              </a:endParaRPr>
            </a:p>
          </p:txBody>
        </p:sp>
        <p:sp>
          <p:nvSpPr>
            <p:cNvPr id="79" name="Freeform: Shape 78">
              <a:extLst>
                <a:ext uri="{FF2B5EF4-FFF2-40B4-BE49-F238E27FC236}">
                  <a16:creationId xmlns:a16="http://schemas.microsoft.com/office/drawing/2014/main" id="{054A565C-8674-00AD-DF02-8909645F5D85}"/>
                </a:ext>
              </a:extLst>
            </p:cNvPr>
            <p:cNvSpPr/>
            <p:nvPr/>
          </p:nvSpPr>
          <p:spPr>
            <a:xfrm flipV="1">
              <a:off x="483798" y="5586379"/>
              <a:ext cx="1303629"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2"/>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Freeform: Shape 79">
              <a:extLst>
                <a:ext uri="{FF2B5EF4-FFF2-40B4-BE49-F238E27FC236}">
                  <a16:creationId xmlns:a16="http://schemas.microsoft.com/office/drawing/2014/main" id="{0E58DA0C-498B-A02B-3820-82375E55D246}"/>
                </a:ext>
              </a:extLst>
            </p:cNvPr>
            <p:cNvSpPr/>
            <p:nvPr/>
          </p:nvSpPr>
          <p:spPr>
            <a:xfrm>
              <a:off x="2733616" y="5632098"/>
              <a:ext cx="130987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2"/>
              </a:solidFill>
              <a:prstDash val="dash"/>
              <a:miter lim="800000"/>
              <a:headEnd type="none" w="med" len="med"/>
              <a:tailEnd type="non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Freeform: Shape 80">
              <a:extLst>
                <a:ext uri="{FF2B5EF4-FFF2-40B4-BE49-F238E27FC236}">
                  <a16:creationId xmlns:a16="http://schemas.microsoft.com/office/drawing/2014/main" id="{D3EA819E-E82B-2DA5-1250-0023E6DAEB8E}"/>
                </a:ext>
              </a:extLst>
            </p:cNvPr>
            <p:cNvSpPr/>
            <p:nvPr/>
          </p:nvSpPr>
          <p:spPr>
            <a:xfrm>
              <a:off x="5814414" y="5633278"/>
              <a:ext cx="110799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5"/>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Freeform: Shape 81">
              <a:extLst>
                <a:ext uri="{FF2B5EF4-FFF2-40B4-BE49-F238E27FC236}">
                  <a16:creationId xmlns:a16="http://schemas.microsoft.com/office/drawing/2014/main" id="{4E2A1D36-6878-8AA4-B004-6B127FEE648A}"/>
                </a:ext>
              </a:extLst>
            </p:cNvPr>
            <p:cNvSpPr/>
            <p:nvPr/>
          </p:nvSpPr>
          <p:spPr>
            <a:xfrm>
              <a:off x="8122243" y="5640770"/>
              <a:ext cx="118953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2">
                  <a:lumMod val="50000"/>
                </a:schemeClr>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3" name="Freeform: Shape 82">
              <a:extLst>
                <a:ext uri="{FF2B5EF4-FFF2-40B4-BE49-F238E27FC236}">
                  <a16:creationId xmlns:a16="http://schemas.microsoft.com/office/drawing/2014/main" id="{16FB3CBA-CF1E-B86B-4028-36C6F4E9D829}"/>
                </a:ext>
              </a:extLst>
            </p:cNvPr>
            <p:cNvSpPr/>
            <p:nvPr/>
          </p:nvSpPr>
          <p:spPr>
            <a:xfrm flipV="1">
              <a:off x="10659715" y="5586592"/>
              <a:ext cx="1113190" cy="81947"/>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2">
                  <a:lumMod val="50000"/>
                </a:schemeClr>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4" name="Freeform: Shape 83">
              <a:extLst>
                <a:ext uri="{FF2B5EF4-FFF2-40B4-BE49-F238E27FC236}">
                  <a16:creationId xmlns:a16="http://schemas.microsoft.com/office/drawing/2014/main" id="{F9556280-1AFC-CBFD-751B-4CCF1CD49FA0}"/>
                </a:ext>
              </a:extLst>
            </p:cNvPr>
            <p:cNvSpPr/>
            <p:nvPr/>
          </p:nvSpPr>
          <p:spPr>
            <a:xfrm>
              <a:off x="4039299" y="5633278"/>
              <a:ext cx="76164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5"/>
              </a:solidFill>
              <a:prstDash val="dash"/>
              <a:miter lim="800000"/>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TextBox 84">
              <a:extLst>
                <a:ext uri="{FF2B5EF4-FFF2-40B4-BE49-F238E27FC236}">
                  <a16:creationId xmlns:a16="http://schemas.microsoft.com/office/drawing/2014/main" id="{8BD27476-1BCB-5274-1C59-3E1AD60A0730}"/>
                </a:ext>
              </a:extLst>
            </p:cNvPr>
            <p:cNvSpPr txBox="1"/>
            <p:nvPr/>
          </p:nvSpPr>
          <p:spPr>
            <a:xfrm>
              <a:off x="10846336" y="5466043"/>
              <a:ext cx="18473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a:ln>
                  <a:noFill/>
                </a:ln>
                <a:solidFill>
                  <a:srgbClr val="AA3C80">
                    <a:lumMod val="75000"/>
                  </a:srgbClr>
                </a:solidFill>
                <a:effectLst/>
                <a:uLnTx/>
                <a:uFillTx/>
                <a:latin typeface="Arial" panose="020B0604020202020204"/>
                <a:ea typeface="+mn-ea"/>
                <a:cs typeface="+mn-cs"/>
              </a:endParaRPr>
            </a:p>
          </p:txBody>
        </p:sp>
        <p:sp>
          <p:nvSpPr>
            <p:cNvPr id="86" name="TextBox 85">
              <a:extLst>
                <a:ext uri="{FF2B5EF4-FFF2-40B4-BE49-F238E27FC236}">
                  <a16:creationId xmlns:a16="http://schemas.microsoft.com/office/drawing/2014/main" id="{A176BBCC-6431-4ACC-A81B-0E10F37B9D0C}"/>
                </a:ext>
              </a:extLst>
            </p:cNvPr>
            <p:cNvSpPr txBox="1"/>
            <p:nvPr/>
          </p:nvSpPr>
          <p:spPr>
            <a:xfrm>
              <a:off x="6993661" y="5498236"/>
              <a:ext cx="91082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CB5D"/>
                  </a:solidFill>
                  <a:effectLst/>
                  <a:uLnTx/>
                  <a:uFillTx/>
                  <a:latin typeface="Arial" panose="020B0604020202020204"/>
                  <a:ea typeface="+mn-ea"/>
                  <a:cs typeface="+mn-cs"/>
                </a:rPr>
                <a:t>Predictive</a:t>
              </a:r>
              <a:endParaRPr kumimoji="0" lang="en-IN" sz="1200" b="1" i="0" u="none" strike="noStrike" kern="1200" cap="none" spc="0" normalizeH="0" baseline="0" noProof="0">
                <a:ln>
                  <a:noFill/>
                </a:ln>
                <a:solidFill>
                  <a:srgbClr val="00CB5D"/>
                </a:solidFill>
                <a:effectLst/>
                <a:uLnTx/>
                <a:uFillTx/>
                <a:latin typeface="Arial" panose="020B0604020202020204"/>
                <a:ea typeface="+mn-ea"/>
                <a:cs typeface="+mn-cs"/>
              </a:endParaRPr>
            </a:p>
          </p:txBody>
        </p:sp>
        <p:sp>
          <p:nvSpPr>
            <p:cNvPr id="87" name="Freeform: Shape 86">
              <a:extLst>
                <a:ext uri="{FF2B5EF4-FFF2-40B4-BE49-F238E27FC236}">
                  <a16:creationId xmlns:a16="http://schemas.microsoft.com/office/drawing/2014/main" id="{44C8E62B-7AC0-FC53-A2E6-9207AFB9E2C0}"/>
                </a:ext>
              </a:extLst>
            </p:cNvPr>
            <p:cNvSpPr/>
            <p:nvPr/>
          </p:nvSpPr>
          <p:spPr>
            <a:xfrm>
              <a:off x="7975755" y="5640771"/>
              <a:ext cx="169956" cy="79243"/>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a:solidFill>
                <a:schemeClr val="accent5"/>
              </a:solidFill>
              <a:prstDash val="dash"/>
              <a:miter lim="800000"/>
              <a:headEnd type="none" w="med" len="med"/>
              <a:tailEnd type="non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88" name="TextBox 87">
            <a:extLst>
              <a:ext uri="{FF2B5EF4-FFF2-40B4-BE49-F238E27FC236}">
                <a16:creationId xmlns:a16="http://schemas.microsoft.com/office/drawing/2014/main" id="{7A78BDC1-6019-0679-620F-E271E0D8AF15}"/>
              </a:ext>
            </a:extLst>
          </p:cNvPr>
          <p:cNvSpPr txBox="1"/>
          <p:nvPr/>
        </p:nvSpPr>
        <p:spPr>
          <a:xfrm>
            <a:off x="5399912" y="5834023"/>
            <a:ext cx="110799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404040"/>
                </a:solidFill>
                <a:effectLst/>
                <a:uLnTx/>
                <a:uFillTx/>
                <a:latin typeface="Arial" panose="020B0604020202020204"/>
                <a:ea typeface="+mn-ea"/>
                <a:cs typeface="+mn-cs"/>
              </a:rPr>
              <a:t>Feedback on AIOps</a:t>
            </a:r>
          </a:p>
        </p:txBody>
      </p:sp>
      <p:cxnSp>
        <p:nvCxnSpPr>
          <p:cNvPr id="89" name="Straight Connector 88">
            <a:extLst>
              <a:ext uri="{FF2B5EF4-FFF2-40B4-BE49-F238E27FC236}">
                <a16:creationId xmlns:a16="http://schemas.microsoft.com/office/drawing/2014/main" id="{9D7FA52A-B3A5-5018-E929-6EFF8B24F2E1}"/>
              </a:ext>
            </a:extLst>
          </p:cNvPr>
          <p:cNvCxnSpPr>
            <a:cxnSpLocks/>
          </p:cNvCxnSpPr>
          <p:nvPr/>
        </p:nvCxnSpPr>
        <p:spPr>
          <a:xfrm>
            <a:off x="7075634" y="5948408"/>
            <a:ext cx="767383"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41C3D7E-B46B-16E3-75C1-D02E7D2261DE}"/>
              </a:ext>
            </a:extLst>
          </p:cNvPr>
          <p:cNvCxnSpPr>
            <a:cxnSpLocks/>
          </p:cNvCxnSpPr>
          <p:nvPr/>
        </p:nvCxnSpPr>
        <p:spPr>
          <a:xfrm>
            <a:off x="4261617" y="5941745"/>
            <a:ext cx="1138295"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111EBEC5-1831-FD78-8557-108AC6EC1787}"/>
              </a:ext>
            </a:extLst>
          </p:cNvPr>
          <p:cNvCxnSpPr>
            <a:cxnSpLocks/>
            <a:stCxn id="17" idx="1"/>
            <a:endCxn id="16" idx="3"/>
          </p:cNvCxnSpPr>
          <p:nvPr/>
        </p:nvCxnSpPr>
        <p:spPr>
          <a:xfrm>
            <a:off x="4246056" y="3000670"/>
            <a:ext cx="16592" cy="1881386"/>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8142D40-C482-6638-03D0-E561EAEE4F9C}"/>
              </a:ext>
            </a:extLst>
          </p:cNvPr>
          <p:cNvCxnSpPr>
            <a:cxnSpLocks/>
            <a:stCxn id="16" idx="1"/>
          </p:cNvCxnSpPr>
          <p:nvPr/>
        </p:nvCxnSpPr>
        <p:spPr>
          <a:xfrm flipH="1">
            <a:off x="4253879" y="5423594"/>
            <a:ext cx="8769" cy="518151"/>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56BBEEC-1EB2-6DC0-C428-1F83303833AB}"/>
              </a:ext>
            </a:extLst>
          </p:cNvPr>
          <p:cNvCxnSpPr>
            <a:cxnSpLocks/>
          </p:cNvCxnSpPr>
          <p:nvPr/>
        </p:nvCxnSpPr>
        <p:spPr>
          <a:xfrm>
            <a:off x="4261617" y="1948229"/>
            <a:ext cx="696946"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72D24C5-A3A8-9B59-B168-83A0C05CB94E}"/>
              </a:ext>
            </a:extLst>
          </p:cNvPr>
          <p:cNvCxnSpPr>
            <a:cxnSpLocks/>
          </p:cNvCxnSpPr>
          <p:nvPr/>
        </p:nvCxnSpPr>
        <p:spPr>
          <a:xfrm flipH="1">
            <a:off x="4253879" y="1937487"/>
            <a:ext cx="6912" cy="527064"/>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52DBA4D-CB54-FB2A-1BFC-30914307AE07}"/>
              </a:ext>
            </a:extLst>
          </p:cNvPr>
          <p:cNvCxnSpPr>
            <a:cxnSpLocks/>
          </p:cNvCxnSpPr>
          <p:nvPr/>
        </p:nvCxnSpPr>
        <p:spPr>
          <a:xfrm>
            <a:off x="4261617" y="4382648"/>
            <a:ext cx="653437"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96" name="Arrow: Right 95">
            <a:extLst>
              <a:ext uri="{FF2B5EF4-FFF2-40B4-BE49-F238E27FC236}">
                <a16:creationId xmlns:a16="http://schemas.microsoft.com/office/drawing/2014/main" id="{F48C8603-24AF-79C9-1EF8-1F1B7A9FD165}"/>
              </a:ext>
            </a:extLst>
          </p:cNvPr>
          <p:cNvSpPr/>
          <p:nvPr/>
        </p:nvSpPr>
        <p:spPr>
          <a:xfrm rot="10800000">
            <a:off x="6358653" y="3857485"/>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7" name="TextBox 96">
            <a:extLst>
              <a:ext uri="{FF2B5EF4-FFF2-40B4-BE49-F238E27FC236}">
                <a16:creationId xmlns:a16="http://schemas.microsoft.com/office/drawing/2014/main" id="{CAD3C064-1A32-69B4-0855-1EAA54878DDB}"/>
              </a:ext>
            </a:extLst>
          </p:cNvPr>
          <p:cNvSpPr txBox="1"/>
          <p:nvPr/>
        </p:nvSpPr>
        <p:spPr>
          <a:xfrm>
            <a:off x="5190173" y="3821006"/>
            <a:ext cx="12537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404040"/>
                </a:solidFill>
                <a:effectLst/>
                <a:uLnTx/>
                <a:uFillTx/>
                <a:latin typeface="Arial" panose="020B0604020202020204"/>
                <a:ea typeface="+mn-ea"/>
                <a:cs typeface="+mn-cs"/>
              </a:rPr>
              <a:t>Feedback on SLO/SLI</a:t>
            </a:r>
          </a:p>
        </p:txBody>
      </p:sp>
      <p:cxnSp>
        <p:nvCxnSpPr>
          <p:cNvPr id="98" name="Straight Connector 97">
            <a:extLst>
              <a:ext uri="{FF2B5EF4-FFF2-40B4-BE49-F238E27FC236}">
                <a16:creationId xmlns:a16="http://schemas.microsoft.com/office/drawing/2014/main" id="{DACB6F65-3448-38FF-5F18-EAB83C4A88E0}"/>
              </a:ext>
            </a:extLst>
          </p:cNvPr>
          <p:cNvCxnSpPr>
            <a:cxnSpLocks/>
          </p:cNvCxnSpPr>
          <p:nvPr/>
        </p:nvCxnSpPr>
        <p:spPr>
          <a:xfrm>
            <a:off x="6895771" y="4006700"/>
            <a:ext cx="947246"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C0BDAE92-E271-4E36-44A8-02B3D08C0FB8}"/>
              </a:ext>
            </a:extLst>
          </p:cNvPr>
          <p:cNvCxnSpPr>
            <a:cxnSpLocks/>
          </p:cNvCxnSpPr>
          <p:nvPr/>
        </p:nvCxnSpPr>
        <p:spPr>
          <a:xfrm>
            <a:off x="4261617" y="4013788"/>
            <a:ext cx="1134140" cy="0"/>
          </a:xfrm>
          <a:prstGeom prst="line">
            <a:avLst/>
          </a:prstGeom>
          <a:ln w="12700">
            <a:solidFill>
              <a:schemeClr val="tx2">
                <a:lumMod val="90000"/>
                <a:lumOff val="1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0" name="Rectangle 99">
            <a:extLst>
              <a:ext uri="{FF2B5EF4-FFF2-40B4-BE49-F238E27FC236}">
                <a16:creationId xmlns:a16="http://schemas.microsoft.com/office/drawing/2014/main" id="{0AA8EDEF-AB0C-1D0C-8A11-C03D6A41C19A}"/>
              </a:ext>
            </a:extLst>
          </p:cNvPr>
          <p:cNvSpPr/>
          <p:nvPr/>
        </p:nvSpPr>
        <p:spPr>
          <a:xfrm>
            <a:off x="375417" y="1932393"/>
            <a:ext cx="3566160" cy="2074307"/>
          </a:xfrm>
          <a:prstGeom prst="rect">
            <a:avLst/>
          </a:prstGeom>
          <a:noFill/>
          <a:ln w="12700" cap="flat">
            <a:solidFill>
              <a:schemeClr val="accent2">
                <a:lumMod val="50000"/>
              </a:schemeClr>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1" name="Group 100">
            <a:extLst>
              <a:ext uri="{FF2B5EF4-FFF2-40B4-BE49-F238E27FC236}">
                <a16:creationId xmlns:a16="http://schemas.microsoft.com/office/drawing/2014/main" id="{1BDEDBBA-CCA0-D5F2-697D-A4721EA3A5CB}"/>
              </a:ext>
            </a:extLst>
          </p:cNvPr>
          <p:cNvGrpSpPr/>
          <p:nvPr/>
        </p:nvGrpSpPr>
        <p:grpSpPr>
          <a:xfrm>
            <a:off x="6635371" y="2298760"/>
            <a:ext cx="1014114" cy="853412"/>
            <a:chOff x="5676426" y="1682236"/>
            <a:chExt cx="1014114" cy="853412"/>
          </a:xfrm>
        </p:grpSpPr>
        <p:sp>
          <p:nvSpPr>
            <p:cNvPr id="102" name="TextBox 101">
              <a:extLst>
                <a:ext uri="{FF2B5EF4-FFF2-40B4-BE49-F238E27FC236}">
                  <a16:creationId xmlns:a16="http://schemas.microsoft.com/office/drawing/2014/main" id="{4E6A78C3-B1B6-9C74-E6D0-FEBAD7406F58}"/>
                </a:ext>
              </a:extLst>
            </p:cNvPr>
            <p:cNvSpPr txBox="1"/>
            <p:nvPr/>
          </p:nvSpPr>
          <p:spPr>
            <a:xfrm>
              <a:off x="5676426" y="2073983"/>
              <a:ext cx="1014114"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panose="020B0604020202020204"/>
                  <a:ea typeface="+mn-ea"/>
                  <a:cs typeface="Arial"/>
                </a:rPr>
                <a:t>Meaningful dashboards</a:t>
              </a:r>
              <a:endParaRPr kumimoji="0" lang="en-IN" sz="1200" b="0" i="0" u="none" strike="noStrike" kern="1200" cap="none" spc="0" normalizeH="0" baseline="0" noProof="0">
                <a:ln>
                  <a:noFill/>
                </a:ln>
                <a:solidFill>
                  <a:srgbClr val="404040"/>
                </a:solidFill>
                <a:effectLst/>
                <a:uLnTx/>
                <a:uFillTx/>
                <a:latin typeface="Arial" panose="020B0604020202020204"/>
                <a:ea typeface="+mn-ea"/>
                <a:cs typeface="Arial"/>
              </a:endParaRPr>
            </a:p>
          </p:txBody>
        </p:sp>
        <p:sp>
          <p:nvSpPr>
            <p:cNvPr id="103" name="Freeform: Shape 102">
              <a:extLst>
                <a:ext uri="{FF2B5EF4-FFF2-40B4-BE49-F238E27FC236}">
                  <a16:creationId xmlns:a16="http://schemas.microsoft.com/office/drawing/2014/main" id="{7DBC3D45-5943-6B04-16AC-A6BA465997CE}"/>
                </a:ext>
              </a:extLst>
            </p:cNvPr>
            <p:cNvSpPr/>
            <p:nvPr/>
          </p:nvSpPr>
          <p:spPr>
            <a:xfrm>
              <a:off x="5935368" y="1682236"/>
              <a:ext cx="497232" cy="456886"/>
            </a:xfrm>
            <a:custGeom>
              <a:avLst/>
              <a:gdLst>
                <a:gd name="connsiteX0" fmla="*/ 169722 w 497232"/>
                <a:gd name="connsiteY0" fmla="*/ 374000 h 456886"/>
                <a:gd name="connsiteX1" fmla="*/ 92332 w 497232"/>
                <a:gd name="connsiteY1" fmla="*/ 374000 h 456886"/>
                <a:gd name="connsiteX2" fmla="*/ 48425 w 497232"/>
                <a:gd name="connsiteY2" fmla="*/ 374000 h 456886"/>
                <a:gd name="connsiteX3" fmla="*/ -195 w 497232"/>
                <a:gd name="connsiteY3" fmla="*/ 326272 h 456886"/>
                <a:gd name="connsiteX4" fmla="*/ -195 w 497232"/>
                <a:gd name="connsiteY4" fmla="*/ 47269 h 456886"/>
                <a:gd name="connsiteX5" fmla="*/ 50711 w 497232"/>
                <a:gd name="connsiteY5" fmla="*/ -514 h 456886"/>
                <a:gd name="connsiteX6" fmla="*/ 246164 w 497232"/>
                <a:gd name="connsiteY6" fmla="*/ -514 h 456886"/>
                <a:gd name="connsiteX7" fmla="*/ 387226 w 497232"/>
                <a:gd name="connsiteY7" fmla="*/ -514 h 456886"/>
                <a:gd name="connsiteX8" fmla="*/ 440195 w 497232"/>
                <a:gd name="connsiteY8" fmla="*/ 51813 h 456886"/>
                <a:gd name="connsiteX9" fmla="*/ 440195 w 497232"/>
                <a:gd name="connsiteY9" fmla="*/ 147574 h 456886"/>
                <a:gd name="connsiteX10" fmla="*/ 447443 w 497232"/>
                <a:gd name="connsiteY10" fmla="*/ 162099 h 456886"/>
                <a:gd name="connsiteX11" fmla="*/ 433643 w 497232"/>
                <a:gd name="connsiteY11" fmla="*/ 355070 h 456886"/>
                <a:gd name="connsiteX12" fmla="*/ 423747 w 497232"/>
                <a:gd name="connsiteY12" fmla="*/ 371184 h 456886"/>
                <a:gd name="connsiteX13" fmla="*/ 425642 w 497232"/>
                <a:gd name="connsiteY13" fmla="*/ 413809 h 456886"/>
                <a:gd name="connsiteX14" fmla="*/ 386390 w 497232"/>
                <a:gd name="connsiteY14" fmla="*/ 456296 h 456886"/>
                <a:gd name="connsiteX15" fmla="*/ 346803 w 497232"/>
                <a:gd name="connsiteY15" fmla="*/ 414283 h 456886"/>
                <a:gd name="connsiteX16" fmla="*/ 346803 w 497232"/>
                <a:gd name="connsiteY16" fmla="*/ 374557 h 456886"/>
                <a:gd name="connsiteX17" fmla="*/ 281485 w 497232"/>
                <a:gd name="connsiteY17" fmla="*/ 374557 h 456886"/>
                <a:gd name="connsiteX18" fmla="*/ 299215 w 497232"/>
                <a:gd name="connsiteY18" fmla="*/ 429533 h 456886"/>
                <a:gd name="connsiteX19" fmla="*/ 306045 w 497232"/>
                <a:gd name="connsiteY19" fmla="*/ 433882 h 456886"/>
                <a:gd name="connsiteX20" fmla="*/ 319511 w 497232"/>
                <a:gd name="connsiteY20" fmla="*/ 434411 h 456886"/>
                <a:gd name="connsiteX21" fmla="*/ 329352 w 497232"/>
                <a:gd name="connsiteY21" fmla="*/ 441492 h 456886"/>
                <a:gd name="connsiteX22" fmla="*/ 319566 w 497232"/>
                <a:gd name="connsiteY22" fmla="*/ 450162 h 456886"/>
                <a:gd name="connsiteX23" fmla="*/ 315468 w 497232"/>
                <a:gd name="connsiteY23" fmla="*/ 450162 h 456886"/>
                <a:gd name="connsiteX24" fmla="*/ 136770 w 497232"/>
                <a:gd name="connsiteY24" fmla="*/ 450162 h 456886"/>
                <a:gd name="connsiteX25" fmla="*/ 128574 w 497232"/>
                <a:gd name="connsiteY25" fmla="*/ 449577 h 456886"/>
                <a:gd name="connsiteX26" fmla="*/ 122218 w 497232"/>
                <a:gd name="connsiteY26" fmla="*/ 441520 h 456886"/>
                <a:gd name="connsiteX27" fmla="*/ 129215 w 497232"/>
                <a:gd name="connsiteY27" fmla="*/ 434160 h 456886"/>
                <a:gd name="connsiteX28" fmla="*/ 131250 w 497232"/>
                <a:gd name="connsiteY28" fmla="*/ 434160 h 456886"/>
                <a:gd name="connsiteX29" fmla="*/ 156870 w 497232"/>
                <a:gd name="connsiteY29" fmla="*/ 413865 h 456886"/>
                <a:gd name="connsiteX30" fmla="*/ 169722 w 497232"/>
                <a:gd name="connsiteY30" fmla="*/ 374000 h 456886"/>
                <a:gd name="connsiteX31" fmla="*/ 259629 w 497232"/>
                <a:gd name="connsiteY31" fmla="*/ 239377 h 456886"/>
                <a:gd name="connsiteX32" fmla="*/ 259629 w 497232"/>
                <a:gd name="connsiteY32" fmla="*/ 218524 h 456886"/>
                <a:gd name="connsiteX33" fmla="*/ 272480 w 497232"/>
                <a:gd name="connsiteY33" fmla="*/ 205505 h 456886"/>
                <a:gd name="connsiteX34" fmla="*/ 288008 w 497232"/>
                <a:gd name="connsiteY34" fmla="*/ 197141 h 456886"/>
                <a:gd name="connsiteX35" fmla="*/ 364478 w 497232"/>
                <a:gd name="connsiteY35" fmla="*/ 144424 h 456886"/>
                <a:gd name="connsiteX36" fmla="*/ 423970 w 497232"/>
                <a:gd name="connsiteY36" fmla="*/ 149414 h 456886"/>
                <a:gd name="connsiteX37" fmla="*/ 423970 w 497232"/>
                <a:gd name="connsiteY37" fmla="*/ 50781 h 456886"/>
                <a:gd name="connsiteX38" fmla="*/ 388983 w 497232"/>
                <a:gd name="connsiteY38" fmla="*/ 15878 h 456886"/>
                <a:gd name="connsiteX39" fmla="*/ 50404 w 497232"/>
                <a:gd name="connsiteY39" fmla="*/ 15878 h 456886"/>
                <a:gd name="connsiteX40" fmla="*/ 16309 w 497232"/>
                <a:gd name="connsiteY40" fmla="*/ 50363 h 456886"/>
                <a:gd name="connsiteX41" fmla="*/ 16309 w 497232"/>
                <a:gd name="connsiteY41" fmla="*/ 276175 h 456886"/>
                <a:gd name="connsiteX42" fmla="*/ 16309 w 497232"/>
                <a:gd name="connsiteY42" fmla="*/ 288470 h 456886"/>
                <a:gd name="connsiteX43" fmla="*/ 276160 w 497232"/>
                <a:gd name="connsiteY43" fmla="*/ 288470 h 456886"/>
                <a:gd name="connsiteX44" fmla="*/ 270585 w 497232"/>
                <a:gd name="connsiteY44" fmla="*/ 255016 h 456886"/>
                <a:gd name="connsiteX45" fmla="*/ 263308 w 497232"/>
                <a:gd name="connsiteY45" fmla="*/ 255016 h 456886"/>
                <a:gd name="connsiteX46" fmla="*/ 107610 w 497232"/>
                <a:gd name="connsiteY46" fmla="*/ 255016 h 456886"/>
                <a:gd name="connsiteX47" fmla="*/ 65793 w 497232"/>
                <a:gd name="connsiteY47" fmla="*/ 254570 h 456886"/>
                <a:gd name="connsiteX48" fmla="*/ 56704 w 497232"/>
                <a:gd name="connsiteY48" fmla="*/ 246987 h 456886"/>
                <a:gd name="connsiteX49" fmla="*/ 65542 w 497232"/>
                <a:gd name="connsiteY49" fmla="*/ 240018 h 456886"/>
                <a:gd name="connsiteX50" fmla="*/ 76693 w 497232"/>
                <a:gd name="connsiteY50" fmla="*/ 239237 h 456886"/>
                <a:gd name="connsiteX51" fmla="*/ 76693 w 497232"/>
                <a:gd name="connsiteY51" fmla="*/ 209603 h 456886"/>
                <a:gd name="connsiteX52" fmla="*/ 85056 w 497232"/>
                <a:gd name="connsiteY52" fmla="*/ 200933 h 456886"/>
                <a:gd name="connsiteX53" fmla="*/ 110147 w 497232"/>
                <a:gd name="connsiteY53" fmla="*/ 200933 h 456886"/>
                <a:gd name="connsiteX54" fmla="*/ 119151 w 497232"/>
                <a:gd name="connsiteY54" fmla="*/ 210132 h 456886"/>
                <a:gd name="connsiteX55" fmla="*/ 119151 w 497232"/>
                <a:gd name="connsiteY55" fmla="*/ 239265 h 456886"/>
                <a:gd name="connsiteX56" fmla="*/ 137997 w 497232"/>
                <a:gd name="connsiteY56" fmla="*/ 239265 h 456886"/>
                <a:gd name="connsiteX57" fmla="*/ 137997 w 497232"/>
                <a:gd name="connsiteY57" fmla="*/ 193127 h 456886"/>
                <a:gd name="connsiteX58" fmla="*/ 169917 w 497232"/>
                <a:gd name="connsiteY58" fmla="*/ 162043 h 456886"/>
                <a:gd name="connsiteX59" fmla="*/ 180483 w 497232"/>
                <a:gd name="connsiteY59" fmla="*/ 173194 h 456886"/>
                <a:gd name="connsiteX60" fmla="*/ 180176 w 497232"/>
                <a:gd name="connsiteY60" fmla="*/ 229396 h 456886"/>
                <a:gd name="connsiteX61" fmla="*/ 190742 w 497232"/>
                <a:gd name="connsiteY61" fmla="*/ 239906 h 456886"/>
                <a:gd name="connsiteX62" fmla="*/ 198938 w 497232"/>
                <a:gd name="connsiteY62" fmla="*/ 239377 h 456886"/>
                <a:gd name="connsiteX63" fmla="*/ 198938 w 497232"/>
                <a:gd name="connsiteY63" fmla="*/ 166224 h 456886"/>
                <a:gd name="connsiteX64" fmla="*/ 230970 w 497232"/>
                <a:gd name="connsiteY64" fmla="*/ 134862 h 456886"/>
                <a:gd name="connsiteX65" fmla="*/ 242121 w 497232"/>
                <a:gd name="connsiteY65" fmla="*/ 146654 h 456886"/>
                <a:gd name="connsiteX66" fmla="*/ 241982 w 497232"/>
                <a:gd name="connsiteY66" fmla="*/ 227863 h 456886"/>
                <a:gd name="connsiteX67" fmla="*/ 241982 w 497232"/>
                <a:gd name="connsiteY67" fmla="*/ 239377 h 456886"/>
                <a:gd name="connsiteX68" fmla="*/ 383602 w 497232"/>
                <a:gd name="connsiteY68" fmla="*/ 158837 h 456886"/>
                <a:gd name="connsiteX69" fmla="*/ 287771 w 497232"/>
                <a:gd name="connsiteY69" fmla="*/ 254249 h 456886"/>
                <a:gd name="connsiteX70" fmla="*/ 287785 w 497232"/>
                <a:gd name="connsiteY70" fmla="*/ 256103 h 456886"/>
                <a:gd name="connsiteX71" fmla="*/ 384634 w 497232"/>
                <a:gd name="connsiteY71" fmla="*/ 350889 h 456886"/>
                <a:gd name="connsiteX72" fmla="*/ 481649 w 497232"/>
                <a:gd name="connsiteY72" fmla="*/ 255947 h 456886"/>
                <a:gd name="connsiteX73" fmla="*/ 386708 w 497232"/>
                <a:gd name="connsiteY73" fmla="*/ 158932 h 456886"/>
                <a:gd name="connsiteX74" fmla="*/ 383602 w 497232"/>
                <a:gd name="connsiteY74" fmla="*/ 158948 h 456886"/>
                <a:gd name="connsiteX75" fmla="*/ 362945 w 497232"/>
                <a:gd name="connsiteY75" fmla="*/ 365552 h 456886"/>
                <a:gd name="connsiteX76" fmla="*/ 362945 w 497232"/>
                <a:gd name="connsiteY76" fmla="*/ 416848 h 456886"/>
                <a:gd name="connsiteX77" fmla="*/ 384801 w 497232"/>
                <a:gd name="connsiteY77" fmla="*/ 440154 h 456886"/>
                <a:gd name="connsiteX78" fmla="*/ 408609 w 497232"/>
                <a:gd name="connsiteY78" fmla="*/ 419915 h 456886"/>
                <a:gd name="connsiteX79" fmla="*/ 407131 w 497232"/>
                <a:gd name="connsiteY79" fmla="*/ 364967 h 456886"/>
                <a:gd name="connsiteX80" fmla="*/ 384829 w 497232"/>
                <a:gd name="connsiteY80" fmla="*/ 366807 h 456886"/>
                <a:gd name="connsiteX81" fmla="*/ 362861 w 497232"/>
                <a:gd name="connsiteY81" fmla="*/ 365552 h 456886"/>
                <a:gd name="connsiteX82" fmla="*/ 232113 w 497232"/>
                <a:gd name="connsiteY82" fmla="*/ 327889 h 456886"/>
                <a:gd name="connsiteX83" fmla="*/ 220181 w 497232"/>
                <a:gd name="connsiteY83" fmla="*/ 319944 h 456886"/>
                <a:gd name="connsiteX84" fmla="*/ 208110 w 497232"/>
                <a:gd name="connsiteY84" fmla="*/ 331932 h 456886"/>
                <a:gd name="connsiteX85" fmla="*/ 217694 w 497232"/>
                <a:gd name="connsiteY85" fmla="*/ 343649 h 456886"/>
                <a:gd name="connsiteX86" fmla="*/ 219624 w 497232"/>
                <a:gd name="connsiteY86" fmla="*/ 343668 h 456886"/>
                <a:gd name="connsiteX87" fmla="*/ 232029 w 497232"/>
                <a:gd name="connsiteY87" fmla="*/ 327889 h 45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97232" h="456886">
                  <a:moveTo>
                    <a:pt x="169722" y="374000"/>
                  </a:moveTo>
                  <a:lnTo>
                    <a:pt x="92332" y="374000"/>
                  </a:lnTo>
                  <a:cubicBezTo>
                    <a:pt x="77696" y="374000"/>
                    <a:pt x="63061" y="374000"/>
                    <a:pt x="48425" y="374000"/>
                  </a:cubicBezTo>
                  <a:cubicBezTo>
                    <a:pt x="20770" y="374000"/>
                    <a:pt x="-139" y="353872"/>
                    <a:pt x="-195" y="326272"/>
                  </a:cubicBezTo>
                  <a:cubicBezTo>
                    <a:pt x="-418" y="233346"/>
                    <a:pt x="-418" y="140345"/>
                    <a:pt x="-195" y="47269"/>
                  </a:cubicBezTo>
                  <a:cubicBezTo>
                    <a:pt x="-195" y="19112"/>
                    <a:pt x="20993" y="-430"/>
                    <a:pt x="50711" y="-514"/>
                  </a:cubicBezTo>
                  <a:cubicBezTo>
                    <a:pt x="115862" y="-681"/>
                    <a:pt x="181012" y="-514"/>
                    <a:pt x="246164" y="-514"/>
                  </a:cubicBezTo>
                  <a:cubicBezTo>
                    <a:pt x="293202" y="-514"/>
                    <a:pt x="340224" y="-514"/>
                    <a:pt x="387226" y="-514"/>
                  </a:cubicBezTo>
                  <a:cubicBezTo>
                    <a:pt x="420457" y="-514"/>
                    <a:pt x="439972" y="19000"/>
                    <a:pt x="440195" y="51813"/>
                  </a:cubicBezTo>
                  <a:cubicBezTo>
                    <a:pt x="440195" y="83733"/>
                    <a:pt x="440195" y="115654"/>
                    <a:pt x="440195" y="147574"/>
                  </a:cubicBezTo>
                  <a:cubicBezTo>
                    <a:pt x="439612" y="153406"/>
                    <a:pt x="442430" y="159057"/>
                    <a:pt x="447443" y="162099"/>
                  </a:cubicBezTo>
                  <a:cubicBezTo>
                    <a:pt x="518978" y="211944"/>
                    <a:pt x="511562" y="315428"/>
                    <a:pt x="433643" y="355070"/>
                  </a:cubicBezTo>
                  <a:cubicBezTo>
                    <a:pt x="426702" y="358611"/>
                    <a:pt x="423050" y="362876"/>
                    <a:pt x="423747" y="371184"/>
                  </a:cubicBezTo>
                  <a:cubicBezTo>
                    <a:pt x="424917" y="385346"/>
                    <a:pt x="425391" y="399592"/>
                    <a:pt x="425642" y="413809"/>
                  </a:cubicBezTo>
                  <a:cubicBezTo>
                    <a:pt x="426060" y="437868"/>
                    <a:pt x="408915" y="456073"/>
                    <a:pt x="386390" y="456296"/>
                  </a:cubicBezTo>
                  <a:cubicBezTo>
                    <a:pt x="363865" y="456519"/>
                    <a:pt x="346803" y="438231"/>
                    <a:pt x="346803" y="414283"/>
                  </a:cubicBezTo>
                  <a:lnTo>
                    <a:pt x="346803" y="374557"/>
                  </a:lnTo>
                  <a:lnTo>
                    <a:pt x="281485" y="374557"/>
                  </a:lnTo>
                  <a:cubicBezTo>
                    <a:pt x="287507" y="393458"/>
                    <a:pt x="293082" y="411607"/>
                    <a:pt x="299215" y="429533"/>
                  </a:cubicBezTo>
                  <a:cubicBezTo>
                    <a:pt x="300743" y="431913"/>
                    <a:pt x="303241" y="433505"/>
                    <a:pt x="306045" y="433882"/>
                  </a:cubicBezTo>
                  <a:cubicBezTo>
                    <a:pt x="310450" y="434606"/>
                    <a:pt x="315357" y="433157"/>
                    <a:pt x="319511" y="434411"/>
                  </a:cubicBezTo>
                  <a:cubicBezTo>
                    <a:pt x="323163" y="435499"/>
                    <a:pt x="326090" y="439039"/>
                    <a:pt x="329352" y="441492"/>
                  </a:cubicBezTo>
                  <a:cubicBezTo>
                    <a:pt x="326118" y="444280"/>
                    <a:pt x="322995" y="447486"/>
                    <a:pt x="319566" y="450162"/>
                  </a:cubicBezTo>
                  <a:cubicBezTo>
                    <a:pt x="318702" y="450832"/>
                    <a:pt x="316779" y="450162"/>
                    <a:pt x="315468" y="450162"/>
                  </a:cubicBezTo>
                  <a:lnTo>
                    <a:pt x="136770" y="450162"/>
                  </a:lnTo>
                  <a:cubicBezTo>
                    <a:pt x="133982" y="450162"/>
                    <a:pt x="130581" y="450887"/>
                    <a:pt x="128574" y="449577"/>
                  </a:cubicBezTo>
                  <a:cubicBezTo>
                    <a:pt x="125786" y="447709"/>
                    <a:pt x="122162" y="444252"/>
                    <a:pt x="122218" y="441520"/>
                  </a:cubicBezTo>
                  <a:cubicBezTo>
                    <a:pt x="122274" y="438788"/>
                    <a:pt x="126650" y="436530"/>
                    <a:pt x="129215" y="434160"/>
                  </a:cubicBezTo>
                  <a:cubicBezTo>
                    <a:pt x="129605" y="433798"/>
                    <a:pt x="130581" y="434160"/>
                    <a:pt x="131250" y="434160"/>
                  </a:cubicBezTo>
                  <a:cubicBezTo>
                    <a:pt x="150765" y="432655"/>
                    <a:pt x="150765" y="432655"/>
                    <a:pt x="156870" y="413865"/>
                  </a:cubicBezTo>
                  <a:cubicBezTo>
                    <a:pt x="160996" y="401013"/>
                    <a:pt x="165094" y="388273"/>
                    <a:pt x="169722" y="374000"/>
                  </a:cubicBezTo>
                  <a:close/>
                  <a:moveTo>
                    <a:pt x="259629" y="239377"/>
                  </a:moveTo>
                  <a:cubicBezTo>
                    <a:pt x="259629" y="231626"/>
                    <a:pt x="260019" y="225047"/>
                    <a:pt x="259629" y="218524"/>
                  </a:cubicBezTo>
                  <a:cubicBezTo>
                    <a:pt x="258932" y="208962"/>
                    <a:pt x="261998" y="203637"/>
                    <a:pt x="272480" y="205505"/>
                  </a:cubicBezTo>
                  <a:cubicBezTo>
                    <a:pt x="280063" y="206843"/>
                    <a:pt x="284105" y="203553"/>
                    <a:pt x="288008" y="197141"/>
                  </a:cubicBezTo>
                  <a:cubicBezTo>
                    <a:pt x="305376" y="168148"/>
                    <a:pt x="331136" y="150752"/>
                    <a:pt x="364478" y="144424"/>
                  </a:cubicBezTo>
                  <a:cubicBezTo>
                    <a:pt x="384411" y="140632"/>
                    <a:pt x="403869" y="142946"/>
                    <a:pt x="423970" y="149414"/>
                  </a:cubicBezTo>
                  <a:cubicBezTo>
                    <a:pt x="423970" y="115960"/>
                    <a:pt x="423970" y="83343"/>
                    <a:pt x="423970" y="50781"/>
                  </a:cubicBezTo>
                  <a:cubicBezTo>
                    <a:pt x="423970" y="28479"/>
                    <a:pt x="411759" y="15906"/>
                    <a:pt x="388983" y="15878"/>
                  </a:cubicBezTo>
                  <a:cubicBezTo>
                    <a:pt x="276096" y="15747"/>
                    <a:pt x="163235" y="15747"/>
                    <a:pt x="50404" y="15878"/>
                  </a:cubicBezTo>
                  <a:cubicBezTo>
                    <a:pt x="28352" y="15878"/>
                    <a:pt x="16337" y="28395"/>
                    <a:pt x="16309" y="50363"/>
                  </a:cubicBezTo>
                  <a:cubicBezTo>
                    <a:pt x="16309" y="125690"/>
                    <a:pt x="16309" y="200961"/>
                    <a:pt x="16309" y="276175"/>
                  </a:cubicBezTo>
                  <a:lnTo>
                    <a:pt x="16309" y="288470"/>
                  </a:lnTo>
                  <a:lnTo>
                    <a:pt x="276160" y="288470"/>
                  </a:lnTo>
                  <a:lnTo>
                    <a:pt x="270585" y="255016"/>
                  </a:lnTo>
                  <a:lnTo>
                    <a:pt x="263308" y="255016"/>
                  </a:lnTo>
                  <a:lnTo>
                    <a:pt x="107610" y="255016"/>
                  </a:lnTo>
                  <a:cubicBezTo>
                    <a:pt x="93671" y="255016"/>
                    <a:pt x="79732" y="255434"/>
                    <a:pt x="65793" y="254570"/>
                  </a:cubicBezTo>
                  <a:cubicBezTo>
                    <a:pt x="62614" y="254375"/>
                    <a:pt x="59715" y="249636"/>
                    <a:pt x="56704" y="246987"/>
                  </a:cubicBezTo>
                  <a:cubicBezTo>
                    <a:pt x="59319" y="244272"/>
                    <a:pt x="62291" y="241927"/>
                    <a:pt x="65542" y="240018"/>
                  </a:cubicBezTo>
                  <a:cubicBezTo>
                    <a:pt x="68330" y="238763"/>
                    <a:pt x="72177" y="239460"/>
                    <a:pt x="76693" y="239237"/>
                  </a:cubicBezTo>
                  <a:cubicBezTo>
                    <a:pt x="76693" y="228839"/>
                    <a:pt x="76888" y="219221"/>
                    <a:pt x="76693" y="209603"/>
                  </a:cubicBezTo>
                  <a:cubicBezTo>
                    <a:pt x="76526" y="203525"/>
                    <a:pt x="78561" y="200626"/>
                    <a:pt x="85056" y="200933"/>
                  </a:cubicBezTo>
                  <a:cubicBezTo>
                    <a:pt x="93420" y="201267"/>
                    <a:pt x="101783" y="201267"/>
                    <a:pt x="110147" y="200933"/>
                  </a:cubicBezTo>
                  <a:cubicBezTo>
                    <a:pt x="117060" y="200598"/>
                    <a:pt x="119402" y="203470"/>
                    <a:pt x="119151" y="210132"/>
                  </a:cubicBezTo>
                  <a:cubicBezTo>
                    <a:pt x="118789" y="219667"/>
                    <a:pt x="119151" y="229229"/>
                    <a:pt x="119151" y="239265"/>
                  </a:cubicBezTo>
                  <a:lnTo>
                    <a:pt x="137997" y="239265"/>
                  </a:lnTo>
                  <a:lnTo>
                    <a:pt x="137997" y="193127"/>
                  </a:lnTo>
                  <a:cubicBezTo>
                    <a:pt x="137997" y="161402"/>
                    <a:pt x="137997" y="161653"/>
                    <a:pt x="169917" y="162043"/>
                  </a:cubicBezTo>
                  <a:cubicBezTo>
                    <a:pt x="178280" y="162043"/>
                    <a:pt x="180678" y="165137"/>
                    <a:pt x="180483" y="173194"/>
                  </a:cubicBezTo>
                  <a:cubicBezTo>
                    <a:pt x="180037" y="191928"/>
                    <a:pt x="180678" y="210662"/>
                    <a:pt x="180176" y="229396"/>
                  </a:cubicBezTo>
                  <a:cubicBezTo>
                    <a:pt x="179981" y="237425"/>
                    <a:pt x="182323" y="241189"/>
                    <a:pt x="190742" y="239906"/>
                  </a:cubicBezTo>
                  <a:cubicBezTo>
                    <a:pt x="193056" y="239572"/>
                    <a:pt x="195425" y="239599"/>
                    <a:pt x="198938" y="239377"/>
                  </a:cubicBezTo>
                  <a:lnTo>
                    <a:pt x="198938" y="166224"/>
                  </a:lnTo>
                  <a:cubicBezTo>
                    <a:pt x="198938" y="134025"/>
                    <a:pt x="198938" y="134332"/>
                    <a:pt x="230970" y="134862"/>
                  </a:cubicBezTo>
                  <a:cubicBezTo>
                    <a:pt x="239891" y="134862"/>
                    <a:pt x="242121" y="138319"/>
                    <a:pt x="242121" y="146654"/>
                  </a:cubicBezTo>
                  <a:cubicBezTo>
                    <a:pt x="241731" y="173724"/>
                    <a:pt x="241982" y="200793"/>
                    <a:pt x="241982" y="227863"/>
                  </a:cubicBezTo>
                  <a:lnTo>
                    <a:pt x="241982" y="239377"/>
                  </a:lnTo>
                  <a:close/>
                  <a:moveTo>
                    <a:pt x="383602" y="158837"/>
                  </a:moveTo>
                  <a:cubicBezTo>
                    <a:pt x="330793" y="158722"/>
                    <a:pt x="287886" y="201440"/>
                    <a:pt x="287771" y="254249"/>
                  </a:cubicBezTo>
                  <a:cubicBezTo>
                    <a:pt x="287771" y="254868"/>
                    <a:pt x="287774" y="255484"/>
                    <a:pt x="287785" y="256103"/>
                  </a:cubicBezTo>
                  <a:cubicBezTo>
                    <a:pt x="288092" y="307957"/>
                    <a:pt x="332000" y="350889"/>
                    <a:pt x="384634" y="350889"/>
                  </a:cubicBezTo>
                  <a:cubicBezTo>
                    <a:pt x="437641" y="351460"/>
                    <a:pt x="481075" y="308954"/>
                    <a:pt x="481649" y="255947"/>
                  </a:cubicBezTo>
                  <a:cubicBezTo>
                    <a:pt x="482221" y="202940"/>
                    <a:pt x="439715" y="159503"/>
                    <a:pt x="386708" y="158932"/>
                  </a:cubicBezTo>
                  <a:cubicBezTo>
                    <a:pt x="385671" y="158920"/>
                    <a:pt x="384636" y="158926"/>
                    <a:pt x="383602" y="158948"/>
                  </a:cubicBezTo>
                  <a:close/>
                  <a:moveTo>
                    <a:pt x="362945" y="365552"/>
                  </a:moveTo>
                  <a:cubicBezTo>
                    <a:pt x="362945" y="383032"/>
                    <a:pt x="362777" y="399954"/>
                    <a:pt x="362945" y="416848"/>
                  </a:cubicBezTo>
                  <a:cubicBezTo>
                    <a:pt x="362646" y="429282"/>
                    <a:pt x="372376" y="439655"/>
                    <a:pt x="384801" y="440154"/>
                  </a:cubicBezTo>
                  <a:cubicBezTo>
                    <a:pt x="396370" y="440712"/>
                    <a:pt x="408191" y="431986"/>
                    <a:pt x="408609" y="419915"/>
                  </a:cubicBezTo>
                  <a:cubicBezTo>
                    <a:pt x="409250" y="401794"/>
                    <a:pt x="407745" y="383673"/>
                    <a:pt x="407131" y="364967"/>
                  </a:cubicBezTo>
                  <a:cubicBezTo>
                    <a:pt x="398768" y="365692"/>
                    <a:pt x="391826" y="366696"/>
                    <a:pt x="384829" y="366807"/>
                  </a:cubicBezTo>
                  <a:cubicBezTo>
                    <a:pt x="377831" y="366919"/>
                    <a:pt x="371196" y="365971"/>
                    <a:pt x="362861" y="365552"/>
                  </a:cubicBezTo>
                  <a:close/>
                  <a:moveTo>
                    <a:pt x="232113" y="327889"/>
                  </a:moveTo>
                  <a:cubicBezTo>
                    <a:pt x="229325" y="325826"/>
                    <a:pt x="225060" y="320697"/>
                    <a:pt x="220181" y="319944"/>
                  </a:cubicBezTo>
                  <a:cubicBezTo>
                    <a:pt x="212738" y="318801"/>
                    <a:pt x="208166" y="324098"/>
                    <a:pt x="208110" y="331932"/>
                  </a:cubicBezTo>
                  <a:cubicBezTo>
                    <a:pt x="207522" y="337814"/>
                    <a:pt x="211812" y="343060"/>
                    <a:pt x="217694" y="343649"/>
                  </a:cubicBezTo>
                  <a:cubicBezTo>
                    <a:pt x="218336" y="343713"/>
                    <a:pt x="218982" y="343721"/>
                    <a:pt x="219624" y="343668"/>
                  </a:cubicBezTo>
                  <a:cubicBezTo>
                    <a:pt x="227151" y="343668"/>
                    <a:pt x="231751" y="339431"/>
                    <a:pt x="232029" y="327889"/>
                  </a:cubicBezTo>
                  <a:close/>
                </a:path>
              </a:pathLst>
            </a:custGeom>
            <a:solidFill>
              <a:schemeClr val="accent5"/>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04" name="Freeform: Shape 103">
              <a:extLst>
                <a:ext uri="{FF2B5EF4-FFF2-40B4-BE49-F238E27FC236}">
                  <a16:creationId xmlns:a16="http://schemas.microsoft.com/office/drawing/2014/main" id="{24451407-CFDA-FADC-C8F4-4237423A422A}"/>
                </a:ext>
              </a:extLst>
            </p:cNvPr>
            <p:cNvSpPr/>
            <p:nvPr/>
          </p:nvSpPr>
          <p:spPr>
            <a:xfrm>
              <a:off x="6027778" y="1723197"/>
              <a:ext cx="264434" cy="110212"/>
            </a:xfrm>
            <a:custGeom>
              <a:avLst/>
              <a:gdLst>
                <a:gd name="connsiteX0" fmla="*/ 247898 w 264434"/>
                <a:gd name="connsiteY0" fmla="*/ 66302 h 110212"/>
                <a:gd name="connsiteX1" fmla="*/ 240288 w 264434"/>
                <a:gd name="connsiteY1" fmla="*/ 65660 h 110212"/>
                <a:gd name="connsiteX2" fmla="*/ 202708 w 264434"/>
                <a:gd name="connsiteY2" fmla="*/ 98835 h 110212"/>
                <a:gd name="connsiteX3" fmla="*/ 184643 w 264434"/>
                <a:gd name="connsiteY3" fmla="*/ 109317 h 110212"/>
                <a:gd name="connsiteX4" fmla="*/ 172293 w 264434"/>
                <a:gd name="connsiteY4" fmla="*/ 92590 h 110212"/>
                <a:gd name="connsiteX5" fmla="*/ 169673 w 264434"/>
                <a:gd name="connsiteY5" fmla="*/ 83056 h 110212"/>
                <a:gd name="connsiteX6" fmla="*/ 137139 w 264434"/>
                <a:gd name="connsiteY6" fmla="*/ 35886 h 110212"/>
                <a:gd name="connsiteX7" fmla="*/ 118795 w 264434"/>
                <a:gd name="connsiteY7" fmla="*/ 34632 h 110212"/>
                <a:gd name="connsiteX8" fmla="*/ 95266 w 264434"/>
                <a:gd name="connsiteY8" fmla="*/ 58301 h 110212"/>
                <a:gd name="connsiteX9" fmla="*/ 84868 w 264434"/>
                <a:gd name="connsiteY9" fmla="*/ 77146 h 110212"/>
                <a:gd name="connsiteX10" fmla="*/ 61701 w 264434"/>
                <a:gd name="connsiteY10" fmla="*/ 86876 h 110212"/>
                <a:gd name="connsiteX11" fmla="*/ 27662 w 264434"/>
                <a:gd name="connsiteY11" fmla="*/ 93956 h 110212"/>
                <a:gd name="connsiteX12" fmla="*/ 6558 w 264434"/>
                <a:gd name="connsiteY12" fmla="*/ 98398 h 110212"/>
                <a:gd name="connsiteX13" fmla="*/ 2117 w 264434"/>
                <a:gd name="connsiteY13" fmla="*/ 77294 h 110212"/>
                <a:gd name="connsiteX14" fmla="*/ 20999 w 264434"/>
                <a:gd name="connsiteY14" fmla="*/ 71654 h 110212"/>
                <a:gd name="connsiteX15" fmla="*/ 59359 w 264434"/>
                <a:gd name="connsiteY15" fmla="*/ 63792 h 110212"/>
                <a:gd name="connsiteX16" fmla="*/ 66329 w 264434"/>
                <a:gd name="connsiteY16" fmla="*/ 59750 h 110212"/>
                <a:gd name="connsiteX17" fmla="*/ 90750 w 264434"/>
                <a:gd name="connsiteY17" fmla="*/ 45365 h 110212"/>
                <a:gd name="connsiteX18" fmla="*/ 107644 w 264434"/>
                <a:gd name="connsiteY18" fmla="*/ 28332 h 110212"/>
                <a:gd name="connsiteX19" fmla="*/ 114892 w 264434"/>
                <a:gd name="connsiteY19" fmla="*/ 13473 h 110212"/>
                <a:gd name="connsiteX20" fmla="*/ 131954 w 264434"/>
                <a:gd name="connsiteY20" fmla="*/ -466 h 110212"/>
                <a:gd name="connsiteX21" fmla="*/ 145363 w 264434"/>
                <a:gd name="connsiteY21" fmla="*/ 16567 h 110212"/>
                <a:gd name="connsiteX22" fmla="*/ 149266 w 264434"/>
                <a:gd name="connsiteY22" fmla="*/ 31426 h 110212"/>
                <a:gd name="connsiteX23" fmla="*/ 173074 w 264434"/>
                <a:gd name="connsiteY23" fmla="*/ 66831 h 110212"/>
                <a:gd name="connsiteX24" fmla="*/ 194930 w 264434"/>
                <a:gd name="connsiteY24" fmla="*/ 80937 h 110212"/>
                <a:gd name="connsiteX25" fmla="*/ 202262 w 264434"/>
                <a:gd name="connsiteY25" fmla="*/ 78819 h 110212"/>
                <a:gd name="connsiteX26" fmla="*/ 220411 w 264434"/>
                <a:gd name="connsiteY26" fmla="*/ 64880 h 110212"/>
                <a:gd name="connsiteX27" fmla="*/ 234127 w 264434"/>
                <a:gd name="connsiteY27" fmla="*/ 44724 h 110212"/>
                <a:gd name="connsiteX28" fmla="*/ 251272 w 264434"/>
                <a:gd name="connsiteY28" fmla="*/ 33378 h 110212"/>
                <a:gd name="connsiteX29" fmla="*/ 263817 w 264434"/>
                <a:gd name="connsiteY29" fmla="*/ 53477 h 110212"/>
                <a:gd name="connsiteX30" fmla="*/ 247898 w 264434"/>
                <a:gd name="connsiteY30" fmla="*/ 66302 h 11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4434" h="110212">
                  <a:moveTo>
                    <a:pt x="247898" y="66302"/>
                  </a:moveTo>
                  <a:cubicBezTo>
                    <a:pt x="243605" y="65883"/>
                    <a:pt x="241208" y="64908"/>
                    <a:pt x="240288" y="65660"/>
                  </a:cubicBezTo>
                  <a:cubicBezTo>
                    <a:pt x="227492" y="76449"/>
                    <a:pt x="213803" y="86485"/>
                    <a:pt x="202708" y="98835"/>
                  </a:cubicBezTo>
                  <a:cubicBezTo>
                    <a:pt x="197132" y="104968"/>
                    <a:pt x="193285" y="111074"/>
                    <a:pt x="184643" y="109317"/>
                  </a:cubicBezTo>
                  <a:cubicBezTo>
                    <a:pt x="176001" y="107561"/>
                    <a:pt x="172126" y="101511"/>
                    <a:pt x="172293" y="92590"/>
                  </a:cubicBezTo>
                  <a:cubicBezTo>
                    <a:pt x="172354" y="89226"/>
                    <a:pt x="171446" y="85917"/>
                    <a:pt x="169673" y="83056"/>
                  </a:cubicBezTo>
                  <a:cubicBezTo>
                    <a:pt x="159051" y="67194"/>
                    <a:pt x="148151" y="51498"/>
                    <a:pt x="137139" y="35886"/>
                  </a:cubicBezTo>
                  <a:cubicBezTo>
                    <a:pt x="131089" y="27300"/>
                    <a:pt x="126406" y="27077"/>
                    <a:pt x="118795" y="34632"/>
                  </a:cubicBezTo>
                  <a:cubicBezTo>
                    <a:pt x="111184" y="42187"/>
                    <a:pt x="103044" y="50355"/>
                    <a:pt x="95266" y="58301"/>
                  </a:cubicBezTo>
                  <a:cubicBezTo>
                    <a:pt x="90109" y="63597"/>
                    <a:pt x="85007" y="68030"/>
                    <a:pt x="84868" y="77146"/>
                  </a:cubicBezTo>
                  <a:cubicBezTo>
                    <a:pt x="84672" y="88018"/>
                    <a:pt x="71598" y="92730"/>
                    <a:pt x="61701" y="86876"/>
                  </a:cubicBezTo>
                  <a:cubicBezTo>
                    <a:pt x="51804" y="81021"/>
                    <a:pt x="34408" y="84394"/>
                    <a:pt x="27662" y="93956"/>
                  </a:cubicBezTo>
                  <a:cubicBezTo>
                    <a:pt x="23062" y="101010"/>
                    <a:pt x="13611" y="103000"/>
                    <a:pt x="6558" y="98398"/>
                  </a:cubicBezTo>
                  <a:cubicBezTo>
                    <a:pt x="-495" y="93798"/>
                    <a:pt x="-2485" y="84350"/>
                    <a:pt x="2117" y="77294"/>
                  </a:cubicBezTo>
                  <a:cubicBezTo>
                    <a:pt x="6187" y="71055"/>
                    <a:pt x="14172" y="68668"/>
                    <a:pt x="20999" y="71654"/>
                  </a:cubicBezTo>
                  <a:cubicBezTo>
                    <a:pt x="34247" y="76469"/>
                    <a:pt x="49075" y="73430"/>
                    <a:pt x="59359" y="63792"/>
                  </a:cubicBezTo>
                  <a:cubicBezTo>
                    <a:pt x="61255" y="61925"/>
                    <a:pt x="64182" y="59499"/>
                    <a:pt x="66329" y="59750"/>
                  </a:cubicBezTo>
                  <a:cubicBezTo>
                    <a:pt x="78428" y="61228"/>
                    <a:pt x="83808" y="52084"/>
                    <a:pt x="90750" y="45365"/>
                  </a:cubicBezTo>
                  <a:cubicBezTo>
                    <a:pt x="96465" y="39789"/>
                    <a:pt x="102068" y="34047"/>
                    <a:pt x="107644" y="28332"/>
                  </a:cubicBezTo>
                  <a:cubicBezTo>
                    <a:pt x="111686" y="24233"/>
                    <a:pt x="115506" y="20832"/>
                    <a:pt x="114892" y="13473"/>
                  </a:cubicBezTo>
                  <a:cubicBezTo>
                    <a:pt x="114140" y="4747"/>
                    <a:pt x="123256" y="-1554"/>
                    <a:pt x="131954" y="-466"/>
                  </a:cubicBezTo>
                  <a:cubicBezTo>
                    <a:pt x="140317" y="537"/>
                    <a:pt x="145224" y="7897"/>
                    <a:pt x="145363" y="16567"/>
                  </a:cubicBezTo>
                  <a:cubicBezTo>
                    <a:pt x="145368" y="21772"/>
                    <a:pt x="146715" y="26890"/>
                    <a:pt x="149266" y="31426"/>
                  </a:cubicBezTo>
                  <a:cubicBezTo>
                    <a:pt x="156793" y="43497"/>
                    <a:pt x="165993" y="54537"/>
                    <a:pt x="173074" y="66831"/>
                  </a:cubicBezTo>
                  <a:cubicBezTo>
                    <a:pt x="177233" y="75175"/>
                    <a:pt x="185613" y="80583"/>
                    <a:pt x="194930" y="80937"/>
                  </a:cubicBezTo>
                  <a:cubicBezTo>
                    <a:pt x="197539" y="81043"/>
                    <a:pt x="200113" y="80299"/>
                    <a:pt x="202262" y="78819"/>
                  </a:cubicBezTo>
                  <a:cubicBezTo>
                    <a:pt x="208479" y="74386"/>
                    <a:pt x="214333" y="69424"/>
                    <a:pt x="220411" y="64880"/>
                  </a:cubicBezTo>
                  <a:cubicBezTo>
                    <a:pt x="227241" y="59694"/>
                    <a:pt x="233931" y="55262"/>
                    <a:pt x="234127" y="44724"/>
                  </a:cubicBezTo>
                  <a:cubicBezTo>
                    <a:pt x="234294" y="36806"/>
                    <a:pt x="243577" y="31900"/>
                    <a:pt x="251272" y="33378"/>
                  </a:cubicBezTo>
                  <a:cubicBezTo>
                    <a:pt x="259635" y="34967"/>
                    <a:pt x="265378" y="44222"/>
                    <a:pt x="263817" y="53477"/>
                  </a:cubicBezTo>
                  <a:cubicBezTo>
                    <a:pt x="262682" y="61258"/>
                    <a:pt x="255743" y="66851"/>
                    <a:pt x="247898" y="66302"/>
                  </a:cubicBezTo>
                  <a:close/>
                </a:path>
              </a:pathLst>
            </a:custGeom>
            <a:solidFill>
              <a:schemeClr val="accent5"/>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05" name="Freeform: Shape 104">
              <a:extLst>
                <a:ext uri="{FF2B5EF4-FFF2-40B4-BE49-F238E27FC236}">
                  <a16:creationId xmlns:a16="http://schemas.microsoft.com/office/drawing/2014/main" id="{A68B558B-6160-24FB-6597-38BF0B04164F}"/>
                </a:ext>
              </a:extLst>
            </p:cNvPr>
            <p:cNvSpPr/>
            <p:nvPr/>
          </p:nvSpPr>
          <p:spPr>
            <a:xfrm>
              <a:off x="6243434" y="1861255"/>
              <a:ext cx="152624" cy="152087"/>
            </a:xfrm>
            <a:custGeom>
              <a:avLst/>
              <a:gdLst>
                <a:gd name="connsiteX0" fmla="*/ 76847 w 152624"/>
                <a:gd name="connsiteY0" fmla="*/ 151491 h 152087"/>
                <a:gd name="connsiteX1" fmla="*/ -344 w 152624"/>
                <a:gd name="connsiteY1" fmla="*/ 76482 h 152087"/>
                <a:gd name="connsiteX2" fmla="*/ -347 w 152624"/>
                <a:gd name="connsiteY2" fmla="*/ 76220 h 152087"/>
                <a:gd name="connsiteX3" fmla="*/ 74450 w 152624"/>
                <a:gd name="connsiteY3" fmla="*/ -584 h 152087"/>
                <a:gd name="connsiteX4" fmla="*/ 152257 w 152624"/>
                <a:gd name="connsiteY4" fmla="*/ 75440 h 152087"/>
                <a:gd name="connsiteX5" fmla="*/ 76847 w 152624"/>
                <a:gd name="connsiteY5" fmla="*/ 151491 h 152087"/>
                <a:gd name="connsiteX6" fmla="*/ 111946 w 152624"/>
                <a:gd name="connsiteY6" fmla="*/ 75440 h 152087"/>
                <a:gd name="connsiteX7" fmla="*/ 75701 w 152624"/>
                <a:gd name="connsiteY7" fmla="*/ 39703 h 152087"/>
                <a:gd name="connsiteX8" fmla="*/ 39967 w 152624"/>
                <a:gd name="connsiteY8" fmla="*/ 75947 h 152087"/>
                <a:gd name="connsiteX9" fmla="*/ 75537 w 152624"/>
                <a:gd name="connsiteY9" fmla="*/ 111681 h 152087"/>
                <a:gd name="connsiteX10" fmla="*/ 111943 w 152624"/>
                <a:gd name="connsiteY10" fmla="*/ 76677 h 152087"/>
                <a:gd name="connsiteX11" fmla="*/ 111946 w 152624"/>
                <a:gd name="connsiteY11" fmla="*/ 75440 h 15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24" h="152087">
                  <a:moveTo>
                    <a:pt x="76847" y="151491"/>
                  </a:moveTo>
                  <a:cubicBezTo>
                    <a:pt x="34818" y="152093"/>
                    <a:pt x="258" y="118511"/>
                    <a:pt x="-344" y="76482"/>
                  </a:cubicBezTo>
                  <a:cubicBezTo>
                    <a:pt x="-344" y="76396"/>
                    <a:pt x="-347" y="76310"/>
                    <a:pt x="-347" y="76220"/>
                  </a:cubicBezTo>
                  <a:cubicBezTo>
                    <a:pt x="-1183" y="35379"/>
                    <a:pt x="33107" y="141"/>
                    <a:pt x="74450" y="-584"/>
                  </a:cubicBezTo>
                  <a:cubicBezTo>
                    <a:pt x="116916" y="-1049"/>
                    <a:pt x="151736" y="32973"/>
                    <a:pt x="152257" y="75440"/>
                  </a:cubicBezTo>
                  <a:cubicBezTo>
                    <a:pt x="152759" y="116560"/>
                    <a:pt x="119027" y="150710"/>
                    <a:pt x="76847" y="151491"/>
                  </a:cubicBezTo>
                  <a:close/>
                  <a:moveTo>
                    <a:pt x="111946" y="75440"/>
                  </a:moveTo>
                  <a:cubicBezTo>
                    <a:pt x="111806" y="55563"/>
                    <a:pt x="95579" y="39563"/>
                    <a:pt x="75701" y="39703"/>
                  </a:cubicBezTo>
                  <a:cubicBezTo>
                    <a:pt x="55827" y="39842"/>
                    <a:pt x="39825" y="56070"/>
                    <a:pt x="39967" y="75947"/>
                  </a:cubicBezTo>
                  <a:cubicBezTo>
                    <a:pt x="40104" y="95562"/>
                    <a:pt x="55925" y="111453"/>
                    <a:pt x="75537" y="111681"/>
                  </a:cubicBezTo>
                  <a:cubicBezTo>
                    <a:pt x="95255" y="112069"/>
                    <a:pt x="111555" y="96396"/>
                    <a:pt x="111943" y="76677"/>
                  </a:cubicBezTo>
                  <a:cubicBezTo>
                    <a:pt x="111951" y="76265"/>
                    <a:pt x="111951" y="75852"/>
                    <a:pt x="111946" y="75440"/>
                  </a:cubicBezTo>
                  <a:close/>
                </a:path>
              </a:pathLst>
            </a:custGeom>
            <a:solidFill>
              <a:schemeClr val="accent5"/>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06" name="Freeform: Shape 105">
              <a:extLst>
                <a:ext uri="{FF2B5EF4-FFF2-40B4-BE49-F238E27FC236}">
                  <a16:creationId xmlns:a16="http://schemas.microsoft.com/office/drawing/2014/main" id="{7933D6B6-E15C-03A1-9EC4-EFC3CBD33F82}"/>
                </a:ext>
              </a:extLst>
            </p:cNvPr>
            <p:cNvSpPr/>
            <p:nvPr/>
          </p:nvSpPr>
          <p:spPr>
            <a:xfrm>
              <a:off x="6299197" y="1921643"/>
              <a:ext cx="41124" cy="35969"/>
            </a:xfrm>
            <a:custGeom>
              <a:avLst/>
              <a:gdLst>
                <a:gd name="connsiteX0" fmla="*/ 31705 w 41124"/>
                <a:gd name="connsiteY0" fmla="*/ -589 h 35969"/>
                <a:gd name="connsiteX1" fmla="*/ 35274 w 41124"/>
                <a:gd name="connsiteY1" fmla="*/ 28460 h 35969"/>
                <a:gd name="connsiteX2" fmla="*/ 7242 w 41124"/>
                <a:gd name="connsiteY2" fmla="*/ 30579 h 35969"/>
                <a:gd name="connsiteX3" fmla="*/ 5807 w 41124"/>
                <a:gd name="connsiteY3" fmla="*/ 29213 h 35969"/>
                <a:gd name="connsiteX4" fmla="*/ 7396 w 41124"/>
                <a:gd name="connsiteY4" fmla="*/ 554 h 35969"/>
                <a:gd name="connsiteX5" fmla="*/ 20889 w 41124"/>
                <a:gd name="connsiteY5" fmla="*/ 8918 h 35969"/>
                <a:gd name="connsiteX6" fmla="*/ 31705 w 41124"/>
                <a:gd name="connsiteY6" fmla="*/ -589 h 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4" h="35969">
                  <a:moveTo>
                    <a:pt x="31705" y="-589"/>
                  </a:moveTo>
                  <a:cubicBezTo>
                    <a:pt x="42076" y="7412"/>
                    <a:pt x="43916" y="18926"/>
                    <a:pt x="35274" y="28460"/>
                  </a:cubicBezTo>
                  <a:cubicBezTo>
                    <a:pt x="28118" y="36785"/>
                    <a:pt x="15570" y="37733"/>
                    <a:pt x="7242" y="30579"/>
                  </a:cubicBezTo>
                  <a:cubicBezTo>
                    <a:pt x="6743" y="30147"/>
                    <a:pt x="6264" y="29693"/>
                    <a:pt x="5807" y="29213"/>
                  </a:cubicBezTo>
                  <a:cubicBezTo>
                    <a:pt x="-3281" y="19930"/>
                    <a:pt x="-1971" y="8109"/>
                    <a:pt x="7396" y="554"/>
                  </a:cubicBezTo>
                  <a:cubicBezTo>
                    <a:pt x="12302" y="3844"/>
                    <a:pt x="16456" y="8695"/>
                    <a:pt x="20889" y="8918"/>
                  </a:cubicBezTo>
                  <a:cubicBezTo>
                    <a:pt x="24067" y="9169"/>
                    <a:pt x="27635" y="3231"/>
                    <a:pt x="31705" y="-589"/>
                  </a:cubicBezTo>
                  <a:close/>
                </a:path>
              </a:pathLst>
            </a:custGeom>
            <a:solidFill>
              <a:schemeClr val="accent5"/>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sp>
        <p:nvSpPr>
          <p:cNvPr id="107" name="Arrow: Right 106">
            <a:extLst>
              <a:ext uri="{FF2B5EF4-FFF2-40B4-BE49-F238E27FC236}">
                <a16:creationId xmlns:a16="http://schemas.microsoft.com/office/drawing/2014/main" id="{1F7C4F74-3731-7B31-9038-8038F691F512}"/>
              </a:ext>
            </a:extLst>
          </p:cNvPr>
          <p:cNvSpPr/>
          <p:nvPr/>
        </p:nvSpPr>
        <p:spPr>
          <a:xfrm rot="5400000">
            <a:off x="7576718" y="4869500"/>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8" name="Arrow: Right 107">
            <a:extLst>
              <a:ext uri="{FF2B5EF4-FFF2-40B4-BE49-F238E27FC236}">
                <a16:creationId xmlns:a16="http://schemas.microsoft.com/office/drawing/2014/main" id="{5EFF6AC4-9078-99E7-5EBF-566FAEB8AF3B}"/>
              </a:ext>
            </a:extLst>
          </p:cNvPr>
          <p:cNvSpPr/>
          <p:nvPr/>
        </p:nvSpPr>
        <p:spPr>
          <a:xfrm rot="5400000">
            <a:off x="7583999" y="2565155"/>
            <a:ext cx="541538" cy="299041"/>
          </a:xfrm>
          <a:prstGeom prst="rightArrow">
            <a:avLst/>
          </a:prstGeom>
          <a:solidFill>
            <a:srgbClr val="0072BC"/>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9" name="Rectangle 108">
            <a:extLst>
              <a:ext uri="{FF2B5EF4-FFF2-40B4-BE49-F238E27FC236}">
                <a16:creationId xmlns:a16="http://schemas.microsoft.com/office/drawing/2014/main" id="{EBD9DA95-B842-6185-B9AF-6D6E9E9D832E}"/>
              </a:ext>
            </a:extLst>
          </p:cNvPr>
          <p:cNvSpPr/>
          <p:nvPr/>
        </p:nvSpPr>
        <p:spPr>
          <a:xfrm>
            <a:off x="182774" y="628210"/>
            <a:ext cx="12009225" cy="54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i="0" u="none" strike="noStrike" kern="1200" cap="none" spc="0" normalizeH="0" baseline="0" noProof="0">
                <a:ln>
                  <a:noFill/>
                </a:ln>
                <a:solidFill>
                  <a:schemeClr val="tx1"/>
                </a:solidFill>
                <a:effectLst/>
                <a:uLnTx/>
                <a:uFillTx/>
                <a:latin typeface="Arial"/>
                <a:cs typeface="+mn-cs"/>
              </a:rPr>
              <a:t>Approach is to transform SRE operations through short-term, long-term initiatives and roadmap to have a target state where SRE is provided as a Service to bank consumers like business value streams and engineering.</a:t>
            </a:r>
            <a:endParaRPr kumimoji="1" lang="en-IN" sz="1200" i="0" u="none" strike="noStrike" kern="1200" cap="none" spc="0" normalizeH="0" baseline="0" noProof="0">
              <a:ln>
                <a:noFill/>
              </a:ln>
              <a:solidFill>
                <a:schemeClr val="tx1"/>
              </a:solidFill>
              <a:effectLst/>
              <a:uLnTx/>
              <a:uFillTx/>
              <a:latin typeface="Arial"/>
              <a:cs typeface="+mn-cs"/>
            </a:endParaRPr>
          </a:p>
        </p:txBody>
      </p:sp>
    </p:spTree>
    <p:extLst>
      <p:ext uri="{BB962C8B-B14F-4D97-AF65-F5344CB8AC3E}">
        <p14:creationId xmlns:p14="http://schemas.microsoft.com/office/powerpoint/2010/main" val="166956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3">
            <a:extLst>
              <a:ext uri="{FF2B5EF4-FFF2-40B4-BE49-F238E27FC236}">
                <a16:creationId xmlns:a16="http://schemas.microsoft.com/office/drawing/2014/main" id="{AC851B0B-96B2-3BFD-E297-0020C1D921F5}"/>
              </a:ext>
            </a:extLst>
          </p:cNvPr>
          <p:cNvSpPr>
            <a:spLocks noGrp="1"/>
          </p:cNvSpPr>
          <p:nvPr>
            <p:ph type="title"/>
          </p:nvPr>
        </p:nvSpPr>
        <p:spPr>
          <a:xfrm>
            <a:off x="228600" y="206830"/>
            <a:ext cx="11734799" cy="533400"/>
          </a:xfrm>
        </p:spPr>
        <p:txBody>
          <a:bodyPr/>
          <a:lstStyle/>
          <a:p>
            <a:r>
              <a:rPr kumimoji="0" lang="en-US">
                <a:solidFill>
                  <a:srgbClr val="070F26"/>
                </a:solidFill>
                <a:latin typeface="Georgia" panose="02040502050405020303" pitchFamily="18" charset="0"/>
              </a:rPr>
              <a:t>NTT DATA’s SRE Accelerators</a:t>
            </a:r>
            <a:endParaRPr kumimoji="0" lang="en-IN">
              <a:solidFill>
                <a:srgbClr val="070F26"/>
              </a:solidFill>
              <a:latin typeface="Georgia" panose="02040502050405020303" pitchFamily="18" charset="0"/>
            </a:endParaRPr>
          </a:p>
        </p:txBody>
      </p:sp>
      <p:grpSp>
        <p:nvGrpSpPr>
          <p:cNvPr id="3" name="Group 2">
            <a:extLst>
              <a:ext uri="{FF2B5EF4-FFF2-40B4-BE49-F238E27FC236}">
                <a16:creationId xmlns:a16="http://schemas.microsoft.com/office/drawing/2014/main" id="{F0FCA85D-0C10-7034-3F92-A70ADBEC51E1}"/>
              </a:ext>
            </a:extLst>
          </p:cNvPr>
          <p:cNvGrpSpPr/>
          <p:nvPr/>
        </p:nvGrpSpPr>
        <p:grpSpPr>
          <a:xfrm>
            <a:off x="4574979" y="2243780"/>
            <a:ext cx="3043444" cy="2671182"/>
            <a:chOff x="4605678" y="2642706"/>
            <a:chExt cx="3043444" cy="2671182"/>
          </a:xfrm>
        </p:grpSpPr>
        <p:grpSp>
          <p:nvGrpSpPr>
            <p:cNvPr id="4" name="Group 3">
              <a:extLst>
                <a:ext uri="{FF2B5EF4-FFF2-40B4-BE49-F238E27FC236}">
                  <a16:creationId xmlns:a16="http://schemas.microsoft.com/office/drawing/2014/main" id="{26E02310-97F4-169C-F5F4-AED4F1726E1D}"/>
                </a:ext>
              </a:extLst>
            </p:cNvPr>
            <p:cNvGrpSpPr/>
            <p:nvPr/>
          </p:nvGrpSpPr>
          <p:grpSpPr>
            <a:xfrm>
              <a:off x="4605678" y="2642706"/>
              <a:ext cx="3043444" cy="2671182"/>
              <a:chOff x="4295800" y="2453002"/>
              <a:chExt cx="2429164" cy="2132038"/>
            </a:xfrm>
          </p:grpSpPr>
          <p:sp>
            <p:nvSpPr>
              <p:cNvPr id="6" name="Google Shape;12727;p73">
                <a:extLst>
                  <a:ext uri="{FF2B5EF4-FFF2-40B4-BE49-F238E27FC236}">
                    <a16:creationId xmlns:a16="http://schemas.microsoft.com/office/drawing/2014/main" id="{8C0FC715-629F-2F66-19D1-CF5923FA645E}"/>
                  </a:ext>
                </a:extLst>
              </p:cNvPr>
              <p:cNvSpPr/>
              <p:nvPr/>
            </p:nvSpPr>
            <p:spPr>
              <a:xfrm>
                <a:off x="5074437" y="3799880"/>
                <a:ext cx="1396792" cy="785160"/>
              </a:xfrm>
              <a:custGeom>
                <a:avLst/>
                <a:gdLst/>
                <a:ahLst/>
                <a:cxnLst/>
                <a:rect l="l" t="t" r="r" b="b"/>
                <a:pathLst>
                  <a:path w="142956" h="80358" fill="none" extrusionOk="0">
                    <a:moveTo>
                      <a:pt x="0" y="50612"/>
                    </a:moveTo>
                    <a:cubicBezTo>
                      <a:pt x="53053" y="80357"/>
                      <a:pt x="120314" y="56605"/>
                      <a:pt x="142956" y="0"/>
                    </a:cubicBezTo>
                  </a:path>
                </a:pathLst>
              </a:custGeom>
              <a:noFill/>
              <a:ln w="19050" cap="flat" cmpd="sng">
                <a:solidFill>
                  <a:schemeClr val="accent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7" name="Google Shape;12728;p73">
                <a:extLst>
                  <a:ext uri="{FF2B5EF4-FFF2-40B4-BE49-F238E27FC236}">
                    <a16:creationId xmlns:a16="http://schemas.microsoft.com/office/drawing/2014/main" id="{93EC74B1-E564-A7E0-D6F7-F1D03B68A09A}"/>
                  </a:ext>
                </a:extLst>
              </p:cNvPr>
              <p:cNvSpPr/>
              <p:nvPr/>
            </p:nvSpPr>
            <p:spPr>
              <a:xfrm>
                <a:off x="4573379" y="3303225"/>
                <a:ext cx="132316" cy="62465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19050" cap="flat" cmpd="sng">
                <a:solidFill>
                  <a:schemeClr val="accent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8" name="Google Shape;12729;p73">
                <a:extLst>
                  <a:ext uri="{FF2B5EF4-FFF2-40B4-BE49-F238E27FC236}">
                    <a16:creationId xmlns:a16="http://schemas.microsoft.com/office/drawing/2014/main" id="{2AA0B94E-F087-9085-6BFE-5D7D8A7BD10E}"/>
                  </a:ext>
                </a:extLst>
              </p:cNvPr>
              <p:cNvSpPr/>
              <p:nvPr/>
            </p:nvSpPr>
            <p:spPr>
              <a:xfrm>
                <a:off x="4710023" y="2453002"/>
                <a:ext cx="2012772" cy="984708"/>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19050" cap="flat" cmpd="sng">
                <a:solidFill>
                  <a:schemeClr val="accent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9" name="Google Shape;12730;p73">
                <a:extLst>
                  <a:ext uri="{FF2B5EF4-FFF2-40B4-BE49-F238E27FC236}">
                    <a16:creationId xmlns:a16="http://schemas.microsoft.com/office/drawing/2014/main" id="{14B17957-E841-EE5B-4CCA-E38F29EF52DA}"/>
                  </a:ext>
                </a:extLst>
              </p:cNvPr>
              <p:cNvSpPr/>
              <p:nvPr/>
            </p:nvSpPr>
            <p:spPr>
              <a:xfrm>
                <a:off x="6373587" y="2509399"/>
                <a:ext cx="294980" cy="29498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10" name="Google Shape;12731;p73">
                <a:extLst>
                  <a:ext uri="{FF2B5EF4-FFF2-40B4-BE49-F238E27FC236}">
                    <a16:creationId xmlns:a16="http://schemas.microsoft.com/office/drawing/2014/main" id="{F34B26F5-F25E-11E1-180B-8CBB071DD4DA}"/>
                  </a:ext>
                </a:extLst>
              </p:cNvPr>
              <p:cNvSpPr/>
              <p:nvPr/>
            </p:nvSpPr>
            <p:spPr>
              <a:xfrm>
                <a:off x="4315274" y="3307563"/>
                <a:ext cx="2025786" cy="1034588"/>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19050" cap="flat" cmpd="sng">
                <a:solidFill>
                  <a:schemeClr val="tx2"/>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11" name="Google Shape;12732;p73">
                <a:extLst>
                  <a:ext uri="{FF2B5EF4-FFF2-40B4-BE49-F238E27FC236}">
                    <a16:creationId xmlns:a16="http://schemas.microsoft.com/office/drawing/2014/main" id="{4544722D-E72D-E9B2-244E-8EA0A26214C6}"/>
                  </a:ext>
                </a:extLst>
              </p:cNvPr>
              <p:cNvSpPr/>
              <p:nvPr/>
            </p:nvSpPr>
            <p:spPr>
              <a:xfrm>
                <a:off x="4853175" y="2498553"/>
                <a:ext cx="1568142" cy="939157"/>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19050" cap="flat" cmpd="sng">
                <a:solidFill>
                  <a:schemeClr val="tx2"/>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12" name="Google Shape;12733;p73">
                <a:extLst>
                  <a:ext uri="{FF2B5EF4-FFF2-40B4-BE49-F238E27FC236}">
                    <a16:creationId xmlns:a16="http://schemas.microsoft.com/office/drawing/2014/main" id="{65C0CA71-9386-4FEA-EE74-ABF65CE873CE}"/>
                  </a:ext>
                </a:extLst>
              </p:cNvPr>
              <p:cNvSpPr/>
              <p:nvPr/>
            </p:nvSpPr>
            <p:spPr>
              <a:xfrm>
                <a:off x="4295800" y="2609167"/>
                <a:ext cx="2025725" cy="167987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solidFill>
                <a:schemeClr val="accent2"/>
              </a:solidFill>
              <a:ln w="19050"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13" name="Google Shape;12734;p73">
                <a:extLst>
                  <a:ext uri="{FF2B5EF4-FFF2-40B4-BE49-F238E27FC236}">
                    <a16:creationId xmlns:a16="http://schemas.microsoft.com/office/drawing/2014/main" id="{4F9EF206-D5CF-52ED-E140-EDC8A0B09EB2}"/>
                  </a:ext>
                </a:extLst>
              </p:cNvPr>
              <p:cNvSpPr/>
              <p:nvPr/>
            </p:nvSpPr>
            <p:spPr>
              <a:xfrm>
                <a:off x="4718700" y="2760996"/>
                <a:ext cx="2006264" cy="147054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solidFill>
                <a:schemeClr val="bg2"/>
              </a:solidFill>
              <a:ln w="19050" cap="flat" cmpd="sng">
                <a:solidFill>
                  <a:schemeClr val="bg2"/>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14" name="Google Shape;12735;p73">
                <a:extLst>
                  <a:ext uri="{FF2B5EF4-FFF2-40B4-BE49-F238E27FC236}">
                    <a16:creationId xmlns:a16="http://schemas.microsoft.com/office/drawing/2014/main" id="{ECD8005A-02F4-4966-DD28-E7B2D1033339}"/>
                  </a:ext>
                </a:extLst>
              </p:cNvPr>
              <p:cNvSpPr/>
              <p:nvPr/>
            </p:nvSpPr>
            <p:spPr>
              <a:xfrm>
                <a:off x="6373587" y="3485411"/>
                <a:ext cx="294980" cy="294989"/>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15" name="Google Shape;12736;p73">
                <a:extLst>
                  <a:ext uri="{FF2B5EF4-FFF2-40B4-BE49-F238E27FC236}">
                    <a16:creationId xmlns:a16="http://schemas.microsoft.com/office/drawing/2014/main" id="{F5B9743D-0864-48EA-5A62-4C853B8EC7F7}"/>
                  </a:ext>
                </a:extLst>
              </p:cNvPr>
              <p:cNvSpPr/>
              <p:nvPr/>
            </p:nvSpPr>
            <p:spPr>
              <a:xfrm>
                <a:off x="5000655" y="2919322"/>
                <a:ext cx="1123513" cy="1088816"/>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solidFill>
                <a:schemeClr val="accent1"/>
              </a:solid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16" name="Google Shape;12737;p73">
                <a:extLst>
                  <a:ext uri="{FF2B5EF4-FFF2-40B4-BE49-F238E27FC236}">
                    <a16:creationId xmlns:a16="http://schemas.microsoft.com/office/drawing/2014/main" id="{F60F2A26-EE9C-D556-DC61-A2B116DB0716}"/>
                  </a:ext>
                </a:extLst>
              </p:cNvPr>
              <p:cNvSpPr/>
              <p:nvPr/>
            </p:nvSpPr>
            <p:spPr>
              <a:xfrm>
                <a:off x="4328289" y="3982098"/>
                <a:ext cx="294990" cy="297149"/>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17" name="Google Shape;12738;p73">
                <a:extLst>
                  <a:ext uri="{FF2B5EF4-FFF2-40B4-BE49-F238E27FC236}">
                    <a16:creationId xmlns:a16="http://schemas.microsoft.com/office/drawing/2014/main" id="{E28FE1C7-1ADC-A7E7-B7B9-BECEAEF1A824}"/>
                  </a:ext>
                </a:extLst>
              </p:cNvPr>
              <p:cNvSpPr/>
              <p:nvPr/>
            </p:nvSpPr>
            <p:spPr>
              <a:xfrm>
                <a:off x="4328289" y="2999579"/>
                <a:ext cx="294990" cy="29498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19050" cap="flat" cmpd="sng">
                <a:solidFill>
                  <a:schemeClr val="accent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grpSp>
        <p:sp>
          <p:nvSpPr>
            <p:cNvPr id="5" name="TextBox 4">
              <a:extLst>
                <a:ext uri="{FF2B5EF4-FFF2-40B4-BE49-F238E27FC236}">
                  <a16:creationId xmlns:a16="http://schemas.microsoft.com/office/drawing/2014/main" id="{E1047989-60DB-5451-F2AE-705521ACB93C}"/>
                </a:ext>
              </a:extLst>
            </p:cNvPr>
            <p:cNvSpPr txBox="1"/>
            <p:nvPr/>
          </p:nvSpPr>
          <p:spPr>
            <a:xfrm>
              <a:off x="5552223" y="3742512"/>
              <a:ext cx="13037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404040"/>
                  </a:solidFill>
                  <a:effectLst/>
                  <a:uLnTx/>
                  <a:uFillTx/>
                  <a:latin typeface="Arial"/>
                  <a:cs typeface="+mn-cs"/>
                </a:rPr>
                <a:t>Accelerators </a:t>
              </a:r>
              <a:endParaRPr kumimoji="0" lang="en-IN" sz="1400" b="1" i="1" u="none" strike="noStrike" kern="1200" cap="none" spc="0" normalizeH="0" baseline="0" noProof="0">
                <a:ln>
                  <a:noFill/>
                </a:ln>
                <a:solidFill>
                  <a:srgbClr val="404040"/>
                </a:solidFill>
                <a:effectLst/>
                <a:uLnTx/>
                <a:uFillTx/>
                <a:latin typeface="Arial"/>
                <a:cs typeface="+mn-cs"/>
              </a:endParaRPr>
            </a:p>
          </p:txBody>
        </p:sp>
      </p:grpSp>
      <p:sp>
        <p:nvSpPr>
          <p:cNvPr id="18" name="Rectangle 17">
            <a:extLst>
              <a:ext uri="{FF2B5EF4-FFF2-40B4-BE49-F238E27FC236}">
                <a16:creationId xmlns:a16="http://schemas.microsoft.com/office/drawing/2014/main" id="{AAE59746-6FA7-0371-E59C-29C2DDE6EFAA}"/>
              </a:ext>
            </a:extLst>
          </p:cNvPr>
          <p:cNvSpPr/>
          <p:nvPr/>
        </p:nvSpPr>
        <p:spPr>
          <a:xfrm>
            <a:off x="7690600" y="940131"/>
            <a:ext cx="4176464" cy="244242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19" name="Rectangle 18">
            <a:extLst>
              <a:ext uri="{FF2B5EF4-FFF2-40B4-BE49-F238E27FC236}">
                <a16:creationId xmlns:a16="http://schemas.microsoft.com/office/drawing/2014/main" id="{89526AA9-F147-8ED6-DE12-EDBAE68ECD5F}"/>
              </a:ext>
            </a:extLst>
          </p:cNvPr>
          <p:cNvSpPr/>
          <p:nvPr/>
        </p:nvSpPr>
        <p:spPr>
          <a:xfrm>
            <a:off x="7690600" y="3691423"/>
            <a:ext cx="4176464" cy="241347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20" name="Rectangle 19">
            <a:extLst>
              <a:ext uri="{FF2B5EF4-FFF2-40B4-BE49-F238E27FC236}">
                <a16:creationId xmlns:a16="http://schemas.microsoft.com/office/drawing/2014/main" id="{162697C9-E0B3-7E71-AE87-52FC1945296D}"/>
              </a:ext>
            </a:extLst>
          </p:cNvPr>
          <p:cNvSpPr/>
          <p:nvPr/>
        </p:nvSpPr>
        <p:spPr>
          <a:xfrm>
            <a:off x="329977" y="3817573"/>
            <a:ext cx="4176464" cy="22775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21" name="Rectangle 20">
            <a:extLst>
              <a:ext uri="{FF2B5EF4-FFF2-40B4-BE49-F238E27FC236}">
                <a16:creationId xmlns:a16="http://schemas.microsoft.com/office/drawing/2014/main" id="{64C413B3-9C4A-6E63-887F-7517ABAD0AF5}"/>
              </a:ext>
            </a:extLst>
          </p:cNvPr>
          <p:cNvSpPr/>
          <p:nvPr/>
        </p:nvSpPr>
        <p:spPr>
          <a:xfrm>
            <a:off x="325588" y="1031459"/>
            <a:ext cx="4176464" cy="22775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sp>
        <p:nvSpPr>
          <p:cNvPr id="22" name="TextBox 21">
            <a:extLst>
              <a:ext uri="{FF2B5EF4-FFF2-40B4-BE49-F238E27FC236}">
                <a16:creationId xmlns:a16="http://schemas.microsoft.com/office/drawing/2014/main" id="{61C86C4D-5907-5661-7E88-0913D6C847C9}"/>
              </a:ext>
            </a:extLst>
          </p:cNvPr>
          <p:cNvSpPr txBox="1"/>
          <p:nvPr/>
        </p:nvSpPr>
        <p:spPr>
          <a:xfrm>
            <a:off x="7795057" y="1363841"/>
            <a:ext cx="3952561"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SLI, SLO and Error Budget </a:t>
            </a: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are crucial components of SRE. They help quantify the performance and reliability of services and set expectations for users and stakeholders. We have defined templates for the metrics (VALET) that can be used for a quick baseline setup.</a:t>
            </a:r>
            <a:endParaRPr kumimoji="0" lang="en-IN" sz="1100" b="0" i="0" u="none" strike="noStrike" kern="1200" cap="none" spc="0" normalizeH="0" baseline="0" noProof="0">
              <a:ln>
                <a:noFill/>
              </a:ln>
              <a:solidFill>
                <a:srgbClr val="404040"/>
              </a:solidFill>
              <a:effectLst/>
              <a:uLnTx/>
              <a:uFillTx/>
              <a:latin typeface="Arial"/>
              <a:ea typeface="Calibri" panose="020F0502020204030204" pitchFamily="34"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V=Volume;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A=Availability;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L=Latency;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E=Errors;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T=Tickets</a:t>
            </a:r>
            <a:endParaRPr kumimoji="0" lang="en-IN" sz="1100" b="0" i="0" u="none" strike="noStrike" kern="1200" cap="none" spc="0" normalizeH="0" baseline="0" noProof="0">
              <a:ln>
                <a:noFill/>
              </a:ln>
              <a:solidFill>
                <a:srgbClr val="404040"/>
              </a:solidFill>
              <a:effectLst/>
              <a:uLnTx/>
              <a:uFillTx/>
              <a:latin typeface="Arial"/>
              <a:ea typeface="Calibri" panose="020F0502020204030204" pitchFamily="34" charset="0"/>
              <a:cs typeface="+mn-cs"/>
            </a:endParaRPr>
          </a:p>
        </p:txBody>
      </p:sp>
      <p:sp>
        <p:nvSpPr>
          <p:cNvPr id="23" name="TextBox 22">
            <a:extLst>
              <a:ext uri="{FF2B5EF4-FFF2-40B4-BE49-F238E27FC236}">
                <a16:creationId xmlns:a16="http://schemas.microsoft.com/office/drawing/2014/main" id="{1F78BB67-5011-3EEA-523E-B90A7BA610BC}"/>
              </a:ext>
            </a:extLst>
          </p:cNvPr>
          <p:cNvSpPr txBox="1"/>
          <p:nvPr/>
        </p:nvSpPr>
        <p:spPr>
          <a:xfrm>
            <a:off x="7683105" y="4213236"/>
            <a:ext cx="4176464" cy="1631216"/>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Single Plane of Glass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Comprehensive observability strategy is necessary for effective SRE. We have predefined dashboards in Grafana (an open-source tool) for SRE that can be reused by importing JSON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Integration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We have developed tool-agnostic Python scripts that facilitate connections to various sources, such as Splunk, AppDynamics, </a:t>
            </a:r>
            <a:r>
              <a:rPr kumimoji="0" lang="en-GB" sz="1000" b="0" i="0" u="none" strike="noStrike" kern="1200" cap="none" spc="0" normalizeH="0" baseline="0" noProof="0" err="1">
                <a:ln>
                  <a:noFill/>
                </a:ln>
                <a:solidFill>
                  <a:srgbClr val="0E101A"/>
                </a:solidFill>
                <a:effectLst/>
                <a:uLnTx/>
                <a:uFillTx/>
                <a:latin typeface="Arial"/>
                <a:ea typeface="Calibri" panose="020F0502020204030204" pitchFamily="34" charset="0"/>
                <a:cs typeface="+mn-cs"/>
              </a:rPr>
              <a:t>InfluxDB</a:t>
            </a:r>
            <a:r>
              <a:rPr kumimoji="0" lang="en-GB"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 and more, enabling the retrieval of key application performance metrics and data transmission to databases. </a:t>
            </a:r>
            <a:endParaRPr kumimoji="0" lang="en-IN" sz="100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p:txBody>
      </p:sp>
      <p:sp>
        <p:nvSpPr>
          <p:cNvPr id="24" name="TextBox 23">
            <a:extLst>
              <a:ext uri="{FF2B5EF4-FFF2-40B4-BE49-F238E27FC236}">
                <a16:creationId xmlns:a16="http://schemas.microsoft.com/office/drawing/2014/main" id="{F1B61232-6B9E-D64A-9FDA-0B00065D154C}"/>
              </a:ext>
            </a:extLst>
          </p:cNvPr>
          <p:cNvSpPr txBox="1"/>
          <p:nvPr/>
        </p:nvSpPr>
        <p:spPr>
          <a:xfrm>
            <a:off x="366180" y="4283530"/>
            <a:ext cx="3950576" cy="1708160"/>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Splunk Configuration Changes</a:t>
            </a:r>
            <a:r>
              <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Pipeline that can be integrated to enable a configuration-as-code approach for managing Splunk settings. This streamlines the process of updating and maintaining Splunk configurations.</a:t>
            </a:r>
            <a:endParaRPr kumimoji="0" lang="en-IN"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0E101A"/>
                </a:solidFill>
                <a:effectLst/>
                <a:uLnTx/>
                <a:uFillTx/>
                <a:latin typeface="Arial"/>
                <a:ea typeface="Calibri" panose="020F0502020204030204" pitchFamily="34" charset="0"/>
                <a:cs typeface="+mn-cs"/>
              </a:rPr>
              <a:t>Certificate Renewal </a:t>
            </a:r>
            <a:r>
              <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rPr>
              <a:t>Microservice that automates the renewal of certificates hosted on Venafi. The service ensures the timely renewal of certificates and automatically pushes updated certificates to the relevant application repositories.</a:t>
            </a:r>
            <a:endParaRPr kumimoji="0" lang="en-IN" sz="1050" b="0" i="0" u="none" strike="noStrike" kern="1200" cap="none" spc="0" normalizeH="0" baseline="0" noProof="0">
              <a:ln>
                <a:noFill/>
              </a:ln>
              <a:solidFill>
                <a:srgbClr val="0E101A"/>
              </a:solidFill>
              <a:effectLst/>
              <a:uLnTx/>
              <a:uFillTx/>
              <a:latin typeface="Arial"/>
              <a:ea typeface="Calibri" panose="020F0502020204030204" pitchFamily="34" charset="0"/>
              <a:cs typeface="+mn-cs"/>
            </a:endParaRPr>
          </a:p>
        </p:txBody>
      </p:sp>
      <p:pic>
        <p:nvPicPr>
          <p:cNvPr id="25" name="Picture 24">
            <a:extLst>
              <a:ext uri="{FF2B5EF4-FFF2-40B4-BE49-F238E27FC236}">
                <a16:creationId xmlns:a16="http://schemas.microsoft.com/office/drawing/2014/main" id="{2A593276-1E53-3CDE-7197-E64994F873CA}"/>
              </a:ext>
            </a:extLst>
          </p:cNvPr>
          <p:cNvPicPr>
            <a:picLocks noChangeAspect="1"/>
          </p:cNvPicPr>
          <p:nvPr/>
        </p:nvPicPr>
        <p:blipFill>
          <a:blip r:embed="rId3"/>
          <a:stretch>
            <a:fillRect/>
          </a:stretch>
        </p:blipFill>
        <p:spPr>
          <a:xfrm>
            <a:off x="598418" y="1433602"/>
            <a:ext cx="3493602" cy="1835478"/>
          </a:xfrm>
          <a:prstGeom prst="rect">
            <a:avLst/>
          </a:prstGeom>
        </p:spPr>
      </p:pic>
      <p:sp>
        <p:nvSpPr>
          <p:cNvPr id="26" name="TextBox 25">
            <a:extLst>
              <a:ext uri="{FF2B5EF4-FFF2-40B4-BE49-F238E27FC236}">
                <a16:creationId xmlns:a16="http://schemas.microsoft.com/office/drawing/2014/main" id="{D772B680-03C2-74B2-1420-436BC2161A07}"/>
              </a:ext>
            </a:extLst>
          </p:cNvPr>
          <p:cNvSpPr txBox="1"/>
          <p:nvPr/>
        </p:nvSpPr>
        <p:spPr>
          <a:xfrm>
            <a:off x="930523" y="1018593"/>
            <a:ext cx="269304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Risk – Reward Matrix</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grpSp>
        <p:nvGrpSpPr>
          <p:cNvPr id="27" name="Google Shape;13827;p77">
            <a:extLst>
              <a:ext uri="{FF2B5EF4-FFF2-40B4-BE49-F238E27FC236}">
                <a16:creationId xmlns:a16="http://schemas.microsoft.com/office/drawing/2014/main" id="{6A1DDD4A-97EB-EA1E-FD33-3EE51DFE8015}"/>
              </a:ext>
            </a:extLst>
          </p:cNvPr>
          <p:cNvGrpSpPr/>
          <p:nvPr/>
        </p:nvGrpSpPr>
        <p:grpSpPr>
          <a:xfrm>
            <a:off x="11435167" y="3691423"/>
            <a:ext cx="368987" cy="363666"/>
            <a:chOff x="-64774725" y="1916550"/>
            <a:chExt cx="319000" cy="314400"/>
          </a:xfrm>
          <a:solidFill>
            <a:schemeClr val="bg2"/>
          </a:solidFill>
        </p:grpSpPr>
        <p:sp>
          <p:nvSpPr>
            <p:cNvPr id="28" name="Google Shape;13828;p77">
              <a:extLst>
                <a:ext uri="{FF2B5EF4-FFF2-40B4-BE49-F238E27FC236}">
                  <a16:creationId xmlns:a16="http://schemas.microsoft.com/office/drawing/2014/main" id="{AA5AD4AC-270B-404B-3EA7-90220B2D5B02}"/>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29" name="Google Shape;13829;p77">
              <a:extLst>
                <a:ext uri="{FF2B5EF4-FFF2-40B4-BE49-F238E27FC236}">
                  <a16:creationId xmlns:a16="http://schemas.microsoft.com/office/drawing/2014/main" id="{DAED92E1-38A0-ACDB-5BA4-84D5FE10D6C8}"/>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grpSp>
      <p:grpSp>
        <p:nvGrpSpPr>
          <p:cNvPr id="30" name="Google Shape;13959;p77">
            <a:extLst>
              <a:ext uri="{FF2B5EF4-FFF2-40B4-BE49-F238E27FC236}">
                <a16:creationId xmlns:a16="http://schemas.microsoft.com/office/drawing/2014/main" id="{C769F428-2C8E-1E6C-C327-5D9BC940E2EC}"/>
              </a:ext>
            </a:extLst>
          </p:cNvPr>
          <p:cNvGrpSpPr/>
          <p:nvPr/>
        </p:nvGrpSpPr>
        <p:grpSpPr>
          <a:xfrm>
            <a:off x="11253392" y="974655"/>
            <a:ext cx="366269" cy="366269"/>
            <a:chOff x="-61783350" y="2297100"/>
            <a:chExt cx="316650" cy="316650"/>
          </a:xfrm>
          <a:solidFill>
            <a:schemeClr val="accent6"/>
          </a:solidFill>
        </p:grpSpPr>
        <p:sp>
          <p:nvSpPr>
            <p:cNvPr id="31" name="Google Shape;13960;p77">
              <a:extLst>
                <a:ext uri="{FF2B5EF4-FFF2-40B4-BE49-F238E27FC236}">
                  <a16:creationId xmlns:a16="http://schemas.microsoft.com/office/drawing/2014/main" id="{8A563BBE-9426-47BA-6E59-8CA2575063FD}"/>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AA3C80"/>
                </a:solidFill>
                <a:effectLst/>
                <a:uLnTx/>
                <a:uFillTx/>
                <a:latin typeface="Arial"/>
                <a:cs typeface="+mn-cs"/>
              </a:endParaRPr>
            </a:p>
          </p:txBody>
        </p:sp>
        <p:sp>
          <p:nvSpPr>
            <p:cNvPr id="32" name="Google Shape;13961;p77">
              <a:extLst>
                <a:ext uri="{FF2B5EF4-FFF2-40B4-BE49-F238E27FC236}">
                  <a16:creationId xmlns:a16="http://schemas.microsoft.com/office/drawing/2014/main" id="{036E1A9D-3572-F425-C5AB-EB8B355177AB}"/>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AA3C80"/>
                </a:solidFill>
                <a:effectLst/>
                <a:uLnTx/>
                <a:uFillTx/>
                <a:latin typeface="Arial"/>
                <a:cs typeface="+mn-cs"/>
              </a:endParaRPr>
            </a:p>
          </p:txBody>
        </p:sp>
      </p:grpSp>
      <p:pic>
        <p:nvPicPr>
          <p:cNvPr id="33" name="Graphic 32" descr="Robot with solid fill">
            <a:extLst>
              <a:ext uri="{FF2B5EF4-FFF2-40B4-BE49-F238E27FC236}">
                <a16:creationId xmlns:a16="http://schemas.microsoft.com/office/drawing/2014/main" id="{D6C641BA-B8BC-DBB9-0FA6-D4114120D7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9119" y="3804350"/>
            <a:ext cx="480708" cy="480708"/>
          </a:xfrm>
          <a:prstGeom prst="rect">
            <a:avLst/>
          </a:prstGeom>
        </p:spPr>
      </p:pic>
      <p:grpSp>
        <p:nvGrpSpPr>
          <p:cNvPr id="34" name="Google Shape;15263;p81">
            <a:extLst>
              <a:ext uri="{FF2B5EF4-FFF2-40B4-BE49-F238E27FC236}">
                <a16:creationId xmlns:a16="http://schemas.microsoft.com/office/drawing/2014/main" id="{CAA0D059-65E9-CCCE-E46E-BD5F6C18750D}"/>
              </a:ext>
            </a:extLst>
          </p:cNvPr>
          <p:cNvGrpSpPr/>
          <p:nvPr/>
        </p:nvGrpSpPr>
        <p:grpSpPr>
          <a:xfrm>
            <a:off x="4075874" y="1078379"/>
            <a:ext cx="420796" cy="421914"/>
            <a:chOff x="-1700225" y="2768875"/>
            <a:chExt cx="291450" cy="292225"/>
          </a:xfrm>
        </p:grpSpPr>
        <p:sp>
          <p:nvSpPr>
            <p:cNvPr id="35" name="Google Shape;15264;p81">
              <a:extLst>
                <a:ext uri="{FF2B5EF4-FFF2-40B4-BE49-F238E27FC236}">
                  <a16:creationId xmlns:a16="http://schemas.microsoft.com/office/drawing/2014/main" id="{B3D74BF6-E6FA-2DAB-4953-87ADCF89FB3B}"/>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36" name="Google Shape;15265;p81">
              <a:extLst>
                <a:ext uri="{FF2B5EF4-FFF2-40B4-BE49-F238E27FC236}">
                  <a16:creationId xmlns:a16="http://schemas.microsoft.com/office/drawing/2014/main" id="{71282075-A160-37D5-F892-5DC132838EFE}"/>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37" name="Google Shape;15266;p81">
              <a:extLst>
                <a:ext uri="{FF2B5EF4-FFF2-40B4-BE49-F238E27FC236}">
                  <a16:creationId xmlns:a16="http://schemas.microsoft.com/office/drawing/2014/main" id="{3A5899F0-648C-86B2-68A8-FD02E2746FB1}"/>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38" name="Google Shape;15267;p81">
              <a:extLst>
                <a:ext uri="{FF2B5EF4-FFF2-40B4-BE49-F238E27FC236}">
                  <a16:creationId xmlns:a16="http://schemas.microsoft.com/office/drawing/2014/main" id="{7598D415-C164-87AE-0181-9D83115BCA82}"/>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39" name="Google Shape;15268;p81">
              <a:extLst>
                <a:ext uri="{FF2B5EF4-FFF2-40B4-BE49-F238E27FC236}">
                  <a16:creationId xmlns:a16="http://schemas.microsoft.com/office/drawing/2014/main" id="{A8D25F67-50FE-E00E-0EB7-E6E1C9735921}"/>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sp>
          <p:nvSpPr>
            <p:cNvPr id="40" name="Google Shape;15269;p81">
              <a:extLst>
                <a:ext uri="{FF2B5EF4-FFF2-40B4-BE49-F238E27FC236}">
                  <a16:creationId xmlns:a16="http://schemas.microsoft.com/office/drawing/2014/main" id="{ADE4E482-3476-EB01-ECF2-FC65762A82EA}"/>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04040"/>
                </a:solidFill>
                <a:effectLst/>
                <a:uLnTx/>
                <a:uFillTx/>
                <a:latin typeface="Arial"/>
                <a:cs typeface="+mn-cs"/>
              </a:endParaRPr>
            </a:p>
          </p:txBody>
        </p:sp>
      </p:grpSp>
      <p:sp>
        <p:nvSpPr>
          <p:cNvPr id="41" name="TextBox 40">
            <a:extLst>
              <a:ext uri="{FF2B5EF4-FFF2-40B4-BE49-F238E27FC236}">
                <a16:creationId xmlns:a16="http://schemas.microsoft.com/office/drawing/2014/main" id="{AFCB17A0-4E53-FE3D-1C2A-E7BA946DEAC6}"/>
              </a:ext>
            </a:extLst>
          </p:cNvPr>
          <p:cNvSpPr txBox="1"/>
          <p:nvPr/>
        </p:nvSpPr>
        <p:spPr>
          <a:xfrm>
            <a:off x="890177" y="3822843"/>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Quick Win Automations</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sp>
        <p:nvSpPr>
          <p:cNvPr id="42" name="TextBox 41">
            <a:extLst>
              <a:ext uri="{FF2B5EF4-FFF2-40B4-BE49-F238E27FC236}">
                <a16:creationId xmlns:a16="http://schemas.microsoft.com/office/drawing/2014/main" id="{EBF0F3AE-083E-EF1B-877D-DB4C923FEB5E}"/>
              </a:ext>
            </a:extLst>
          </p:cNvPr>
          <p:cNvSpPr txBox="1"/>
          <p:nvPr/>
        </p:nvSpPr>
        <p:spPr>
          <a:xfrm>
            <a:off x="8279644" y="985884"/>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Baseline SRE Metrics</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sp>
        <p:nvSpPr>
          <p:cNvPr id="43" name="TextBox 42">
            <a:extLst>
              <a:ext uri="{FF2B5EF4-FFF2-40B4-BE49-F238E27FC236}">
                <a16:creationId xmlns:a16="http://schemas.microsoft.com/office/drawing/2014/main" id="{2E0CDF89-A783-65C4-7EEA-D18ECA68A415}"/>
              </a:ext>
            </a:extLst>
          </p:cNvPr>
          <p:cNvSpPr txBox="1"/>
          <p:nvPr/>
        </p:nvSpPr>
        <p:spPr>
          <a:xfrm>
            <a:off x="8271350" y="3719700"/>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err="1">
                <a:ln>
                  <a:noFill/>
                </a:ln>
                <a:solidFill>
                  <a:srgbClr val="6785C1">
                    <a:lumMod val="50000"/>
                  </a:srgbClr>
                </a:solidFill>
                <a:effectLst/>
                <a:uLnTx/>
                <a:uFillTx/>
                <a:latin typeface="Arial"/>
                <a:ea typeface="Calibri" panose="020F0502020204030204" pitchFamily="34" charset="0"/>
                <a:cs typeface="+mn-cs"/>
              </a:rPr>
              <a:t>SPoG</a:t>
            </a:r>
            <a:r>
              <a:rPr kumimoji="0" lang="en-GB"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 &amp; Integration</a:t>
            </a:r>
            <a:endParaRPr kumimoji="0" lang="en-IN" sz="1800" b="1" i="0"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spTree>
    <p:extLst>
      <p:ext uri="{BB962C8B-B14F-4D97-AF65-F5344CB8AC3E}">
        <p14:creationId xmlns:p14="http://schemas.microsoft.com/office/powerpoint/2010/main" val="1770196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GB"/>
              <a:t>Engagement Overview 1</a:t>
            </a:r>
            <a:endParaRPr lang="en-US"/>
          </a:p>
        </p:txBody>
      </p:sp>
      <p:sp>
        <p:nvSpPr>
          <p:cNvPr id="2" name="Rectangle 1">
            <a:extLst>
              <a:ext uri="{FF2B5EF4-FFF2-40B4-BE49-F238E27FC236}">
                <a16:creationId xmlns:a16="http://schemas.microsoft.com/office/drawing/2014/main" id="{A98E7450-AF12-ACE9-72B2-D13EF16CF286}"/>
              </a:ext>
            </a:extLst>
          </p:cNvPr>
          <p:cNvSpPr/>
          <p:nvPr/>
        </p:nvSpPr>
        <p:spPr>
          <a:xfrm>
            <a:off x="838200" y="2193469"/>
            <a:ext cx="4852035" cy="4145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Ins="274320" bIns="72000" rtlCol="0" anchor="t" anchorCtr="0"/>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NTT DATA was engaged with WPB ACS SRE in June 2022 to </a:t>
            </a:r>
            <a:r>
              <a:rPr kumimoji="0" lang="en-GB" sz="1200" b="1" i="0" u="none" strike="noStrike" kern="1200" cap="none" spc="0" normalizeH="0" baseline="0" noProof="0">
                <a:ln>
                  <a:noFill/>
                </a:ln>
                <a:solidFill>
                  <a:srgbClr val="005B96">
                    <a:lumMod val="75000"/>
                  </a:srgbClr>
                </a:solidFill>
                <a:effectLst/>
                <a:uLnTx/>
                <a:uFillTx/>
                <a:latin typeface="Arial"/>
                <a:ea typeface="+mn-ea"/>
                <a:cs typeface="+mn-cs"/>
              </a:rPr>
              <a:t>review their function capability, gaps and current processes. </a:t>
            </a: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We also assisted in </a:t>
            </a:r>
            <a:r>
              <a:rPr kumimoji="0" lang="en-GB" sz="1200" b="1" i="0" u="none" strike="noStrike" kern="1200" cap="none" spc="0" normalizeH="0" baseline="0" noProof="0">
                <a:ln>
                  <a:noFill/>
                </a:ln>
                <a:solidFill>
                  <a:srgbClr val="005B96">
                    <a:lumMod val="75000"/>
                  </a:srgbClr>
                </a:solidFill>
                <a:effectLst/>
                <a:uLnTx/>
                <a:uFillTx/>
                <a:latin typeface="Arial"/>
                <a:ea typeface="+mn-ea"/>
                <a:cs typeface="+mn-cs"/>
              </a:rPr>
              <a:t>developing a strategy along with an implementation roadmap</a:t>
            </a:r>
            <a:r>
              <a:rPr kumimoji="0" lang="en-GB" sz="1200" b="0" i="0" u="none" strike="noStrike" kern="1200" cap="none" spc="0" normalizeH="0" baseline="0" noProof="0">
                <a:ln>
                  <a:noFill/>
                </a:ln>
                <a:solidFill>
                  <a:srgbClr val="005B96">
                    <a:lumMod val="75000"/>
                  </a:srgbClr>
                </a:solidFill>
                <a:effectLst/>
                <a:uLnTx/>
                <a:uFillTx/>
                <a:latin typeface="Arial"/>
                <a:ea typeface="+mn-ea"/>
                <a:cs typeface="+mn-cs"/>
              </a:rPr>
              <a:t> </a:t>
            </a:r>
            <a:r>
              <a:rPr kumimoji="0" lang="en-GB" sz="1200" b="0" i="0" u="none" strike="noStrike" kern="1200" cap="none" spc="0" normalizeH="0" baseline="0" noProof="0">
                <a:ln>
                  <a:noFill/>
                </a:ln>
                <a:solidFill>
                  <a:srgbClr val="000000"/>
                </a:solidFill>
                <a:effectLst/>
                <a:uLnTx/>
                <a:uFillTx/>
                <a:latin typeface="Arial"/>
                <a:ea typeface="+mn-ea"/>
                <a:cs typeface="+mn-cs"/>
              </a:rPr>
              <a:t>to help establish an efficient SRE function.</a:t>
            </a:r>
          </a:p>
          <a:p>
            <a:pPr marL="0" marR="0" lvl="0" indent="0" algn="just" defTabSz="914400" rtl="0" eaLnBrk="1" fontAlgn="auto" latinLnBrk="0" hangingPunct="1">
              <a:lnSpc>
                <a:spcPct val="11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005B96"/>
              </a:solidFill>
              <a:effectLst/>
              <a:uLnTx/>
              <a:uFillTx/>
              <a:latin typeface="Arial"/>
              <a:ea typeface="+mn-ea"/>
              <a:cs typeface="+mn-cs"/>
            </a:endParaRP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Assessment of API alert estate and provision of remediation recommendations.</a:t>
            </a: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Presented POC to reduce toils like Automating restart Runbook, certificate renewal</a:t>
            </a: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Provided industry standards for various process</a:t>
            </a: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Developed a risk-reward matrix</a:t>
            </a:r>
          </a:p>
          <a:p>
            <a:pPr marL="0" marR="0" lvl="0" indent="0" algn="just" defTabSz="914400" rtl="0" eaLnBrk="1" fontAlgn="auto" latinLnBrk="0" hangingPunct="1">
              <a:lnSpc>
                <a:spcPct val="110000"/>
              </a:lnSpc>
              <a:spcBef>
                <a:spcPts val="600"/>
              </a:spcBef>
              <a:spcAft>
                <a:spcPts val="0"/>
              </a:spcAft>
              <a:buClrTx/>
              <a:buSzTx/>
              <a:buFontTx/>
              <a:buNone/>
              <a:tabLst/>
              <a:defRPr/>
            </a:pPr>
            <a:endParaRPr kumimoji="0" lang="en-US" sz="1200" b="0" i="0" u="none" strike="noStrike" kern="1200" cap="none" spc="0" normalizeH="0" baseline="0" noProof="0">
              <a:ln>
                <a:noFill/>
              </a:ln>
              <a:solidFill>
                <a:srgbClr val="005B96"/>
              </a:solidFill>
              <a:effectLst/>
              <a:uLnTx/>
              <a:uFillTx/>
              <a:latin typeface="Arial"/>
              <a:ea typeface="+mn-ea"/>
              <a:cs typeface="+mn-cs"/>
            </a:endParaRPr>
          </a:p>
        </p:txBody>
      </p:sp>
      <p:sp>
        <p:nvSpPr>
          <p:cNvPr id="3" name="Rectangle 2">
            <a:extLst>
              <a:ext uri="{FF2B5EF4-FFF2-40B4-BE49-F238E27FC236}">
                <a16:creationId xmlns:a16="http://schemas.microsoft.com/office/drawing/2014/main" id="{ADA7412D-107D-C498-395D-A8685F1C286B}"/>
              </a:ext>
            </a:extLst>
          </p:cNvPr>
          <p:cNvSpPr/>
          <p:nvPr/>
        </p:nvSpPr>
        <p:spPr>
          <a:xfrm>
            <a:off x="6501767" y="2193469"/>
            <a:ext cx="4852035" cy="41456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Ins="274320" bIns="72000" rtlCol="0" anchor="t" anchorCtr="0"/>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NTT DATA was engaged in December 2022 for </a:t>
            </a:r>
            <a:r>
              <a:rPr kumimoji="0" lang="en-US" sz="1200" b="1" i="0" u="none" strike="noStrike" kern="1200" cap="none" spc="0" normalizeH="0" baseline="0" noProof="0">
                <a:ln>
                  <a:noFill/>
                </a:ln>
                <a:solidFill>
                  <a:srgbClr val="005B96">
                    <a:lumMod val="75000"/>
                  </a:srgbClr>
                </a:solidFill>
                <a:effectLst/>
                <a:uLnTx/>
                <a:uFillTx/>
                <a:latin typeface="Arial"/>
                <a:ea typeface="+mn-ea"/>
                <a:cs typeface="+mn-cs"/>
              </a:rPr>
              <a:t>exploring Grafana</a:t>
            </a:r>
            <a:r>
              <a:rPr kumimoji="0" lang="en-US" sz="1200" b="1" i="0" u="none" strike="noStrike" kern="1200" cap="none" spc="0" normalizeH="0" baseline="0" noProof="0">
                <a:ln>
                  <a:noFill/>
                </a:ln>
                <a:solidFill>
                  <a:srgbClr val="000000"/>
                </a:solidFill>
                <a:effectLst/>
                <a:uLnTx/>
                <a:uFillTx/>
                <a:latin typeface="Arial"/>
                <a:ea typeface="+mn-ea"/>
                <a:cs typeface="+mn-cs"/>
              </a:rPr>
              <a:t> </a:t>
            </a:r>
            <a:r>
              <a:rPr kumimoji="0" lang="en-US" sz="1200" b="0" i="0" u="none" strike="noStrike" kern="1200" cap="none" spc="0" normalizeH="0" baseline="0" noProof="0">
                <a:ln>
                  <a:noFill/>
                </a:ln>
                <a:solidFill>
                  <a:srgbClr val="000000"/>
                </a:solidFill>
                <a:effectLst/>
                <a:uLnTx/>
                <a:uFillTx/>
                <a:latin typeface="Arial"/>
                <a:ea typeface="+mn-ea"/>
                <a:cs typeface="+mn-cs"/>
              </a:rPr>
              <a:t>as single pane of glass for ACS SRE team.</a:t>
            </a: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In Grafana, we will define SRE dashboards that will give a </a:t>
            </a:r>
            <a:r>
              <a:rPr kumimoji="0" lang="en-US" sz="1200" b="1" i="0" u="none" strike="noStrike" kern="1200" cap="none" spc="0" normalizeH="0" baseline="0" noProof="0">
                <a:ln>
                  <a:noFill/>
                </a:ln>
                <a:solidFill>
                  <a:srgbClr val="005B96">
                    <a:lumMod val="75000"/>
                  </a:srgbClr>
                </a:solidFill>
                <a:effectLst/>
                <a:uLnTx/>
                <a:uFillTx/>
                <a:latin typeface="Arial"/>
                <a:ea typeface="+mn-ea"/>
                <a:cs typeface="+mn-cs"/>
              </a:rPr>
              <a:t>holistic real-time view </a:t>
            </a:r>
            <a:r>
              <a:rPr kumimoji="0" lang="en-US" sz="1200" b="0" i="0" u="none" strike="noStrike" kern="1200" cap="none" spc="0" normalizeH="0" baseline="0" noProof="0">
                <a:ln>
                  <a:noFill/>
                </a:ln>
                <a:solidFill>
                  <a:srgbClr val="000000"/>
                </a:solidFill>
                <a:effectLst/>
                <a:uLnTx/>
                <a:uFillTx/>
                <a:latin typeface="Arial"/>
                <a:ea typeface="+mn-ea"/>
                <a:cs typeface="+mn-cs"/>
              </a:rPr>
              <a:t>of the IT estate’s (API’s microservices and underlying infrastructure) performance.</a:t>
            </a:r>
          </a:p>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The dashboards provide the SLIs/SLOs/Error Budget and mapping between APIs, value stream and customer journey, helping </a:t>
            </a:r>
            <a:r>
              <a:rPr kumimoji="0" lang="en-US" sz="1200" b="1" i="0" u="none" strike="noStrike" kern="1200" cap="none" spc="0" normalizeH="0" baseline="0" noProof="0">
                <a:ln>
                  <a:noFill/>
                </a:ln>
                <a:solidFill>
                  <a:srgbClr val="005B96">
                    <a:lumMod val="75000"/>
                  </a:srgbClr>
                </a:solidFill>
                <a:effectLst/>
                <a:uLnTx/>
                <a:uFillTx/>
                <a:latin typeface="Arial"/>
                <a:ea typeface="+mn-ea"/>
                <a:cs typeface="+mn-cs"/>
              </a:rPr>
              <a:t>identify hotspots </a:t>
            </a:r>
            <a:r>
              <a:rPr kumimoji="0" lang="en-US" sz="1200" b="0" i="0" u="none" strike="noStrike" kern="1200" cap="none" spc="0" normalizeH="0" baseline="0" noProof="0">
                <a:ln>
                  <a:noFill/>
                </a:ln>
                <a:solidFill>
                  <a:srgbClr val="000000"/>
                </a:solidFill>
                <a:effectLst/>
                <a:uLnTx/>
                <a:uFillTx/>
                <a:latin typeface="Arial"/>
                <a:ea typeface="+mn-ea"/>
                <a:cs typeface="+mn-cs"/>
              </a:rPr>
              <a:t>in near real-time and </a:t>
            </a:r>
            <a:r>
              <a:rPr kumimoji="0" lang="en-US" sz="1200" b="1" i="0" u="none" strike="noStrike" kern="1200" cap="none" spc="0" normalizeH="0" baseline="0" noProof="0">
                <a:ln>
                  <a:noFill/>
                </a:ln>
                <a:solidFill>
                  <a:srgbClr val="005B96">
                    <a:lumMod val="75000"/>
                  </a:srgbClr>
                </a:solidFill>
                <a:effectLst/>
                <a:uLnTx/>
                <a:uFillTx/>
                <a:latin typeface="Arial"/>
                <a:ea typeface="+mn-ea"/>
                <a:cs typeface="+mn-cs"/>
              </a:rPr>
              <a:t>prioritize according to error budgets. </a:t>
            </a:r>
          </a:p>
          <a:p>
            <a:pPr marL="171450" marR="0" lvl="0" indent="-171450" algn="just" defTabSz="914400" rtl="0" eaLnBrk="1" fontAlgn="auto" latinLnBrk="0" hangingPunct="1">
              <a:lnSpc>
                <a:spcPct val="110000"/>
              </a:lnSpc>
              <a:spcBef>
                <a:spcPts val="600"/>
              </a:spcBef>
              <a:spcAft>
                <a:spcPts val="0"/>
              </a:spcAft>
              <a:buClrTx/>
              <a:buSzTx/>
              <a:buFont typeface="Wingdings" panose="05000000000000000000" pitchFamily="2" charset="2"/>
              <a:buChar char="ü"/>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Created foundation architecture for unified observability platform</a:t>
            </a: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Created data model</a:t>
            </a: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Defined SLIs/SLOs/Error Budgets for APIs</a:t>
            </a: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Dashboard in Grafana and Splunk ITSI</a:t>
            </a: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endParaRPr kumimoji="0" lang="en-GB" sz="1200" b="0" i="0" u="none" strike="noStrike" kern="1200" cap="none" spc="0" normalizeH="0" baseline="0" noProof="0">
              <a:ln>
                <a:noFill/>
              </a:ln>
              <a:solidFill>
                <a:srgbClr val="000000"/>
              </a:solidFill>
              <a:effectLst/>
              <a:uLnTx/>
              <a:uFillTx/>
              <a:latin typeface="Arial"/>
              <a:ea typeface="+mn-ea"/>
              <a:cs typeface="+mn-cs"/>
            </a:endParaRPr>
          </a:p>
          <a:p>
            <a:pPr marL="288925" marR="0" lvl="0" indent="-288925" algn="l" defTabSz="914400" rtl="0" eaLnBrk="1" fontAlgn="auto" latinLnBrk="0" hangingPunct="1">
              <a:lnSpc>
                <a:spcPct val="90000"/>
              </a:lnSpc>
              <a:spcBef>
                <a:spcPts val="0"/>
              </a:spcBef>
              <a:spcAft>
                <a:spcPts val="0"/>
              </a:spcAft>
              <a:buClrTx/>
              <a:buSzTx/>
              <a:buFont typeface="Wingdings" panose="05000000000000000000" pitchFamily="2" charset="2"/>
              <a:buChar char="ü"/>
              <a:tabLst/>
              <a:defRPr/>
            </a:pPr>
            <a:r>
              <a:rPr kumimoji="0" lang="en-GB" sz="1200" b="0" i="0" u="none" strike="noStrike" kern="1200" cap="none" spc="0" normalizeH="0" baseline="0" noProof="0">
                <a:ln>
                  <a:noFill/>
                </a:ln>
                <a:solidFill>
                  <a:srgbClr val="000000"/>
                </a:solidFill>
                <a:effectLst/>
                <a:uLnTx/>
                <a:uFillTx/>
                <a:latin typeface="Arial"/>
                <a:ea typeface="+mn-ea"/>
                <a:cs typeface="+mn-cs"/>
              </a:rPr>
              <a:t>Expanded the POC for IT controls</a:t>
            </a: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4" name="Rectangle 3">
            <a:extLst>
              <a:ext uri="{FF2B5EF4-FFF2-40B4-BE49-F238E27FC236}">
                <a16:creationId xmlns:a16="http://schemas.microsoft.com/office/drawing/2014/main" id="{F1162294-A316-E068-3B8E-0B2FB9B8B701}"/>
              </a:ext>
            </a:extLst>
          </p:cNvPr>
          <p:cNvSpPr/>
          <p:nvPr/>
        </p:nvSpPr>
        <p:spPr>
          <a:xfrm>
            <a:off x="838199" y="1083123"/>
            <a:ext cx="4852035" cy="925288"/>
          </a:xfrm>
          <a:prstGeom prst="rect">
            <a:avLst/>
          </a:prstGeom>
          <a:solidFill>
            <a:schemeClr val="accent3">
              <a:lumMod val="50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864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GB" sz="1600" b="1" i="0" u="none" strike="noStrike" kern="1200" cap="none" spc="0" normalizeH="0" baseline="0" noProof="0">
                <a:ln>
                  <a:noFill/>
                </a:ln>
                <a:solidFill>
                  <a:srgbClr val="FFFFFF"/>
                </a:solidFill>
                <a:effectLst/>
                <a:uLnTx/>
                <a:uFillTx/>
                <a:latin typeface="Arial"/>
                <a:ea typeface="+mn-ea"/>
                <a:cs typeface="+mn-cs"/>
              </a:rPr>
              <a:t>ACS SRE API Estate Assessment</a:t>
            </a:r>
          </a:p>
        </p:txBody>
      </p:sp>
      <p:sp>
        <p:nvSpPr>
          <p:cNvPr id="5" name="Rectangle 4">
            <a:extLst>
              <a:ext uri="{FF2B5EF4-FFF2-40B4-BE49-F238E27FC236}">
                <a16:creationId xmlns:a16="http://schemas.microsoft.com/office/drawing/2014/main" id="{88C959E2-0880-70BB-EC16-7CD34DD26571}"/>
              </a:ext>
            </a:extLst>
          </p:cNvPr>
          <p:cNvSpPr/>
          <p:nvPr/>
        </p:nvSpPr>
        <p:spPr>
          <a:xfrm>
            <a:off x="6501766" y="1083123"/>
            <a:ext cx="4852035" cy="925288"/>
          </a:xfrm>
          <a:prstGeom prst="rect">
            <a:avLst/>
          </a:prstGeom>
          <a:solidFill>
            <a:schemeClr val="accent3">
              <a:lumMod val="50000"/>
            </a:schemeClr>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864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GB" sz="1600" b="1" i="0" u="none" strike="noStrike" kern="1200" cap="none" spc="0" normalizeH="0" baseline="0" noProof="0">
                <a:ln>
                  <a:noFill/>
                </a:ln>
                <a:solidFill>
                  <a:srgbClr val="FFFFFF"/>
                </a:solidFill>
                <a:effectLst/>
                <a:uLnTx/>
                <a:uFillTx/>
                <a:latin typeface="Arial"/>
                <a:ea typeface="+mn-ea"/>
                <a:cs typeface="+mn-cs"/>
              </a:rPr>
              <a:t>Unified Observability Platform and Automations</a:t>
            </a:r>
          </a:p>
        </p:txBody>
      </p:sp>
      <p:sp>
        <p:nvSpPr>
          <p:cNvPr id="6" name="Oval 5">
            <a:extLst>
              <a:ext uri="{FF2B5EF4-FFF2-40B4-BE49-F238E27FC236}">
                <a16:creationId xmlns:a16="http://schemas.microsoft.com/office/drawing/2014/main" id="{FCFAEE08-7D07-E1FE-9B21-72E2F9096D56}"/>
              </a:ext>
            </a:extLst>
          </p:cNvPr>
          <p:cNvSpPr/>
          <p:nvPr/>
        </p:nvSpPr>
        <p:spPr>
          <a:xfrm>
            <a:off x="307521" y="989869"/>
            <a:ext cx="1066800" cy="110018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 name="Oval 6">
            <a:extLst>
              <a:ext uri="{FF2B5EF4-FFF2-40B4-BE49-F238E27FC236}">
                <a16:creationId xmlns:a16="http://schemas.microsoft.com/office/drawing/2014/main" id="{4C9E11EC-3EE5-395F-3F67-2FF2D0D6E36C}"/>
              </a:ext>
            </a:extLst>
          </p:cNvPr>
          <p:cNvSpPr/>
          <p:nvPr/>
        </p:nvSpPr>
        <p:spPr>
          <a:xfrm>
            <a:off x="5968366" y="989869"/>
            <a:ext cx="1066800" cy="110018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pic>
        <p:nvPicPr>
          <p:cNvPr id="10" name="Graphic 9" descr="Robot Hand with solid fill">
            <a:extLst>
              <a:ext uri="{FF2B5EF4-FFF2-40B4-BE49-F238E27FC236}">
                <a16:creationId xmlns:a16="http://schemas.microsoft.com/office/drawing/2014/main" id="{45C8E001-727C-3A65-9CDC-5D511886A5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8114" y="1105447"/>
            <a:ext cx="726943" cy="726943"/>
          </a:xfrm>
          <a:prstGeom prst="rect">
            <a:avLst/>
          </a:prstGeom>
        </p:spPr>
      </p:pic>
      <p:pic>
        <p:nvPicPr>
          <p:cNvPr id="11" name="Graphic 10" descr="Clipboard Mixed with solid fill">
            <a:extLst>
              <a:ext uri="{FF2B5EF4-FFF2-40B4-BE49-F238E27FC236}">
                <a16:creationId xmlns:a16="http://schemas.microsoft.com/office/drawing/2014/main" id="{813275C6-3AE9-FDFF-8DA5-E3F7CEE90D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1191" y="1176488"/>
            <a:ext cx="726943" cy="726943"/>
          </a:xfrm>
          <a:prstGeom prst="rect">
            <a:avLst/>
          </a:prstGeom>
        </p:spPr>
      </p:pic>
    </p:spTree>
    <p:extLst>
      <p:ext uri="{BB962C8B-B14F-4D97-AF65-F5344CB8AC3E}">
        <p14:creationId xmlns:p14="http://schemas.microsoft.com/office/powerpoint/2010/main" val="556667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US"/>
              <a:t>Engagement Overview 2 </a:t>
            </a:r>
          </a:p>
        </p:txBody>
      </p:sp>
      <p:sp>
        <p:nvSpPr>
          <p:cNvPr id="2" name="Rectangle 1">
            <a:extLst>
              <a:ext uri="{FF2B5EF4-FFF2-40B4-BE49-F238E27FC236}">
                <a16:creationId xmlns:a16="http://schemas.microsoft.com/office/drawing/2014/main" id="{4E030AD1-3CB7-53F5-69AC-B60624878A28}"/>
              </a:ext>
            </a:extLst>
          </p:cNvPr>
          <p:cNvSpPr/>
          <p:nvPr/>
        </p:nvSpPr>
        <p:spPr>
          <a:xfrm>
            <a:off x="1056539" y="847723"/>
            <a:ext cx="11135462" cy="7920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 name="Rectangle 2">
            <a:extLst>
              <a:ext uri="{FF2B5EF4-FFF2-40B4-BE49-F238E27FC236}">
                <a16:creationId xmlns:a16="http://schemas.microsoft.com/office/drawing/2014/main" id="{2A8AE6F3-C4E4-A0F1-0918-E8E84061C128}"/>
              </a:ext>
            </a:extLst>
          </p:cNvPr>
          <p:cNvSpPr/>
          <p:nvPr/>
        </p:nvSpPr>
        <p:spPr>
          <a:xfrm>
            <a:off x="-1" y="1717631"/>
            <a:ext cx="10890519" cy="7920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91B15AFD-26A7-5EE6-02C9-74B51A511233}"/>
              </a:ext>
            </a:extLst>
          </p:cNvPr>
          <p:cNvSpPr/>
          <p:nvPr/>
        </p:nvSpPr>
        <p:spPr>
          <a:xfrm>
            <a:off x="970559" y="950979"/>
            <a:ext cx="2204441" cy="56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2400" b="1" i="0" u="none" strike="noStrike" kern="1200" cap="none" spc="0" normalizeH="0" baseline="0" noProof="0">
                <a:ln>
                  <a:noFill/>
                </a:ln>
                <a:solidFill>
                  <a:srgbClr val="00DFED">
                    <a:lumMod val="75000"/>
                  </a:srgbClr>
                </a:solidFill>
                <a:effectLst/>
                <a:uLnTx/>
                <a:uFillTx/>
                <a:latin typeface="Arial"/>
                <a:ea typeface="+mn-ea"/>
                <a:cs typeface="+mn-cs"/>
              </a:rPr>
              <a:t>Background</a:t>
            </a:r>
            <a:endParaRPr kumimoji="0" lang="en-IN" sz="2400" b="1" i="0" u="none" strike="noStrike" kern="1200" cap="none" spc="0" normalizeH="0" baseline="0" noProof="0">
              <a:ln>
                <a:noFill/>
              </a:ln>
              <a:solidFill>
                <a:srgbClr val="00DFED">
                  <a:lumMod val="75000"/>
                </a:srgbClr>
              </a:solidFill>
              <a:effectLst/>
              <a:uLnTx/>
              <a:uFillTx/>
              <a:latin typeface="Arial"/>
              <a:ea typeface="+mn-ea"/>
              <a:cs typeface="+mn-cs"/>
            </a:endParaRPr>
          </a:p>
        </p:txBody>
      </p:sp>
      <p:sp>
        <p:nvSpPr>
          <p:cNvPr id="5" name="TextBox 4">
            <a:extLst>
              <a:ext uri="{FF2B5EF4-FFF2-40B4-BE49-F238E27FC236}">
                <a16:creationId xmlns:a16="http://schemas.microsoft.com/office/drawing/2014/main" id="{B6B6811A-D663-DF73-7D72-51C9F1C21635}"/>
              </a:ext>
            </a:extLst>
          </p:cNvPr>
          <p:cNvSpPr txBox="1"/>
          <p:nvPr/>
        </p:nvSpPr>
        <p:spPr>
          <a:xfrm>
            <a:off x="3175000" y="946036"/>
            <a:ext cx="864552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Arial"/>
                <a:ea typeface="+mn-ea"/>
                <a:cs typeface="+mn-cs"/>
              </a:rPr>
              <a:t>Bank’s Payments Department operates across the globe to ensure 24*7 uptime and availability of payments applications &amp; infrastructure ecosystem. Owing to the critical nature of payments operation, </a:t>
            </a:r>
            <a:r>
              <a:rPr lang="en-IN" sz="1200">
                <a:solidFill>
                  <a:srgbClr val="FFFFFF"/>
                </a:solidFill>
                <a:latin typeface="Arial"/>
              </a:rPr>
              <a:t>bank</a:t>
            </a:r>
            <a:r>
              <a:rPr kumimoji="0" lang="en-IN" sz="1200" b="0" i="0" u="none" strike="noStrike" kern="1200" cap="none" spc="0" normalizeH="0" baseline="0" noProof="0">
                <a:ln>
                  <a:noFill/>
                </a:ln>
                <a:solidFill>
                  <a:srgbClr val="FFFFFF"/>
                </a:solidFill>
                <a:effectLst/>
                <a:uLnTx/>
                <a:uFillTx/>
                <a:latin typeface="Arial"/>
                <a:ea typeface="+mn-ea"/>
                <a:cs typeface="+mn-cs"/>
              </a:rPr>
              <a:t> wants to develop a </a:t>
            </a:r>
            <a:r>
              <a:rPr kumimoji="0" lang="en-IN" sz="1200" b="1" i="0" u="none" strike="noStrike" kern="1200" cap="none" spc="0" normalizeH="0" baseline="0" noProof="0">
                <a:ln>
                  <a:noFill/>
                </a:ln>
                <a:solidFill>
                  <a:srgbClr val="00A7B2"/>
                </a:solidFill>
                <a:effectLst/>
                <a:uLnTx/>
                <a:uFillTx/>
                <a:latin typeface="Arial"/>
                <a:ea typeface="+mn-ea"/>
                <a:cs typeface="+mn-cs"/>
              </a:rPr>
              <a:t>cohesive Tooling and Automation Strategy</a:t>
            </a:r>
          </a:p>
        </p:txBody>
      </p:sp>
      <p:sp>
        <p:nvSpPr>
          <p:cNvPr id="6" name="Rectangle 5">
            <a:extLst>
              <a:ext uri="{FF2B5EF4-FFF2-40B4-BE49-F238E27FC236}">
                <a16:creationId xmlns:a16="http://schemas.microsoft.com/office/drawing/2014/main" id="{F78669CC-F555-C3F8-DCEA-CCAA94B1AC76}"/>
              </a:ext>
            </a:extLst>
          </p:cNvPr>
          <p:cNvSpPr/>
          <p:nvPr/>
        </p:nvSpPr>
        <p:spPr>
          <a:xfrm>
            <a:off x="5685585" y="2869077"/>
            <a:ext cx="6155236" cy="16401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7" name="Straight Connector 6">
            <a:extLst>
              <a:ext uri="{FF2B5EF4-FFF2-40B4-BE49-F238E27FC236}">
                <a16:creationId xmlns:a16="http://schemas.microsoft.com/office/drawing/2014/main" id="{9B8F8135-094D-DC22-1A27-04154CF580B0}"/>
              </a:ext>
            </a:extLst>
          </p:cNvPr>
          <p:cNvCxnSpPr>
            <a:cxnSpLocks/>
          </p:cNvCxnSpPr>
          <p:nvPr/>
        </p:nvCxnSpPr>
        <p:spPr>
          <a:xfrm>
            <a:off x="9272069"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3AE6F6D2-3524-71E4-3980-82EBBA008C84}"/>
              </a:ext>
            </a:extLst>
          </p:cNvPr>
          <p:cNvSpPr/>
          <p:nvPr/>
        </p:nvSpPr>
        <p:spPr>
          <a:xfrm>
            <a:off x="5597189"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0</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203437AF-16D8-5FCE-06BD-ECB0164467BE}"/>
              </a:ext>
            </a:extLst>
          </p:cNvPr>
          <p:cNvCxnSpPr>
            <a:cxnSpLocks/>
          </p:cNvCxnSpPr>
          <p:nvPr/>
        </p:nvCxnSpPr>
        <p:spPr>
          <a:xfrm>
            <a:off x="7121273"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344BE1D-40C8-66B4-FEC6-7066A7A2E044}"/>
              </a:ext>
            </a:extLst>
          </p:cNvPr>
          <p:cNvCxnSpPr>
            <a:cxnSpLocks/>
          </p:cNvCxnSpPr>
          <p:nvPr/>
        </p:nvCxnSpPr>
        <p:spPr>
          <a:xfrm>
            <a:off x="7838205"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E0D03B7-0047-DE40-36F8-44E234C3F588}"/>
              </a:ext>
            </a:extLst>
          </p:cNvPr>
          <p:cNvCxnSpPr>
            <a:cxnSpLocks/>
          </p:cNvCxnSpPr>
          <p:nvPr/>
        </p:nvCxnSpPr>
        <p:spPr>
          <a:xfrm>
            <a:off x="8555137"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E7FBBA8-FF9C-391A-4381-8EF79C966FD7}"/>
              </a:ext>
            </a:extLst>
          </p:cNvPr>
          <p:cNvCxnSpPr>
            <a:cxnSpLocks/>
          </p:cNvCxnSpPr>
          <p:nvPr/>
        </p:nvCxnSpPr>
        <p:spPr>
          <a:xfrm>
            <a:off x="6404340"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15" name="Arrow: Pentagon 14">
            <a:extLst>
              <a:ext uri="{FF2B5EF4-FFF2-40B4-BE49-F238E27FC236}">
                <a16:creationId xmlns:a16="http://schemas.microsoft.com/office/drawing/2014/main" id="{51DDBD53-EC3E-168E-0D99-32D6489F926E}"/>
              </a:ext>
            </a:extLst>
          </p:cNvPr>
          <p:cNvSpPr/>
          <p:nvPr/>
        </p:nvSpPr>
        <p:spPr>
          <a:xfrm>
            <a:off x="5697465" y="3193005"/>
            <a:ext cx="399871" cy="195387"/>
          </a:xfrm>
          <a:prstGeom prst="homePlate">
            <a:avLst/>
          </a:prstGeom>
          <a:solidFill>
            <a:schemeClr val="accent4">
              <a:lumMod val="75000"/>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800" b="0" i="0" u="none" strike="noStrike" kern="1200" cap="none" spc="0" normalizeH="0" baseline="0" noProof="0">
              <a:ln>
                <a:noFill/>
              </a:ln>
              <a:solidFill>
                <a:srgbClr val="FFFFFF"/>
              </a:solidFill>
              <a:effectLst/>
              <a:uLnTx/>
              <a:uFillTx/>
              <a:latin typeface="Arial"/>
              <a:ea typeface="+mn-ea"/>
              <a:cs typeface="+mn-cs"/>
            </a:endParaRPr>
          </a:p>
        </p:txBody>
      </p:sp>
      <p:sp>
        <p:nvSpPr>
          <p:cNvPr id="16" name="Arrow: Pentagon 15">
            <a:extLst>
              <a:ext uri="{FF2B5EF4-FFF2-40B4-BE49-F238E27FC236}">
                <a16:creationId xmlns:a16="http://schemas.microsoft.com/office/drawing/2014/main" id="{8EB6DCF1-A28F-9178-8A07-47CE66D3EF5E}"/>
              </a:ext>
            </a:extLst>
          </p:cNvPr>
          <p:cNvSpPr/>
          <p:nvPr/>
        </p:nvSpPr>
        <p:spPr>
          <a:xfrm>
            <a:off x="6405322" y="3627441"/>
            <a:ext cx="2865207" cy="183794"/>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FFFFFF"/>
                </a:solidFill>
                <a:effectLst/>
                <a:uLnTx/>
                <a:uFillTx/>
                <a:latin typeface="Arial"/>
                <a:ea typeface="+mn-ea"/>
                <a:cs typeface="+mn-cs"/>
              </a:rPr>
              <a:t>Current State Assessment</a:t>
            </a:r>
          </a:p>
        </p:txBody>
      </p:sp>
      <p:sp>
        <p:nvSpPr>
          <p:cNvPr id="17" name="Arrow: Pentagon 16">
            <a:extLst>
              <a:ext uri="{FF2B5EF4-FFF2-40B4-BE49-F238E27FC236}">
                <a16:creationId xmlns:a16="http://schemas.microsoft.com/office/drawing/2014/main" id="{7B6EC3B3-B730-08AC-DB2F-630A587E8C05}"/>
              </a:ext>
            </a:extLst>
          </p:cNvPr>
          <p:cNvSpPr/>
          <p:nvPr/>
        </p:nvSpPr>
        <p:spPr>
          <a:xfrm>
            <a:off x="9640494" y="4047440"/>
            <a:ext cx="1224912" cy="205820"/>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ea typeface="+mn-ea"/>
                <a:cs typeface="+mn-cs"/>
              </a:rPr>
              <a:t>Roadmap Submission</a:t>
            </a:r>
            <a:endParaRPr kumimoji="1" lang="en-IN" sz="700" b="0" i="0" u="none" strike="noStrike" kern="1200" cap="none" spc="0" normalizeH="0" baseline="0" noProof="0">
              <a:ln>
                <a:noFill/>
              </a:ln>
              <a:solidFill>
                <a:srgbClr val="FFFFFF"/>
              </a:solidFill>
              <a:effectLst/>
              <a:uLnTx/>
              <a:uFillTx/>
              <a:latin typeface="Arial"/>
              <a:ea typeface="+mn-ea"/>
              <a:cs typeface="+mn-cs"/>
            </a:endParaRPr>
          </a:p>
        </p:txBody>
      </p:sp>
      <p:sp>
        <p:nvSpPr>
          <p:cNvPr id="18" name="Arrow: Pentagon 17">
            <a:extLst>
              <a:ext uri="{FF2B5EF4-FFF2-40B4-BE49-F238E27FC236}">
                <a16:creationId xmlns:a16="http://schemas.microsoft.com/office/drawing/2014/main" id="{11BF2FFF-71D4-E77C-40D5-4E0186D95880}"/>
              </a:ext>
            </a:extLst>
          </p:cNvPr>
          <p:cNvSpPr/>
          <p:nvPr/>
        </p:nvSpPr>
        <p:spPr>
          <a:xfrm>
            <a:off x="7123647" y="3845095"/>
            <a:ext cx="2865207" cy="183794"/>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FFFFFF"/>
                </a:solidFill>
                <a:effectLst/>
                <a:uLnTx/>
                <a:uFillTx/>
                <a:latin typeface="Arial"/>
                <a:ea typeface="+mn-ea"/>
                <a:cs typeface="+mn-cs"/>
              </a:rPr>
              <a:t>Gap Analysis and Roadmap </a:t>
            </a:r>
            <a:endParaRPr kumimoji="1" lang="en-IN" sz="800" b="0" i="0" u="none" strike="noStrike" kern="1200" cap="none" spc="0" normalizeH="0" baseline="0" noProof="0">
              <a:ln>
                <a:noFill/>
              </a:ln>
              <a:solidFill>
                <a:srgbClr val="FFFFFF"/>
              </a:solidFill>
              <a:effectLst/>
              <a:uLnTx/>
              <a:uFillTx/>
              <a:latin typeface="Arial"/>
              <a:ea typeface="+mn-ea"/>
              <a:cs typeface="+mn-cs"/>
            </a:endParaRPr>
          </a:p>
        </p:txBody>
      </p:sp>
      <p:cxnSp>
        <p:nvCxnSpPr>
          <p:cNvPr id="19" name="Straight Connector 18">
            <a:extLst>
              <a:ext uri="{FF2B5EF4-FFF2-40B4-BE49-F238E27FC236}">
                <a16:creationId xmlns:a16="http://schemas.microsoft.com/office/drawing/2014/main" id="{8A5289D1-B4C4-12EE-C166-1E6D50DFFE7C}"/>
              </a:ext>
            </a:extLst>
          </p:cNvPr>
          <p:cNvCxnSpPr>
            <a:cxnSpLocks/>
          </p:cNvCxnSpPr>
          <p:nvPr/>
        </p:nvCxnSpPr>
        <p:spPr>
          <a:xfrm>
            <a:off x="6045874" y="2922197"/>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63F170A-73FA-B927-67FB-DC60AB5132AD}"/>
              </a:ext>
            </a:extLst>
          </p:cNvPr>
          <p:cNvSpPr/>
          <p:nvPr/>
        </p:nvSpPr>
        <p:spPr>
          <a:xfrm>
            <a:off x="5916553"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 1</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BE612F4E-5896-365E-0B00-F550F55AAF17}"/>
              </a:ext>
            </a:extLst>
          </p:cNvPr>
          <p:cNvSpPr/>
          <p:nvPr/>
        </p:nvSpPr>
        <p:spPr>
          <a:xfrm>
            <a:off x="6287896"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2</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cxnSp>
        <p:nvCxnSpPr>
          <p:cNvPr id="22" name="Straight Connector 21">
            <a:extLst>
              <a:ext uri="{FF2B5EF4-FFF2-40B4-BE49-F238E27FC236}">
                <a16:creationId xmlns:a16="http://schemas.microsoft.com/office/drawing/2014/main" id="{E5D5AA0D-40CF-7FD5-E1BC-2F45E3CCCABF}"/>
              </a:ext>
            </a:extLst>
          </p:cNvPr>
          <p:cNvCxnSpPr>
            <a:cxnSpLocks/>
          </p:cNvCxnSpPr>
          <p:nvPr/>
        </p:nvCxnSpPr>
        <p:spPr>
          <a:xfrm>
            <a:off x="6762807" y="2917558"/>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03E66327-AF2E-1C93-39FD-4DE4D209EDAF}"/>
              </a:ext>
            </a:extLst>
          </p:cNvPr>
          <p:cNvSpPr/>
          <p:nvPr/>
        </p:nvSpPr>
        <p:spPr>
          <a:xfrm>
            <a:off x="6659239"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3</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50BD0F90-FB41-71C5-0203-291F0DF01504}"/>
              </a:ext>
            </a:extLst>
          </p:cNvPr>
          <p:cNvSpPr/>
          <p:nvPr/>
        </p:nvSpPr>
        <p:spPr>
          <a:xfrm>
            <a:off x="7030582"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4</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FD00C659-4BDB-9402-0AA5-DEE997C5996D}"/>
              </a:ext>
            </a:extLst>
          </p:cNvPr>
          <p:cNvSpPr/>
          <p:nvPr/>
        </p:nvSpPr>
        <p:spPr>
          <a:xfrm>
            <a:off x="7401925"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 5</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272F32C5-5B15-76B9-1A9F-D0FE6825F653}"/>
              </a:ext>
            </a:extLst>
          </p:cNvPr>
          <p:cNvSpPr/>
          <p:nvPr/>
        </p:nvSpPr>
        <p:spPr>
          <a:xfrm>
            <a:off x="7773268"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6</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cxnSp>
        <p:nvCxnSpPr>
          <p:cNvPr id="27" name="Straight Connector 26">
            <a:extLst>
              <a:ext uri="{FF2B5EF4-FFF2-40B4-BE49-F238E27FC236}">
                <a16:creationId xmlns:a16="http://schemas.microsoft.com/office/drawing/2014/main" id="{BAD3E7A3-98B1-AF00-04E5-9DA15E3D7FF1}"/>
              </a:ext>
            </a:extLst>
          </p:cNvPr>
          <p:cNvCxnSpPr>
            <a:cxnSpLocks/>
          </p:cNvCxnSpPr>
          <p:nvPr/>
        </p:nvCxnSpPr>
        <p:spPr>
          <a:xfrm>
            <a:off x="8209741" y="2917558"/>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0CFAD580-3A4F-7773-0434-AFAB503FB3CE}"/>
              </a:ext>
            </a:extLst>
          </p:cNvPr>
          <p:cNvSpPr/>
          <p:nvPr/>
        </p:nvSpPr>
        <p:spPr>
          <a:xfrm>
            <a:off x="8144611"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7</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18A012AE-C33E-A964-995B-486944B12B26}"/>
              </a:ext>
            </a:extLst>
          </p:cNvPr>
          <p:cNvSpPr/>
          <p:nvPr/>
        </p:nvSpPr>
        <p:spPr>
          <a:xfrm>
            <a:off x="8515954"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8</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B6C904DB-02EF-0515-02C0-9B10F8046138}"/>
              </a:ext>
            </a:extLst>
          </p:cNvPr>
          <p:cNvCxnSpPr>
            <a:cxnSpLocks/>
          </p:cNvCxnSpPr>
          <p:nvPr/>
        </p:nvCxnSpPr>
        <p:spPr>
          <a:xfrm>
            <a:off x="8913603" y="291272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C2E904C6-03DD-DC60-F52B-5139A6A44A80}"/>
              </a:ext>
            </a:extLst>
          </p:cNvPr>
          <p:cNvSpPr/>
          <p:nvPr/>
        </p:nvSpPr>
        <p:spPr>
          <a:xfrm>
            <a:off x="8887297"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9</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5B416281-D5D8-04A6-BF30-BB86408831F5}"/>
              </a:ext>
            </a:extLst>
          </p:cNvPr>
          <p:cNvSpPr/>
          <p:nvPr/>
        </p:nvSpPr>
        <p:spPr>
          <a:xfrm>
            <a:off x="9193328"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 10</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cxnSp>
        <p:nvCxnSpPr>
          <p:cNvPr id="33" name="Straight Connector 32">
            <a:extLst>
              <a:ext uri="{FF2B5EF4-FFF2-40B4-BE49-F238E27FC236}">
                <a16:creationId xmlns:a16="http://schemas.microsoft.com/office/drawing/2014/main" id="{85861869-5066-FCD0-CF13-492371540AE8}"/>
              </a:ext>
            </a:extLst>
          </p:cNvPr>
          <p:cNvCxnSpPr>
            <a:cxnSpLocks/>
          </p:cNvCxnSpPr>
          <p:nvPr/>
        </p:nvCxnSpPr>
        <p:spPr>
          <a:xfrm>
            <a:off x="9630535" y="2926650"/>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1015BFCF-627D-8997-B9BB-B97C9692CCE2}"/>
              </a:ext>
            </a:extLst>
          </p:cNvPr>
          <p:cNvSpPr/>
          <p:nvPr/>
        </p:nvSpPr>
        <p:spPr>
          <a:xfrm>
            <a:off x="9564671"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11</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sp>
        <p:nvSpPr>
          <p:cNvPr id="35" name="Right Arrow 25">
            <a:extLst>
              <a:ext uri="{FF2B5EF4-FFF2-40B4-BE49-F238E27FC236}">
                <a16:creationId xmlns:a16="http://schemas.microsoft.com/office/drawing/2014/main" id="{7F67BBFA-2F63-163C-97A7-F982998824D6}"/>
              </a:ext>
            </a:extLst>
          </p:cNvPr>
          <p:cNvSpPr/>
          <p:nvPr/>
        </p:nvSpPr>
        <p:spPr>
          <a:xfrm>
            <a:off x="5663584" y="4544388"/>
            <a:ext cx="6185977" cy="144828"/>
          </a:xfrm>
          <a:prstGeom prst="rightArrow">
            <a:avLst/>
          </a:prstGeom>
          <a:solidFill>
            <a:srgbClr val="FFFFFF">
              <a:lumMod val="65000"/>
            </a:srgbClr>
          </a:solidFill>
          <a:ln w="28575">
            <a:solidFill>
              <a:srgbClr val="FFFFFF"/>
            </a:solidFill>
          </a:ln>
          <a:effectLst/>
        </p:spPr>
        <p:txBody>
          <a:bodyPr wrap="square" lIns="91436" tIns="45718" rIns="91436" bIns="45718" rtlCol="0" anchor="t">
            <a:normAutofit fontScale="25000" lnSpcReduction="20000"/>
          </a:bodyPr>
          <a:lstStyle/>
          <a:p>
            <a:pPr marL="0" marR="0" lvl="0" indent="0" algn="ctr" defTabSz="685800" rtl="0" eaLnBrk="1" fontAlgn="auto" latinLnBrk="0" hangingPunct="1">
              <a:lnSpc>
                <a:spcPct val="90000"/>
              </a:lnSpc>
              <a:spcBef>
                <a:spcPts val="100"/>
              </a:spcBef>
              <a:spcAft>
                <a:spcPts val="100"/>
              </a:spcAft>
              <a:buClrTx/>
              <a:buSzTx/>
              <a:buFontTx/>
              <a:buNone/>
              <a:tabLst/>
              <a:defRPr/>
            </a:pPr>
            <a:endParaRPr kumimoji="1" lang="en-US" sz="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 name="Diamond 35">
            <a:extLst>
              <a:ext uri="{FF2B5EF4-FFF2-40B4-BE49-F238E27FC236}">
                <a16:creationId xmlns:a16="http://schemas.microsoft.com/office/drawing/2014/main" id="{DB11B18C-2D0B-4E10-35B8-2B967AFC373F}"/>
              </a:ext>
            </a:extLst>
          </p:cNvPr>
          <p:cNvSpPr/>
          <p:nvPr/>
        </p:nvSpPr>
        <p:spPr>
          <a:xfrm>
            <a:off x="6004037" y="4554985"/>
            <a:ext cx="80317" cy="120273"/>
          </a:xfrm>
          <a:prstGeom prst="diamond">
            <a:avLst/>
          </a:prstGeom>
          <a:solidFill>
            <a:srgbClr val="404040"/>
          </a:solidFill>
          <a:ln>
            <a:noFill/>
          </a:ln>
          <a:effectLst/>
        </p:spPr>
        <p:txBody>
          <a:bodyPr wrap="square" lIns="91436" tIns="45718" rIns="91436" bIns="45718" rtlCol="0" anchor="t">
            <a:normAutofit fontScale="25000" lnSpcReduction="20000"/>
          </a:bodyPr>
          <a:lstStyle/>
          <a:p>
            <a:pPr marL="0" marR="0" lvl="0" indent="0" algn="ctr" defTabSz="685800" rtl="0" eaLnBrk="1" fontAlgn="auto" latinLnBrk="0" hangingPunct="1">
              <a:lnSpc>
                <a:spcPct val="90000"/>
              </a:lnSpc>
              <a:spcBef>
                <a:spcPts val="100"/>
              </a:spcBef>
              <a:spcAft>
                <a:spcPts val="100"/>
              </a:spcAft>
              <a:buClrTx/>
              <a:buSzTx/>
              <a:buFontTx/>
              <a:buNone/>
              <a:tabLst/>
              <a:defRPr/>
            </a:pPr>
            <a:endParaRPr kumimoji="1" lang="en-US" sz="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F6B5210B-1C60-71DB-9B39-CDEFABA368CF}"/>
              </a:ext>
            </a:extLst>
          </p:cNvPr>
          <p:cNvSpPr txBox="1"/>
          <p:nvPr/>
        </p:nvSpPr>
        <p:spPr>
          <a:xfrm>
            <a:off x="11239484" y="4638843"/>
            <a:ext cx="999324" cy="230828"/>
          </a:xfrm>
          <a:prstGeom prst="rect">
            <a:avLst/>
          </a:prstGeom>
          <a:noFill/>
        </p:spPr>
        <p:txBody>
          <a:bodyPr wrap="square" lIns="91436" tIns="45718" rIns="91436" bIns="45718" rtlCol="0">
            <a:spAutoFit/>
          </a:bodyPr>
          <a:lstStyle/>
          <a:p>
            <a:pPr marL="0" marR="0" lvl="0" indent="0" algn="ctr" defTabSz="685800" rtl="0" eaLnBrk="1" fontAlgn="auto" latinLnBrk="0" hangingPunct="1">
              <a:lnSpc>
                <a:spcPct val="90000"/>
              </a:lnSpc>
              <a:spcBef>
                <a:spcPts val="100"/>
              </a:spcBef>
              <a:spcAft>
                <a:spcPts val="100"/>
              </a:spcAft>
              <a:buClr>
                <a:srgbClr val="0085C3"/>
              </a:buClr>
              <a:buSzTx/>
              <a:buFontTx/>
              <a:buNone/>
              <a:tabLst/>
              <a:defRPr/>
            </a:pPr>
            <a:r>
              <a:rPr kumimoji="1" lang="en-US" sz="1000" b="1" i="0" u="none" strike="noStrike" kern="0" cap="none" spc="0" normalizeH="0" baseline="0" noProof="0">
                <a:ln>
                  <a:noFill/>
                </a:ln>
                <a:solidFill>
                  <a:srgbClr val="00DFED">
                    <a:lumMod val="50000"/>
                  </a:srgbClr>
                </a:solidFill>
                <a:effectLst/>
                <a:uLnTx/>
                <a:uFillTx/>
                <a:latin typeface="Arial" panose="020B0604020202020204"/>
                <a:ea typeface="+mn-ea"/>
                <a:cs typeface="+mn-cs"/>
              </a:rPr>
              <a:t>Mid of Dec’23 </a:t>
            </a:r>
          </a:p>
        </p:txBody>
      </p:sp>
      <p:cxnSp>
        <p:nvCxnSpPr>
          <p:cNvPr id="38" name="Straight Connector 37">
            <a:extLst>
              <a:ext uri="{FF2B5EF4-FFF2-40B4-BE49-F238E27FC236}">
                <a16:creationId xmlns:a16="http://schemas.microsoft.com/office/drawing/2014/main" id="{AFA1D197-9DE2-EFF5-9ACF-BC488EAA726F}"/>
              </a:ext>
            </a:extLst>
          </p:cNvPr>
          <p:cNvCxnSpPr>
            <a:cxnSpLocks/>
          </p:cNvCxnSpPr>
          <p:nvPr/>
        </p:nvCxnSpPr>
        <p:spPr>
          <a:xfrm>
            <a:off x="9989795" y="290090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39" name="Diamond 38">
            <a:extLst>
              <a:ext uri="{FF2B5EF4-FFF2-40B4-BE49-F238E27FC236}">
                <a16:creationId xmlns:a16="http://schemas.microsoft.com/office/drawing/2014/main" id="{6F206B38-EA84-DBD9-C458-196BEFAF7821}"/>
              </a:ext>
            </a:extLst>
          </p:cNvPr>
          <p:cNvSpPr/>
          <p:nvPr/>
        </p:nvSpPr>
        <p:spPr>
          <a:xfrm>
            <a:off x="11290632" y="4587696"/>
            <a:ext cx="80317" cy="120273"/>
          </a:xfrm>
          <a:prstGeom prst="diamond">
            <a:avLst/>
          </a:prstGeom>
          <a:solidFill>
            <a:srgbClr val="404040"/>
          </a:solidFill>
          <a:ln>
            <a:noFill/>
          </a:ln>
          <a:effectLst/>
        </p:spPr>
        <p:txBody>
          <a:bodyPr wrap="square" lIns="91436" tIns="45718" rIns="91436" bIns="45718" rtlCol="0" anchor="t">
            <a:normAutofit fontScale="25000" lnSpcReduction="20000"/>
          </a:bodyPr>
          <a:lstStyle/>
          <a:p>
            <a:pPr marL="0" marR="0" lvl="0" indent="0" algn="ctr" defTabSz="685800" rtl="0" eaLnBrk="1" fontAlgn="auto" latinLnBrk="0" hangingPunct="1">
              <a:lnSpc>
                <a:spcPct val="90000"/>
              </a:lnSpc>
              <a:spcBef>
                <a:spcPts val="100"/>
              </a:spcBef>
              <a:spcAft>
                <a:spcPts val="100"/>
              </a:spcAft>
              <a:buClrTx/>
              <a:buSzTx/>
              <a:buFontTx/>
              <a:buNone/>
              <a:tabLst/>
              <a:defRPr/>
            </a:pPr>
            <a:endParaRPr kumimoji="1" lang="en-US" sz="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 name="Diamond 39">
            <a:extLst>
              <a:ext uri="{FF2B5EF4-FFF2-40B4-BE49-F238E27FC236}">
                <a16:creationId xmlns:a16="http://schemas.microsoft.com/office/drawing/2014/main" id="{C8E87AD1-5684-870D-C821-FCCD1F9D7D00}"/>
              </a:ext>
            </a:extLst>
          </p:cNvPr>
          <p:cNvSpPr/>
          <p:nvPr/>
        </p:nvSpPr>
        <p:spPr>
          <a:xfrm>
            <a:off x="11784931" y="4553435"/>
            <a:ext cx="80317" cy="120273"/>
          </a:xfrm>
          <a:prstGeom prst="diamond">
            <a:avLst/>
          </a:prstGeom>
          <a:solidFill>
            <a:srgbClr val="404040"/>
          </a:solidFill>
          <a:ln>
            <a:noFill/>
          </a:ln>
          <a:effectLst/>
        </p:spPr>
        <p:txBody>
          <a:bodyPr wrap="square" lIns="91436" tIns="45718" rIns="91436" bIns="45718" rtlCol="0" anchor="t">
            <a:normAutofit fontScale="25000" lnSpcReduction="20000"/>
          </a:bodyPr>
          <a:lstStyle/>
          <a:p>
            <a:pPr marL="0" marR="0" lvl="0" indent="0" algn="ctr" defTabSz="685800" rtl="0" eaLnBrk="1" fontAlgn="auto" latinLnBrk="0" hangingPunct="1">
              <a:lnSpc>
                <a:spcPct val="90000"/>
              </a:lnSpc>
              <a:spcBef>
                <a:spcPts val="100"/>
              </a:spcBef>
              <a:spcAft>
                <a:spcPts val="100"/>
              </a:spcAft>
              <a:buClrTx/>
              <a:buSzTx/>
              <a:buFontTx/>
              <a:buNone/>
              <a:tabLst/>
              <a:defRPr/>
            </a:pPr>
            <a:endParaRPr kumimoji="1" lang="en-US" sz="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 name="Arrow: Pentagon 40">
            <a:extLst>
              <a:ext uri="{FF2B5EF4-FFF2-40B4-BE49-F238E27FC236}">
                <a16:creationId xmlns:a16="http://schemas.microsoft.com/office/drawing/2014/main" id="{02EB781C-0E85-C46E-A2BD-DF245EBECE03}"/>
              </a:ext>
            </a:extLst>
          </p:cNvPr>
          <p:cNvSpPr/>
          <p:nvPr/>
        </p:nvSpPr>
        <p:spPr>
          <a:xfrm>
            <a:off x="10843636" y="2893102"/>
            <a:ext cx="923566" cy="184510"/>
          </a:xfrm>
          <a:prstGeom prst="homePlat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 15 – 20</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sp>
        <p:nvSpPr>
          <p:cNvPr id="42" name="Arrow: Pentagon 41">
            <a:extLst>
              <a:ext uri="{FF2B5EF4-FFF2-40B4-BE49-F238E27FC236}">
                <a16:creationId xmlns:a16="http://schemas.microsoft.com/office/drawing/2014/main" id="{37901CA5-C5EA-DB79-A4C4-CE0EA3AB45C9}"/>
              </a:ext>
            </a:extLst>
          </p:cNvPr>
          <p:cNvSpPr/>
          <p:nvPr/>
        </p:nvSpPr>
        <p:spPr>
          <a:xfrm>
            <a:off x="10627832" y="4303631"/>
            <a:ext cx="1224912" cy="214602"/>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P</a:t>
            </a:r>
            <a:r>
              <a:rPr kumimoji="0" lang="en-IN" sz="800" b="0" i="0" u="none" strike="noStrike" kern="1200" cap="none" spc="0" normalizeH="0" baseline="0" noProof="0">
                <a:ln>
                  <a:noFill/>
                </a:ln>
                <a:solidFill>
                  <a:srgbClr val="FFFFFF"/>
                </a:solidFill>
                <a:effectLst/>
                <a:uLnTx/>
                <a:uFillTx/>
                <a:latin typeface="Arial"/>
                <a:ea typeface="+mn-ea"/>
                <a:cs typeface="+mn-cs"/>
              </a:rPr>
              <a:t>roof Of Value</a:t>
            </a:r>
            <a:endParaRPr kumimoji="1" lang="en-IN" sz="800" b="0" i="0" u="none" strike="noStrike" kern="1200" cap="none" spc="0" normalizeH="0" baseline="0" noProof="0">
              <a:ln>
                <a:noFill/>
              </a:ln>
              <a:solidFill>
                <a:srgbClr val="FFFFFF"/>
              </a:solidFill>
              <a:effectLst/>
              <a:uLnTx/>
              <a:uFillTx/>
              <a:latin typeface="Arial"/>
              <a:ea typeface="+mn-ea"/>
              <a:cs typeface="+mn-cs"/>
            </a:endParaRPr>
          </a:p>
        </p:txBody>
      </p:sp>
      <p:sp>
        <p:nvSpPr>
          <p:cNvPr id="43" name="Arrow: Pentagon 42">
            <a:extLst>
              <a:ext uri="{FF2B5EF4-FFF2-40B4-BE49-F238E27FC236}">
                <a16:creationId xmlns:a16="http://schemas.microsoft.com/office/drawing/2014/main" id="{80E45BFF-350B-821C-34BE-215B66BFC03C}"/>
              </a:ext>
            </a:extLst>
          </p:cNvPr>
          <p:cNvSpPr/>
          <p:nvPr/>
        </p:nvSpPr>
        <p:spPr>
          <a:xfrm>
            <a:off x="6044196" y="3409596"/>
            <a:ext cx="730347" cy="183794"/>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a:ea typeface="+mn-ea"/>
                <a:cs typeface="+mn-cs"/>
              </a:rPr>
              <a:t>Onboarding Activities </a:t>
            </a:r>
            <a:endParaRPr kumimoji="1" lang="en-IN" sz="600" b="0" i="0" u="none" strike="noStrike" kern="1200" cap="none" spc="0" normalizeH="0" baseline="0" noProof="0">
              <a:ln>
                <a:noFill/>
              </a:ln>
              <a:solidFill>
                <a:srgbClr val="FFFFFF"/>
              </a:solidFill>
              <a:effectLst/>
              <a:uLnTx/>
              <a:uFillTx/>
              <a:latin typeface="Arial"/>
              <a:ea typeface="+mn-ea"/>
              <a:cs typeface="+mn-cs"/>
            </a:endParaRPr>
          </a:p>
        </p:txBody>
      </p:sp>
      <p:cxnSp>
        <p:nvCxnSpPr>
          <p:cNvPr id="44" name="Straight Connector 43">
            <a:extLst>
              <a:ext uri="{FF2B5EF4-FFF2-40B4-BE49-F238E27FC236}">
                <a16:creationId xmlns:a16="http://schemas.microsoft.com/office/drawing/2014/main" id="{3AAA5478-FB94-D64E-284C-01648A282342}"/>
              </a:ext>
            </a:extLst>
          </p:cNvPr>
          <p:cNvCxnSpPr>
            <a:cxnSpLocks/>
          </p:cNvCxnSpPr>
          <p:nvPr/>
        </p:nvCxnSpPr>
        <p:spPr>
          <a:xfrm>
            <a:off x="10347467"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C050B429-9B9A-8281-1213-4B3AFFA73ED3}"/>
              </a:ext>
            </a:extLst>
          </p:cNvPr>
          <p:cNvSpPr/>
          <p:nvPr/>
        </p:nvSpPr>
        <p:spPr>
          <a:xfrm>
            <a:off x="9936014"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12</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cxnSp>
        <p:nvCxnSpPr>
          <p:cNvPr id="46" name="Straight Connector 45">
            <a:extLst>
              <a:ext uri="{FF2B5EF4-FFF2-40B4-BE49-F238E27FC236}">
                <a16:creationId xmlns:a16="http://schemas.microsoft.com/office/drawing/2014/main" id="{5C393AF7-35D2-3712-7152-02B2D39353CB}"/>
              </a:ext>
            </a:extLst>
          </p:cNvPr>
          <p:cNvCxnSpPr>
            <a:cxnSpLocks/>
          </p:cNvCxnSpPr>
          <p:nvPr/>
        </p:nvCxnSpPr>
        <p:spPr>
          <a:xfrm>
            <a:off x="7503486"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D8728013-78BD-0B84-6EFD-98177B4F3414}"/>
              </a:ext>
            </a:extLst>
          </p:cNvPr>
          <p:cNvSpPr txBox="1"/>
          <p:nvPr/>
        </p:nvSpPr>
        <p:spPr>
          <a:xfrm>
            <a:off x="5744314" y="4638843"/>
            <a:ext cx="627088" cy="230828"/>
          </a:xfrm>
          <a:prstGeom prst="rect">
            <a:avLst/>
          </a:prstGeom>
          <a:noFill/>
        </p:spPr>
        <p:txBody>
          <a:bodyPr wrap="none" lIns="91436" tIns="45718" rIns="91436" bIns="45718" rtlCol="0">
            <a:spAutoFit/>
          </a:bodyPr>
          <a:lstStyle/>
          <a:p>
            <a:pPr marL="0" marR="0" lvl="0" indent="0" algn="ctr" defTabSz="685800" rtl="0" eaLnBrk="1" fontAlgn="auto" latinLnBrk="0" hangingPunct="1">
              <a:lnSpc>
                <a:spcPct val="90000"/>
              </a:lnSpc>
              <a:spcBef>
                <a:spcPts val="100"/>
              </a:spcBef>
              <a:spcAft>
                <a:spcPts val="100"/>
              </a:spcAft>
              <a:buClr>
                <a:srgbClr val="0085C3"/>
              </a:buClr>
              <a:buSzTx/>
              <a:buFontTx/>
              <a:buNone/>
              <a:tabLst/>
              <a:defRPr/>
            </a:pPr>
            <a:r>
              <a:rPr kumimoji="1" lang="en-US" sz="1000" b="1" i="0" u="none" strike="noStrike" kern="0" cap="none" spc="0" normalizeH="0" baseline="0" noProof="0">
                <a:ln>
                  <a:noFill/>
                </a:ln>
                <a:solidFill>
                  <a:srgbClr val="00DFED">
                    <a:lumMod val="50000"/>
                  </a:srgbClr>
                </a:solidFill>
                <a:effectLst/>
                <a:uLnTx/>
                <a:uFillTx/>
                <a:latin typeface="Arial" panose="020B0604020202020204"/>
                <a:ea typeface="+mn-ea"/>
                <a:cs typeface="+mn-cs"/>
              </a:rPr>
              <a:t>26</a:t>
            </a:r>
            <a:r>
              <a:rPr kumimoji="1" lang="en-US" sz="1000" b="1" i="0" u="none" strike="noStrike" kern="0" cap="none" spc="0" normalizeH="0" baseline="30000" noProof="0">
                <a:ln>
                  <a:noFill/>
                </a:ln>
                <a:solidFill>
                  <a:srgbClr val="00DFED">
                    <a:lumMod val="50000"/>
                  </a:srgbClr>
                </a:solidFill>
                <a:effectLst/>
                <a:uLnTx/>
                <a:uFillTx/>
                <a:latin typeface="Arial" panose="020B0604020202020204"/>
                <a:ea typeface="+mn-ea"/>
                <a:cs typeface="+mn-cs"/>
              </a:rPr>
              <a:t>th</a:t>
            </a:r>
            <a:r>
              <a:rPr kumimoji="1" lang="en-US" sz="1000" b="1" i="0" u="none" strike="noStrike" kern="0" cap="none" spc="0" normalizeH="0" baseline="0" noProof="0">
                <a:ln>
                  <a:noFill/>
                </a:ln>
                <a:solidFill>
                  <a:srgbClr val="00DFED">
                    <a:lumMod val="50000"/>
                  </a:srgbClr>
                </a:solidFill>
                <a:effectLst/>
                <a:uLnTx/>
                <a:uFillTx/>
                <a:latin typeface="Arial" panose="020B0604020202020204"/>
                <a:ea typeface="+mn-ea"/>
                <a:cs typeface="+mn-cs"/>
              </a:rPr>
              <a:t> Jul</a:t>
            </a:r>
          </a:p>
        </p:txBody>
      </p:sp>
      <p:cxnSp>
        <p:nvCxnSpPr>
          <p:cNvPr id="48" name="Straight Connector 47">
            <a:extLst>
              <a:ext uri="{FF2B5EF4-FFF2-40B4-BE49-F238E27FC236}">
                <a16:creationId xmlns:a16="http://schemas.microsoft.com/office/drawing/2014/main" id="{2459F97A-A7DB-ED20-2806-5CC0472BAAD8}"/>
              </a:ext>
            </a:extLst>
          </p:cNvPr>
          <p:cNvCxnSpPr>
            <a:cxnSpLocks/>
          </p:cNvCxnSpPr>
          <p:nvPr/>
        </p:nvCxnSpPr>
        <p:spPr>
          <a:xfrm>
            <a:off x="11304010" y="2956934"/>
            <a:ext cx="0" cy="1576459"/>
          </a:xfrm>
          <a:prstGeom prst="line">
            <a:avLst/>
          </a:prstGeom>
          <a:ln/>
        </p:spPr>
        <p:style>
          <a:lnRef idx="3">
            <a:schemeClr val="accent5"/>
          </a:lnRef>
          <a:fillRef idx="0">
            <a:schemeClr val="accent5"/>
          </a:fillRef>
          <a:effectRef idx="2">
            <a:schemeClr val="accent5"/>
          </a:effectRef>
          <a:fontRef idx="minor">
            <a:schemeClr val="tx1"/>
          </a:fontRef>
        </p:style>
      </p:cxnSp>
      <p:sp>
        <p:nvSpPr>
          <p:cNvPr id="49" name="TextBox 48">
            <a:extLst>
              <a:ext uri="{FF2B5EF4-FFF2-40B4-BE49-F238E27FC236}">
                <a16:creationId xmlns:a16="http://schemas.microsoft.com/office/drawing/2014/main" id="{BE006A96-2E6B-AA26-6A41-E880E29D7ED4}"/>
              </a:ext>
            </a:extLst>
          </p:cNvPr>
          <p:cNvSpPr txBox="1"/>
          <p:nvPr/>
        </p:nvSpPr>
        <p:spPr>
          <a:xfrm>
            <a:off x="5444575" y="3203451"/>
            <a:ext cx="817031" cy="337384"/>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Pre- onboarding activities</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2631FA2D-6824-3802-23BB-11A20CA31875}"/>
              </a:ext>
            </a:extLst>
          </p:cNvPr>
          <p:cNvSpPr/>
          <p:nvPr/>
        </p:nvSpPr>
        <p:spPr>
          <a:xfrm>
            <a:off x="98660" y="5665232"/>
            <a:ext cx="5360672" cy="833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5B96">
                  <a:lumMod val="50000"/>
                </a:srgbClr>
              </a:solidFill>
              <a:effectLst/>
              <a:uLnTx/>
              <a:uFillTx/>
              <a:latin typeface="Arial"/>
              <a:ea typeface="+mn-ea"/>
              <a:cs typeface="+mn-cs"/>
            </a:endParaRPr>
          </a:p>
        </p:txBody>
      </p:sp>
      <p:sp>
        <p:nvSpPr>
          <p:cNvPr id="51" name="TextBox 50">
            <a:extLst>
              <a:ext uri="{FF2B5EF4-FFF2-40B4-BE49-F238E27FC236}">
                <a16:creationId xmlns:a16="http://schemas.microsoft.com/office/drawing/2014/main" id="{C0BABB46-9641-1D92-357D-4F8AEBC5DF85}"/>
              </a:ext>
            </a:extLst>
          </p:cNvPr>
          <p:cNvSpPr txBox="1"/>
          <p:nvPr/>
        </p:nvSpPr>
        <p:spPr>
          <a:xfrm>
            <a:off x="260743" y="5734001"/>
            <a:ext cx="4520466" cy="25001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B96">
                    <a:lumMod val="50000"/>
                  </a:srgbClr>
                </a:solidFill>
                <a:effectLst/>
                <a:uLnTx/>
                <a:uFillTx/>
                <a:latin typeface="Arial"/>
                <a:ea typeface="+mn-ea"/>
                <a:cs typeface="+mn-cs"/>
              </a:rPr>
              <a:t>NTTD’s Approach : </a:t>
            </a:r>
            <a:r>
              <a:rPr kumimoji="0" lang="en-US" sz="1400" b="1" i="1" u="none" strike="noStrike" kern="1200" cap="none" spc="0" normalizeH="0" baseline="0" noProof="0">
                <a:ln>
                  <a:noFill/>
                </a:ln>
                <a:solidFill>
                  <a:srgbClr val="0072BC"/>
                </a:solidFill>
                <a:effectLst/>
                <a:uLnTx/>
                <a:uFillTx/>
                <a:latin typeface="Arial"/>
                <a:ea typeface="+mn-ea"/>
                <a:cs typeface="+mn-cs"/>
              </a:rPr>
              <a:t>Gap Assessment</a:t>
            </a:r>
            <a:endParaRPr kumimoji="0" lang="en-IN" sz="1400" b="1" i="1" u="none" strike="noStrike" kern="1200" cap="none" spc="0" normalizeH="0" baseline="0" noProof="0">
              <a:ln>
                <a:noFill/>
              </a:ln>
              <a:solidFill>
                <a:srgbClr val="0072BC"/>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8449145B-C8B5-7C7F-CFF9-79AD5670D69D}"/>
              </a:ext>
            </a:extLst>
          </p:cNvPr>
          <p:cNvSpPr/>
          <p:nvPr/>
        </p:nvSpPr>
        <p:spPr>
          <a:xfrm>
            <a:off x="266454" y="5984014"/>
            <a:ext cx="5063991" cy="410826"/>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1" i="0" u="none" strike="noStrike" kern="1200" cap="none" spc="0" normalizeH="0" baseline="0" noProof="0">
                <a:ln>
                  <a:noFill/>
                </a:ln>
                <a:solidFill>
                  <a:srgbClr val="005B96">
                    <a:lumMod val="50000"/>
                  </a:srgbClr>
                </a:solidFill>
                <a:effectLst/>
                <a:uLnTx/>
                <a:uFillTx/>
                <a:latin typeface="Arial"/>
                <a:ea typeface="+mn-ea"/>
                <a:cs typeface="+mn-cs"/>
              </a:rPr>
              <a:t>Compared: </a:t>
            </a:r>
            <a:r>
              <a:rPr kumimoji="1" lang="en-IN" sz="1000" b="0" i="0" u="none" strike="noStrike" kern="1200" cap="none" spc="0" normalizeH="0" baseline="0" noProof="0">
                <a:ln>
                  <a:noFill/>
                </a:ln>
                <a:solidFill>
                  <a:srgbClr val="005B96">
                    <a:lumMod val="50000"/>
                  </a:srgbClr>
                </a:solidFill>
                <a:effectLst/>
                <a:uLnTx/>
                <a:uFillTx/>
                <a:latin typeface="Arial"/>
                <a:ea typeface="+mn-ea"/>
                <a:cs typeface="+mn-cs"/>
              </a:rPr>
              <a:t>Current state of SRE Maturity at Bank’s Payments Department with that of other banks and Industry Standards</a:t>
            </a:r>
            <a:endParaRPr kumimoji="1" lang="en-US" sz="1000" b="0" i="0" u="none" strike="noStrike" kern="1200" cap="none" spc="0" normalizeH="0" baseline="0" noProof="0">
              <a:ln>
                <a:noFill/>
              </a:ln>
              <a:solidFill>
                <a:srgbClr val="005B96">
                  <a:lumMod val="50000"/>
                </a:srgbClr>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3F04D44C-A686-953E-6C49-1B064EB0F82F}"/>
              </a:ext>
            </a:extLst>
          </p:cNvPr>
          <p:cNvSpPr/>
          <p:nvPr/>
        </p:nvSpPr>
        <p:spPr>
          <a:xfrm>
            <a:off x="93413" y="2831186"/>
            <a:ext cx="5360672" cy="27473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5B96">
                  <a:lumMod val="50000"/>
                </a:srgbClr>
              </a:solidFill>
              <a:effectLst/>
              <a:uLnTx/>
              <a:uFillTx/>
              <a:latin typeface="Arial"/>
              <a:ea typeface="+mn-ea"/>
              <a:cs typeface="+mn-cs"/>
            </a:endParaRPr>
          </a:p>
        </p:txBody>
      </p:sp>
      <p:sp>
        <p:nvSpPr>
          <p:cNvPr id="54" name="TextBox 53">
            <a:extLst>
              <a:ext uri="{FF2B5EF4-FFF2-40B4-BE49-F238E27FC236}">
                <a16:creationId xmlns:a16="http://schemas.microsoft.com/office/drawing/2014/main" id="{24FF2B66-AAAC-B850-CBC2-D54A97C3631B}"/>
              </a:ext>
            </a:extLst>
          </p:cNvPr>
          <p:cNvSpPr txBox="1"/>
          <p:nvPr/>
        </p:nvSpPr>
        <p:spPr>
          <a:xfrm>
            <a:off x="255496" y="2921733"/>
            <a:ext cx="4520466" cy="25001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B96">
                    <a:lumMod val="50000"/>
                  </a:srgbClr>
                </a:solidFill>
                <a:effectLst/>
                <a:uLnTx/>
                <a:uFillTx/>
                <a:latin typeface="Arial"/>
                <a:ea typeface="+mn-ea"/>
                <a:cs typeface="+mn-cs"/>
              </a:rPr>
              <a:t>NTTD’s Approach: </a:t>
            </a:r>
            <a:r>
              <a:rPr kumimoji="0" lang="en-US" sz="1400" b="1" i="1" u="none" strike="noStrike" kern="1200" cap="none" spc="0" normalizeH="0" baseline="0" noProof="0">
                <a:ln>
                  <a:noFill/>
                </a:ln>
                <a:solidFill>
                  <a:srgbClr val="0072BC"/>
                </a:solidFill>
                <a:effectLst/>
                <a:uLnTx/>
                <a:uFillTx/>
                <a:latin typeface="Arial"/>
                <a:ea typeface="+mn-ea"/>
                <a:cs typeface="+mn-cs"/>
              </a:rPr>
              <a:t>Current State Assessment </a:t>
            </a:r>
            <a:endParaRPr kumimoji="0" lang="en-IN" sz="1400" b="1" i="1" u="none" strike="noStrike" kern="1200" cap="none" spc="0" normalizeH="0" baseline="0" noProof="0">
              <a:ln>
                <a:noFill/>
              </a:ln>
              <a:solidFill>
                <a:srgbClr val="0072BC"/>
              </a:solidFill>
              <a:effectLst/>
              <a:uLnTx/>
              <a:uFillTx/>
              <a:latin typeface="Arial"/>
              <a:ea typeface="+mn-ea"/>
              <a:cs typeface="+mn-cs"/>
            </a:endParaRPr>
          </a:p>
        </p:txBody>
      </p:sp>
      <p:sp>
        <p:nvSpPr>
          <p:cNvPr id="55" name="Arrow: Down 54">
            <a:extLst>
              <a:ext uri="{FF2B5EF4-FFF2-40B4-BE49-F238E27FC236}">
                <a16:creationId xmlns:a16="http://schemas.microsoft.com/office/drawing/2014/main" id="{778CAFC0-ACD9-4641-46F4-9CF206407646}"/>
              </a:ext>
            </a:extLst>
          </p:cNvPr>
          <p:cNvSpPr/>
          <p:nvPr/>
        </p:nvSpPr>
        <p:spPr>
          <a:xfrm>
            <a:off x="2820512" y="5459412"/>
            <a:ext cx="165687" cy="271670"/>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5B96">
                  <a:lumMod val="50000"/>
                </a:srgbClr>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2810C4F2-69A7-7B3A-FBD1-3E64DA7FD4C4}"/>
              </a:ext>
            </a:extLst>
          </p:cNvPr>
          <p:cNvSpPr/>
          <p:nvPr/>
        </p:nvSpPr>
        <p:spPr>
          <a:xfrm>
            <a:off x="7674348" y="1680627"/>
            <a:ext cx="3169287" cy="7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2400" b="1" i="0" u="none" strike="noStrike" kern="1200" cap="none" spc="0" normalizeH="0" baseline="0" noProof="0">
                <a:ln>
                  <a:noFill/>
                </a:ln>
                <a:solidFill>
                  <a:srgbClr val="00DFED">
                    <a:lumMod val="75000"/>
                  </a:srgbClr>
                </a:solidFill>
                <a:effectLst/>
                <a:uLnTx/>
                <a:uFillTx/>
                <a:latin typeface="Arial"/>
                <a:ea typeface="+mn-ea"/>
                <a:cs typeface="+mn-cs"/>
              </a:rPr>
              <a:t>Problem Statement</a:t>
            </a:r>
            <a:endParaRPr kumimoji="0" lang="en-IN" sz="2400" b="1" i="0" u="none" strike="noStrike" kern="1200" cap="none" spc="0" normalizeH="0" baseline="0" noProof="0">
              <a:ln>
                <a:noFill/>
              </a:ln>
              <a:solidFill>
                <a:srgbClr val="00DFED">
                  <a:lumMod val="75000"/>
                </a:srgbClr>
              </a:solidFill>
              <a:effectLst/>
              <a:uLnTx/>
              <a:uFillTx/>
              <a:latin typeface="Arial"/>
              <a:ea typeface="+mn-ea"/>
              <a:cs typeface="+mn-cs"/>
            </a:endParaRPr>
          </a:p>
        </p:txBody>
      </p:sp>
      <p:sp>
        <p:nvSpPr>
          <p:cNvPr id="57" name="TextBox 56">
            <a:extLst>
              <a:ext uri="{FF2B5EF4-FFF2-40B4-BE49-F238E27FC236}">
                <a16:creationId xmlns:a16="http://schemas.microsoft.com/office/drawing/2014/main" id="{884E253E-2A11-CAA1-951A-6518BDA27224}"/>
              </a:ext>
            </a:extLst>
          </p:cNvPr>
          <p:cNvSpPr txBox="1"/>
          <p:nvPr/>
        </p:nvSpPr>
        <p:spPr>
          <a:xfrm>
            <a:off x="986956" y="1798512"/>
            <a:ext cx="9238099"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Arial"/>
                <a:ea typeface="+mn-ea"/>
                <a:cs typeface="+mn-cs"/>
              </a:rPr>
              <a:t>High MTTR &amp; Absence of </a:t>
            </a:r>
            <a:r>
              <a:rPr kumimoji="0" lang="en-IN" sz="1200" b="1" i="0" u="none" strike="noStrike" kern="1200" cap="none" spc="0" normalizeH="0" baseline="0" noProof="0">
                <a:ln>
                  <a:noFill/>
                </a:ln>
                <a:solidFill>
                  <a:srgbClr val="00DFED">
                    <a:lumMod val="75000"/>
                  </a:srgbClr>
                </a:solidFill>
                <a:effectLst/>
                <a:uLnTx/>
                <a:uFillTx/>
                <a:latin typeface="Arial"/>
                <a:ea typeface="+mn-ea"/>
                <a:cs typeface="+mn-cs"/>
              </a:rPr>
              <a:t>Real-Time View </a:t>
            </a:r>
            <a:r>
              <a:rPr kumimoji="0" lang="en-IN" sz="1200" b="0" i="0" u="none" strike="noStrike" kern="1200" cap="none" spc="0" normalizeH="0" baseline="0" noProof="0">
                <a:ln>
                  <a:noFill/>
                </a:ln>
                <a:solidFill>
                  <a:srgbClr val="FFFFFF"/>
                </a:solidFill>
                <a:effectLst/>
                <a:uLnTx/>
                <a:uFillTx/>
                <a:latin typeface="Arial"/>
                <a:ea typeface="+mn-ea"/>
                <a:cs typeface="+mn-cs"/>
              </a:rPr>
              <a:t>of incidents’ cause and impact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Arial"/>
                <a:ea typeface="+mn-ea"/>
                <a:cs typeface="+mn-cs"/>
              </a:rPr>
              <a:t>Need for a </a:t>
            </a:r>
            <a:r>
              <a:rPr kumimoji="0" lang="en-IN" sz="1200" b="1" i="0" u="none" strike="noStrike" kern="1200" cap="none" spc="0" normalizeH="0" baseline="0" noProof="0">
                <a:ln>
                  <a:noFill/>
                </a:ln>
                <a:solidFill>
                  <a:srgbClr val="00DFED">
                    <a:lumMod val="75000"/>
                  </a:srgbClr>
                </a:solidFill>
                <a:effectLst/>
                <a:uLnTx/>
                <a:uFillTx/>
                <a:latin typeface="Arial"/>
                <a:ea typeface="+mn-ea"/>
                <a:cs typeface="+mn-cs"/>
              </a:rPr>
              <a:t>Cohesive Automation 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00A7B2"/>
                </a:solidFill>
                <a:effectLst/>
                <a:uLnTx/>
                <a:uFillTx/>
                <a:latin typeface="Arial"/>
                <a:ea typeface="+mn-ea"/>
                <a:cs typeface="+mn-cs"/>
              </a:rPr>
              <a:t>Slow pace </a:t>
            </a:r>
            <a:r>
              <a:rPr kumimoji="0" lang="en-IN" sz="1200" b="0" i="0" u="none" strike="noStrike" kern="1200" cap="none" spc="0" normalizeH="0" baseline="0" noProof="0">
                <a:ln>
                  <a:noFill/>
                </a:ln>
                <a:solidFill>
                  <a:srgbClr val="FFFFFF"/>
                </a:solidFill>
                <a:effectLst/>
                <a:uLnTx/>
                <a:uFillTx/>
                <a:latin typeface="Arial"/>
                <a:ea typeface="+mn-ea"/>
                <a:cs typeface="+mn-cs"/>
              </a:rPr>
              <a:t>of client impact assessment</a:t>
            </a:r>
            <a:endParaRPr kumimoji="0" lang="en-IN" sz="1200" b="1" i="0" u="none" strike="noStrike" kern="1200" cap="none" spc="0" normalizeH="0" baseline="0" noProof="0">
              <a:ln>
                <a:noFill/>
              </a:ln>
              <a:solidFill>
                <a:srgbClr val="00DFED">
                  <a:lumMod val="75000"/>
                </a:srgbClr>
              </a:solidFill>
              <a:effectLst/>
              <a:uLnTx/>
              <a:uFillTx/>
              <a:latin typeface="Arial"/>
              <a:ea typeface="+mn-ea"/>
              <a:cs typeface="+mn-cs"/>
            </a:endParaRPr>
          </a:p>
        </p:txBody>
      </p:sp>
      <p:pic>
        <p:nvPicPr>
          <p:cNvPr id="58" name="Graphic 57" descr="Bank with solid fill">
            <a:extLst>
              <a:ext uri="{FF2B5EF4-FFF2-40B4-BE49-F238E27FC236}">
                <a16:creationId xmlns:a16="http://schemas.microsoft.com/office/drawing/2014/main" id="{03D2FF70-8861-AD82-ADA7-BB9BE73B1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910" y="845786"/>
            <a:ext cx="696429" cy="696429"/>
          </a:xfrm>
          <a:prstGeom prst="rect">
            <a:avLst/>
          </a:prstGeom>
        </p:spPr>
      </p:pic>
      <p:pic>
        <p:nvPicPr>
          <p:cNvPr id="59" name="Graphic 58" descr="Question Mark with solid fill">
            <a:extLst>
              <a:ext uri="{FF2B5EF4-FFF2-40B4-BE49-F238E27FC236}">
                <a16:creationId xmlns:a16="http://schemas.microsoft.com/office/drawing/2014/main" id="{4A985A34-C222-3F6D-C9C3-B32E3719B5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46895" y="1765337"/>
            <a:ext cx="673630" cy="673630"/>
          </a:xfrm>
          <a:prstGeom prst="rect">
            <a:avLst/>
          </a:prstGeom>
        </p:spPr>
      </p:pic>
      <p:sp>
        <p:nvSpPr>
          <p:cNvPr id="60" name="Arrow: Down 59">
            <a:extLst>
              <a:ext uri="{FF2B5EF4-FFF2-40B4-BE49-F238E27FC236}">
                <a16:creationId xmlns:a16="http://schemas.microsoft.com/office/drawing/2014/main" id="{65D445D9-9B9E-1C86-0AFA-C67FB3AF701E}"/>
              </a:ext>
            </a:extLst>
          </p:cNvPr>
          <p:cNvSpPr/>
          <p:nvPr/>
        </p:nvSpPr>
        <p:spPr>
          <a:xfrm rot="16200000">
            <a:off x="5464320" y="5910557"/>
            <a:ext cx="165687" cy="271670"/>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5B96">
                  <a:lumMod val="50000"/>
                </a:srgbClr>
              </a:solidFill>
              <a:effectLst/>
              <a:uLnTx/>
              <a:uFillTx/>
              <a:latin typeface="Arial"/>
              <a:ea typeface="+mn-ea"/>
              <a:cs typeface="+mn-cs"/>
            </a:endParaRPr>
          </a:p>
        </p:txBody>
      </p:sp>
      <p:pic>
        <p:nvPicPr>
          <p:cNvPr id="61" name="Picture 4" descr="20,811 Roadmap Icon Images, Stock Photos, 3D objects, &amp; Vectors |  Shutterstock">
            <a:extLst>
              <a:ext uri="{FF2B5EF4-FFF2-40B4-BE49-F238E27FC236}">
                <a16:creationId xmlns:a16="http://schemas.microsoft.com/office/drawing/2014/main" id="{867873B5-F790-5AB6-7022-67CD3712CF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3640"/>
          <a:stretch/>
        </p:blipFill>
        <p:spPr bwMode="auto">
          <a:xfrm>
            <a:off x="5749375" y="5593284"/>
            <a:ext cx="928573" cy="863609"/>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6A698DB7-0A3B-D3FA-A32E-2C3F715E0529}"/>
              </a:ext>
            </a:extLst>
          </p:cNvPr>
          <p:cNvSpPr txBox="1"/>
          <p:nvPr/>
        </p:nvSpPr>
        <p:spPr>
          <a:xfrm>
            <a:off x="6742453" y="5693025"/>
            <a:ext cx="4578351" cy="790602"/>
          </a:xfrm>
          <a:prstGeom prst="rect">
            <a:avLst/>
          </a:prstGeom>
        </p:spPr>
        <p:txBody>
          <a:bodyPr vert="horz" wrap="square" lIns="0" tIns="0" rIns="0" bIns="0"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E1F4D"/>
                </a:solidFill>
                <a:effectLst/>
                <a:uLnTx/>
                <a:uFillTx/>
                <a:latin typeface="Arial"/>
                <a:ea typeface="+mn-ea"/>
                <a:cs typeface="+mn-cs"/>
              </a:rPr>
              <a:t>Standardised tooling, defined alerting &amp; monitoring frameworks to enable E2E real-time 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E1F4D"/>
                </a:solidFill>
                <a:effectLst/>
                <a:uLnTx/>
                <a:uFillTx/>
                <a:latin typeface="Arial"/>
                <a:ea typeface="+mn-ea"/>
                <a:cs typeface="+mn-cs"/>
              </a:rPr>
              <a:t>Automation Strategy for Toil Reduction, Self-Healing &amp; Predictive Analytics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E1F4D"/>
                </a:solidFill>
                <a:effectLst/>
                <a:uLnTx/>
                <a:uFillTx/>
                <a:latin typeface="Arial"/>
                <a:ea typeface="+mn-ea"/>
                <a:cs typeface="+mn-cs"/>
              </a:rPr>
              <a:t>Target Operating Model to operationalise sustainable automation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E1F4D"/>
                </a:solidFill>
                <a:effectLst/>
                <a:uLnTx/>
                <a:uFillTx/>
                <a:latin typeface="Arial"/>
                <a:ea typeface="+mn-ea"/>
                <a:cs typeface="+mn-cs"/>
              </a:rPr>
              <a:t>Inculcate SRE culture &amp; mindset starting with Automation CoE</a:t>
            </a:r>
          </a:p>
        </p:txBody>
      </p:sp>
      <p:sp>
        <p:nvSpPr>
          <p:cNvPr id="63" name="TextBox 62">
            <a:extLst>
              <a:ext uri="{FF2B5EF4-FFF2-40B4-BE49-F238E27FC236}">
                <a16:creationId xmlns:a16="http://schemas.microsoft.com/office/drawing/2014/main" id="{BE91B37B-6DAF-CB4D-933C-576780DD175E}"/>
              </a:ext>
            </a:extLst>
          </p:cNvPr>
          <p:cNvSpPr txBox="1"/>
          <p:nvPr/>
        </p:nvSpPr>
        <p:spPr>
          <a:xfrm>
            <a:off x="5761631" y="5256422"/>
            <a:ext cx="6336956" cy="25001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B96">
                    <a:lumMod val="50000"/>
                  </a:srgbClr>
                </a:solidFill>
                <a:effectLst/>
                <a:uLnTx/>
                <a:uFillTx/>
                <a:latin typeface="Arial"/>
                <a:ea typeface="+mn-ea"/>
                <a:cs typeface="+mn-cs"/>
              </a:rPr>
              <a:t>Outcome: </a:t>
            </a:r>
            <a:r>
              <a:rPr kumimoji="0" lang="en-US" sz="1100" b="1" i="1" u="none" strike="noStrike" kern="1200" cap="none" spc="0" normalizeH="0" baseline="0" noProof="0">
                <a:ln>
                  <a:noFill/>
                </a:ln>
                <a:solidFill>
                  <a:srgbClr val="0072BC"/>
                </a:solidFill>
                <a:effectLst/>
                <a:uLnTx/>
                <a:uFillTx/>
                <a:latin typeface="Arial"/>
                <a:ea typeface="+mn-ea"/>
                <a:cs typeface="+mn-cs"/>
              </a:rPr>
              <a:t>Actionable</a:t>
            </a:r>
            <a:r>
              <a:rPr kumimoji="0" lang="en-US" sz="1100" b="1" i="0" u="none" strike="noStrike" kern="1200" cap="none" spc="0" normalizeH="0" baseline="0" noProof="0">
                <a:ln>
                  <a:noFill/>
                </a:ln>
                <a:solidFill>
                  <a:srgbClr val="005B96">
                    <a:lumMod val="50000"/>
                  </a:srgbClr>
                </a:solidFill>
                <a:effectLst/>
                <a:uLnTx/>
                <a:uFillTx/>
                <a:latin typeface="Arial"/>
                <a:ea typeface="+mn-ea"/>
                <a:cs typeface="+mn-cs"/>
              </a:rPr>
              <a:t> </a:t>
            </a:r>
            <a:r>
              <a:rPr kumimoji="0" lang="en-US" sz="1100" b="1" i="1" u="none" strike="noStrike" kern="1200" cap="none" spc="0" normalizeH="0" baseline="0" noProof="0">
                <a:ln>
                  <a:noFill/>
                </a:ln>
                <a:solidFill>
                  <a:srgbClr val="0072BC"/>
                </a:solidFill>
                <a:effectLst/>
                <a:uLnTx/>
                <a:uFillTx/>
                <a:latin typeface="Arial"/>
                <a:ea typeface="+mn-ea"/>
                <a:cs typeface="+mn-cs"/>
              </a:rPr>
              <a:t>Roadmap that is extrapolated for all Tier 0 Applications to ensure</a:t>
            </a:r>
            <a:endParaRPr kumimoji="0" lang="en-IN" sz="1400" b="1" i="1" u="none" strike="noStrike" kern="1200" cap="none" spc="0" normalizeH="0" baseline="0" noProof="0">
              <a:ln>
                <a:noFill/>
              </a:ln>
              <a:solidFill>
                <a:srgbClr val="0072BC"/>
              </a:solidFill>
              <a:effectLst/>
              <a:uLnTx/>
              <a:uFillTx/>
              <a:latin typeface="Arial"/>
              <a:ea typeface="+mn-ea"/>
              <a:cs typeface="+mn-cs"/>
            </a:endParaRPr>
          </a:p>
        </p:txBody>
      </p:sp>
      <p:sp>
        <p:nvSpPr>
          <p:cNvPr id="64" name="TextBox 63">
            <a:extLst>
              <a:ext uri="{FF2B5EF4-FFF2-40B4-BE49-F238E27FC236}">
                <a16:creationId xmlns:a16="http://schemas.microsoft.com/office/drawing/2014/main" id="{20D549C3-4866-1733-A6A5-F817A88201AC}"/>
              </a:ext>
            </a:extLst>
          </p:cNvPr>
          <p:cNvSpPr txBox="1"/>
          <p:nvPr/>
        </p:nvSpPr>
        <p:spPr>
          <a:xfrm>
            <a:off x="5389927" y="2982836"/>
            <a:ext cx="676275" cy="9395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A7B2"/>
                </a:solidFill>
                <a:effectLst/>
                <a:uLnTx/>
                <a:uFillTx/>
                <a:latin typeface="Arial"/>
                <a:ea typeface="+mn-ea"/>
                <a:cs typeface="+mn-cs"/>
              </a:rPr>
              <a:t>Week</a:t>
            </a:r>
            <a:endParaRPr kumimoji="0" lang="en-IN" sz="900" b="1" i="0" u="none" strike="noStrike" kern="1200" cap="none" spc="0" normalizeH="0" baseline="0" noProof="0">
              <a:ln>
                <a:noFill/>
              </a:ln>
              <a:solidFill>
                <a:srgbClr val="00A7B2"/>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B2DCD967-8B4F-6D10-9D2B-EAA766959E0E}"/>
              </a:ext>
            </a:extLst>
          </p:cNvPr>
          <p:cNvSpPr/>
          <p:nvPr/>
        </p:nvSpPr>
        <p:spPr>
          <a:xfrm>
            <a:off x="237736" y="3178189"/>
            <a:ext cx="5087773" cy="361429"/>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400" b="1" i="0" u="none" strike="noStrike" kern="1200" cap="none" spc="0" normalizeH="0" baseline="0" noProof="0">
                <a:ln>
                  <a:noFill/>
                </a:ln>
                <a:solidFill>
                  <a:srgbClr val="005B96">
                    <a:lumMod val="50000"/>
                  </a:srgbClr>
                </a:solidFill>
                <a:effectLst/>
                <a:uLnTx/>
                <a:uFillTx/>
                <a:latin typeface="Arial"/>
                <a:ea typeface="+mn-ea"/>
                <a:cs typeface="+mn-cs"/>
              </a:rPr>
              <a:t>Scope</a:t>
            </a:r>
            <a:r>
              <a:rPr kumimoji="1" lang="en-US" sz="1000" b="0" i="0" u="none" strike="noStrike" kern="1200" cap="none" spc="0" normalizeH="0" baseline="0" noProof="0">
                <a:ln>
                  <a:noFill/>
                </a:ln>
                <a:solidFill>
                  <a:srgbClr val="005B96">
                    <a:lumMod val="50000"/>
                  </a:srgbClr>
                </a:solidFill>
                <a:effectLst/>
                <a:uLnTx/>
                <a:uFillTx/>
                <a:latin typeface="Arial"/>
                <a:ea typeface="+mn-ea"/>
                <a:cs typeface="+mn-cs"/>
              </a:rPr>
              <a:t>: </a:t>
            </a:r>
            <a:r>
              <a:rPr kumimoji="0" lang="en-US" sz="1400" b="1" i="0" u="none" strike="noStrike" kern="1200" cap="none" spc="0" normalizeH="0" baseline="0" noProof="0">
                <a:ln>
                  <a:noFill/>
                </a:ln>
                <a:solidFill>
                  <a:srgbClr val="0072BC"/>
                </a:solidFill>
                <a:effectLst/>
                <a:uLnTx/>
                <a:uFillTx/>
                <a:latin typeface="Arial"/>
                <a:ea typeface="+mn-ea"/>
                <a:cs typeface="+mn-cs"/>
              </a:rPr>
              <a:t>5</a:t>
            </a:r>
            <a:r>
              <a:rPr kumimoji="0" lang="en-IN" sz="1400" b="1" i="0" u="none" strike="noStrike" kern="1200" cap="none" spc="0" normalizeH="0" baseline="0" noProof="0">
                <a:ln>
                  <a:noFill/>
                </a:ln>
                <a:solidFill>
                  <a:srgbClr val="0072BC"/>
                </a:solidFill>
                <a:effectLst/>
                <a:uLnTx/>
                <a:uFillTx/>
                <a:latin typeface="Arial"/>
                <a:ea typeface="+mn-ea"/>
                <a:cs typeface="+mn-cs"/>
              </a:rPr>
              <a:t> Tier 0 Applications</a:t>
            </a:r>
            <a:endParaRPr kumimoji="0" lang="en-US" sz="1300" b="1" i="0" u="none" strike="noStrike" kern="1200" cap="none" spc="0" normalizeH="0" baseline="0" noProof="0">
              <a:ln>
                <a:noFill/>
              </a:ln>
              <a:solidFill>
                <a:srgbClr val="0072BC"/>
              </a:solidFill>
              <a:effectLst/>
              <a:uLnTx/>
              <a:uFillTx/>
              <a:latin typeface="Arial"/>
              <a:ea typeface="+mn-ea"/>
              <a:cs typeface="+mn-cs"/>
            </a:endParaRPr>
          </a:p>
        </p:txBody>
      </p:sp>
      <p:sp>
        <p:nvSpPr>
          <p:cNvPr id="66" name="Rectangle 65">
            <a:extLst>
              <a:ext uri="{FF2B5EF4-FFF2-40B4-BE49-F238E27FC236}">
                <a16:creationId xmlns:a16="http://schemas.microsoft.com/office/drawing/2014/main" id="{74D7963D-7B9D-57EF-728A-7226AAD6DE87}"/>
              </a:ext>
            </a:extLst>
          </p:cNvPr>
          <p:cNvSpPr/>
          <p:nvPr/>
        </p:nvSpPr>
        <p:spPr>
          <a:xfrm>
            <a:off x="239457" y="3616917"/>
            <a:ext cx="1694193" cy="1252347"/>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1" i="0" u="none" strike="noStrike" kern="1200" cap="none" spc="0" normalizeH="0" baseline="0" noProof="0">
                <a:ln>
                  <a:noFill/>
                </a:ln>
                <a:solidFill>
                  <a:srgbClr val="005B96">
                    <a:lumMod val="50000"/>
                  </a:srgbClr>
                </a:solidFill>
                <a:effectLst/>
                <a:uLnTx/>
                <a:uFillTx/>
                <a:latin typeface="Arial"/>
                <a:ea typeface="+mn-ea"/>
                <a:cs typeface="+mn-cs"/>
              </a:rPr>
              <a:t> Business Assurance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1200" cap="none" spc="0" normalizeH="0" baseline="0" noProof="0">
                <a:ln>
                  <a:noFill/>
                </a:ln>
                <a:solidFill>
                  <a:srgbClr val="005B96">
                    <a:lumMod val="50000"/>
                  </a:srgbClr>
                </a:solidFill>
                <a:effectLst/>
                <a:uLnTx/>
                <a:uFillTx/>
                <a:latin typeface="Arial"/>
                <a:ea typeface="+mn-ea"/>
                <a:cs typeface="+mn-cs"/>
              </a:rPr>
              <a:t>ITSM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1200" cap="none" spc="0" normalizeH="0" baseline="0" noProof="0">
                <a:ln>
                  <a:noFill/>
                </a:ln>
                <a:solidFill>
                  <a:srgbClr val="005B96">
                    <a:lumMod val="50000"/>
                  </a:srgbClr>
                </a:solidFill>
                <a:effectLst/>
                <a:uLnTx/>
                <a:uFillTx/>
                <a:latin typeface="Arial"/>
                <a:ea typeface="+mn-ea"/>
                <a:cs typeface="+mn-cs"/>
              </a:rPr>
              <a:t>Change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1200" cap="none" spc="0" normalizeH="0" baseline="0" noProof="0">
                <a:ln>
                  <a:noFill/>
                </a:ln>
                <a:solidFill>
                  <a:srgbClr val="005B96">
                    <a:lumMod val="50000"/>
                  </a:srgbClr>
                </a:solidFill>
                <a:effectLst/>
                <a:uLnTx/>
                <a:uFillTx/>
                <a:latin typeface="Arial"/>
                <a:ea typeface="+mn-ea"/>
                <a:cs typeface="+mn-cs"/>
              </a:rPr>
              <a:t>Incident Trends &amp;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1200" cap="none" spc="0" normalizeH="0" baseline="0" noProof="0">
                <a:ln>
                  <a:noFill/>
                </a:ln>
                <a:solidFill>
                  <a:srgbClr val="005B96">
                    <a:lumMod val="50000"/>
                  </a:srgbClr>
                </a:solidFill>
                <a:effectLst/>
                <a:uLnTx/>
                <a:uFillTx/>
                <a:latin typeface="Arial"/>
                <a:ea typeface="+mn-ea"/>
                <a:cs typeface="+mn-cs"/>
              </a:rPr>
              <a:t>Knowledge Mgmt. </a:t>
            </a:r>
          </a:p>
        </p:txBody>
      </p:sp>
      <p:sp>
        <p:nvSpPr>
          <p:cNvPr id="67" name="Rectangle 66">
            <a:extLst>
              <a:ext uri="{FF2B5EF4-FFF2-40B4-BE49-F238E27FC236}">
                <a16:creationId xmlns:a16="http://schemas.microsoft.com/office/drawing/2014/main" id="{EF5FC5F4-26BE-F3BA-9517-39044379632B}"/>
              </a:ext>
            </a:extLst>
          </p:cNvPr>
          <p:cNvSpPr/>
          <p:nvPr/>
        </p:nvSpPr>
        <p:spPr>
          <a:xfrm>
            <a:off x="2010512" y="3616917"/>
            <a:ext cx="1620000" cy="1243879"/>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1" i="0" u="none" strike="noStrike" kern="1200" cap="none" spc="0" normalizeH="0" baseline="0" noProof="0">
                <a:ln>
                  <a:noFill/>
                </a:ln>
                <a:solidFill>
                  <a:srgbClr val="005B96">
                    <a:lumMod val="50000"/>
                  </a:srgbClr>
                </a:solidFill>
                <a:effectLst/>
                <a:uLnTx/>
                <a:uFillTx/>
                <a:latin typeface="Arial"/>
                <a:ea typeface="+mn-ea"/>
                <a:cs typeface="+mn-cs"/>
              </a:rPr>
              <a:t>Tools &amp; Automation Strategy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000" b="0" i="0" u="none" strike="noStrike" kern="1200" cap="none" spc="0" normalizeH="0" baseline="0" noProof="0">
                <a:ln>
                  <a:noFill/>
                </a:ln>
                <a:solidFill>
                  <a:srgbClr val="005B96">
                    <a:lumMod val="50000"/>
                  </a:srgbClr>
                </a:solidFill>
                <a:effectLst/>
                <a:uLnTx/>
                <a:uFillTx/>
                <a:latin typeface="Arial"/>
                <a:ea typeface="+mn-ea"/>
                <a:cs typeface="+mn-cs"/>
              </a:rPr>
              <a:t>Review of implemented 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000" b="0" i="0" u="none" strike="noStrike" kern="1200" cap="none" spc="0" normalizeH="0" baseline="0" noProof="0">
                <a:ln>
                  <a:noFill/>
                </a:ln>
                <a:solidFill>
                  <a:srgbClr val="005B96">
                    <a:lumMod val="50000"/>
                  </a:srgbClr>
                </a:solidFill>
                <a:effectLst/>
                <a:uLnTx/>
                <a:uFillTx/>
                <a:latin typeface="Arial"/>
                <a:ea typeface="+mn-ea"/>
                <a:cs typeface="+mn-cs"/>
              </a:rPr>
              <a:t>Assessment of overall automation strategy</a:t>
            </a:r>
            <a:endParaRPr kumimoji="1" lang="en-US" sz="1000" b="0" i="0" u="none" strike="noStrike" kern="1200" cap="none" spc="0" normalizeH="0" baseline="0" noProof="0">
              <a:ln>
                <a:noFill/>
              </a:ln>
              <a:solidFill>
                <a:srgbClr val="005B96">
                  <a:lumMod val="50000"/>
                </a:srgbClr>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88F66CAC-49B0-C145-2144-3920113D09B0}"/>
              </a:ext>
            </a:extLst>
          </p:cNvPr>
          <p:cNvSpPr/>
          <p:nvPr/>
        </p:nvSpPr>
        <p:spPr>
          <a:xfrm>
            <a:off x="3710445" y="3613924"/>
            <a:ext cx="1620000" cy="1246871"/>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000" b="1" i="0" u="none" strike="noStrike" kern="1200" cap="none" spc="0" normalizeH="0" baseline="0" noProof="0">
              <a:ln>
                <a:noFill/>
              </a:ln>
              <a:solidFill>
                <a:srgbClr val="005B96">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000" b="1" i="0" u="none" strike="noStrike" kern="1200" cap="none" spc="0" normalizeH="0" baseline="0" noProof="0">
              <a:ln>
                <a:noFill/>
              </a:ln>
              <a:solidFill>
                <a:srgbClr val="005B96">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1" i="0" u="none" strike="noStrike" kern="1200" cap="none" spc="0" normalizeH="0" baseline="0" noProof="0">
                <a:ln>
                  <a:noFill/>
                </a:ln>
                <a:solidFill>
                  <a:srgbClr val="005B96">
                    <a:lumMod val="50000"/>
                  </a:srgbClr>
                </a:solidFill>
                <a:effectLst/>
                <a:uLnTx/>
                <a:uFillTx/>
                <a:latin typeface="Arial"/>
                <a:ea typeface="+mn-ea"/>
                <a:cs typeface="+mn-cs"/>
              </a:rPr>
              <a:t>Monitoring &amp; Alerting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1200" cap="none" spc="0" normalizeH="0" baseline="0" noProof="0">
                <a:ln>
                  <a:noFill/>
                </a:ln>
                <a:solidFill>
                  <a:srgbClr val="005B96">
                    <a:lumMod val="50000"/>
                  </a:srgbClr>
                </a:solidFill>
                <a:effectLst/>
                <a:uLnTx/>
                <a:uFillTx/>
                <a:latin typeface="Arial"/>
                <a:ea typeface="+mn-ea"/>
                <a:cs typeface="+mn-cs"/>
              </a:rPr>
              <a:t>Review of </a:t>
            </a:r>
            <a:r>
              <a:rPr kumimoji="1" lang="en-IN" sz="1000" b="0" i="0" u="none" strike="noStrike" kern="1200" cap="none" spc="0" normalizeH="0" baseline="0" noProof="0">
                <a:ln>
                  <a:noFill/>
                </a:ln>
                <a:solidFill>
                  <a:srgbClr val="005B96">
                    <a:lumMod val="50000"/>
                  </a:srgbClr>
                </a:solidFill>
                <a:effectLst/>
                <a:uLnTx/>
                <a:uFillTx/>
                <a:latin typeface="Arial"/>
                <a:ea typeface="+mn-ea"/>
                <a:cs typeface="+mn-cs"/>
              </a:rPr>
              <a:t>alerting configurations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000" b="0" i="0" u="none" strike="noStrike" kern="1200" cap="none" spc="0" normalizeH="0" baseline="0" noProof="0">
                <a:ln>
                  <a:noFill/>
                </a:ln>
                <a:solidFill>
                  <a:srgbClr val="005B96">
                    <a:lumMod val="50000"/>
                  </a:srgbClr>
                </a:solidFill>
                <a:effectLst/>
                <a:uLnTx/>
                <a:uFillTx/>
                <a:latin typeface="Arial"/>
                <a:ea typeface="+mn-ea"/>
                <a:cs typeface="+mn-cs"/>
              </a:rPr>
              <a:t>Capability assessment for trend analytics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000" b="1" i="0" u="none" strike="noStrike" kern="1200" cap="none" spc="0" normalizeH="0" baseline="0" noProof="0">
              <a:ln>
                <a:noFill/>
              </a:ln>
              <a:solidFill>
                <a:srgbClr val="005B96">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000" b="1" i="0" u="none" strike="noStrike" kern="1200" cap="none" spc="0" normalizeH="0" baseline="0" noProof="0">
              <a:ln>
                <a:noFill/>
              </a:ln>
              <a:solidFill>
                <a:srgbClr val="005B96">
                  <a:lumMod val="50000"/>
                </a:srgbClr>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0F65C5E6-2CEB-74DC-8C6C-537D7088A0A8}"/>
              </a:ext>
            </a:extLst>
          </p:cNvPr>
          <p:cNvSpPr/>
          <p:nvPr/>
        </p:nvSpPr>
        <p:spPr>
          <a:xfrm>
            <a:off x="239457" y="4929564"/>
            <a:ext cx="5110587" cy="523404"/>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1" i="0" u="none" strike="noStrike" kern="1200" cap="none" spc="0" normalizeH="0" baseline="0" noProof="0">
                <a:ln>
                  <a:noFill/>
                </a:ln>
                <a:solidFill>
                  <a:srgbClr val="005B96">
                    <a:lumMod val="50000"/>
                  </a:srgbClr>
                </a:solidFill>
                <a:effectLst/>
                <a:uLnTx/>
                <a:uFillTx/>
                <a:latin typeface="Arial"/>
                <a:ea typeface="+mn-ea"/>
                <a:cs typeface="+mn-cs"/>
              </a:rPr>
              <a:t>Ways of Working </a:t>
            </a:r>
            <a:endParaRPr kumimoji="1" lang="en-US" sz="1000" b="0" i="0" u="none" strike="noStrike" kern="1200" cap="none" spc="0" normalizeH="0" baseline="0" noProof="0">
              <a:ln>
                <a:noFill/>
              </a:ln>
              <a:solidFill>
                <a:srgbClr val="005B96">
                  <a:lumMod val="50000"/>
                </a:srgbClr>
              </a:solidFill>
              <a:effectLst/>
              <a:uLnTx/>
              <a:uFillTx/>
              <a:latin typeface="Arial"/>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1200" cap="none" spc="0" normalizeH="0" baseline="0" noProof="0">
                <a:ln>
                  <a:noFill/>
                </a:ln>
                <a:solidFill>
                  <a:srgbClr val="005B96">
                    <a:lumMod val="50000"/>
                  </a:srgbClr>
                </a:solidFill>
                <a:effectLst/>
                <a:uLnTx/>
                <a:uFillTx/>
                <a:latin typeface="Arial"/>
                <a:ea typeface="+mn-ea"/>
                <a:cs typeface="+mn-cs"/>
              </a:rPr>
              <a:t>Operational Structure for automation team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1200" cap="none" spc="0" normalizeH="0" baseline="0" noProof="0">
                <a:ln>
                  <a:noFill/>
                </a:ln>
                <a:solidFill>
                  <a:srgbClr val="005B96">
                    <a:lumMod val="50000"/>
                  </a:srgbClr>
                </a:solidFill>
                <a:effectLst/>
                <a:uLnTx/>
                <a:uFillTx/>
                <a:latin typeface="Arial"/>
                <a:ea typeface="+mn-ea"/>
                <a:cs typeface="+mn-cs"/>
              </a:rPr>
              <a:t>Available and required skills </a:t>
            </a:r>
          </a:p>
        </p:txBody>
      </p:sp>
      <p:pic>
        <p:nvPicPr>
          <p:cNvPr id="70" name="Graphic 69" descr="Daily calendar with solid fill">
            <a:extLst>
              <a:ext uri="{FF2B5EF4-FFF2-40B4-BE49-F238E27FC236}">
                <a16:creationId xmlns:a16="http://schemas.microsoft.com/office/drawing/2014/main" id="{50C234FB-35C4-3250-75E7-5AD76C452C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63689" y="2745202"/>
            <a:ext cx="243203" cy="243203"/>
          </a:xfrm>
          <a:prstGeom prst="rect">
            <a:avLst/>
          </a:prstGeom>
        </p:spPr>
      </p:pic>
      <p:sp>
        <p:nvSpPr>
          <p:cNvPr id="71" name="Rectangle 70">
            <a:extLst>
              <a:ext uri="{FF2B5EF4-FFF2-40B4-BE49-F238E27FC236}">
                <a16:creationId xmlns:a16="http://schemas.microsoft.com/office/drawing/2014/main" id="{3D06C3C0-5AA6-A7ED-6F0C-DB2E27166BAE}"/>
              </a:ext>
            </a:extLst>
          </p:cNvPr>
          <p:cNvSpPr/>
          <p:nvPr/>
        </p:nvSpPr>
        <p:spPr>
          <a:xfrm>
            <a:off x="10257346"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13</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cxnSp>
        <p:nvCxnSpPr>
          <p:cNvPr id="72" name="Straight Connector 71">
            <a:extLst>
              <a:ext uri="{FF2B5EF4-FFF2-40B4-BE49-F238E27FC236}">
                <a16:creationId xmlns:a16="http://schemas.microsoft.com/office/drawing/2014/main" id="{701AF727-79FB-C507-D78E-ADE3703DDE61}"/>
              </a:ext>
            </a:extLst>
          </p:cNvPr>
          <p:cNvCxnSpPr>
            <a:cxnSpLocks/>
          </p:cNvCxnSpPr>
          <p:nvPr/>
        </p:nvCxnSpPr>
        <p:spPr>
          <a:xfrm>
            <a:off x="10627832" y="2926650"/>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2D9FE22-4042-110E-7844-2AEAD7DE0430}"/>
              </a:ext>
            </a:extLst>
          </p:cNvPr>
          <p:cNvCxnSpPr>
            <a:cxnSpLocks/>
          </p:cNvCxnSpPr>
          <p:nvPr/>
        </p:nvCxnSpPr>
        <p:spPr>
          <a:xfrm>
            <a:off x="10853686" y="2941774"/>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74" name="Rectangle 73">
            <a:extLst>
              <a:ext uri="{FF2B5EF4-FFF2-40B4-BE49-F238E27FC236}">
                <a16:creationId xmlns:a16="http://schemas.microsoft.com/office/drawing/2014/main" id="{3B245FAC-DD46-73A0-0B65-947428D2AA50}"/>
              </a:ext>
            </a:extLst>
          </p:cNvPr>
          <p:cNvSpPr/>
          <p:nvPr/>
        </p:nvSpPr>
        <p:spPr>
          <a:xfrm>
            <a:off x="10491625"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ea typeface="+mn-ea"/>
                <a:cs typeface="+mn-cs"/>
              </a:rPr>
              <a:t>14</a:t>
            </a:r>
            <a:endParaRPr kumimoji="1" lang="en-IN" sz="1100" b="1" i="1" u="none" strike="noStrike" kern="1200" cap="none" spc="0" normalizeH="0" baseline="0" noProof="0">
              <a:ln>
                <a:noFill/>
              </a:ln>
              <a:solidFill>
                <a:srgbClr val="0F1C50"/>
              </a:solidFill>
              <a:effectLst/>
              <a:uLnTx/>
              <a:uFillTx/>
              <a:latin typeface="Arial"/>
              <a:ea typeface="+mn-ea"/>
              <a:cs typeface="+mn-cs"/>
            </a:endParaRPr>
          </a:p>
        </p:txBody>
      </p:sp>
    </p:spTree>
    <p:extLst>
      <p:ext uri="{BB962C8B-B14F-4D97-AF65-F5344CB8AC3E}">
        <p14:creationId xmlns:p14="http://schemas.microsoft.com/office/powerpoint/2010/main" val="444722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US"/>
              <a:t>Current State Assessment &amp; Gap Analysis 1/2</a:t>
            </a:r>
          </a:p>
        </p:txBody>
      </p:sp>
      <p:cxnSp>
        <p:nvCxnSpPr>
          <p:cNvPr id="2" name="Straight Connector 1">
            <a:extLst>
              <a:ext uri="{FF2B5EF4-FFF2-40B4-BE49-F238E27FC236}">
                <a16:creationId xmlns:a16="http://schemas.microsoft.com/office/drawing/2014/main" id="{8B7D85C0-9569-E92D-5390-7825DE8A73DA}"/>
              </a:ext>
            </a:extLst>
          </p:cNvPr>
          <p:cNvCxnSpPr>
            <a:cxnSpLocks/>
          </p:cNvCxnSpPr>
          <p:nvPr/>
        </p:nvCxnSpPr>
        <p:spPr>
          <a:xfrm>
            <a:off x="4635030" y="4737750"/>
            <a:ext cx="7144767" cy="14982"/>
          </a:xfrm>
          <a:prstGeom prst="line">
            <a:avLst/>
          </a:prstGeom>
          <a:ln>
            <a:solidFill>
              <a:srgbClr val="19A3FC"/>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1DA800AC-49F9-17A8-57C1-D8B4BB49E3F9}"/>
              </a:ext>
            </a:extLst>
          </p:cNvPr>
          <p:cNvCxnSpPr>
            <a:cxnSpLocks/>
          </p:cNvCxnSpPr>
          <p:nvPr/>
        </p:nvCxnSpPr>
        <p:spPr>
          <a:xfrm>
            <a:off x="4635030" y="5516788"/>
            <a:ext cx="7144767" cy="14982"/>
          </a:xfrm>
          <a:prstGeom prst="line">
            <a:avLst/>
          </a:prstGeom>
          <a:ln>
            <a:solidFill>
              <a:srgbClr val="19A3FC"/>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8C537FE7-2FA2-D481-5968-668D0A370320}"/>
              </a:ext>
            </a:extLst>
          </p:cNvPr>
          <p:cNvCxnSpPr>
            <a:cxnSpLocks/>
          </p:cNvCxnSpPr>
          <p:nvPr/>
        </p:nvCxnSpPr>
        <p:spPr>
          <a:xfrm>
            <a:off x="4635030" y="6296849"/>
            <a:ext cx="7144767" cy="14982"/>
          </a:xfrm>
          <a:prstGeom prst="line">
            <a:avLst/>
          </a:prstGeom>
          <a:ln>
            <a:solidFill>
              <a:srgbClr val="19A3FC"/>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FA7AFDC-8B88-4AA5-7416-85173BEC5FC1}"/>
              </a:ext>
            </a:extLst>
          </p:cNvPr>
          <p:cNvCxnSpPr>
            <a:cxnSpLocks/>
          </p:cNvCxnSpPr>
          <p:nvPr/>
        </p:nvCxnSpPr>
        <p:spPr>
          <a:xfrm>
            <a:off x="4635030" y="3308217"/>
            <a:ext cx="7144767" cy="1498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5F44F91-5D26-5A6B-4621-EE764E8A1F32}"/>
              </a:ext>
            </a:extLst>
          </p:cNvPr>
          <p:cNvSpPr/>
          <p:nvPr/>
        </p:nvSpPr>
        <p:spPr>
          <a:xfrm>
            <a:off x="10084929" y="1312950"/>
            <a:ext cx="1711139" cy="4978616"/>
          </a:xfrm>
          <a:prstGeom prst="rect">
            <a:avLst/>
          </a:prstGeom>
          <a:solidFill>
            <a:schemeClr val="accent5">
              <a:lumMod val="60000"/>
              <a:lumOff val="40000"/>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F1F4DC14-48F7-D006-FBF8-F2E5E9A6D1E0}"/>
              </a:ext>
            </a:extLst>
          </p:cNvPr>
          <p:cNvSpPr/>
          <p:nvPr/>
        </p:nvSpPr>
        <p:spPr>
          <a:xfrm>
            <a:off x="8226248" y="1318927"/>
            <a:ext cx="1711139" cy="4992770"/>
          </a:xfrm>
          <a:prstGeom prst="rect">
            <a:avLst/>
          </a:prstGeom>
          <a:solidFill>
            <a:schemeClr val="accent3">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A5BED49B-8C9F-BBD5-C324-7824C0BEB463}"/>
              </a:ext>
            </a:extLst>
          </p:cNvPr>
          <p:cNvSpPr/>
          <p:nvPr/>
        </p:nvSpPr>
        <p:spPr>
          <a:xfrm>
            <a:off x="6374069" y="1305532"/>
            <a:ext cx="1711139" cy="5006164"/>
          </a:xfrm>
          <a:prstGeom prst="rect">
            <a:avLst/>
          </a:prstGeom>
          <a:solidFill>
            <a:schemeClr val="accent4">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FBE17387-39E7-09F7-231A-06B2406DF65A}"/>
              </a:ext>
            </a:extLst>
          </p:cNvPr>
          <p:cNvSpPr/>
          <p:nvPr/>
        </p:nvSpPr>
        <p:spPr>
          <a:xfrm>
            <a:off x="6402238" y="4159122"/>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Centrally defined </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processes &amp; procedures</a:t>
            </a:r>
          </a:p>
        </p:txBody>
      </p:sp>
      <p:sp>
        <p:nvSpPr>
          <p:cNvPr id="12" name="Rectangle: Rounded Corners 11">
            <a:extLst>
              <a:ext uri="{FF2B5EF4-FFF2-40B4-BE49-F238E27FC236}">
                <a16:creationId xmlns:a16="http://schemas.microsoft.com/office/drawing/2014/main" id="{C99A0843-584E-2803-582E-1C1E6152F530}"/>
              </a:ext>
            </a:extLst>
          </p:cNvPr>
          <p:cNvSpPr/>
          <p:nvPr/>
        </p:nvSpPr>
        <p:spPr>
          <a:xfrm>
            <a:off x="6396409" y="49294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Centrally defined </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processes &amp; procedures and MIM process for high severity incidents</a:t>
            </a:r>
          </a:p>
        </p:txBody>
      </p:sp>
      <p:sp>
        <p:nvSpPr>
          <p:cNvPr id="13" name="Rectangle: Rounded Corners 12">
            <a:extLst>
              <a:ext uri="{FF2B5EF4-FFF2-40B4-BE49-F238E27FC236}">
                <a16:creationId xmlns:a16="http://schemas.microsoft.com/office/drawing/2014/main" id="{DDA90C58-9F83-53A9-4974-99FCA723EEE1}"/>
              </a:ext>
            </a:extLst>
          </p:cNvPr>
          <p:cNvSpPr/>
          <p:nvPr/>
        </p:nvSpPr>
        <p:spPr>
          <a:xfrm>
            <a:off x="6396409" y="5750181"/>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Incident severity and priority not guided by business-driven parameters</a:t>
            </a:r>
          </a:p>
        </p:txBody>
      </p:sp>
      <p:sp>
        <p:nvSpPr>
          <p:cNvPr id="14" name="Rectangle: Rounded Corners 13">
            <a:extLst>
              <a:ext uri="{FF2B5EF4-FFF2-40B4-BE49-F238E27FC236}">
                <a16:creationId xmlns:a16="http://schemas.microsoft.com/office/drawing/2014/main" id="{56A44C37-E717-DADE-62A4-A1EA81EC6B75}"/>
              </a:ext>
            </a:extLst>
          </p:cNvPr>
          <p:cNvSpPr/>
          <p:nvPr/>
        </p:nvSpPr>
        <p:spPr>
          <a:xfrm>
            <a:off x="8266531" y="4120511"/>
            <a:ext cx="1763727"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Defined Service management and available metrics measurement framework</a:t>
            </a:r>
          </a:p>
        </p:txBody>
      </p:sp>
      <p:sp>
        <p:nvSpPr>
          <p:cNvPr id="15" name="Rectangle: Rounded Corners 14">
            <a:extLst>
              <a:ext uri="{FF2B5EF4-FFF2-40B4-BE49-F238E27FC236}">
                <a16:creationId xmlns:a16="http://schemas.microsoft.com/office/drawing/2014/main" id="{D859070B-0F85-DC77-BF6D-26D4E60A1A08}"/>
              </a:ext>
            </a:extLst>
          </p:cNvPr>
          <p:cNvSpPr/>
          <p:nvPr/>
        </p:nvSpPr>
        <p:spPr>
          <a:xfrm>
            <a:off x="8374258" y="49294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Recurring Incident analysis and effective SOPs to drive RCAs for incidents of all severity</a:t>
            </a:r>
          </a:p>
        </p:txBody>
      </p:sp>
      <p:sp>
        <p:nvSpPr>
          <p:cNvPr id="16" name="Rectangle: Rounded Corners 15">
            <a:extLst>
              <a:ext uri="{FF2B5EF4-FFF2-40B4-BE49-F238E27FC236}">
                <a16:creationId xmlns:a16="http://schemas.microsoft.com/office/drawing/2014/main" id="{8FF3F0B6-E143-6277-B135-DA05B219A98D}"/>
              </a:ext>
            </a:extLst>
          </p:cNvPr>
          <p:cNvSpPr/>
          <p:nvPr/>
        </p:nvSpPr>
        <p:spPr>
          <a:xfrm>
            <a:off x="8278012" y="5764582"/>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Impact assessment matrix driven by business imperatives</a:t>
            </a:r>
          </a:p>
        </p:txBody>
      </p:sp>
      <p:sp>
        <p:nvSpPr>
          <p:cNvPr id="17" name="Rectangle: Rounded Corners 16">
            <a:extLst>
              <a:ext uri="{FF2B5EF4-FFF2-40B4-BE49-F238E27FC236}">
                <a16:creationId xmlns:a16="http://schemas.microsoft.com/office/drawing/2014/main" id="{D449E2EA-7DD3-B18D-C16C-695496A1A0E9}"/>
              </a:ext>
            </a:extLst>
          </p:cNvPr>
          <p:cNvSpPr/>
          <p:nvPr/>
        </p:nvSpPr>
        <p:spPr>
          <a:xfrm>
            <a:off x="10053703" y="2841209"/>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Trend analysis and prediction</a:t>
            </a:r>
          </a:p>
        </p:txBody>
      </p:sp>
      <p:sp>
        <p:nvSpPr>
          <p:cNvPr id="18" name="Rectangle: Rounded Corners 17">
            <a:extLst>
              <a:ext uri="{FF2B5EF4-FFF2-40B4-BE49-F238E27FC236}">
                <a16:creationId xmlns:a16="http://schemas.microsoft.com/office/drawing/2014/main" id="{D21A9445-2FE9-1629-0CA2-ADC9C71CBA31}"/>
              </a:ext>
            </a:extLst>
          </p:cNvPr>
          <p:cNvSpPr/>
          <p:nvPr/>
        </p:nvSpPr>
        <p:spPr>
          <a:xfrm>
            <a:off x="10085966" y="4170223"/>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Efficient SOPs with traceability via monitoring tools and focus on MTTR and MTBF</a:t>
            </a:r>
          </a:p>
        </p:txBody>
      </p:sp>
      <p:sp>
        <p:nvSpPr>
          <p:cNvPr id="19" name="Rectangle: Rounded Corners 18">
            <a:extLst>
              <a:ext uri="{FF2B5EF4-FFF2-40B4-BE49-F238E27FC236}">
                <a16:creationId xmlns:a16="http://schemas.microsoft.com/office/drawing/2014/main" id="{52D4F703-1877-BE90-E02A-A4562F552E2A}"/>
              </a:ext>
            </a:extLst>
          </p:cNvPr>
          <p:cNvSpPr/>
          <p:nvPr/>
        </p:nvSpPr>
        <p:spPr>
          <a:xfrm>
            <a:off x="10085966" y="492148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Root cause fix linked to automation initiatives</a:t>
            </a:r>
          </a:p>
        </p:txBody>
      </p:sp>
      <p:sp>
        <p:nvSpPr>
          <p:cNvPr id="20" name="Rectangle: Rounded Corners 19">
            <a:extLst>
              <a:ext uri="{FF2B5EF4-FFF2-40B4-BE49-F238E27FC236}">
                <a16:creationId xmlns:a16="http://schemas.microsoft.com/office/drawing/2014/main" id="{BA74FA50-22F5-69E9-91A5-3556ADC4FCE1}"/>
              </a:ext>
            </a:extLst>
          </p:cNvPr>
          <p:cNvSpPr/>
          <p:nvPr/>
        </p:nvSpPr>
        <p:spPr>
          <a:xfrm>
            <a:off x="10085966" y="5682331"/>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Automated tagging and SLA measurements by impact assessment</a:t>
            </a:r>
          </a:p>
        </p:txBody>
      </p:sp>
      <p:sp>
        <p:nvSpPr>
          <p:cNvPr id="21" name="Rectangle: Rounded Corners 20">
            <a:extLst>
              <a:ext uri="{FF2B5EF4-FFF2-40B4-BE49-F238E27FC236}">
                <a16:creationId xmlns:a16="http://schemas.microsoft.com/office/drawing/2014/main" id="{2D1F095D-7E8D-212D-3827-549C6B51D203}"/>
              </a:ext>
            </a:extLst>
          </p:cNvPr>
          <p:cNvSpPr/>
          <p:nvPr/>
        </p:nvSpPr>
        <p:spPr>
          <a:xfrm>
            <a:off x="6467137" y="2820542"/>
            <a:ext cx="1380406"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Unavailability of correlated data</a:t>
            </a:r>
          </a:p>
        </p:txBody>
      </p:sp>
      <p:sp>
        <p:nvSpPr>
          <p:cNvPr id="22" name="Rectangle: Rounded Corners 21">
            <a:extLst>
              <a:ext uri="{FF2B5EF4-FFF2-40B4-BE49-F238E27FC236}">
                <a16:creationId xmlns:a16="http://schemas.microsoft.com/office/drawing/2014/main" id="{493ABE18-A5A8-2DA5-AF21-E7B0355C7825}"/>
              </a:ext>
            </a:extLst>
          </p:cNvPr>
          <p:cNvSpPr/>
          <p:nvPr/>
        </p:nvSpPr>
        <p:spPr>
          <a:xfrm>
            <a:off x="8232072" y="28359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Methodical through partial data analytics</a:t>
            </a:r>
          </a:p>
        </p:txBody>
      </p:sp>
      <p:sp>
        <p:nvSpPr>
          <p:cNvPr id="27" name="Oval 26">
            <a:extLst>
              <a:ext uri="{FF2B5EF4-FFF2-40B4-BE49-F238E27FC236}">
                <a16:creationId xmlns:a16="http://schemas.microsoft.com/office/drawing/2014/main" id="{C444FB3A-AE67-80FE-E572-322FEFE960CB}"/>
              </a:ext>
            </a:extLst>
          </p:cNvPr>
          <p:cNvSpPr/>
          <p:nvPr/>
        </p:nvSpPr>
        <p:spPr>
          <a:xfrm>
            <a:off x="9396408" y="3243665"/>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203DF979-C9E9-0F3F-954B-8AB346029495}"/>
              </a:ext>
            </a:extLst>
          </p:cNvPr>
          <p:cNvSpPr/>
          <p:nvPr/>
        </p:nvSpPr>
        <p:spPr>
          <a:xfrm>
            <a:off x="9504956" y="4669676"/>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 name="Oval 28">
            <a:extLst>
              <a:ext uri="{FF2B5EF4-FFF2-40B4-BE49-F238E27FC236}">
                <a16:creationId xmlns:a16="http://schemas.microsoft.com/office/drawing/2014/main" id="{4CF3ABDA-2927-4F56-2C8E-676C35C74780}"/>
              </a:ext>
            </a:extLst>
          </p:cNvPr>
          <p:cNvSpPr/>
          <p:nvPr/>
        </p:nvSpPr>
        <p:spPr>
          <a:xfrm>
            <a:off x="9225757" y="5444775"/>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Oval 29">
            <a:extLst>
              <a:ext uri="{FF2B5EF4-FFF2-40B4-BE49-F238E27FC236}">
                <a16:creationId xmlns:a16="http://schemas.microsoft.com/office/drawing/2014/main" id="{15D2DD3A-04C1-97F5-B49B-2EAFDBB8F699}"/>
              </a:ext>
            </a:extLst>
          </p:cNvPr>
          <p:cNvSpPr/>
          <p:nvPr/>
        </p:nvSpPr>
        <p:spPr>
          <a:xfrm>
            <a:off x="9098954" y="6223516"/>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Oval 30">
            <a:extLst>
              <a:ext uri="{FF2B5EF4-FFF2-40B4-BE49-F238E27FC236}">
                <a16:creationId xmlns:a16="http://schemas.microsoft.com/office/drawing/2014/main" id="{4D896B6E-FDD8-C979-DE52-172A69758D1A}"/>
              </a:ext>
            </a:extLst>
          </p:cNvPr>
          <p:cNvSpPr/>
          <p:nvPr/>
        </p:nvSpPr>
        <p:spPr>
          <a:xfrm>
            <a:off x="11399456" y="3246170"/>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Oval 31">
            <a:extLst>
              <a:ext uri="{FF2B5EF4-FFF2-40B4-BE49-F238E27FC236}">
                <a16:creationId xmlns:a16="http://schemas.microsoft.com/office/drawing/2014/main" id="{EBDD9F75-4A58-BDA8-2281-C95090EEB87F}"/>
              </a:ext>
            </a:extLst>
          </p:cNvPr>
          <p:cNvSpPr/>
          <p:nvPr/>
        </p:nvSpPr>
        <p:spPr>
          <a:xfrm>
            <a:off x="11442640" y="5452321"/>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Oval 32">
            <a:extLst>
              <a:ext uri="{FF2B5EF4-FFF2-40B4-BE49-F238E27FC236}">
                <a16:creationId xmlns:a16="http://schemas.microsoft.com/office/drawing/2014/main" id="{41476B04-C00E-59B1-014E-1F992A5400C8}"/>
              </a:ext>
            </a:extLst>
          </p:cNvPr>
          <p:cNvSpPr/>
          <p:nvPr/>
        </p:nvSpPr>
        <p:spPr>
          <a:xfrm>
            <a:off x="11576584" y="624059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0E56F3F5-C427-E6AF-D302-3EF248BDA72A}"/>
              </a:ext>
            </a:extLst>
          </p:cNvPr>
          <p:cNvSpPr/>
          <p:nvPr/>
        </p:nvSpPr>
        <p:spPr>
          <a:xfrm>
            <a:off x="296103" y="722154"/>
            <a:ext cx="11524422" cy="3238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000000"/>
                </a:solidFill>
                <a:effectLst/>
                <a:uLnTx/>
                <a:uFillTx/>
                <a:latin typeface="Arial"/>
                <a:ea typeface="+mn-ea"/>
                <a:cs typeface="+mn-cs"/>
              </a:rPr>
              <a:t>Findings are on basis of detailed </a:t>
            </a:r>
            <a:r>
              <a:rPr kumimoji="1" lang="en-US" sz="1200" b="0" i="0" u="none" strike="noStrike" kern="1200" cap="none" spc="0" normalizeH="0" baseline="0" noProof="0">
                <a:ln>
                  <a:noFill/>
                </a:ln>
                <a:solidFill>
                  <a:srgbClr val="000000"/>
                </a:solidFill>
                <a:effectLst/>
                <a:uLnTx/>
                <a:uFillTx/>
                <a:latin typeface="Arial"/>
                <a:ea typeface="+mn-ea"/>
                <a:cs typeface="Arial"/>
              </a:rPr>
              <a:t>workshops, documents walkthrough and discussions with Bank’s Stakeholders </a:t>
            </a:r>
            <a:r>
              <a:rPr kumimoji="1" lang="en-US" sz="1200" b="0" i="0" u="none" strike="noStrike" kern="1200" cap="none" spc="0" normalizeH="0" baseline="0" noProof="0">
                <a:ln>
                  <a:noFill/>
                </a:ln>
                <a:solidFill>
                  <a:srgbClr val="000000"/>
                </a:solidFill>
                <a:effectLst/>
                <a:uLnTx/>
                <a:uFillTx/>
                <a:latin typeface="Arial"/>
                <a:ea typeface="+mn-ea"/>
                <a:cs typeface="+mn-cs"/>
              </a:rPr>
              <a:t>for Five Tier 0 applications </a:t>
            </a:r>
          </a:p>
        </p:txBody>
      </p:sp>
      <p:sp>
        <p:nvSpPr>
          <p:cNvPr id="35" name="TextBox 34">
            <a:extLst>
              <a:ext uri="{FF2B5EF4-FFF2-40B4-BE49-F238E27FC236}">
                <a16:creationId xmlns:a16="http://schemas.microsoft.com/office/drawing/2014/main" id="{392F5C7A-F78F-DDA2-7976-B2D116440AE9}"/>
              </a:ext>
            </a:extLst>
          </p:cNvPr>
          <p:cNvSpPr txBox="1"/>
          <p:nvPr/>
        </p:nvSpPr>
        <p:spPr>
          <a:xfrm>
            <a:off x="8180216" y="6504481"/>
            <a:ext cx="1353352"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000000"/>
                </a:solidFill>
                <a:effectLst/>
                <a:uLnTx/>
                <a:uFillTx/>
                <a:latin typeface="Arial"/>
                <a:ea typeface="+mn-ea"/>
                <a:cs typeface="+mn-cs"/>
              </a:rPr>
              <a:t>Industry Standard</a:t>
            </a:r>
          </a:p>
        </p:txBody>
      </p:sp>
      <p:sp>
        <p:nvSpPr>
          <p:cNvPr id="36" name="TextBox 35">
            <a:extLst>
              <a:ext uri="{FF2B5EF4-FFF2-40B4-BE49-F238E27FC236}">
                <a16:creationId xmlns:a16="http://schemas.microsoft.com/office/drawing/2014/main" id="{C7AF737E-CB9B-1334-294D-37DE658E54CD}"/>
              </a:ext>
            </a:extLst>
          </p:cNvPr>
          <p:cNvSpPr txBox="1"/>
          <p:nvPr/>
        </p:nvSpPr>
        <p:spPr>
          <a:xfrm>
            <a:off x="7245221" y="6504482"/>
            <a:ext cx="963623"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000000"/>
                </a:solidFill>
                <a:effectLst/>
                <a:uLnTx/>
                <a:uFillTx/>
                <a:latin typeface="Arial"/>
                <a:ea typeface="+mn-ea"/>
                <a:cs typeface="+mn-cs"/>
              </a:rPr>
              <a:t>Client Bank</a:t>
            </a:r>
          </a:p>
        </p:txBody>
      </p:sp>
      <p:sp>
        <p:nvSpPr>
          <p:cNvPr id="37" name="Oval 36">
            <a:extLst>
              <a:ext uri="{FF2B5EF4-FFF2-40B4-BE49-F238E27FC236}">
                <a16:creationId xmlns:a16="http://schemas.microsoft.com/office/drawing/2014/main" id="{E717B197-CF15-2BEF-83AE-96AA6DAC9202}"/>
              </a:ext>
            </a:extLst>
          </p:cNvPr>
          <p:cNvSpPr/>
          <p:nvPr/>
        </p:nvSpPr>
        <p:spPr>
          <a:xfrm>
            <a:off x="9342663" y="6562388"/>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38" name="Oval 37">
            <a:extLst>
              <a:ext uri="{FF2B5EF4-FFF2-40B4-BE49-F238E27FC236}">
                <a16:creationId xmlns:a16="http://schemas.microsoft.com/office/drawing/2014/main" id="{B231B8BD-EC53-F8BD-59D4-BE9011BE366D}"/>
              </a:ext>
            </a:extLst>
          </p:cNvPr>
          <p:cNvSpPr/>
          <p:nvPr/>
        </p:nvSpPr>
        <p:spPr>
          <a:xfrm>
            <a:off x="8111636" y="6559012"/>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40" name="TextBox 39">
            <a:extLst>
              <a:ext uri="{FF2B5EF4-FFF2-40B4-BE49-F238E27FC236}">
                <a16:creationId xmlns:a16="http://schemas.microsoft.com/office/drawing/2014/main" id="{23F0F19D-CACC-72A8-AC73-F39DAB68CE0C}"/>
              </a:ext>
            </a:extLst>
          </p:cNvPr>
          <p:cNvSpPr txBox="1"/>
          <p:nvPr/>
        </p:nvSpPr>
        <p:spPr>
          <a:xfrm>
            <a:off x="9411243" y="6504482"/>
            <a:ext cx="963623"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000000"/>
                </a:solidFill>
                <a:effectLst/>
                <a:uLnTx/>
                <a:uFillTx/>
                <a:latin typeface="Arial"/>
                <a:ea typeface="+mn-ea"/>
                <a:cs typeface="+mn-cs"/>
              </a:rPr>
              <a:t>Best in Class</a:t>
            </a:r>
          </a:p>
        </p:txBody>
      </p:sp>
      <p:sp>
        <p:nvSpPr>
          <p:cNvPr id="41" name="Oval 40">
            <a:extLst>
              <a:ext uri="{FF2B5EF4-FFF2-40B4-BE49-F238E27FC236}">
                <a16:creationId xmlns:a16="http://schemas.microsoft.com/office/drawing/2014/main" id="{EAD27644-A684-C982-CC01-DFB7C46C4D79}"/>
              </a:ext>
            </a:extLst>
          </p:cNvPr>
          <p:cNvSpPr/>
          <p:nvPr/>
        </p:nvSpPr>
        <p:spPr>
          <a:xfrm>
            <a:off x="11315126" y="466103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Rectangle: Rounded Corners 41">
            <a:extLst>
              <a:ext uri="{FF2B5EF4-FFF2-40B4-BE49-F238E27FC236}">
                <a16:creationId xmlns:a16="http://schemas.microsoft.com/office/drawing/2014/main" id="{FE690864-F2AF-34D4-18E7-68D518E0A4D7}"/>
              </a:ext>
            </a:extLst>
          </p:cNvPr>
          <p:cNvSpPr/>
          <p:nvPr/>
        </p:nvSpPr>
        <p:spPr>
          <a:xfrm>
            <a:off x="4553848" y="2949997"/>
            <a:ext cx="1656000" cy="360000"/>
          </a:xfrm>
          <a:prstGeom prst="roundRect">
            <a:avLst/>
          </a:prstGeom>
          <a:solidFill>
            <a:schemeClr val="bg1">
              <a:lumMod val="95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Event Predictability</a:t>
            </a:r>
          </a:p>
        </p:txBody>
      </p:sp>
      <p:sp>
        <p:nvSpPr>
          <p:cNvPr id="43" name="Rectangle: Rounded Corners 42">
            <a:extLst>
              <a:ext uri="{FF2B5EF4-FFF2-40B4-BE49-F238E27FC236}">
                <a16:creationId xmlns:a16="http://schemas.microsoft.com/office/drawing/2014/main" id="{BF2EF759-AC45-142D-C557-D3638A5212B3}"/>
              </a:ext>
            </a:extLst>
          </p:cNvPr>
          <p:cNvSpPr/>
          <p:nvPr/>
        </p:nvSpPr>
        <p:spPr>
          <a:xfrm>
            <a:off x="4553848" y="4386154"/>
            <a:ext cx="1656000" cy="360000"/>
          </a:xfrm>
          <a:prstGeom prst="roundRect">
            <a:avLst/>
          </a:prstGeom>
          <a:solidFill>
            <a:schemeClr val="bg1">
              <a:lumMod val="95000"/>
            </a:schemeClr>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Incident Management</a:t>
            </a:r>
          </a:p>
        </p:txBody>
      </p:sp>
      <p:sp>
        <p:nvSpPr>
          <p:cNvPr id="44" name="Rectangle: Rounded Corners 43">
            <a:extLst>
              <a:ext uri="{FF2B5EF4-FFF2-40B4-BE49-F238E27FC236}">
                <a16:creationId xmlns:a16="http://schemas.microsoft.com/office/drawing/2014/main" id="{92D12346-FF60-9310-8DF0-ED9C34377DA6}"/>
              </a:ext>
            </a:extLst>
          </p:cNvPr>
          <p:cNvSpPr/>
          <p:nvPr/>
        </p:nvSpPr>
        <p:spPr>
          <a:xfrm>
            <a:off x="4553848" y="5162649"/>
            <a:ext cx="1656000" cy="360000"/>
          </a:xfrm>
          <a:prstGeom prst="roundRect">
            <a:avLst/>
          </a:prstGeom>
          <a:solidFill>
            <a:schemeClr val="bg1">
              <a:lumMod val="95000"/>
            </a:schemeClr>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Problem Management</a:t>
            </a:r>
          </a:p>
        </p:txBody>
      </p:sp>
      <p:sp>
        <p:nvSpPr>
          <p:cNvPr id="45" name="Rectangle: Rounded Corners 44">
            <a:extLst>
              <a:ext uri="{FF2B5EF4-FFF2-40B4-BE49-F238E27FC236}">
                <a16:creationId xmlns:a16="http://schemas.microsoft.com/office/drawing/2014/main" id="{D733CC63-D2D1-8756-9C31-E7E009AF442A}"/>
              </a:ext>
            </a:extLst>
          </p:cNvPr>
          <p:cNvSpPr/>
          <p:nvPr/>
        </p:nvSpPr>
        <p:spPr>
          <a:xfrm>
            <a:off x="4553848" y="5946960"/>
            <a:ext cx="1656000" cy="360000"/>
          </a:xfrm>
          <a:prstGeom prst="roundRect">
            <a:avLst/>
          </a:prstGeom>
          <a:solidFill>
            <a:schemeClr val="bg1">
              <a:lumMod val="95000"/>
            </a:schemeClr>
          </a:solidFill>
          <a:ln w="127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Incident Impact Assessment</a:t>
            </a:r>
          </a:p>
        </p:txBody>
      </p:sp>
      <p:sp>
        <p:nvSpPr>
          <p:cNvPr id="46" name="Rectangle: Rounded Corners 45">
            <a:extLst>
              <a:ext uri="{FF2B5EF4-FFF2-40B4-BE49-F238E27FC236}">
                <a16:creationId xmlns:a16="http://schemas.microsoft.com/office/drawing/2014/main" id="{0DD3973F-B6E7-23E1-7DF5-EA6C56D8947D}"/>
              </a:ext>
            </a:extLst>
          </p:cNvPr>
          <p:cNvSpPr/>
          <p:nvPr/>
        </p:nvSpPr>
        <p:spPr>
          <a:xfrm>
            <a:off x="489169" y="2436489"/>
            <a:ext cx="152006" cy="1656000"/>
          </a:xfrm>
          <a:prstGeom prst="roundRect">
            <a:avLst/>
          </a:prstGeom>
          <a:solidFill>
            <a:srgbClr val="0072B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 name="Rectangle: Rounded Corners 46">
            <a:extLst>
              <a:ext uri="{FF2B5EF4-FFF2-40B4-BE49-F238E27FC236}">
                <a16:creationId xmlns:a16="http://schemas.microsoft.com/office/drawing/2014/main" id="{91727E85-C47C-25F4-97FF-A0A669ECBDEB}"/>
              </a:ext>
            </a:extLst>
          </p:cNvPr>
          <p:cNvSpPr/>
          <p:nvPr/>
        </p:nvSpPr>
        <p:spPr>
          <a:xfrm>
            <a:off x="489169" y="4270947"/>
            <a:ext cx="152006" cy="2025902"/>
          </a:xfrm>
          <a:prstGeom prst="roundRect">
            <a:avLst/>
          </a:prstGeom>
          <a:solidFill>
            <a:srgbClr val="19A3F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 name="TextBox 47">
            <a:extLst>
              <a:ext uri="{FF2B5EF4-FFF2-40B4-BE49-F238E27FC236}">
                <a16:creationId xmlns:a16="http://schemas.microsoft.com/office/drawing/2014/main" id="{03DCBA61-74DD-101A-5E06-D26CA19C3370}"/>
              </a:ext>
            </a:extLst>
          </p:cNvPr>
          <p:cNvSpPr txBox="1"/>
          <p:nvPr/>
        </p:nvSpPr>
        <p:spPr>
          <a:xfrm rot="16200000">
            <a:off x="172791" y="3035926"/>
            <a:ext cx="1670269" cy="396066"/>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2BC"/>
                </a:solidFill>
                <a:effectLst/>
                <a:uLnTx/>
                <a:uFillTx/>
                <a:latin typeface="Arial"/>
                <a:ea typeface="+mn-ea"/>
                <a:cs typeface="+mn-cs"/>
              </a:rPr>
              <a:t>Alerting &amp; Monitoring</a:t>
            </a:r>
            <a:endParaRPr kumimoji="0" lang="en-IN" sz="1400" b="1" i="0" u="none" strike="noStrike" kern="1200" cap="none" spc="0" normalizeH="0" baseline="0" noProof="0">
              <a:ln>
                <a:noFill/>
              </a:ln>
              <a:solidFill>
                <a:srgbClr val="0072BC"/>
              </a:solidFill>
              <a:effectLst/>
              <a:uLnTx/>
              <a:uFillTx/>
              <a:latin typeface="Arial"/>
              <a:ea typeface="+mn-ea"/>
              <a:cs typeface="+mn-cs"/>
            </a:endParaRPr>
          </a:p>
        </p:txBody>
      </p:sp>
      <p:sp>
        <p:nvSpPr>
          <p:cNvPr id="49" name="TextBox 48">
            <a:extLst>
              <a:ext uri="{FF2B5EF4-FFF2-40B4-BE49-F238E27FC236}">
                <a16:creationId xmlns:a16="http://schemas.microsoft.com/office/drawing/2014/main" id="{F8241E66-BACA-2B00-FB1C-C23CFB1BA0F9}"/>
              </a:ext>
            </a:extLst>
          </p:cNvPr>
          <p:cNvSpPr txBox="1"/>
          <p:nvPr/>
        </p:nvSpPr>
        <p:spPr>
          <a:xfrm rot="16200000">
            <a:off x="-106384" y="5069772"/>
            <a:ext cx="2106227" cy="396066"/>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0072BC">
                    <a:lumMod val="60000"/>
                    <a:lumOff val="40000"/>
                  </a:srgbClr>
                </a:solidFill>
                <a:effectLst/>
                <a:uLnTx/>
                <a:uFillTx/>
                <a:latin typeface="Arial"/>
                <a:ea typeface="+mn-ea"/>
                <a:cs typeface="+mn-cs"/>
              </a:rPr>
              <a:t>Business Assurance </a:t>
            </a:r>
            <a:r>
              <a:rPr kumimoji="0" lang="en-IN" sz="1200" b="0" i="0" u="none" strike="noStrike" kern="1200" cap="none" spc="0" normalizeH="0" baseline="0" noProof="0">
                <a:ln>
                  <a:noFill/>
                </a:ln>
                <a:solidFill>
                  <a:srgbClr val="0072BC">
                    <a:lumMod val="60000"/>
                    <a:lumOff val="40000"/>
                  </a:srgbClr>
                </a:solidFill>
                <a:effectLst/>
                <a:uLnTx/>
                <a:uFillTx/>
                <a:latin typeface="Arial"/>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72BC">
                    <a:lumMod val="60000"/>
                    <a:lumOff val="40000"/>
                  </a:srgbClr>
                </a:solidFill>
                <a:effectLst/>
                <a:uLnTx/>
                <a:uFillTx/>
                <a:latin typeface="Arial"/>
                <a:ea typeface="+mn-ea"/>
                <a:cs typeface="+mn-cs"/>
              </a:rPr>
              <a:t> </a:t>
            </a:r>
            <a:r>
              <a:rPr kumimoji="0" lang="en-IN" sz="900" b="0" i="0" u="none" strike="noStrike" kern="1200" cap="none" spc="0" normalizeH="0" baseline="0" noProof="0">
                <a:ln>
                  <a:noFill/>
                </a:ln>
                <a:solidFill>
                  <a:srgbClr val="0072BC">
                    <a:lumMod val="60000"/>
                    <a:lumOff val="40000"/>
                  </a:srgbClr>
                </a:solidFill>
                <a:effectLst/>
                <a:uLnTx/>
                <a:uFillTx/>
                <a:latin typeface="Arial"/>
                <a:ea typeface="+mn-ea"/>
                <a:cs typeface="+mn-cs"/>
              </a:rPr>
              <a:t>Incident, Change &amp; Problem Management Processes</a:t>
            </a:r>
            <a:endParaRPr kumimoji="0" lang="en-IN" sz="1200" b="0" i="0" u="none" strike="noStrike" kern="1200" cap="none" spc="0" normalizeH="0" baseline="0" noProof="0">
              <a:ln>
                <a:noFill/>
              </a:ln>
              <a:solidFill>
                <a:srgbClr val="0072BC">
                  <a:lumMod val="60000"/>
                  <a:lumOff val="40000"/>
                </a:srgbClr>
              </a:solidFill>
              <a:effectLst/>
              <a:uLnTx/>
              <a:uFillTx/>
              <a:latin typeface="Arial"/>
              <a:ea typeface="+mn-ea"/>
              <a:cs typeface="+mn-cs"/>
            </a:endParaRPr>
          </a:p>
        </p:txBody>
      </p:sp>
      <p:sp>
        <p:nvSpPr>
          <p:cNvPr id="50" name="Rectangle: Rounded Corners 49">
            <a:extLst>
              <a:ext uri="{FF2B5EF4-FFF2-40B4-BE49-F238E27FC236}">
                <a16:creationId xmlns:a16="http://schemas.microsoft.com/office/drawing/2014/main" id="{A3F441A6-8C37-C87C-51D7-A76614E5606E}"/>
              </a:ext>
            </a:extLst>
          </p:cNvPr>
          <p:cNvSpPr/>
          <p:nvPr/>
        </p:nvSpPr>
        <p:spPr>
          <a:xfrm>
            <a:off x="1461407" y="2398825"/>
            <a:ext cx="2677532" cy="1652150"/>
          </a:xfrm>
          <a:prstGeom prst="roundRect">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1" name="Rectangle: Rounded Corners 50">
            <a:extLst>
              <a:ext uri="{FF2B5EF4-FFF2-40B4-BE49-F238E27FC236}">
                <a16:creationId xmlns:a16="http://schemas.microsoft.com/office/drawing/2014/main" id="{BE6577A3-6BA3-A1BB-887C-1B3C6CFCF1EF}"/>
              </a:ext>
            </a:extLst>
          </p:cNvPr>
          <p:cNvSpPr/>
          <p:nvPr/>
        </p:nvSpPr>
        <p:spPr>
          <a:xfrm>
            <a:off x="1433504" y="4214692"/>
            <a:ext cx="2742556" cy="2025902"/>
          </a:xfrm>
          <a:prstGeom prst="roundRect">
            <a:avLst/>
          </a:prstGeom>
          <a:solidFill>
            <a:schemeClr val="bg1">
              <a:lumMod val="95000"/>
            </a:schemeClr>
          </a:solidFill>
          <a:ln w="19050">
            <a:solidFill>
              <a:srgbClr val="19A3FC"/>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2" name="TextBox 51">
            <a:extLst>
              <a:ext uri="{FF2B5EF4-FFF2-40B4-BE49-F238E27FC236}">
                <a16:creationId xmlns:a16="http://schemas.microsoft.com/office/drawing/2014/main" id="{1CA71DAC-E239-9C54-35FE-3DC6D228DDF9}"/>
              </a:ext>
            </a:extLst>
          </p:cNvPr>
          <p:cNvSpPr txBox="1"/>
          <p:nvPr/>
        </p:nvSpPr>
        <p:spPr>
          <a:xfrm>
            <a:off x="1755572" y="2512121"/>
            <a:ext cx="2307735" cy="1425683"/>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000" b="0" i="0" u="none" strike="noStrike" kern="1200" cap="none" spc="0" normalizeH="0" baseline="0" noProof="0">
                <a:ln>
                  <a:noFill/>
                </a:ln>
                <a:solidFill>
                  <a:srgbClr val="000000">
                    <a:lumMod val="95000"/>
                    <a:lumOff val="5000"/>
                  </a:srgbClr>
                </a:solidFill>
                <a:effectLst/>
                <a:uLnTx/>
                <a:uFillTx/>
                <a:latin typeface="Arial"/>
                <a:ea typeface="+mn-ea"/>
                <a:cs typeface="+mn-cs"/>
              </a:rPr>
              <a:t>Application and Infra Monitoring in place for all applications</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000" b="0" i="0" u="none" strike="noStrike" kern="1200" cap="none" spc="0" normalizeH="0" baseline="0" noProof="0">
                <a:ln>
                  <a:noFill/>
                </a:ln>
                <a:solidFill>
                  <a:srgbClr val="000000">
                    <a:lumMod val="95000"/>
                    <a:lumOff val="5000"/>
                  </a:srgbClr>
                </a:solidFill>
                <a:effectLst/>
                <a:uLnTx/>
                <a:uFillTx/>
                <a:latin typeface="Arial"/>
                <a:ea typeface="+mn-ea"/>
                <a:cs typeface="+mn-cs"/>
              </a:rPr>
              <a:t>Splunk onboarding in progress to standardise monitoring for Tier 0 Apps</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Multiple tools resulting in unrealized potential and inconsistent views</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Monitoring data not associated with incident resulting in slower initial analysis</a:t>
            </a:r>
          </a:p>
          <a:p>
            <a:pPr marL="0" marR="0" lvl="0" indent="0" algn="l" defTabSz="914400" rtl="0" eaLnBrk="1" fontAlgn="auto" latinLnBrk="0" hangingPunct="1">
              <a:lnSpc>
                <a:spcPct val="100000"/>
              </a:lnSpc>
              <a:spcBef>
                <a:spcPts val="200"/>
              </a:spcBef>
              <a:spcAft>
                <a:spcPts val="200"/>
              </a:spcAft>
              <a:buClrTx/>
              <a:buSzTx/>
              <a:buFontTx/>
              <a:buNone/>
              <a:tabLst/>
              <a:defRPr/>
            </a:pPr>
            <a:endPar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endParaRPr>
          </a:p>
        </p:txBody>
      </p:sp>
      <p:sp>
        <p:nvSpPr>
          <p:cNvPr id="53" name="TextBox 52">
            <a:extLst>
              <a:ext uri="{FF2B5EF4-FFF2-40B4-BE49-F238E27FC236}">
                <a16:creationId xmlns:a16="http://schemas.microsoft.com/office/drawing/2014/main" id="{DF13640C-B514-3D42-190C-7263A10E44B8}"/>
              </a:ext>
            </a:extLst>
          </p:cNvPr>
          <p:cNvSpPr txBox="1"/>
          <p:nvPr/>
        </p:nvSpPr>
        <p:spPr>
          <a:xfrm>
            <a:off x="1755573" y="4334501"/>
            <a:ext cx="2349202" cy="1274722"/>
          </a:xfrm>
          <a:prstGeom prst="rect">
            <a:avLst/>
          </a:prstGeom>
        </p:spPr>
        <p:txBody>
          <a:bodyPr vert="horz" wrap="square" lIns="0" tIns="0" rIns="0" bIns="0" rtlCol="0">
            <a:noAutofit/>
          </a:bodyPr>
          <a:lstStyle>
            <a:defPPr>
              <a:defRPr lang="en-US"/>
            </a:defPPr>
            <a:lvl1pPr marL="171450" indent="-171450">
              <a:spcBef>
                <a:spcPts val="200"/>
              </a:spcBef>
              <a:spcAft>
                <a:spcPts val="200"/>
              </a:spcAft>
              <a:buFont typeface="Arial" panose="020B0604020202020204" pitchFamily="34" charset="0"/>
              <a:buChar char="•"/>
              <a:defRPr sz="900">
                <a:solidFill>
                  <a:schemeClr val="tx1">
                    <a:lumMod val="95000"/>
                    <a:lumOff val="5000"/>
                  </a:schemeClr>
                </a:solidFill>
              </a:defRPr>
            </a:lvl1pPr>
          </a:lstStyle>
          <a:p>
            <a:pPr marL="0" marR="0" lvl="0" indent="0" algn="l" defTabSz="914400"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SME knowledge and resulting in highly stable app ecosystem with availability of 99.9982 %</a:t>
            </a:r>
          </a:p>
          <a:p>
            <a:pPr marL="0" marR="0" lvl="0" indent="0" algn="l" defTabSz="914400"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Clearly defined and managed Major Incident Management (MIM) processes </a:t>
            </a:r>
          </a:p>
          <a:p>
            <a:pPr marL="0" marR="0" lvl="0" indent="0" algn="l" defTabSz="914400"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Enterprise guided impact assessment matrix, resulting in an unclear priority order</a:t>
            </a:r>
          </a:p>
          <a:p>
            <a:pPr marL="0" marR="0" lvl="0" indent="0" algn="l" defTabSz="914400" rtl="0" eaLnBrk="1" fontAlgn="auto" latinLnBrk="0" hangingPunct="1">
              <a:lnSpc>
                <a:spcPct val="100000"/>
              </a:lnSpc>
              <a:spcBef>
                <a:spcPts val="200"/>
              </a:spcBef>
              <a:spcAft>
                <a:spcPts val="2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Scope to enhance problem management function, making it centralized and more payments centric</a:t>
            </a:r>
            <a:endParaRPr kumimoji="0" lang="en-IN" sz="1000" b="0" i="0" u="none" strike="noStrike" kern="1200" cap="none" spc="0" normalizeH="0" baseline="0" noProof="0">
              <a:ln>
                <a:noFill/>
              </a:ln>
              <a:solidFill>
                <a:srgbClr val="000000">
                  <a:lumMod val="95000"/>
                  <a:lumOff val="5000"/>
                </a:srgbClr>
              </a:solidFill>
              <a:effectLst/>
              <a:uLnTx/>
              <a:uFillTx/>
              <a:latin typeface="Arial"/>
              <a:ea typeface="+mn-ea"/>
              <a:cs typeface="+mn-cs"/>
            </a:endParaRPr>
          </a:p>
        </p:txBody>
      </p:sp>
      <p:sp>
        <p:nvSpPr>
          <p:cNvPr id="54" name="Isosceles Triangle 53">
            <a:extLst>
              <a:ext uri="{FF2B5EF4-FFF2-40B4-BE49-F238E27FC236}">
                <a16:creationId xmlns:a16="http://schemas.microsoft.com/office/drawing/2014/main" id="{42B10352-2C19-E2F0-669A-BE412770B11D}"/>
              </a:ext>
            </a:extLst>
          </p:cNvPr>
          <p:cNvSpPr/>
          <p:nvPr/>
        </p:nvSpPr>
        <p:spPr>
          <a:xfrm>
            <a:off x="1563880" y="2595921"/>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5" name="Isosceles Triangle 54">
            <a:extLst>
              <a:ext uri="{FF2B5EF4-FFF2-40B4-BE49-F238E27FC236}">
                <a16:creationId xmlns:a16="http://schemas.microsoft.com/office/drawing/2014/main" id="{96C7E881-EDFA-CC4D-67A9-F01B492C0022}"/>
              </a:ext>
            </a:extLst>
          </p:cNvPr>
          <p:cNvSpPr/>
          <p:nvPr/>
        </p:nvSpPr>
        <p:spPr>
          <a:xfrm>
            <a:off x="1563880" y="2957940"/>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6" name="Isosceles Triangle 55">
            <a:extLst>
              <a:ext uri="{FF2B5EF4-FFF2-40B4-BE49-F238E27FC236}">
                <a16:creationId xmlns:a16="http://schemas.microsoft.com/office/drawing/2014/main" id="{BF6D2011-5395-2D2A-8FBF-5A9C87668171}"/>
              </a:ext>
            </a:extLst>
          </p:cNvPr>
          <p:cNvSpPr/>
          <p:nvPr/>
        </p:nvSpPr>
        <p:spPr>
          <a:xfrm>
            <a:off x="1552145" y="4444707"/>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7" name="Isosceles Triangle 56">
            <a:extLst>
              <a:ext uri="{FF2B5EF4-FFF2-40B4-BE49-F238E27FC236}">
                <a16:creationId xmlns:a16="http://schemas.microsoft.com/office/drawing/2014/main" id="{204C2B84-B34F-C2EE-91BB-3EFA452657E8}"/>
              </a:ext>
            </a:extLst>
          </p:cNvPr>
          <p:cNvSpPr/>
          <p:nvPr/>
        </p:nvSpPr>
        <p:spPr>
          <a:xfrm>
            <a:off x="1552145" y="4913142"/>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8" name="Isosceles Triangle 57">
            <a:extLst>
              <a:ext uri="{FF2B5EF4-FFF2-40B4-BE49-F238E27FC236}">
                <a16:creationId xmlns:a16="http://schemas.microsoft.com/office/drawing/2014/main" id="{641569C4-75E9-ACA2-7258-690D844661F0}"/>
              </a:ext>
            </a:extLst>
          </p:cNvPr>
          <p:cNvSpPr/>
          <p:nvPr/>
        </p:nvSpPr>
        <p:spPr>
          <a:xfrm>
            <a:off x="1563880" y="3260093"/>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9" name="Isosceles Triangle 58">
            <a:extLst>
              <a:ext uri="{FF2B5EF4-FFF2-40B4-BE49-F238E27FC236}">
                <a16:creationId xmlns:a16="http://schemas.microsoft.com/office/drawing/2014/main" id="{EBD05531-A84B-6C7A-812A-B7EF8F00404C}"/>
              </a:ext>
            </a:extLst>
          </p:cNvPr>
          <p:cNvSpPr/>
          <p:nvPr/>
        </p:nvSpPr>
        <p:spPr>
          <a:xfrm>
            <a:off x="1563880" y="3621666"/>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0" name="Isosceles Triangle 59">
            <a:extLst>
              <a:ext uri="{FF2B5EF4-FFF2-40B4-BE49-F238E27FC236}">
                <a16:creationId xmlns:a16="http://schemas.microsoft.com/office/drawing/2014/main" id="{1AC6DE90-19F3-0CF3-C2FC-2133F29C31CF}"/>
              </a:ext>
            </a:extLst>
          </p:cNvPr>
          <p:cNvSpPr/>
          <p:nvPr/>
        </p:nvSpPr>
        <p:spPr>
          <a:xfrm>
            <a:off x="1542773" y="5303974"/>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1" name="Isosceles Triangle 60">
            <a:extLst>
              <a:ext uri="{FF2B5EF4-FFF2-40B4-BE49-F238E27FC236}">
                <a16:creationId xmlns:a16="http://schemas.microsoft.com/office/drawing/2014/main" id="{FABB143A-61E1-87F0-234A-FD8A94346312}"/>
              </a:ext>
            </a:extLst>
          </p:cNvPr>
          <p:cNvSpPr/>
          <p:nvPr/>
        </p:nvSpPr>
        <p:spPr>
          <a:xfrm>
            <a:off x="1532642" y="5764582"/>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2" name="TextBox 61">
            <a:extLst>
              <a:ext uri="{FF2B5EF4-FFF2-40B4-BE49-F238E27FC236}">
                <a16:creationId xmlns:a16="http://schemas.microsoft.com/office/drawing/2014/main" id="{DFC8114D-5AD6-D55E-9D83-6CED6833136B}"/>
              </a:ext>
            </a:extLst>
          </p:cNvPr>
          <p:cNvSpPr txBox="1"/>
          <p:nvPr/>
        </p:nvSpPr>
        <p:spPr>
          <a:xfrm>
            <a:off x="1524477" y="1566546"/>
            <a:ext cx="2644161" cy="57551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F7F7F"/>
                </a:solidFill>
                <a:effectLst/>
                <a:uLnTx/>
                <a:uFillTx/>
                <a:latin typeface="Arial"/>
                <a:ea typeface="+mn-ea"/>
                <a:cs typeface="+mn-cs"/>
              </a:rPr>
              <a:t>Current State Assessment</a:t>
            </a:r>
            <a:endParaRPr kumimoji="0" lang="en-IN" sz="1600" b="1" i="0" u="none" strike="noStrike" kern="1200" cap="none" spc="0" normalizeH="0" baseline="0" noProof="0">
              <a:ln>
                <a:noFill/>
              </a:ln>
              <a:solidFill>
                <a:srgbClr val="7F7F7F"/>
              </a:solidFill>
              <a:effectLst/>
              <a:uLnTx/>
              <a:uFillTx/>
              <a:latin typeface="Arial"/>
              <a:ea typeface="+mn-ea"/>
              <a:cs typeface="+mn-cs"/>
            </a:endParaRPr>
          </a:p>
        </p:txBody>
      </p:sp>
      <p:sp>
        <p:nvSpPr>
          <p:cNvPr id="63" name="TextBox 62">
            <a:extLst>
              <a:ext uri="{FF2B5EF4-FFF2-40B4-BE49-F238E27FC236}">
                <a16:creationId xmlns:a16="http://schemas.microsoft.com/office/drawing/2014/main" id="{47BF7A2E-9D2F-8CE6-0FF2-05A1E1890959}"/>
              </a:ext>
            </a:extLst>
          </p:cNvPr>
          <p:cNvSpPr txBox="1"/>
          <p:nvPr/>
        </p:nvSpPr>
        <p:spPr>
          <a:xfrm>
            <a:off x="4524082" y="1576045"/>
            <a:ext cx="1579941" cy="57551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F7F7F"/>
                </a:solidFill>
                <a:effectLst/>
                <a:uLnTx/>
                <a:uFillTx/>
                <a:latin typeface="Arial"/>
                <a:ea typeface="+mn-ea"/>
                <a:cs typeface="+mn-cs"/>
              </a:rPr>
              <a:t>Gaps Identified</a:t>
            </a:r>
            <a:endParaRPr kumimoji="0" lang="en-IN" sz="1600" b="1" i="0" u="none" strike="noStrike" kern="1200" cap="none" spc="0" normalizeH="0" baseline="0" noProof="0">
              <a:ln>
                <a:noFill/>
              </a:ln>
              <a:solidFill>
                <a:srgbClr val="7F7F7F"/>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77DA9039-1AFA-589A-A53E-D69D02ACCBD9}"/>
              </a:ext>
            </a:extLst>
          </p:cNvPr>
          <p:cNvSpPr/>
          <p:nvPr/>
        </p:nvSpPr>
        <p:spPr>
          <a:xfrm>
            <a:off x="6415992" y="1591109"/>
            <a:ext cx="1656000" cy="27476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Arial"/>
                <a:ea typeface="+mn-ea"/>
                <a:cs typeface="+mn-cs"/>
              </a:rPr>
              <a:t>Essential Monitoring</a:t>
            </a:r>
            <a:endParaRPr kumimoji="1"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63919EFE-ABB0-3794-3F55-B4215E8C54E7}"/>
              </a:ext>
            </a:extLst>
          </p:cNvPr>
          <p:cNvSpPr/>
          <p:nvPr/>
        </p:nvSpPr>
        <p:spPr>
          <a:xfrm>
            <a:off x="8280475" y="1591109"/>
            <a:ext cx="1656000" cy="27476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Arial"/>
                <a:ea typeface="+mn-ea"/>
                <a:cs typeface="+mn-cs"/>
              </a:rPr>
              <a:t>Advanced Monitoring</a:t>
            </a:r>
            <a:endParaRPr kumimoji="1"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66" name="Rectangle 65">
            <a:extLst>
              <a:ext uri="{FF2B5EF4-FFF2-40B4-BE49-F238E27FC236}">
                <a16:creationId xmlns:a16="http://schemas.microsoft.com/office/drawing/2014/main" id="{3DD375DD-8694-1B33-D214-77917FA589F1}"/>
              </a:ext>
            </a:extLst>
          </p:cNvPr>
          <p:cNvSpPr/>
          <p:nvPr/>
        </p:nvSpPr>
        <p:spPr>
          <a:xfrm>
            <a:off x="10144959" y="1591109"/>
            <a:ext cx="1656000" cy="2747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Arial"/>
                <a:ea typeface="+mn-ea"/>
                <a:cs typeface="+mn-cs"/>
              </a:rPr>
              <a:t>Proactive Monitoring</a:t>
            </a:r>
            <a:endParaRPr kumimoji="1"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67" name="Rectangle 66">
            <a:extLst>
              <a:ext uri="{FF2B5EF4-FFF2-40B4-BE49-F238E27FC236}">
                <a16:creationId xmlns:a16="http://schemas.microsoft.com/office/drawing/2014/main" id="{5E7960E6-EC2B-4FBB-06F8-89A5CB937024}"/>
              </a:ext>
            </a:extLst>
          </p:cNvPr>
          <p:cNvSpPr/>
          <p:nvPr/>
        </p:nvSpPr>
        <p:spPr>
          <a:xfrm>
            <a:off x="6357737" y="1214464"/>
            <a:ext cx="5448159" cy="329974"/>
          </a:xfrm>
          <a:prstGeom prst="rect">
            <a:avLst/>
          </a:prstGeom>
          <a:solidFill>
            <a:srgbClr val="F2F2F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1" lang="en-US" sz="1050" b="1" i="0" u="none" strike="noStrike" kern="1200" cap="none" spc="0" normalizeH="0" baseline="0" noProof="0">
                <a:ln>
                  <a:noFill/>
                </a:ln>
                <a:solidFill>
                  <a:srgbClr val="404040"/>
                </a:solidFill>
                <a:effectLst/>
                <a:uLnTx/>
                <a:uFillTx/>
                <a:latin typeface="Arial"/>
                <a:ea typeface="+mn-ea"/>
                <a:cs typeface="+mn-cs"/>
              </a:rPr>
              <a:t>Based on current marketplace analysis &amp; NTTD’s experience with other FIs</a:t>
            </a:r>
            <a:endParaRPr kumimoji="0" lang="en-IN" sz="1050" b="1" i="0" u="none" strike="noStrike" kern="1200" cap="none" spc="0" normalizeH="0" baseline="0" noProof="0">
              <a:ln>
                <a:noFill/>
              </a:ln>
              <a:solidFill>
                <a:srgbClr val="FFFFFF"/>
              </a:solidFill>
              <a:effectLst/>
              <a:uLnTx/>
              <a:uFillTx/>
              <a:latin typeface="Arial"/>
              <a:ea typeface="+mn-ea"/>
              <a:cs typeface="+mn-cs"/>
            </a:endParaRPr>
          </a:p>
        </p:txBody>
      </p:sp>
      <p:cxnSp>
        <p:nvCxnSpPr>
          <p:cNvPr id="68" name="Straight Connector 67">
            <a:extLst>
              <a:ext uri="{FF2B5EF4-FFF2-40B4-BE49-F238E27FC236}">
                <a16:creationId xmlns:a16="http://schemas.microsoft.com/office/drawing/2014/main" id="{325F7E7F-3569-1519-8FD1-F349220B5405}"/>
              </a:ext>
            </a:extLst>
          </p:cNvPr>
          <p:cNvCxnSpPr>
            <a:cxnSpLocks/>
          </p:cNvCxnSpPr>
          <p:nvPr/>
        </p:nvCxnSpPr>
        <p:spPr>
          <a:xfrm>
            <a:off x="4635030" y="2780310"/>
            <a:ext cx="7144767" cy="1498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69" name="Rectangle: Rounded Corners 68">
            <a:extLst>
              <a:ext uri="{FF2B5EF4-FFF2-40B4-BE49-F238E27FC236}">
                <a16:creationId xmlns:a16="http://schemas.microsoft.com/office/drawing/2014/main" id="{1E202031-4EC2-A112-0D6A-27687D7E04B7}"/>
              </a:ext>
            </a:extLst>
          </p:cNvPr>
          <p:cNvSpPr/>
          <p:nvPr/>
        </p:nvSpPr>
        <p:spPr>
          <a:xfrm>
            <a:off x="6376938" y="2208189"/>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App &amp; Infra monitoring not available</a:t>
            </a:r>
            <a:endPar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endParaRPr>
          </a:p>
        </p:txBody>
      </p:sp>
      <p:sp>
        <p:nvSpPr>
          <p:cNvPr id="70" name="Rectangle: Rounded Corners 69">
            <a:extLst>
              <a:ext uri="{FF2B5EF4-FFF2-40B4-BE49-F238E27FC236}">
                <a16:creationId xmlns:a16="http://schemas.microsoft.com/office/drawing/2014/main" id="{FB33F459-7734-4967-71DB-3DB41EB02565}"/>
              </a:ext>
            </a:extLst>
          </p:cNvPr>
          <p:cNvSpPr/>
          <p:nvPr/>
        </p:nvSpPr>
        <p:spPr>
          <a:xfrm>
            <a:off x="8235190" y="220536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Tools deployed for active monitoring and defined thresholds</a:t>
            </a:r>
            <a:endPar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endParaRPr>
          </a:p>
        </p:txBody>
      </p:sp>
      <p:sp>
        <p:nvSpPr>
          <p:cNvPr id="72" name="Oval 71">
            <a:extLst>
              <a:ext uri="{FF2B5EF4-FFF2-40B4-BE49-F238E27FC236}">
                <a16:creationId xmlns:a16="http://schemas.microsoft.com/office/drawing/2014/main" id="{06FB0A0B-398E-690D-C579-8C80F32146C3}"/>
              </a:ext>
            </a:extLst>
          </p:cNvPr>
          <p:cNvSpPr/>
          <p:nvPr/>
        </p:nvSpPr>
        <p:spPr>
          <a:xfrm>
            <a:off x="9075759" y="2717198"/>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3" name="Oval 72">
            <a:extLst>
              <a:ext uri="{FF2B5EF4-FFF2-40B4-BE49-F238E27FC236}">
                <a16:creationId xmlns:a16="http://schemas.microsoft.com/office/drawing/2014/main" id="{CF75B5AF-3713-508B-27DE-EE8646D86FF9}"/>
              </a:ext>
            </a:extLst>
          </p:cNvPr>
          <p:cNvSpPr/>
          <p:nvPr/>
        </p:nvSpPr>
        <p:spPr>
          <a:xfrm>
            <a:off x="11000821" y="2718197"/>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4" name="Rectangle: Rounded Corners 73">
            <a:extLst>
              <a:ext uri="{FF2B5EF4-FFF2-40B4-BE49-F238E27FC236}">
                <a16:creationId xmlns:a16="http://schemas.microsoft.com/office/drawing/2014/main" id="{21B99D1A-0051-B0C8-BADC-2C79A021B855}"/>
              </a:ext>
            </a:extLst>
          </p:cNvPr>
          <p:cNvSpPr/>
          <p:nvPr/>
        </p:nvSpPr>
        <p:spPr>
          <a:xfrm>
            <a:off x="4553848" y="2435638"/>
            <a:ext cx="1656000" cy="360000"/>
          </a:xfrm>
          <a:prstGeom prst="roundRect">
            <a:avLst/>
          </a:prstGeom>
          <a:solidFill>
            <a:schemeClr val="bg1">
              <a:lumMod val="95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Monitoring Capability</a:t>
            </a:r>
          </a:p>
        </p:txBody>
      </p:sp>
      <p:sp>
        <p:nvSpPr>
          <p:cNvPr id="75" name="Rectangle: Rounded Corners 74">
            <a:extLst>
              <a:ext uri="{FF2B5EF4-FFF2-40B4-BE49-F238E27FC236}">
                <a16:creationId xmlns:a16="http://schemas.microsoft.com/office/drawing/2014/main" id="{96D796F9-6F56-C71A-A489-09DEB2D8E187}"/>
              </a:ext>
            </a:extLst>
          </p:cNvPr>
          <p:cNvSpPr/>
          <p:nvPr/>
        </p:nvSpPr>
        <p:spPr>
          <a:xfrm>
            <a:off x="10103218" y="2222445"/>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Monitoring tools integrated with ITSM tools and alerts are auto generated with correlated data</a:t>
            </a:r>
            <a:endPar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endParaRPr>
          </a:p>
        </p:txBody>
      </p:sp>
      <p:cxnSp>
        <p:nvCxnSpPr>
          <p:cNvPr id="76" name="Straight Connector 75">
            <a:extLst>
              <a:ext uri="{FF2B5EF4-FFF2-40B4-BE49-F238E27FC236}">
                <a16:creationId xmlns:a16="http://schemas.microsoft.com/office/drawing/2014/main" id="{C9265603-3C00-410C-E0D2-848E4EFCF4C1}"/>
              </a:ext>
            </a:extLst>
          </p:cNvPr>
          <p:cNvCxnSpPr>
            <a:cxnSpLocks/>
          </p:cNvCxnSpPr>
          <p:nvPr/>
        </p:nvCxnSpPr>
        <p:spPr>
          <a:xfrm>
            <a:off x="4635030" y="3999917"/>
            <a:ext cx="7144767" cy="1498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77" name="Rectangle: Rounded Corners 76">
            <a:extLst>
              <a:ext uri="{FF2B5EF4-FFF2-40B4-BE49-F238E27FC236}">
                <a16:creationId xmlns:a16="http://schemas.microsoft.com/office/drawing/2014/main" id="{CDE96216-F2A7-0F6C-D95B-E5DCEC794471}"/>
              </a:ext>
            </a:extLst>
          </p:cNvPr>
          <p:cNvSpPr/>
          <p:nvPr/>
        </p:nvSpPr>
        <p:spPr>
          <a:xfrm>
            <a:off x="6389507" y="3427796"/>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Tracks application health &amp; follows defined processes for failure paths</a:t>
            </a:r>
          </a:p>
        </p:txBody>
      </p:sp>
      <p:sp>
        <p:nvSpPr>
          <p:cNvPr id="78" name="Rectangle: Rounded Corners 77">
            <a:extLst>
              <a:ext uri="{FF2B5EF4-FFF2-40B4-BE49-F238E27FC236}">
                <a16:creationId xmlns:a16="http://schemas.microsoft.com/office/drawing/2014/main" id="{CED07814-820A-8989-9EA1-8092753351F2}"/>
              </a:ext>
            </a:extLst>
          </p:cNvPr>
          <p:cNvSpPr/>
          <p:nvPr/>
        </p:nvSpPr>
        <p:spPr>
          <a:xfrm>
            <a:off x="8247759" y="342497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Business impact awareness of technical failures and failure paths documented</a:t>
            </a:r>
          </a:p>
        </p:txBody>
      </p:sp>
      <p:sp>
        <p:nvSpPr>
          <p:cNvPr id="80" name="Oval 79">
            <a:extLst>
              <a:ext uri="{FF2B5EF4-FFF2-40B4-BE49-F238E27FC236}">
                <a16:creationId xmlns:a16="http://schemas.microsoft.com/office/drawing/2014/main" id="{F835ABAB-6658-F9CE-DD7C-0B63DF0029F6}"/>
              </a:ext>
            </a:extLst>
          </p:cNvPr>
          <p:cNvSpPr/>
          <p:nvPr/>
        </p:nvSpPr>
        <p:spPr>
          <a:xfrm>
            <a:off x="8961157" y="3920726"/>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1" name="Oval 80">
            <a:extLst>
              <a:ext uri="{FF2B5EF4-FFF2-40B4-BE49-F238E27FC236}">
                <a16:creationId xmlns:a16="http://schemas.microsoft.com/office/drawing/2014/main" id="{7240BFB9-3381-78A1-5045-BDA07A357DE3}"/>
              </a:ext>
            </a:extLst>
          </p:cNvPr>
          <p:cNvSpPr/>
          <p:nvPr/>
        </p:nvSpPr>
        <p:spPr>
          <a:xfrm>
            <a:off x="11013390" y="393780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2" name="Rectangle: Rounded Corners 81">
            <a:extLst>
              <a:ext uri="{FF2B5EF4-FFF2-40B4-BE49-F238E27FC236}">
                <a16:creationId xmlns:a16="http://schemas.microsoft.com/office/drawing/2014/main" id="{01CEBEFD-0A10-8002-5F1D-724E0F761CC8}"/>
              </a:ext>
            </a:extLst>
          </p:cNvPr>
          <p:cNvSpPr/>
          <p:nvPr/>
        </p:nvSpPr>
        <p:spPr>
          <a:xfrm>
            <a:off x="4553848" y="3655245"/>
            <a:ext cx="1656000" cy="360000"/>
          </a:xfrm>
          <a:prstGeom prst="roundRect">
            <a:avLst/>
          </a:prstGeom>
          <a:solidFill>
            <a:schemeClr val="bg1">
              <a:lumMod val="95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Service Quality and Failure Paths</a:t>
            </a:r>
          </a:p>
        </p:txBody>
      </p:sp>
      <p:sp>
        <p:nvSpPr>
          <p:cNvPr id="83" name="Rectangle: Rounded Corners 82">
            <a:extLst>
              <a:ext uri="{FF2B5EF4-FFF2-40B4-BE49-F238E27FC236}">
                <a16:creationId xmlns:a16="http://schemas.microsoft.com/office/drawing/2014/main" id="{0473C686-C822-44E3-4461-7BA855439726}"/>
              </a:ext>
            </a:extLst>
          </p:cNvPr>
          <p:cNvSpPr/>
          <p:nvPr/>
        </p:nvSpPr>
        <p:spPr>
          <a:xfrm>
            <a:off x="10115787" y="3442052"/>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Continuous improvement &amp; refined by auto feedback mechanisms</a:t>
            </a:r>
          </a:p>
        </p:txBody>
      </p:sp>
      <p:pic>
        <p:nvPicPr>
          <p:cNvPr id="87" name="Graphic 86" descr="Bank with solid fill">
            <a:extLst>
              <a:ext uri="{FF2B5EF4-FFF2-40B4-BE49-F238E27FC236}">
                <a16:creationId xmlns:a16="http://schemas.microsoft.com/office/drawing/2014/main" id="{42BB0F3E-542D-83A0-FD2E-1BBF082F8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5072" y="2559719"/>
            <a:ext cx="276884" cy="276884"/>
          </a:xfrm>
          <a:prstGeom prst="rect">
            <a:avLst/>
          </a:prstGeom>
        </p:spPr>
      </p:pic>
      <p:pic>
        <p:nvPicPr>
          <p:cNvPr id="88" name="Graphic 87" descr="Bank with solid fill">
            <a:extLst>
              <a:ext uri="{FF2B5EF4-FFF2-40B4-BE49-F238E27FC236}">
                <a16:creationId xmlns:a16="http://schemas.microsoft.com/office/drawing/2014/main" id="{7690CEB0-5C16-5FF3-8582-5E0B295260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8316" y="3084521"/>
            <a:ext cx="276884" cy="276884"/>
          </a:xfrm>
          <a:prstGeom prst="rect">
            <a:avLst/>
          </a:prstGeom>
        </p:spPr>
      </p:pic>
      <p:pic>
        <p:nvPicPr>
          <p:cNvPr id="89" name="Graphic 88" descr="Bank with solid fill">
            <a:extLst>
              <a:ext uri="{FF2B5EF4-FFF2-40B4-BE49-F238E27FC236}">
                <a16:creationId xmlns:a16="http://schemas.microsoft.com/office/drawing/2014/main" id="{D461FDFC-2B5B-BC3D-6D50-A4B031A1A1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7065" y="3769954"/>
            <a:ext cx="276884" cy="276884"/>
          </a:xfrm>
          <a:prstGeom prst="rect">
            <a:avLst/>
          </a:prstGeom>
        </p:spPr>
      </p:pic>
      <p:pic>
        <p:nvPicPr>
          <p:cNvPr id="90" name="Graphic 89" descr="Bank with solid fill">
            <a:extLst>
              <a:ext uri="{FF2B5EF4-FFF2-40B4-BE49-F238E27FC236}">
                <a16:creationId xmlns:a16="http://schemas.microsoft.com/office/drawing/2014/main" id="{8D48293E-4A6D-AA79-7722-76910E5D87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7317" y="4514287"/>
            <a:ext cx="276884" cy="276884"/>
          </a:xfrm>
          <a:prstGeom prst="rect">
            <a:avLst/>
          </a:prstGeom>
        </p:spPr>
      </p:pic>
      <p:pic>
        <p:nvPicPr>
          <p:cNvPr id="91" name="Graphic 90" descr="Bank with solid fill">
            <a:extLst>
              <a:ext uri="{FF2B5EF4-FFF2-40B4-BE49-F238E27FC236}">
                <a16:creationId xmlns:a16="http://schemas.microsoft.com/office/drawing/2014/main" id="{B16BFAA4-C689-7CB5-9A90-2E94504573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3067" y="5285433"/>
            <a:ext cx="276884" cy="276884"/>
          </a:xfrm>
          <a:prstGeom prst="rect">
            <a:avLst/>
          </a:prstGeom>
        </p:spPr>
      </p:pic>
      <p:pic>
        <p:nvPicPr>
          <p:cNvPr id="92" name="Graphic 91" descr="Bank with solid fill">
            <a:extLst>
              <a:ext uri="{FF2B5EF4-FFF2-40B4-BE49-F238E27FC236}">
                <a16:creationId xmlns:a16="http://schemas.microsoft.com/office/drawing/2014/main" id="{4976A5A5-126A-1D48-3608-BAD2DD8286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64134" y="6067529"/>
            <a:ext cx="276884" cy="276884"/>
          </a:xfrm>
          <a:prstGeom prst="rect">
            <a:avLst/>
          </a:prstGeom>
        </p:spPr>
      </p:pic>
      <p:pic>
        <p:nvPicPr>
          <p:cNvPr id="93" name="Graphic 92" descr="Bank with solid fill">
            <a:extLst>
              <a:ext uri="{FF2B5EF4-FFF2-40B4-BE49-F238E27FC236}">
                <a16:creationId xmlns:a16="http://schemas.microsoft.com/office/drawing/2014/main" id="{4CFC119A-0DF0-38AF-9D3B-8922AB11A1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99876" y="6485577"/>
            <a:ext cx="208027" cy="208027"/>
          </a:xfrm>
          <a:prstGeom prst="rect">
            <a:avLst/>
          </a:prstGeom>
        </p:spPr>
      </p:pic>
    </p:spTree>
    <p:extLst>
      <p:ext uri="{BB962C8B-B14F-4D97-AF65-F5344CB8AC3E}">
        <p14:creationId xmlns:p14="http://schemas.microsoft.com/office/powerpoint/2010/main" val="2798845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Straight Connector 125">
            <a:extLst>
              <a:ext uri="{FF2B5EF4-FFF2-40B4-BE49-F238E27FC236}">
                <a16:creationId xmlns:a16="http://schemas.microsoft.com/office/drawing/2014/main" id="{D07AC4C0-7960-103B-E1B9-617FA8C3D8B2}"/>
              </a:ext>
            </a:extLst>
          </p:cNvPr>
          <p:cNvCxnSpPr/>
          <p:nvPr/>
        </p:nvCxnSpPr>
        <p:spPr>
          <a:xfrm>
            <a:off x="4664324" y="5632739"/>
            <a:ext cx="7144767" cy="14982"/>
          </a:xfrm>
          <a:prstGeom prst="line">
            <a:avLst/>
          </a:prstGeom>
          <a:ln>
            <a:solidFill>
              <a:srgbClr val="2E404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788B3F3-1FB2-C4C6-79DA-0B695A56D1CC}"/>
              </a:ext>
            </a:extLst>
          </p:cNvPr>
          <p:cNvCxnSpPr/>
          <p:nvPr/>
        </p:nvCxnSpPr>
        <p:spPr>
          <a:xfrm>
            <a:off x="4677309" y="4291709"/>
            <a:ext cx="7144767" cy="14982"/>
          </a:xfrm>
          <a:prstGeom prst="line">
            <a:avLst/>
          </a:prstGeom>
          <a:ln>
            <a:solidFill>
              <a:srgbClr val="2E404D"/>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489CB2E6-5E16-A01C-052F-632FC15DF556}"/>
              </a:ext>
            </a:extLst>
          </p:cNvPr>
          <p:cNvCxnSpPr/>
          <p:nvPr/>
        </p:nvCxnSpPr>
        <p:spPr>
          <a:xfrm>
            <a:off x="4686779" y="4958183"/>
            <a:ext cx="7144767" cy="14982"/>
          </a:xfrm>
          <a:prstGeom prst="line">
            <a:avLst/>
          </a:prstGeom>
          <a:ln>
            <a:solidFill>
              <a:srgbClr val="2E404D"/>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4CD4AD3-579A-D875-EBA4-6CC0A2AA7697}"/>
              </a:ext>
            </a:extLst>
          </p:cNvPr>
          <p:cNvSpPr>
            <a:spLocks noGrp="1"/>
          </p:cNvSpPr>
          <p:nvPr>
            <p:ph type="title"/>
          </p:nvPr>
        </p:nvSpPr>
        <p:spPr>
          <a:xfrm>
            <a:off x="371474" y="333375"/>
            <a:ext cx="11573477" cy="792000"/>
          </a:xfrm>
        </p:spPr>
        <p:txBody>
          <a:bodyPr/>
          <a:lstStyle/>
          <a:p>
            <a:r>
              <a:rPr lang="en-US"/>
              <a:t>Current State Assessment &amp; Gap Analysis  2/2</a:t>
            </a:r>
            <a:endParaRPr lang="en-IN"/>
          </a:p>
        </p:txBody>
      </p:sp>
      <p:sp>
        <p:nvSpPr>
          <p:cNvPr id="6" name="Rectangle 5">
            <a:extLst>
              <a:ext uri="{FF2B5EF4-FFF2-40B4-BE49-F238E27FC236}">
                <a16:creationId xmlns:a16="http://schemas.microsoft.com/office/drawing/2014/main" id="{2C9045B4-FC80-EA9F-813D-4E64392FC265}"/>
              </a:ext>
            </a:extLst>
          </p:cNvPr>
          <p:cNvSpPr/>
          <p:nvPr/>
        </p:nvSpPr>
        <p:spPr>
          <a:xfrm>
            <a:off x="10097952" y="1239935"/>
            <a:ext cx="1711139" cy="5240066"/>
          </a:xfrm>
          <a:prstGeom prst="rect">
            <a:avLst/>
          </a:prstGeom>
          <a:solidFill>
            <a:schemeClr val="accent5">
              <a:lumMod val="60000"/>
              <a:lumOff val="40000"/>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680E57FA-5A2F-1582-A07A-E8EF980F950D}"/>
              </a:ext>
            </a:extLst>
          </p:cNvPr>
          <p:cNvSpPr/>
          <p:nvPr/>
        </p:nvSpPr>
        <p:spPr>
          <a:xfrm>
            <a:off x="8225336" y="1259410"/>
            <a:ext cx="1711139" cy="5240066"/>
          </a:xfrm>
          <a:prstGeom prst="rect">
            <a:avLst/>
          </a:prstGeom>
          <a:solidFill>
            <a:schemeClr val="accent3">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86CCB620-8845-DCF3-C421-1EBD9DCA0D49}"/>
              </a:ext>
            </a:extLst>
          </p:cNvPr>
          <p:cNvSpPr/>
          <p:nvPr/>
        </p:nvSpPr>
        <p:spPr>
          <a:xfrm>
            <a:off x="6373157" y="1259410"/>
            <a:ext cx="1711139" cy="5240065"/>
          </a:xfrm>
          <a:prstGeom prst="rect">
            <a:avLst/>
          </a:prstGeom>
          <a:solidFill>
            <a:schemeClr val="accent4">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TextBox 73">
            <a:extLst>
              <a:ext uri="{FF2B5EF4-FFF2-40B4-BE49-F238E27FC236}">
                <a16:creationId xmlns:a16="http://schemas.microsoft.com/office/drawing/2014/main" id="{530AD4E5-98C4-5DBD-5C53-0406C228484B}"/>
              </a:ext>
            </a:extLst>
          </p:cNvPr>
          <p:cNvSpPr txBox="1"/>
          <p:nvPr/>
        </p:nvSpPr>
        <p:spPr>
          <a:xfrm>
            <a:off x="1524477" y="1566546"/>
            <a:ext cx="2644161" cy="57551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F7F7F"/>
                </a:solidFill>
                <a:effectLst/>
                <a:uLnTx/>
                <a:uFillTx/>
                <a:latin typeface="Arial"/>
                <a:ea typeface="+mn-ea"/>
                <a:cs typeface="+mn-cs"/>
              </a:rPr>
              <a:t>Current State Assessment</a:t>
            </a:r>
            <a:endParaRPr kumimoji="0" lang="en-IN" sz="1600" b="1" i="0" u="none" strike="noStrike" kern="1200" cap="none" spc="0" normalizeH="0" baseline="0" noProof="0">
              <a:ln>
                <a:noFill/>
              </a:ln>
              <a:solidFill>
                <a:srgbClr val="7F7F7F"/>
              </a:solidFill>
              <a:effectLst/>
              <a:uLnTx/>
              <a:uFillTx/>
              <a:latin typeface="Arial"/>
              <a:ea typeface="+mn-ea"/>
              <a:cs typeface="+mn-cs"/>
            </a:endParaRPr>
          </a:p>
        </p:txBody>
      </p:sp>
      <p:sp>
        <p:nvSpPr>
          <p:cNvPr id="75" name="TextBox 74">
            <a:extLst>
              <a:ext uri="{FF2B5EF4-FFF2-40B4-BE49-F238E27FC236}">
                <a16:creationId xmlns:a16="http://schemas.microsoft.com/office/drawing/2014/main" id="{AA4BBB35-8DD5-2DC7-C385-66713A2004E9}"/>
              </a:ext>
            </a:extLst>
          </p:cNvPr>
          <p:cNvSpPr txBox="1"/>
          <p:nvPr/>
        </p:nvSpPr>
        <p:spPr>
          <a:xfrm>
            <a:off x="4524082" y="1576045"/>
            <a:ext cx="1579941" cy="57551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F7F7F"/>
                </a:solidFill>
                <a:effectLst/>
                <a:uLnTx/>
                <a:uFillTx/>
                <a:latin typeface="Arial"/>
                <a:ea typeface="+mn-ea"/>
                <a:cs typeface="+mn-cs"/>
              </a:rPr>
              <a:t>Gaps Identified</a:t>
            </a:r>
            <a:endParaRPr kumimoji="0" lang="en-IN" sz="1600" b="1" i="0" u="none" strike="noStrike" kern="1200" cap="none" spc="0" normalizeH="0" baseline="0" noProof="0">
              <a:ln>
                <a:noFill/>
              </a:ln>
              <a:solidFill>
                <a:srgbClr val="7F7F7F"/>
              </a:solidFill>
              <a:effectLst/>
              <a:uLnTx/>
              <a:uFillTx/>
              <a:latin typeface="Arial"/>
              <a:ea typeface="+mn-ea"/>
              <a:cs typeface="+mn-cs"/>
            </a:endParaRPr>
          </a:p>
        </p:txBody>
      </p:sp>
      <p:sp>
        <p:nvSpPr>
          <p:cNvPr id="3" name="Rectangle: Rounded Corners 2">
            <a:extLst>
              <a:ext uri="{FF2B5EF4-FFF2-40B4-BE49-F238E27FC236}">
                <a16:creationId xmlns:a16="http://schemas.microsoft.com/office/drawing/2014/main" id="{27E9331C-2830-B47A-8FC1-B5B37ECEC551}"/>
              </a:ext>
            </a:extLst>
          </p:cNvPr>
          <p:cNvSpPr/>
          <p:nvPr/>
        </p:nvSpPr>
        <p:spPr>
          <a:xfrm>
            <a:off x="6397542" y="2291772"/>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Automation initiatives are non-existent and high toil</a:t>
            </a:r>
          </a:p>
        </p:txBody>
      </p:sp>
      <p:sp>
        <p:nvSpPr>
          <p:cNvPr id="4" name="Rectangle: Rounded Corners 3">
            <a:extLst>
              <a:ext uri="{FF2B5EF4-FFF2-40B4-BE49-F238E27FC236}">
                <a16:creationId xmlns:a16="http://schemas.microsoft.com/office/drawing/2014/main" id="{3B69949F-C9E1-BFB8-BB40-B8B7EC0C5FF2}"/>
              </a:ext>
            </a:extLst>
          </p:cNvPr>
          <p:cNvSpPr/>
          <p:nvPr/>
        </p:nvSpPr>
        <p:spPr>
          <a:xfrm>
            <a:off x="4436177" y="2310416"/>
            <a:ext cx="1841447" cy="360000"/>
          </a:xfrm>
          <a:prstGeom prst="roundRect">
            <a:avLst/>
          </a:prstGeom>
          <a:solidFill>
            <a:schemeClr val="bg1">
              <a:lumMod val="9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Self CHOP* Capabilities</a:t>
            </a:r>
          </a:p>
        </p:txBody>
      </p:sp>
      <p:sp>
        <p:nvSpPr>
          <p:cNvPr id="56" name="Rectangle: Rounded Corners 55">
            <a:extLst>
              <a:ext uri="{FF2B5EF4-FFF2-40B4-BE49-F238E27FC236}">
                <a16:creationId xmlns:a16="http://schemas.microsoft.com/office/drawing/2014/main" id="{87808BA4-E1E5-890F-6D57-C8DB20C2DDA4}"/>
              </a:ext>
            </a:extLst>
          </p:cNvPr>
          <p:cNvSpPr/>
          <p:nvPr/>
        </p:nvSpPr>
        <p:spPr>
          <a:xfrm>
            <a:off x="6592360" y="2953554"/>
            <a:ext cx="1425153" cy="37948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Readily available historical data</a:t>
            </a:r>
          </a:p>
        </p:txBody>
      </p:sp>
      <p:sp>
        <p:nvSpPr>
          <p:cNvPr id="76" name="Rectangle: Rounded Corners 75">
            <a:extLst>
              <a:ext uri="{FF2B5EF4-FFF2-40B4-BE49-F238E27FC236}">
                <a16:creationId xmlns:a16="http://schemas.microsoft.com/office/drawing/2014/main" id="{6FAC521A-19C4-1E3F-2406-7FAD7227FE42}"/>
              </a:ext>
            </a:extLst>
          </p:cNvPr>
          <p:cNvSpPr/>
          <p:nvPr/>
        </p:nvSpPr>
        <p:spPr>
          <a:xfrm>
            <a:off x="4440091" y="3000203"/>
            <a:ext cx="1847862" cy="484740"/>
          </a:xfrm>
          <a:prstGeom prst="roundRect">
            <a:avLst/>
          </a:prstGeom>
          <a:solidFill>
            <a:schemeClr val="bg1">
              <a:lumMod val="9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Historical trend analysis &amp; future predictions</a:t>
            </a:r>
          </a:p>
        </p:txBody>
      </p:sp>
      <p:sp>
        <p:nvSpPr>
          <p:cNvPr id="77" name="Rectangle: Rounded Corners 76">
            <a:extLst>
              <a:ext uri="{FF2B5EF4-FFF2-40B4-BE49-F238E27FC236}">
                <a16:creationId xmlns:a16="http://schemas.microsoft.com/office/drawing/2014/main" id="{4695535A-AD5C-A75A-0AFC-EE12420CA60F}"/>
              </a:ext>
            </a:extLst>
          </p:cNvPr>
          <p:cNvSpPr/>
          <p:nvPr/>
        </p:nvSpPr>
        <p:spPr>
          <a:xfrm>
            <a:off x="6353984" y="4413208"/>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Partial Awareness &amp; </a:t>
            </a: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not implemented</a:t>
            </a:r>
          </a:p>
        </p:txBody>
      </p:sp>
      <p:sp>
        <p:nvSpPr>
          <p:cNvPr id="78" name="Rectangle: Rounded Corners 77">
            <a:extLst>
              <a:ext uri="{FF2B5EF4-FFF2-40B4-BE49-F238E27FC236}">
                <a16:creationId xmlns:a16="http://schemas.microsoft.com/office/drawing/2014/main" id="{BC4D0968-D1AF-05EE-2AEC-39F49A4CB78A}"/>
              </a:ext>
            </a:extLst>
          </p:cNvPr>
          <p:cNvSpPr/>
          <p:nvPr/>
        </p:nvSpPr>
        <p:spPr>
          <a:xfrm>
            <a:off x="4440091" y="4602855"/>
            <a:ext cx="1839581" cy="360000"/>
          </a:xfrm>
          <a:prstGeom prst="roundRect">
            <a:avLst/>
          </a:prstGeom>
          <a:solidFill>
            <a:schemeClr val="bg1">
              <a:lumMod val="9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SLI, SLO and Error Budget</a:t>
            </a:r>
          </a:p>
        </p:txBody>
      </p:sp>
      <p:sp>
        <p:nvSpPr>
          <p:cNvPr id="79" name="Rectangle: Rounded Corners 78">
            <a:extLst>
              <a:ext uri="{FF2B5EF4-FFF2-40B4-BE49-F238E27FC236}">
                <a16:creationId xmlns:a16="http://schemas.microsoft.com/office/drawing/2014/main" id="{2D0A8D87-CBE0-3A2E-27D2-67E5370F0429}"/>
              </a:ext>
            </a:extLst>
          </p:cNvPr>
          <p:cNvSpPr/>
          <p:nvPr/>
        </p:nvSpPr>
        <p:spPr>
          <a:xfrm>
            <a:off x="4440091" y="5113524"/>
            <a:ext cx="1839581" cy="525250"/>
          </a:xfrm>
          <a:prstGeom prst="roundRect">
            <a:avLst/>
          </a:prstGeom>
          <a:solidFill>
            <a:schemeClr val="bg1">
              <a:lumMod val="9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E2E Monitoring &amp; Business Outcome Visibility</a:t>
            </a:r>
          </a:p>
        </p:txBody>
      </p:sp>
      <p:sp>
        <p:nvSpPr>
          <p:cNvPr id="80" name="Rectangle: Rounded Corners 79">
            <a:extLst>
              <a:ext uri="{FF2B5EF4-FFF2-40B4-BE49-F238E27FC236}">
                <a16:creationId xmlns:a16="http://schemas.microsoft.com/office/drawing/2014/main" id="{FD028650-5800-B6D3-0B13-F610EF412094}"/>
              </a:ext>
            </a:extLst>
          </p:cNvPr>
          <p:cNvSpPr/>
          <p:nvPr/>
        </p:nvSpPr>
        <p:spPr>
          <a:xfrm>
            <a:off x="4440091" y="5917302"/>
            <a:ext cx="1839581" cy="360000"/>
          </a:xfrm>
          <a:prstGeom prst="roundRect">
            <a:avLst/>
          </a:prstGeom>
          <a:solidFill>
            <a:schemeClr val="bg1">
              <a:lumMod val="95000"/>
            </a:schemeClr>
          </a:solidFill>
          <a:ln w="19050">
            <a:solidFill>
              <a:srgbClr val="2E404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SRE inspired ways of working</a:t>
            </a:r>
          </a:p>
        </p:txBody>
      </p:sp>
      <p:sp>
        <p:nvSpPr>
          <p:cNvPr id="81" name="Rectangle: Rounded Corners 80">
            <a:extLst>
              <a:ext uri="{FF2B5EF4-FFF2-40B4-BE49-F238E27FC236}">
                <a16:creationId xmlns:a16="http://schemas.microsoft.com/office/drawing/2014/main" id="{E193CD3D-7AEB-1AC8-766A-5BD0607069DE}"/>
              </a:ext>
            </a:extLst>
          </p:cNvPr>
          <p:cNvSpPr/>
          <p:nvPr/>
        </p:nvSpPr>
        <p:spPr>
          <a:xfrm>
            <a:off x="6353984" y="50928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Inadequate Monitoring &amp; lacks business correlation</a:t>
            </a:r>
          </a:p>
        </p:txBody>
      </p:sp>
      <p:sp>
        <p:nvSpPr>
          <p:cNvPr id="82" name="Rectangle: Rounded Corners 81">
            <a:extLst>
              <a:ext uri="{FF2B5EF4-FFF2-40B4-BE49-F238E27FC236}">
                <a16:creationId xmlns:a16="http://schemas.microsoft.com/office/drawing/2014/main" id="{E1EE5477-72B3-CA00-8AD0-32958873860A}"/>
              </a:ext>
            </a:extLst>
          </p:cNvPr>
          <p:cNvSpPr/>
          <p:nvPr/>
        </p:nvSpPr>
        <p:spPr>
          <a:xfrm>
            <a:off x="8244238" y="227247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Strategized, Planned &amp; Supported at Application or Regional level</a:t>
            </a:r>
          </a:p>
        </p:txBody>
      </p:sp>
      <p:sp>
        <p:nvSpPr>
          <p:cNvPr id="83" name="Rectangle: Rounded Corners 82">
            <a:extLst>
              <a:ext uri="{FF2B5EF4-FFF2-40B4-BE49-F238E27FC236}">
                <a16:creationId xmlns:a16="http://schemas.microsoft.com/office/drawing/2014/main" id="{EB9542FD-105E-D96D-F5D8-EC9AA424566F}"/>
              </a:ext>
            </a:extLst>
          </p:cNvPr>
          <p:cNvSpPr/>
          <p:nvPr/>
        </p:nvSpPr>
        <p:spPr>
          <a:xfrm>
            <a:off x="8279596" y="2982346"/>
            <a:ext cx="1656000" cy="35535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Analyzing historical trends and alerts</a:t>
            </a:r>
          </a:p>
        </p:txBody>
      </p:sp>
      <p:sp>
        <p:nvSpPr>
          <p:cNvPr id="84" name="Rectangle: Rounded Corners 83">
            <a:extLst>
              <a:ext uri="{FF2B5EF4-FFF2-40B4-BE49-F238E27FC236}">
                <a16:creationId xmlns:a16="http://schemas.microsoft.com/office/drawing/2014/main" id="{70F0AE67-3FE8-9804-2DD8-4EE4FEAA5AC8}"/>
              </a:ext>
            </a:extLst>
          </p:cNvPr>
          <p:cNvSpPr/>
          <p:nvPr/>
        </p:nvSpPr>
        <p:spPr>
          <a:xfrm>
            <a:off x="8236708" y="440964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Partially Captured but not aligned to business objectives</a:t>
            </a:r>
          </a:p>
        </p:txBody>
      </p:sp>
      <p:sp>
        <p:nvSpPr>
          <p:cNvPr id="85" name="Rectangle: Rounded Corners 84">
            <a:extLst>
              <a:ext uri="{FF2B5EF4-FFF2-40B4-BE49-F238E27FC236}">
                <a16:creationId xmlns:a16="http://schemas.microsoft.com/office/drawing/2014/main" id="{F9B3533D-66F9-9D2C-F7E9-5C99B02FD246}"/>
              </a:ext>
            </a:extLst>
          </p:cNvPr>
          <p:cNvSpPr/>
          <p:nvPr/>
        </p:nvSpPr>
        <p:spPr>
          <a:xfrm>
            <a:off x="8236708" y="50896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Adequate Monitoring &amp; defined measures for business outcomes</a:t>
            </a:r>
          </a:p>
        </p:txBody>
      </p:sp>
      <p:sp>
        <p:nvSpPr>
          <p:cNvPr id="86" name="Rectangle: Rounded Corners 85">
            <a:extLst>
              <a:ext uri="{FF2B5EF4-FFF2-40B4-BE49-F238E27FC236}">
                <a16:creationId xmlns:a16="http://schemas.microsoft.com/office/drawing/2014/main" id="{C2F61EF0-F226-B432-E1ED-5033AEB2366A}"/>
              </a:ext>
            </a:extLst>
          </p:cNvPr>
          <p:cNvSpPr/>
          <p:nvPr/>
        </p:nvSpPr>
        <p:spPr>
          <a:xfrm>
            <a:off x="10144959" y="2268374"/>
            <a:ext cx="175325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Strategized, Planned &amp; Fully Supported at global level with detailed ROI measures</a:t>
            </a:r>
          </a:p>
        </p:txBody>
      </p:sp>
      <p:sp>
        <p:nvSpPr>
          <p:cNvPr id="87" name="Rectangle: Rounded Corners 86">
            <a:extLst>
              <a:ext uri="{FF2B5EF4-FFF2-40B4-BE49-F238E27FC236}">
                <a16:creationId xmlns:a16="http://schemas.microsoft.com/office/drawing/2014/main" id="{95C4FA4D-8F9E-9309-EB80-A74927046BCB}"/>
              </a:ext>
            </a:extLst>
          </p:cNvPr>
          <p:cNvSpPr/>
          <p:nvPr/>
        </p:nvSpPr>
        <p:spPr>
          <a:xfrm>
            <a:off x="10076051" y="296748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Automating based on trends to avoid manual tasks</a:t>
            </a:r>
          </a:p>
        </p:txBody>
      </p:sp>
      <p:sp>
        <p:nvSpPr>
          <p:cNvPr id="88" name="Rectangle: Rounded Corners 87">
            <a:extLst>
              <a:ext uri="{FF2B5EF4-FFF2-40B4-BE49-F238E27FC236}">
                <a16:creationId xmlns:a16="http://schemas.microsoft.com/office/drawing/2014/main" id="{C2A93E1E-BB8C-2451-4020-74D127C2503D}"/>
              </a:ext>
            </a:extLst>
          </p:cNvPr>
          <p:cNvSpPr/>
          <p:nvPr/>
        </p:nvSpPr>
        <p:spPr>
          <a:xfrm>
            <a:off x="10068521" y="4426068"/>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Fully Captured &amp; Documented, aligned with Business definitions</a:t>
            </a:r>
          </a:p>
        </p:txBody>
      </p:sp>
      <p:sp>
        <p:nvSpPr>
          <p:cNvPr id="89" name="Rectangle: Rounded Corners 88">
            <a:extLst>
              <a:ext uri="{FF2B5EF4-FFF2-40B4-BE49-F238E27FC236}">
                <a16:creationId xmlns:a16="http://schemas.microsoft.com/office/drawing/2014/main" id="{1719CDA3-D090-6665-9EB3-446838F675E1}"/>
              </a:ext>
            </a:extLst>
          </p:cNvPr>
          <p:cNvSpPr/>
          <p:nvPr/>
        </p:nvSpPr>
        <p:spPr>
          <a:xfrm>
            <a:off x="10068521" y="510466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Full monitoring with Trend Analysis, Prediction and business view</a:t>
            </a:r>
            <a:endParaRPr kumimoji="0" lang="en-IN"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endParaRPr>
          </a:p>
        </p:txBody>
      </p:sp>
      <p:sp>
        <p:nvSpPr>
          <p:cNvPr id="95" name="Rectangle: Rounded Corners 94">
            <a:extLst>
              <a:ext uri="{FF2B5EF4-FFF2-40B4-BE49-F238E27FC236}">
                <a16:creationId xmlns:a16="http://schemas.microsoft.com/office/drawing/2014/main" id="{BDBFE935-3F27-01F0-93F8-0EE19FB4B1DD}"/>
              </a:ext>
            </a:extLst>
          </p:cNvPr>
          <p:cNvSpPr/>
          <p:nvPr/>
        </p:nvSpPr>
        <p:spPr>
          <a:xfrm>
            <a:off x="6445807" y="5783323"/>
            <a:ext cx="1656000" cy="33110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Awareness of SRE Practices</a:t>
            </a:r>
          </a:p>
        </p:txBody>
      </p:sp>
      <p:sp>
        <p:nvSpPr>
          <p:cNvPr id="96" name="Rectangle: Rounded Corners 95">
            <a:extLst>
              <a:ext uri="{FF2B5EF4-FFF2-40B4-BE49-F238E27FC236}">
                <a16:creationId xmlns:a16="http://schemas.microsoft.com/office/drawing/2014/main" id="{AE40AC3E-42C7-5987-0973-BC1B726214C2}"/>
              </a:ext>
            </a:extLst>
          </p:cNvPr>
          <p:cNvSpPr/>
          <p:nvPr/>
        </p:nvSpPr>
        <p:spPr>
          <a:xfrm>
            <a:off x="8252268" y="5772165"/>
            <a:ext cx="1656000" cy="35368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Defined SRE metrics and monitoring indexes</a:t>
            </a:r>
          </a:p>
        </p:txBody>
      </p:sp>
      <p:sp>
        <p:nvSpPr>
          <p:cNvPr id="97" name="Rectangle: Rounded Corners 96">
            <a:extLst>
              <a:ext uri="{FF2B5EF4-FFF2-40B4-BE49-F238E27FC236}">
                <a16:creationId xmlns:a16="http://schemas.microsoft.com/office/drawing/2014/main" id="{FD0702A3-A74E-9C78-43F2-F0E16B5AE8BC}"/>
              </a:ext>
            </a:extLst>
          </p:cNvPr>
          <p:cNvSpPr/>
          <p:nvPr/>
        </p:nvSpPr>
        <p:spPr>
          <a:xfrm>
            <a:off x="9920533" y="5784474"/>
            <a:ext cx="2008476"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Mature SRE practice with Product, IT, Operations view across customer journeys</a:t>
            </a:r>
          </a:p>
        </p:txBody>
      </p:sp>
      <p:sp>
        <p:nvSpPr>
          <p:cNvPr id="113" name="Rectangle: Rounded Corners 112">
            <a:extLst>
              <a:ext uri="{FF2B5EF4-FFF2-40B4-BE49-F238E27FC236}">
                <a16:creationId xmlns:a16="http://schemas.microsoft.com/office/drawing/2014/main" id="{B989865E-5E8F-CB73-45A2-A7DE1B9D05AF}"/>
              </a:ext>
            </a:extLst>
          </p:cNvPr>
          <p:cNvSpPr/>
          <p:nvPr/>
        </p:nvSpPr>
        <p:spPr>
          <a:xfrm>
            <a:off x="1462629" y="2178238"/>
            <a:ext cx="2700000" cy="1629765"/>
          </a:xfrm>
          <a:prstGeom prst="roundRect">
            <a:avLst/>
          </a:prstGeom>
          <a:solidFill>
            <a:schemeClr val="bg1">
              <a:lumMod val="9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14" name="Rectangle: Rounded Corners 113">
            <a:extLst>
              <a:ext uri="{FF2B5EF4-FFF2-40B4-BE49-F238E27FC236}">
                <a16:creationId xmlns:a16="http://schemas.microsoft.com/office/drawing/2014/main" id="{BD562ECA-68D2-7F68-F054-1375C9B0627D}"/>
              </a:ext>
            </a:extLst>
          </p:cNvPr>
          <p:cNvSpPr/>
          <p:nvPr/>
        </p:nvSpPr>
        <p:spPr>
          <a:xfrm>
            <a:off x="1454201" y="3935263"/>
            <a:ext cx="2700000" cy="2382178"/>
          </a:xfrm>
          <a:prstGeom prst="roundRect">
            <a:avLst/>
          </a:prstGeom>
          <a:solidFill>
            <a:schemeClr val="bg1">
              <a:lumMod val="95000"/>
            </a:schemeClr>
          </a:solidFill>
          <a:ln w="19050">
            <a:solidFill>
              <a:srgbClr val="2E404D"/>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000000">
                  <a:lumMod val="95000"/>
                  <a:lumOff val="5000"/>
                </a:srgbClr>
              </a:solidFill>
              <a:effectLst/>
              <a:uLnTx/>
              <a:uFillTx/>
              <a:latin typeface="Arial"/>
              <a:ea typeface="+mn-ea"/>
              <a:cs typeface="+mn-cs"/>
            </a:endParaRPr>
          </a:p>
        </p:txBody>
      </p:sp>
      <p:sp>
        <p:nvSpPr>
          <p:cNvPr id="115" name="TextBox 114">
            <a:extLst>
              <a:ext uri="{FF2B5EF4-FFF2-40B4-BE49-F238E27FC236}">
                <a16:creationId xmlns:a16="http://schemas.microsoft.com/office/drawing/2014/main" id="{90D4BBE5-9DF1-B573-74E6-6D3DD65716FC}"/>
              </a:ext>
            </a:extLst>
          </p:cNvPr>
          <p:cNvSpPr txBox="1"/>
          <p:nvPr/>
        </p:nvSpPr>
        <p:spPr>
          <a:xfrm>
            <a:off x="1748576" y="4228097"/>
            <a:ext cx="2343470" cy="932577"/>
          </a:xfrm>
          <a:prstGeom prst="rect">
            <a:avLst/>
          </a:prstGeom>
        </p:spPr>
        <p:txBody>
          <a:bodyPr vert="horz" wrap="square" lIns="0" tIns="0" rIns="0" bIns="0" rtlCol="0">
            <a:no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Dashboards available at individual application levels </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Application health checks available but can be uplifted</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Absence of E2E monitoring and “single-pane-of-glass” view of applications at business and engineering levels</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Historical and future trend analysis not possible due to lack of historical data from monitoring tools</a:t>
            </a:r>
            <a:endParaRPr kumimoji="0" lang="en-IN" sz="1000" b="0" i="0" u="none" strike="noStrike" kern="1200" cap="none" spc="0" normalizeH="0" baseline="0" noProof="0">
              <a:ln>
                <a:noFill/>
              </a:ln>
              <a:solidFill>
                <a:srgbClr val="000000">
                  <a:lumMod val="95000"/>
                  <a:lumOff val="5000"/>
                </a:srgbClr>
              </a:solidFill>
              <a:effectLst/>
              <a:uLnTx/>
              <a:uFillTx/>
              <a:latin typeface="Arial"/>
              <a:ea typeface="+mn-ea"/>
              <a:cs typeface="+mn-cs"/>
            </a:endParaRPr>
          </a:p>
        </p:txBody>
      </p:sp>
      <p:sp>
        <p:nvSpPr>
          <p:cNvPr id="116" name="Rectangle: Rounded Corners 115">
            <a:extLst>
              <a:ext uri="{FF2B5EF4-FFF2-40B4-BE49-F238E27FC236}">
                <a16:creationId xmlns:a16="http://schemas.microsoft.com/office/drawing/2014/main" id="{C7CA7D14-D78C-24D0-EE0A-BE4F4C4D340C}"/>
              </a:ext>
            </a:extLst>
          </p:cNvPr>
          <p:cNvSpPr/>
          <p:nvPr/>
        </p:nvSpPr>
        <p:spPr>
          <a:xfrm>
            <a:off x="482074" y="2298352"/>
            <a:ext cx="151936" cy="1330465"/>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17" name="Rectangle: Rounded Corners 116">
            <a:extLst>
              <a:ext uri="{FF2B5EF4-FFF2-40B4-BE49-F238E27FC236}">
                <a16:creationId xmlns:a16="http://schemas.microsoft.com/office/drawing/2014/main" id="{1A1FE8B2-98A2-A611-91AD-098080E8064C}"/>
              </a:ext>
            </a:extLst>
          </p:cNvPr>
          <p:cNvSpPr/>
          <p:nvPr/>
        </p:nvSpPr>
        <p:spPr>
          <a:xfrm>
            <a:off x="483077" y="3951399"/>
            <a:ext cx="144054" cy="2268000"/>
          </a:xfrm>
          <a:prstGeom prst="roundRect">
            <a:avLst/>
          </a:prstGeom>
          <a:solidFill>
            <a:srgbClr val="2E40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20" name="TextBox 119">
            <a:extLst>
              <a:ext uri="{FF2B5EF4-FFF2-40B4-BE49-F238E27FC236}">
                <a16:creationId xmlns:a16="http://schemas.microsoft.com/office/drawing/2014/main" id="{3A00D411-4B7D-FF62-6AAB-EAEE8C06CC4A}"/>
              </a:ext>
            </a:extLst>
          </p:cNvPr>
          <p:cNvSpPr txBox="1"/>
          <p:nvPr/>
        </p:nvSpPr>
        <p:spPr>
          <a:xfrm rot="16200000">
            <a:off x="123305" y="2791776"/>
            <a:ext cx="1450578" cy="396066"/>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F7F7F"/>
                </a:solidFill>
                <a:effectLst/>
                <a:uLnTx/>
                <a:uFillTx/>
                <a:latin typeface="Arial"/>
                <a:ea typeface="+mn-ea"/>
                <a:cs typeface="+mn-cs"/>
              </a:rPr>
              <a:t>Automation Strategy &amp; Initiatives</a:t>
            </a:r>
          </a:p>
        </p:txBody>
      </p:sp>
      <p:sp>
        <p:nvSpPr>
          <p:cNvPr id="121" name="TextBox 120">
            <a:extLst>
              <a:ext uri="{FF2B5EF4-FFF2-40B4-BE49-F238E27FC236}">
                <a16:creationId xmlns:a16="http://schemas.microsoft.com/office/drawing/2014/main" id="{54230135-6214-A437-C112-EFEFEDEB9D88}"/>
              </a:ext>
            </a:extLst>
          </p:cNvPr>
          <p:cNvSpPr txBox="1"/>
          <p:nvPr/>
        </p:nvSpPr>
        <p:spPr>
          <a:xfrm rot="16200000">
            <a:off x="137021" y="4809111"/>
            <a:ext cx="1450578" cy="396066"/>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E404D"/>
                </a:solidFill>
                <a:effectLst/>
                <a:uLnTx/>
                <a:uFillTx/>
                <a:latin typeface="Arial"/>
                <a:ea typeface="+mn-ea"/>
                <a:cs typeface="+mn-cs"/>
              </a:rPr>
              <a:t>Real time view of application health</a:t>
            </a:r>
          </a:p>
        </p:txBody>
      </p:sp>
      <p:cxnSp>
        <p:nvCxnSpPr>
          <p:cNvPr id="123" name="Straight Connector 122">
            <a:extLst>
              <a:ext uri="{FF2B5EF4-FFF2-40B4-BE49-F238E27FC236}">
                <a16:creationId xmlns:a16="http://schemas.microsoft.com/office/drawing/2014/main" id="{C5816458-CC6C-905C-95FF-005A763DDAB3}"/>
              </a:ext>
            </a:extLst>
          </p:cNvPr>
          <p:cNvCxnSpPr/>
          <p:nvPr/>
        </p:nvCxnSpPr>
        <p:spPr>
          <a:xfrm>
            <a:off x="4640026" y="2835224"/>
            <a:ext cx="7144767" cy="14982"/>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6CE1BEFE-E0E9-B4C4-E456-BD49EA8847DE}"/>
              </a:ext>
            </a:extLst>
          </p:cNvPr>
          <p:cNvCxnSpPr/>
          <p:nvPr/>
        </p:nvCxnSpPr>
        <p:spPr>
          <a:xfrm>
            <a:off x="4675059" y="3484876"/>
            <a:ext cx="7144767" cy="14982"/>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645B1006-78E4-7F2E-7123-4252D04F2C33}"/>
              </a:ext>
            </a:extLst>
          </p:cNvPr>
          <p:cNvCxnSpPr/>
          <p:nvPr/>
        </p:nvCxnSpPr>
        <p:spPr>
          <a:xfrm>
            <a:off x="4665050" y="6277245"/>
            <a:ext cx="7144767" cy="14982"/>
          </a:xfrm>
          <a:prstGeom prst="line">
            <a:avLst/>
          </a:prstGeom>
          <a:ln>
            <a:solidFill>
              <a:srgbClr val="2E404D"/>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2F57A0D8-9A7B-6C78-BFF0-6E4ECE46369F}"/>
              </a:ext>
            </a:extLst>
          </p:cNvPr>
          <p:cNvSpPr txBox="1"/>
          <p:nvPr/>
        </p:nvSpPr>
        <p:spPr>
          <a:xfrm>
            <a:off x="1678261" y="2218850"/>
            <a:ext cx="2413785" cy="1631216"/>
          </a:xfrm>
          <a:prstGeom prst="rect">
            <a:avLst/>
          </a:prstGeom>
          <a:noFill/>
        </p:spPr>
        <p:txBody>
          <a:bodyPr wrap="square">
            <a:spAutoFit/>
          </a:bodyPr>
          <a:lstStyle/>
          <a:p>
            <a:pPr marL="0" marR="0" lvl="0" indent="0" algn="l" defTabSz="914400" rtl="0" eaLnBrk="1" fontAlgn="ctr"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Automation initiatives driven by support groups at regional level</a:t>
            </a:r>
          </a:p>
          <a:p>
            <a:pPr marL="0" marR="0" lvl="0" indent="0" algn="l" defTabSz="914400" rtl="0" eaLnBrk="1" fontAlgn="ctr"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Backlog of work for Toil reduction is maintained in JIRA</a:t>
            </a:r>
          </a:p>
          <a:p>
            <a:pPr marL="0" marR="0" lvl="0" indent="0" algn="l" defTabSz="914400" rtl="0" eaLnBrk="1" fontAlgn="ctr"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A coherent GPS strategy and a framework to measure &amp; realize automation ROI is not evident</a:t>
            </a:r>
          </a:p>
          <a:p>
            <a:pPr marL="0" marR="0" lvl="0" indent="0" algn="l" defTabSz="914400" rtl="0" eaLnBrk="1" fontAlgn="ctr" latinLnBrk="0" hangingPunct="1">
              <a:lnSpc>
                <a:spcPct val="100000"/>
              </a:lnSpc>
              <a:spcBef>
                <a:spcPts val="200"/>
              </a:spcBef>
              <a:spcAft>
                <a:spcPts val="200"/>
              </a:spcAft>
              <a:buClrTx/>
              <a:buSzTx/>
              <a:buFontTx/>
              <a:buNone/>
              <a:tabLst/>
              <a:defRPr/>
            </a:pPr>
            <a:r>
              <a:rPr kumimoji="0" lang="en-US" sz="1000" b="0" i="0" u="none" strike="noStrike" kern="1200" cap="none" spc="0" normalizeH="0" baseline="0" noProof="0">
                <a:ln>
                  <a:noFill/>
                </a:ln>
                <a:solidFill>
                  <a:srgbClr val="000000">
                    <a:lumMod val="95000"/>
                    <a:lumOff val="5000"/>
                  </a:srgbClr>
                </a:solidFill>
                <a:effectLst/>
                <a:uLnTx/>
                <a:uFillTx/>
                <a:latin typeface="Arial"/>
                <a:ea typeface="+mn-ea"/>
                <a:cs typeface="+mn-cs"/>
              </a:rPr>
              <a:t>Need of dedicated capacity with required skills</a:t>
            </a:r>
          </a:p>
        </p:txBody>
      </p:sp>
      <p:sp>
        <p:nvSpPr>
          <p:cNvPr id="136" name="Oval 135">
            <a:extLst>
              <a:ext uri="{FF2B5EF4-FFF2-40B4-BE49-F238E27FC236}">
                <a16:creationId xmlns:a16="http://schemas.microsoft.com/office/drawing/2014/main" id="{B3B81465-7772-B7CC-716D-914DE36DAFB1}"/>
              </a:ext>
            </a:extLst>
          </p:cNvPr>
          <p:cNvSpPr/>
          <p:nvPr/>
        </p:nvSpPr>
        <p:spPr>
          <a:xfrm>
            <a:off x="9240411" y="2772409"/>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7" name="Oval 136">
            <a:extLst>
              <a:ext uri="{FF2B5EF4-FFF2-40B4-BE49-F238E27FC236}">
                <a16:creationId xmlns:a16="http://schemas.microsoft.com/office/drawing/2014/main" id="{49F640F5-3E31-9AE1-7DF4-91057971544C}"/>
              </a:ext>
            </a:extLst>
          </p:cNvPr>
          <p:cNvSpPr/>
          <p:nvPr/>
        </p:nvSpPr>
        <p:spPr>
          <a:xfrm>
            <a:off x="9143478" y="3412384"/>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38" name="Oval 137">
            <a:extLst>
              <a:ext uri="{FF2B5EF4-FFF2-40B4-BE49-F238E27FC236}">
                <a16:creationId xmlns:a16="http://schemas.microsoft.com/office/drawing/2014/main" id="{3D0E3D25-2336-19C8-6AB3-89B10A6E4514}"/>
              </a:ext>
            </a:extLst>
          </p:cNvPr>
          <p:cNvSpPr/>
          <p:nvPr/>
        </p:nvSpPr>
        <p:spPr>
          <a:xfrm>
            <a:off x="11068526" y="2779610"/>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9" name="Oval 138">
            <a:extLst>
              <a:ext uri="{FF2B5EF4-FFF2-40B4-BE49-F238E27FC236}">
                <a16:creationId xmlns:a16="http://schemas.microsoft.com/office/drawing/2014/main" id="{3DF8CA27-6E16-1F6C-61FC-D1E1DE87847F}"/>
              </a:ext>
            </a:extLst>
          </p:cNvPr>
          <p:cNvSpPr/>
          <p:nvPr/>
        </p:nvSpPr>
        <p:spPr>
          <a:xfrm>
            <a:off x="11531476" y="341238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0" name="Oval 139">
            <a:extLst>
              <a:ext uri="{FF2B5EF4-FFF2-40B4-BE49-F238E27FC236}">
                <a16:creationId xmlns:a16="http://schemas.microsoft.com/office/drawing/2014/main" id="{E7B71607-47DF-89D8-B6EB-67377F22C0AF}"/>
              </a:ext>
            </a:extLst>
          </p:cNvPr>
          <p:cNvSpPr/>
          <p:nvPr/>
        </p:nvSpPr>
        <p:spPr>
          <a:xfrm>
            <a:off x="9217711" y="4910693"/>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1" name="Oval 140">
            <a:extLst>
              <a:ext uri="{FF2B5EF4-FFF2-40B4-BE49-F238E27FC236}">
                <a16:creationId xmlns:a16="http://schemas.microsoft.com/office/drawing/2014/main" id="{17AF8D87-4CF1-5D2F-B05F-362B8393CBC3}"/>
              </a:ext>
            </a:extLst>
          </p:cNvPr>
          <p:cNvSpPr/>
          <p:nvPr/>
        </p:nvSpPr>
        <p:spPr>
          <a:xfrm>
            <a:off x="9080694" y="5570254"/>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2" name="Oval 141">
            <a:extLst>
              <a:ext uri="{FF2B5EF4-FFF2-40B4-BE49-F238E27FC236}">
                <a16:creationId xmlns:a16="http://schemas.microsoft.com/office/drawing/2014/main" id="{9E71D985-B65F-25C9-A995-52F1EE9C3B2F}"/>
              </a:ext>
            </a:extLst>
          </p:cNvPr>
          <p:cNvSpPr/>
          <p:nvPr/>
        </p:nvSpPr>
        <p:spPr>
          <a:xfrm>
            <a:off x="11005742" y="4910693"/>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3" name="Oval 142">
            <a:extLst>
              <a:ext uri="{FF2B5EF4-FFF2-40B4-BE49-F238E27FC236}">
                <a16:creationId xmlns:a16="http://schemas.microsoft.com/office/drawing/2014/main" id="{B0081BD8-4F28-D179-426D-0315AB2336E1}"/>
              </a:ext>
            </a:extLst>
          </p:cNvPr>
          <p:cNvSpPr/>
          <p:nvPr/>
        </p:nvSpPr>
        <p:spPr>
          <a:xfrm>
            <a:off x="11468692" y="557025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4" name="Oval 143">
            <a:extLst>
              <a:ext uri="{FF2B5EF4-FFF2-40B4-BE49-F238E27FC236}">
                <a16:creationId xmlns:a16="http://schemas.microsoft.com/office/drawing/2014/main" id="{081C2C42-B305-85CF-9E7A-32621A127EB1}"/>
              </a:ext>
            </a:extLst>
          </p:cNvPr>
          <p:cNvSpPr/>
          <p:nvPr/>
        </p:nvSpPr>
        <p:spPr>
          <a:xfrm>
            <a:off x="8866506" y="6225875"/>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6" name="Oval 145">
            <a:extLst>
              <a:ext uri="{FF2B5EF4-FFF2-40B4-BE49-F238E27FC236}">
                <a16:creationId xmlns:a16="http://schemas.microsoft.com/office/drawing/2014/main" id="{DB7EF8EE-F20E-8908-7C5C-33E1352EB605}"/>
              </a:ext>
            </a:extLst>
          </p:cNvPr>
          <p:cNvSpPr/>
          <p:nvPr/>
        </p:nvSpPr>
        <p:spPr>
          <a:xfrm>
            <a:off x="10654537" y="6225875"/>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9" name="Rectangle 148">
            <a:extLst>
              <a:ext uri="{FF2B5EF4-FFF2-40B4-BE49-F238E27FC236}">
                <a16:creationId xmlns:a16="http://schemas.microsoft.com/office/drawing/2014/main" id="{1CF7C06B-27BE-D168-38C2-03A2EB2865D9}"/>
              </a:ext>
            </a:extLst>
          </p:cNvPr>
          <p:cNvSpPr/>
          <p:nvPr/>
        </p:nvSpPr>
        <p:spPr>
          <a:xfrm>
            <a:off x="6415992" y="1591109"/>
            <a:ext cx="1656000" cy="27476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Arial"/>
                <a:ea typeface="+mn-ea"/>
                <a:cs typeface="+mn-cs"/>
              </a:rPr>
              <a:t>Essential Monitoring</a:t>
            </a:r>
            <a:endParaRPr kumimoji="1"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150" name="Rectangle 149">
            <a:extLst>
              <a:ext uri="{FF2B5EF4-FFF2-40B4-BE49-F238E27FC236}">
                <a16:creationId xmlns:a16="http://schemas.microsoft.com/office/drawing/2014/main" id="{A3AD3CDE-7E53-D420-CE6D-AE38C1334C85}"/>
              </a:ext>
            </a:extLst>
          </p:cNvPr>
          <p:cNvSpPr/>
          <p:nvPr/>
        </p:nvSpPr>
        <p:spPr>
          <a:xfrm>
            <a:off x="8280475" y="1591109"/>
            <a:ext cx="1656000" cy="27476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Arial"/>
                <a:ea typeface="+mn-ea"/>
                <a:cs typeface="+mn-cs"/>
              </a:rPr>
              <a:t>Advanced Monitoring</a:t>
            </a:r>
            <a:endParaRPr kumimoji="1"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151" name="Rectangle 150">
            <a:extLst>
              <a:ext uri="{FF2B5EF4-FFF2-40B4-BE49-F238E27FC236}">
                <a16:creationId xmlns:a16="http://schemas.microsoft.com/office/drawing/2014/main" id="{2878E739-4263-F26D-2B8E-40E3B3B6BBF8}"/>
              </a:ext>
            </a:extLst>
          </p:cNvPr>
          <p:cNvSpPr/>
          <p:nvPr/>
        </p:nvSpPr>
        <p:spPr>
          <a:xfrm>
            <a:off x="10144959" y="1591109"/>
            <a:ext cx="1656000" cy="2747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Arial"/>
                <a:ea typeface="+mn-ea"/>
                <a:cs typeface="+mn-cs"/>
              </a:rPr>
              <a:t>Proactive Monitoring</a:t>
            </a:r>
            <a:endParaRPr kumimoji="1"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152" name="TextBox 151">
            <a:extLst>
              <a:ext uri="{FF2B5EF4-FFF2-40B4-BE49-F238E27FC236}">
                <a16:creationId xmlns:a16="http://schemas.microsoft.com/office/drawing/2014/main" id="{3F67ED83-C788-9792-EA91-96F661919260}"/>
              </a:ext>
            </a:extLst>
          </p:cNvPr>
          <p:cNvSpPr txBox="1"/>
          <p:nvPr/>
        </p:nvSpPr>
        <p:spPr>
          <a:xfrm>
            <a:off x="4572388" y="2706848"/>
            <a:ext cx="4367607" cy="141517"/>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A7B2"/>
                </a:solidFill>
                <a:effectLst/>
                <a:uLnTx/>
                <a:uFillTx/>
                <a:latin typeface="Arial"/>
                <a:ea typeface="+mn-ea"/>
                <a:cs typeface="+mn-cs"/>
              </a:rPr>
              <a:t>*Self CHOP: Self configuring, healing, optimizing and provisioning </a:t>
            </a:r>
            <a:endParaRPr kumimoji="0" lang="en-IN" sz="800" b="0" i="0" u="none" strike="noStrike" kern="1200" cap="none" spc="0" normalizeH="0" baseline="0" noProof="0">
              <a:ln>
                <a:noFill/>
              </a:ln>
              <a:solidFill>
                <a:srgbClr val="00A7B2"/>
              </a:solidFill>
              <a:effectLst/>
              <a:uLnTx/>
              <a:uFillTx/>
              <a:latin typeface="Arial"/>
              <a:ea typeface="+mn-ea"/>
              <a:cs typeface="+mn-cs"/>
            </a:endParaRPr>
          </a:p>
        </p:txBody>
      </p:sp>
      <p:sp>
        <p:nvSpPr>
          <p:cNvPr id="9" name="Rectangle 8">
            <a:extLst>
              <a:ext uri="{FF2B5EF4-FFF2-40B4-BE49-F238E27FC236}">
                <a16:creationId xmlns:a16="http://schemas.microsoft.com/office/drawing/2014/main" id="{5BB275A4-DAF2-5CE2-4214-7EB455FFF30B}"/>
              </a:ext>
            </a:extLst>
          </p:cNvPr>
          <p:cNvSpPr/>
          <p:nvPr/>
        </p:nvSpPr>
        <p:spPr>
          <a:xfrm>
            <a:off x="296103" y="722154"/>
            <a:ext cx="11746968" cy="3238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000000"/>
                </a:solidFill>
                <a:effectLst/>
                <a:uLnTx/>
                <a:uFillTx/>
                <a:latin typeface="Arial"/>
                <a:ea typeface="+mn-ea"/>
                <a:cs typeface="+mn-cs"/>
              </a:rPr>
              <a:t>Findings are on basis of detailed </a:t>
            </a:r>
            <a:r>
              <a:rPr kumimoji="1" lang="en-US" sz="1200" b="0" i="0" u="none" strike="noStrike" kern="1200" cap="none" spc="0" normalizeH="0" baseline="0" noProof="0">
                <a:ln>
                  <a:noFill/>
                </a:ln>
                <a:solidFill>
                  <a:srgbClr val="000000"/>
                </a:solidFill>
                <a:effectLst/>
                <a:uLnTx/>
                <a:uFillTx/>
                <a:latin typeface="Arial"/>
                <a:ea typeface="+mn-ea"/>
                <a:cs typeface="Arial"/>
              </a:rPr>
              <a:t>workshops, documents walkthrough and discussions with Bank’s Stakeholders</a:t>
            </a:r>
            <a:r>
              <a:rPr kumimoji="1" lang="en-US" sz="1200" b="0" i="0" u="none" strike="noStrike" kern="1200" cap="none" spc="0" normalizeH="0" baseline="0" noProof="0">
                <a:ln>
                  <a:noFill/>
                </a:ln>
                <a:solidFill>
                  <a:srgbClr val="000000"/>
                </a:solidFill>
                <a:effectLst/>
                <a:uLnTx/>
                <a:uFillTx/>
                <a:latin typeface="Arial"/>
                <a:ea typeface="+mn-ea"/>
                <a:cs typeface="+mn-cs"/>
              </a:rPr>
              <a:t> for Five Tier 0 applications </a:t>
            </a:r>
          </a:p>
        </p:txBody>
      </p:sp>
      <p:sp>
        <p:nvSpPr>
          <p:cNvPr id="10" name="Rectangle 9">
            <a:extLst>
              <a:ext uri="{FF2B5EF4-FFF2-40B4-BE49-F238E27FC236}">
                <a16:creationId xmlns:a16="http://schemas.microsoft.com/office/drawing/2014/main" id="{8BC43687-E930-C00E-2C7F-821705A72B7E}"/>
              </a:ext>
            </a:extLst>
          </p:cNvPr>
          <p:cNvSpPr/>
          <p:nvPr/>
        </p:nvSpPr>
        <p:spPr>
          <a:xfrm>
            <a:off x="6357737" y="1214464"/>
            <a:ext cx="5448159" cy="329974"/>
          </a:xfrm>
          <a:prstGeom prst="rect">
            <a:avLst/>
          </a:prstGeom>
          <a:solidFill>
            <a:srgbClr val="F2F2F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1" lang="en-US" sz="1050" b="1" i="0" u="none" strike="noStrike" kern="1200" cap="none" spc="0" normalizeH="0" baseline="0" noProof="0">
                <a:ln>
                  <a:noFill/>
                </a:ln>
                <a:solidFill>
                  <a:srgbClr val="404040"/>
                </a:solidFill>
                <a:effectLst/>
                <a:uLnTx/>
                <a:uFillTx/>
                <a:latin typeface="Arial"/>
                <a:ea typeface="+mn-ea"/>
                <a:cs typeface="+mn-cs"/>
              </a:rPr>
              <a:t>Based on current marketplace analysis &amp; NTTD’s experience with other FIs</a:t>
            </a:r>
            <a:endParaRPr kumimoji="0" lang="en-IN" sz="1050" b="1" i="0" u="none" strike="noStrike" kern="1200" cap="none" spc="0" normalizeH="0" baseline="0" noProof="0">
              <a:ln>
                <a:noFill/>
              </a:ln>
              <a:solidFill>
                <a:srgbClr val="FFFFFF"/>
              </a:solidFill>
              <a:effectLst/>
              <a:uLnTx/>
              <a:uFillTx/>
              <a:latin typeface="Arial"/>
              <a:ea typeface="+mn-ea"/>
              <a:cs typeface="+mn-cs"/>
            </a:endParaRPr>
          </a:p>
        </p:txBody>
      </p:sp>
      <p:sp>
        <p:nvSpPr>
          <p:cNvPr id="14" name="Isosceles Triangle 13">
            <a:extLst>
              <a:ext uri="{FF2B5EF4-FFF2-40B4-BE49-F238E27FC236}">
                <a16:creationId xmlns:a16="http://schemas.microsoft.com/office/drawing/2014/main" id="{F3910620-928E-963C-A82D-09E716BE5DF2}"/>
              </a:ext>
            </a:extLst>
          </p:cNvPr>
          <p:cNvSpPr/>
          <p:nvPr/>
        </p:nvSpPr>
        <p:spPr>
          <a:xfrm>
            <a:off x="1524477" y="2324902"/>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5" name="Isosceles Triangle 14">
            <a:extLst>
              <a:ext uri="{FF2B5EF4-FFF2-40B4-BE49-F238E27FC236}">
                <a16:creationId xmlns:a16="http://schemas.microsoft.com/office/drawing/2014/main" id="{93C0493F-C367-6352-8A94-8167895FAEEE}"/>
              </a:ext>
            </a:extLst>
          </p:cNvPr>
          <p:cNvSpPr/>
          <p:nvPr/>
        </p:nvSpPr>
        <p:spPr>
          <a:xfrm>
            <a:off x="1536746" y="2611696"/>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6" name="Isosceles Triangle 15">
            <a:extLst>
              <a:ext uri="{FF2B5EF4-FFF2-40B4-BE49-F238E27FC236}">
                <a16:creationId xmlns:a16="http://schemas.microsoft.com/office/drawing/2014/main" id="{C466D5DA-BB04-2996-1EF4-19B55ED99B4B}"/>
              </a:ext>
            </a:extLst>
          </p:cNvPr>
          <p:cNvSpPr/>
          <p:nvPr/>
        </p:nvSpPr>
        <p:spPr>
          <a:xfrm>
            <a:off x="1527447" y="3389970"/>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7" name="Isosceles Triangle 16">
            <a:extLst>
              <a:ext uri="{FF2B5EF4-FFF2-40B4-BE49-F238E27FC236}">
                <a16:creationId xmlns:a16="http://schemas.microsoft.com/office/drawing/2014/main" id="{808DD382-36C4-A8DC-A450-F3712799CEAF}"/>
              </a:ext>
            </a:extLst>
          </p:cNvPr>
          <p:cNvSpPr/>
          <p:nvPr/>
        </p:nvSpPr>
        <p:spPr>
          <a:xfrm>
            <a:off x="1524477" y="2936631"/>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8" name="Isosceles Triangle 17">
            <a:extLst>
              <a:ext uri="{FF2B5EF4-FFF2-40B4-BE49-F238E27FC236}">
                <a16:creationId xmlns:a16="http://schemas.microsoft.com/office/drawing/2014/main" id="{7CA384DE-6763-AF3C-14EC-AFA7E1AF2CA4}"/>
              </a:ext>
            </a:extLst>
          </p:cNvPr>
          <p:cNvSpPr/>
          <p:nvPr/>
        </p:nvSpPr>
        <p:spPr>
          <a:xfrm>
            <a:off x="1529746" y="4253995"/>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9" name="Isosceles Triangle 18">
            <a:extLst>
              <a:ext uri="{FF2B5EF4-FFF2-40B4-BE49-F238E27FC236}">
                <a16:creationId xmlns:a16="http://schemas.microsoft.com/office/drawing/2014/main" id="{46D7A757-1CE8-1E66-D97F-98636892DA06}"/>
              </a:ext>
            </a:extLst>
          </p:cNvPr>
          <p:cNvSpPr/>
          <p:nvPr/>
        </p:nvSpPr>
        <p:spPr>
          <a:xfrm>
            <a:off x="1529746" y="4708934"/>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0" name="Isosceles Triangle 19">
            <a:extLst>
              <a:ext uri="{FF2B5EF4-FFF2-40B4-BE49-F238E27FC236}">
                <a16:creationId xmlns:a16="http://schemas.microsoft.com/office/drawing/2014/main" id="{D931F154-18D1-B01F-8F6E-DE6CC384091C}"/>
              </a:ext>
            </a:extLst>
          </p:cNvPr>
          <p:cNvSpPr/>
          <p:nvPr/>
        </p:nvSpPr>
        <p:spPr>
          <a:xfrm>
            <a:off x="1515144" y="5160674"/>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1" name="Isosceles Triangle 20">
            <a:extLst>
              <a:ext uri="{FF2B5EF4-FFF2-40B4-BE49-F238E27FC236}">
                <a16:creationId xmlns:a16="http://schemas.microsoft.com/office/drawing/2014/main" id="{FF1FAA77-B347-5688-DA66-37704A82EA34}"/>
              </a:ext>
            </a:extLst>
          </p:cNvPr>
          <p:cNvSpPr/>
          <p:nvPr/>
        </p:nvSpPr>
        <p:spPr>
          <a:xfrm>
            <a:off x="1507846" y="5760930"/>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DF6642E4-F41C-E82A-4728-5C74F78F5380}"/>
              </a:ext>
            </a:extLst>
          </p:cNvPr>
          <p:cNvSpPr/>
          <p:nvPr/>
        </p:nvSpPr>
        <p:spPr>
          <a:xfrm>
            <a:off x="6415992" y="3808004"/>
            <a:ext cx="1656000" cy="28664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No defined dashboards</a:t>
            </a:r>
          </a:p>
        </p:txBody>
      </p:sp>
      <p:sp>
        <p:nvSpPr>
          <p:cNvPr id="12" name="Rectangle: Rounded Corners 11">
            <a:extLst>
              <a:ext uri="{FF2B5EF4-FFF2-40B4-BE49-F238E27FC236}">
                <a16:creationId xmlns:a16="http://schemas.microsoft.com/office/drawing/2014/main" id="{2D6FDE85-FC00-549E-04FA-6C4381A8981A}"/>
              </a:ext>
            </a:extLst>
          </p:cNvPr>
          <p:cNvSpPr/>
          <p:nvPr/>
        </p:nvSpPr>
        <p:spPr>
          <a:xfrm>
            <a:off x="4436177" y="3935919"/>
            <a:ext cx="1847861" cy="360000"/>
          </a:xfrm>
          <a:prstGeom prst="roundRect">
            <a:avLst/>
          </a:prstGeom>
          <a:solidFill>
            <a:schemeClr val="bg1">
              <a:lumMod val="9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ysClr val="windowText" lastClr="000000"/>
                </a:solidFill>
                <a:effectLst/>
                <a:uLnTx/>
                <a:uFillTx/>
                <a:latin typeface="Arial" panose="020B0604020202020204" pitchFamily="34" charset="0"/>
                <a:ea typeface="+mn-ea"/>
                <a:cs typeface="+mn-cs"/>
              </a:rPr>
              <a:t>Dashboards</a:t>
            </a:r>
          </a:p>
        </p:txBody>
      </p:sp>
      <p:sp>
        <p:nvSpPr>
          <p:cNvPr id="22" name="Rectangle: Rounded Corners 21">
            <a:extLst>
              <a:ext uri="{FF2B5EF4-FFF2-40B4-BE49-F238E27FC236}">
                <a16:creationId xmlns:a16="http://schemas.microsoft.com/office/drawing/2014/main" id="{57800D91-D23E-2783-3D1C-AE26B8442755}"/>
              </a:ext>
            </a:extLst>
          </p:cNvPr>
          <p:cNvSpPr/>
          <p:nvPr/>
        </p:nvSpPr>
        <p:spPr>
          <a:xfrm>
            <a:off x="8267901" y="3800644"/>
            <a:ext cx="1656000" cy="31303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Siloed, available at application or regional level</a:t>
            </a:r>
            <a:endPar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endParaRPr>
          </a:p>
        </p:txBody>
      </p:sp>
      <p:sp>
        <p:nvSpPr>
          <p:cNvPr id="23" name="Rectangle: Rounded Corners 22">
            <a:extLst>
              <a:ext uri="{FF2B5EF4-FFF2-40B4-BE49-F238E27FC236}">
                <a16:creationId xmlns:a16="http://schemas.microsoft.com/office/drawing/2014/main" id="{8EBF02AE-B8E6-70E5-E074-CC8AA82BBD41}"/>
              </a:ext>
            </a:extLst>
          </p:cNvPr>
          <p:cNvSpPr/>
          <p:nvPr/>
        </p:nvSpPr>
        <p:spPr>
          <a:xfrm>
            <a:off x="10021679" y="3817087"/>
            <a:ext cx="1839158" cy="26236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rPr>
              <a:t>E2E visibility with defined application health thresholds</a:t>
            </a:r>
            <a:endParaRPr kumimoji="0" lang="en-US" sz="900" b="0" i="0" u="none" strike="noStrike" kern="1200" cap="none" spc="0" normalizeH="0" baseline="0" noProof="0">
              <a:ln>
                <a:noFill/>
              </a:ln>
              <a:solidFill>
                <a:srgbClr val="000000">
                  <a:lumMod val="50000"/>
                </a:srgbClr>
              </a:solidFill>
              <a:effectLst/>
              <a:uLnTx/>
              <a:uFillTx/>
              <a:latin typeface="Arial" panose="020B0604020202020204" pitchFamily="34" charset="0"/>
              <a:ea typeface="+mn-ea"/>
              <a:cs typeface="+mn-cs"/>
            </a:endParaRPr>
          </a:p>
        </p:txBody>
      </p:sp>
      <p:sp>
        <p:nvSpPr>
          <p:cNvPr id="26" name="Oval 25">
            <a:extLst>
              <a:ext uri="{FF2B5EF4-FFF2-40B4-BE49-F238E27FC236}">
                <a16:creationId xmlns:a16="http://schemas.microsoft.com/office/drawing/2014/main" id="{47CF33B8-CF95-6142-4380-15697BC09E94}"/>
              </a:ext>
            </a:extLst>
          </p:cNvPr>
          <p:cNvSpPr/>
          <p:nvPr/>
        </p:nvSpPr>
        <p:spPr>
          <a:xfrm>
            <a:off x="9208241" y="4243757"/>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3D54983D-C903-D306-A60D-2B4DFC5D450F}"/>
              </a:ext>
            </a:extLst>
          </p:cNvPr>
          <p:cNvSpPr/>
          <p:nvPr/>
        </p:nvSpPr>
        <p:spPr>
          <a:xfrm>
            <a:off x="10996272" y="4243757"/>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TextBox 27">
            <a:extLst>
              <a:ext uri="{FF2B5EF4-FFF2-40B4-BE49-F238E27FC236}">
                <a16:creationId xmlns:a16="http://schemas.microsoft.com/office/drawing/2014/main" id="{338E7EDE-16DD-B48B-F6D1-E23E95F03E66}"/>
              </a:ext>
            </a:extLst>
          </p:cNvPr>
          <p:cNvSpPr txBox="1"/>
          <p:nvPr/>
        </p:nvSpPr>
        <p:spPr>
          <a:xfrm>
            <a:off x="8180216" y="6504481"/>
            <a:ext cx="1353352"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000000"/>
                </a:solidFill>
                <a:effectLst/>
                <a:uLnTx/>
                <a:uFillTx/>
                <a:latin typeface="Arial"/>
                <a:ea typeface="+mn-ea"/>
                <a:cs typeface="+mn-cs"/>
              </a:rPr>
              <a:t>Industry Standard</a:t>
            </a:r>
          </a:p>
        </p:txBody>
      </p:sp>
      <p:sp>
        <p:nvSpPr>
          <p:cNvPr id="29" name="TextBox 28">
            <a:extLst>
              <a:ext uri="{FF2B5EF4-FFF2-40B4-BE49-F238E27FC236}">
                <a16:creationId xmlns:a16="http://schemas.microsoft.com/office/drawing/2014/main" id="{580D8BF1-19E5-30C9-4990-99DE980C61AE}"/>
              </a:ext>
            </a:extLst>
          </p:cNvPr>
          <p:cNvSpPr txBox="1"/>
          <p:nvPr/>
        </p:nvSpPr>
        <p:spPr>
          <a:xfrm>
            <a:off x="7245221" y="6504482"/>
            <a:ext cx="963623"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000000"/>
                </a:solidFill>
                <a:effectLst/>
                <a:uLnTx/>
                <a:uFillTx/>
                <a:latin typeface="Arial"/>
                <a:ea typeface="+mn-ea"/>
                <a:cs typeface="+mn-cs"/>
              </a:rPr>
              <a:t>Client Bank</a:t>
            </a:r>
          </a:p>
        </p:txBody>
      </p:sp>
      <p:sp>
        <p:nvSpPr>
          <p:cNvPr id="30" name="Oval 29">
            <a:extLst>
              <a:ext uri="{FF2B5EF4-FFF2-40B4-BE49-F238E27FC236}">
                <a16:creationId xmlns:a16="http://schemas.microsoft.com/office/drawing/2014/main" id="{20FF3509-C032-6BED-8077-C727F5C8AF16}"/>
              </a:ext>
            </a:extLst>
          </p:cNvPr>
          <p:cNvSpPr/>
          <p:nvPr/>
        </p:nvSpPr>
        <p:spPr>
          <a:xfrm>
            <a:off x="9342663" y="6562388"/>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31" name="Oval 30">
            <a:extLst>
              <a:ext uri="{FF2B5EF4-FFF2-40B4-BE49-F238E27FC236}">
                <a16:creationId xmlns:a16="http://schemas.microsoft.com/office/drawing/2014/main" id="{95E2EFDB-0EF1-B43A-FB1B-49E35D3D26E5}"/>
              </a:ext>
            </a:extLst>
          </p:cNvPr>
          <p:cNvSpPr/>
          <p:nvPr/>
        </p:nvSpPr>
        <p:spPr>
          <a:xfrm>
            <a:off x="8111636" y="6559012"/>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Arial"/>
              <a:ea typeface="+mn-ea"/>
              <a:cs typeface="+mn-cs"/>
            </a:endParaRPr>
          </a:p>
        </p:txBody>
      </p:sp>
      <p:sp>
        <p:nvSpPr>
          <p:cNvPr id="33" name="TextBox 32">
            <a:extLst>
              <a:ext uri="{FF2B5EF4-FFF2-40B4-BE49-F238E27FC236}">
                <a16:creationId xmlns:a16="http://schemas.microsoft.com/office/drawing/2014/main" id="{2104F6B6-DBBD-63F3-1DB8-00246C63D0C4}"/>
              </a:ext>
            </a:extLst>
          </p:cNvPr>
          <p:cNvSpPr txBox="1"/>
          <p:nvPr/>
        </p:nvSpPr>
        <p:spPr>
          <a:xfrm>
            <a:off x="9411243" y="6504482"/>
            <a:ext cx="963623"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000000"/>
                </a:solidFill>
                <a:effectLst/>
                <a:uLnTx/>
                <a:uFillTx/>
                <a:latin typeface="Arial"/>
                <a:ea typeface="+mn-ea"/>
                <a:cs typeface="+mn-cs"/>
              </a:rPr>
              <a:t>Best in Class</a:t>
            </a:r>
          </a:p>
        </p:txBody>
      </p:sp>
      <p:sp>
        <p:nvSpPr>
          <p:cNvPr id="34" name="Footer Placeholder 3">
            <a:extLst>
              <a:ext uri="{FF2B5EF4-FFF2-40B4-BE49-F238E27FC236}">
                <a16:creationId xmlns:a16="http://schemas.microsoft.com/office/drawing/2014/main" id="{1600A804-28D9-0622-290C-24081382AB94}"/>
              </a:ext>
            </a:extLst>
          </p:cNvPr>
          <p:cNvSpPr txBox="1">
            <a:spLocks/>
          </p:cNvSpPr>
          <p:nvPr/>
        </p:nvSpPr>
        <p:spPr>
          <a:xfrm>
            <a:off x="365579" y="6410325"/>
            <a:ext cx="4114800" cy="304800"/>
          </a:xfrm>
          <a:prstGeom prst="rect">
            <a:avLst/>
          </a:prstGeom>
          <a:solidFill>
            <a:schemeClr val="bg1"/>
          </a:solid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pic>
        <p:nvPicPr>
          <p:cNvPr id="35" name="Graphic 34" descr="Bank with solid fill">
            <a:extLst>
              <a:ext uri="{FF2B5EF4-FFF2-40B4-BE49-F238E27FC236}">
                <a16:creationId xmlns:a16="http://schemas.microsoft.com/office/drawing/2014/main" id="{B01E0D0E-7E1E-0412-5467-D6A17A2243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0196" y="6502049"/>
            <a:ext cx="208027" cy="208027"/>
          </a:xfrm>
          <a:prstGeom prst="rect">
            <a:avLst/>
          </a:prstGeom>
        </p:spPr>
      </p:pic>
      <p:pic>
        <p:nvPicPr>
          <p:cNvPr id="36" name="Graphic 35" descr="Bank with solid fill">
            <a:extLst>
              <a:ext uri="{FF2B5EF4-FFF2-40B4-BE49-F238E27FC236}">
                <a16:creationId xmlns:a16="http://schemas.microsoft.com/office/drawing/2014/main" id="{50FE8B3F-898D-C87F-8D77-8CA581452E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0784" y="6040557"/>
            <a:ext cx="276884" cy="276884"/>
          </a:xfrm>
          <a:prstGeom prst="rect">
            <a:avLst/>
          </a:prstGeom>
        </p:spPr>
      </p:pic>
      <p:pic>
        <p:nvPicPr>
          <p:cNvPr id="37" name="Graphic 36" descr="Bank with solid fill">
            <a:extLst>
              <a:ext uri="{FF2B5EF4-FFF2-40B4-BE49-F238E27FC236}">
                <a16:creationId xmlns:a16="http://schemas.microsoft.com/office/drawing/2014/main" id="{B5FADC55-FDAE-48A2-7510-EE6CACB4B6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0066" y="5404851"/>
            <a:ext cx="276884" cy="276884"/>
          </a:xfrm>
          <a:prstGeom prst="rect">
            <a:avLst/>
          </a:prstGeom>
        </p:spPr>
      </p:pic>
      <p:pic>
        <p:nvPicPr>
          <p:cNvPr id="38" name="Graphic 37" descr="Bank with solid fill">
            <a:extLst>
              <a:ext uri="{FF2B5EF4-FFF2-40B4-BE49-F238E27FC236}">
                <a16:creationId xmlns:a16="http://schemas.microsoft.com/office/drawing/2014/main" id="{13189D30-4481-A5D9-45BB-1382A1D4C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0784" y="4731002"/>
            <a:ext cx="276884" cy="276884"/>
          </a:xfrm>
          <a:prstGeom prst="rect">
            <a:avLst/>
          </a:prstGeom>
        </p:spPr>
      </p:pic>
      <p:pic>
        <p:nvPicPr>
          <p:cNvPr id="39" name="Graphic 38" descr="Bank with solid fill">
            <a:extLst>
              <a:ext uri="{FF2B5EF4-FFF2-40B4-BE49-F238E27FC236}">
                <a16:creationId xmlns:a16="http://schemas.microsoft.com/office/drawing/2014/main" id="{56C8BFE8-919A-BC7B-FAC1-BCE0C7FF87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8202" y="4063991"/>
            <a:ext cx="276884" cy="276884"/>
          </a:xfrm>
          <a:prstGeom prst="rect">
            <a:avLst/>
          </a:prstGeom>
        </p:spPr>
      </p:pic>
      <p:pic>
        <p:nvPicPr>
          <p:cNvPr id="40" name="Graphic 39" descr="Bank with solid fill">
            <a:extLst>
              <a:ext uri="{FF2B5EF4-FFF2-40B4-BE49-F238E27FC236}">
                <a16:creationId xmlns:a16="http://schemas.microsoft.com/office/drawing/2014/main" id="{D5617D5E-613F-B175-6E47-28DBA8D939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0066" y="3263441"/>
            <a:ext cx="276884" cy="276884"/>
          </a:xfrm>
          <a:prstGeom prst="rect">
            <a:avLst/>
          </a:prstGeom>
        </p:spPr>
      </p:pic>
      <p:pic>
        <p:nvPicPr>
          <p:cNvPr id="41" name="Graphic 40" descr="Bank with solid fill">
            <a:extLst>
              <a:ext uri="{FF2B5EF4-FFF2-40B4-BE49-F238E27FC236}">
                <a16:creationId xmlns:a16="http://schemas.microsoft.com/office/drawing/2014/main" id="{930CE065-5A9C-73AB-F8F1-3079925DA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3512" y="2609114"/>
            <a:ext cx="276884" cy="276884"/>
          </a:xfrm>
          <a:prstGeom prst="rect">
            <a:avLst/>
          </a:prstGeom>
        </p:spPr>
      </p:pic>
    </p:spTree>
    <p:extLst>
      <p:ext uri="{BB962C8B-B14F-4D97-AF65-F5344CB8AC3E}">
        <p14:creationId xmlns:p14="http://schemas.microsoft.com/office/powerpoint/2010/main" val="278688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a:extLst>
              <a:ext uri="{FF2B5EF4-FFF2-40B4-BE49-F238E27FC236}">
                <a16:creationId xmlns:a16="http://schemas.microsoft.com/office/drawing/2014/main" id="{0849F1A4-F0C8-9AC3-09F7-4BBED7082C09}"/>
              </a:ext>
            </a:extLst>
          </p:cNvPr>
          <p:cNvSpPr txBox="1">
            <a:spLocks/>
          </p:cNvSpPr>
          <p:nvPr/>
        </p:nvSpPr>
        <p:spPr>
          <a:xfrm>
            <a:off x="365579" y="6410325"/>
            <a:ext cx="4114800" cy="304800"/>
          </a:xfrm>
          <a:prstGeom prst="rect">
            <a:avLst/>
          </a:prstGeom>
          <a:noFill/>
          <a:ln w="3175">
            <a:noFill/>
          </a:ln>
        </p:spPr>
        <p:txBody>
          <a:bodyPr vert="horz" lIns="0" tIns="0" rIns="0" bIns="0" rtlCol="0" anchor="ctr"/>
          <a:lstStyle>
            <a:defPPr>
              <a:defRPr lang="en-US"/>
            </a:defPPr>
            <a:lvl1pPr marL="0" algn="l" defTabSz="914400" rtl="0" eaLnBrk="1" latinLnBrk="0" hangingPunct="1">
              <a:defRPr lang="en-US" sz="800" b="0" i="0" kern="1200">
                <a:solidFill>
                  <a:schemeClr val="tx2"/>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2E404D"/>
                </a:solidFill>
                <a:effectLst/>
                <a:uLnTx/>
                <a:uFillTx/>
                <a:latin typeface="Arial" panose="020B0604020202020204" pitchFamily="34" charset="0"/>
                <a:ea typeface="+mn-ea"/>
                <a:cs typeface="+mn-cs"/>
              </a:rPr>
              <a:t>© 2025 NTT DATA, Inc.</a:t>
            </a:r>
          </a:p>
        </p:txBody>
      </p:sp>
      <p:sp>
        <p:nvSpPr>
          <p:cNvPr id="8" name="Title 7">
            <a:extLst>
              <a:ext uri="{FF2B5EF4-FFF2-40B4-BE49-F238E27FC236}">
                <a16:creationId xmlns:a16="http://schemas.microsoft.com/office/drawing/2014/main" id="{26BBC266-9FD1-F277-2660-504763C72FD3}"/>
              </a:ext>
            </a:extLst>
          </p:cNvPr>
          <p:cNvSpPr>
            <a:spLocks noGrp="1"/>
          </p:cNvSpPr>
          <p:nvPr>
            <p:ph type="title"/>
          </p:nvPr>
        </p:nvSpPr>
        <p:spPr/>
        <p:txBody>
          <a:bodyPr/>
          <a:lstStyle/>
          <a:p>
            <a:r>
              <a:rPr lang="en-IN"/>
              <a:t>Current vs Target State Architecture</a:t>
            </a:r>
            <a:endParaRPr lang="en-US"/>
          </a:p>
        </p:txBody>
      </p:sp>
      <p:pic>
        <p:nvPicPr>
          <p:cNvPr id="2" name="Picture 14" descr="Download Java Logo PNG and Vector (PDF, SVG, Ai, EPS) Free">
            <a:extLst>
              <a:ext uri="{FF2B5EF4-FFF2-40B4-BE49-F238E27FC236}">
                <a16:creationId xmlns:a16="http://schemas.microsoft.com/office/drawing/2014/main" id="{45D2D7D1-E6CF-A4A0-DA2C-BAC544823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146" y="2016009"/>
            <a:ext cx="378956" cy="268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Download Java Logo PNG and Vector (PDF, SVG, Ai, EPS) Free">
            <a:extLst>
              <a:ext uri="{FF2B5EF4-FFF2-40B4-BE49-F238E27FC236}">
                <a16:creationId xmlns:a16="http://schemas.microsoft.com/office/drawing/2014/main" id="{07F86354-EE44-C40B-3B6D-A4C623645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642" y="2019083"/>
            <a:ext cx="378956" cy="268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descr="Download Java Logo PNG and Vector (PDF, SVG, Ai, EPS) Free">
            <a:extLst>
              <a:ext uri="{FF2B5EF4-FFF2-40B4-BE49-F238E27FC236}">
                <a16:creationId xmlns:a16="http://schemas.microsoft.com/office/drawing/2014/main" id="{9EB278CA-3DBD-A532-7E1B-C69BC79D6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465" y="2026037"/>
            <a:ext cx="378956" cy="268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BAAFC81-0C88-606F-2DA4-20BCF1168952}"/>
              </a:ext>
            </a:extLst>
          </p:cNvPr>
          <p:cNvSpPr/>
          <p:nvPr/>
        </p:nvSpPr>
        <p:spPr>
          <a:xfrm>
            <a:off x="301236" y="804516"/>
            <a:ext cx="11373125" cy="353905"/>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0" cap="none" spc="0" normalizeH="0" baseline="0" noProof="0">
                <a:ln>
                  <a:noFill/>
                </a:ln>
                <a:solidFill>
                  <a:srgbClr val="000000"/>
                </a:solidFill>
                <a:effectLst/>
                <a:uLnTx/>
                <a:uFillTx/>
                <a:latin typeface="Arial"/>
                <a:ea typeface="+mn-ea"/>
                <a:cs typeface="+mn-cs"/>
              </a:rPr>
              <a:t>Current State Architecture has been derived for five applications (GPE, WOLF, PDP, POL and GMG) based on detailed analysis. Considering these 5 apps as a true sample, target state Architecture is curated for all GPS applications bearing in mind they will have similar tech stack and monitoring</a:t>
            </a:r>
          </a:p>
        </p:txBody>
      </p:sp>
      <p:sp>
        <p:nvSpPr>
          <p:cNvPr id="6" name="Rectangle 5">
            <a:extLst>
              <a:ext uri="{FF2B5EF4-FFF2-40B4-BE49-F238E27FC236}">
                <a16:creationId xmlns:a16="http://schemas.microsoft.com/office/drawing/2014/main" id="{40CF78A1-F241-AE9D-9566-FC87E038B15C}"/>
              </a:ext>
            </a:extLst>
          </p:cNvPr>
          <p:cNvSpPr/>
          <p:nvPr/>
        </p:nvSpPr>
        <p:spPr>
          <a:xfrm>
            <a:off x="472882" y="1738980"/>
            <a:ext cx="1293280" cy="255257"/>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Infra Layer</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300AD3B9-1D8C-5DDD-434D-9801D907CDB3}"/>
              </a:ext>
            </a:extLst>
          </p:cNvPr>
          <p:cNvSpPr/>
          <p:nvPr/>
        </p:nvSpPr>
        <p:spPr>
          <a:xfrm>
            <a:off x="472884" y="2046034"/>
            <a:ext cx="1293280" cy="324837"/>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Apps Layer</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055F3E25-D7DE-58D5-53BC-25B14170770C}"/>
              </a:ext>
            </a:extLst>
          </p:cNvPr>
          <p:cNvSpPr/>
          <p:nvPr/>
        </p:nvSpPr>
        <p:spPr>
          <a:xfrm>
            <a:off x="1987181" y="1699720"/>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10303801-233F-59C6-5699-4104E3E68FBD}"/>
              </a:ext>
            </a:extLst>
          </p:cNvPr>
          <p:cNvSpPr/>
          <p:nvPr/>
        </p:nvSpPr>
        <p:spPr>
          <a:xfrm>
            <a:off x="3741943" y="1699720"/>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2D542A10-2A65-005D-AA86-CEAA557AC500}"/>
              </a:ext>
            </a:extLst>
          </p:cNvPr>
          <p:cNvSpPr/>
          <p:nvPr/>
        </p:nvSpPr>
        <p:spPr>
          <a:xfrm>
            <a:off x="5496705" y="1699720"/>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718D7EF4-2199-C72C-7794-549AE2676CCC}"/>
              </a:ext>
            </a:extLst>
          </p:cNvPr>
          <p:cNvSpPr/>
          <p:nvPr/>
        </p:nvSpPr>
        <p:spPr>
          <a:xfrm>
            <a:off x="9383073" y="1691046"/>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870F5C81-FB91-EA78-B540-415285527A19}"/>
              </a:ext>
            </a:extLst>
          </p:cNvPr>
          <p:cNvSpPr/>
          <p:nvPr/>
        </p:nvSpPr>
        <p:spPr>
          <a:xfrm>
            <a:off x="7262703" y="1691046"/>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4949C77C-5972-E685-99EF-4951CCA6EC07}"/>
              </a:ext>
            </a:extLst>
          </p:cNvPr>
          <p:cNvSpPr/>
          <p:nvPr/>
        </p:nvSpPr>
        <p:spPr>
          <a:xfrm>
            <a:off x="2341357" y="1440881"/>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1</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08EFB16F-A6AE-176C-50FA-38C693E4CDCD}"/>
              </a:ext>
            </a:extLst>
          </p:cNvPr>
          <p:cNvSpPr/>
          <p:nvPr/>
        </p:nvSpPr>
        <p:spPr>
          <a:xfrm>
            <a:off x="4021777" y="1440881"/>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2</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9B51D20E-A29A-8D16-FB9B-7C5D1C16FF12}"/>
              </a:ext>
            </a:extLst>
          </p:cNvPr>
          <p:cNvSpPr/>
          <p:nvPr/>
        </p:nvSpPr>
        <p:spPr>
          <a:xfrm>
            <a:off x="5720816" y="1424864"/>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3</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0B71C086-5A1F-3849-5311-BD22DC11FB21}"/>
              </a:ext>
            </a:extLst>
          </p:cNvPr>
          <p:cNvSpPr/>
          <p:nvPr/>
        </p:nvSpPr>
        <p:spPr>
          <a:xfrm>
            <a:off x="9648051" y="1402098"/>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5</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3F56613A-DA6F-7078-6BE1-C8CC0BA268D1}"/>
              </a:ext>
            </a:extLst>
          </p:cNvPr>
          <p:cNvSpPr/>
          <p:nvPr/>
        </p:nvSpPr>
        <p:spPr>
          <a:xfrm>
            <a:off x="7537759" y="1416355"/>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CB5D">
                    <a:lumMod val="75000"/>
                  </a:srgbClr>
                </a:solidFill>
                <a:effectLst/>
                <a:uLnTx/>
                <a:uFillTx/>
                <a:latin typeface="Arial"/>
                <a:ea typeface="+mn-ea"/>
                <a:cs typeface="+mn-cs"/>
              </a:rPr>
              <a:t>App 4</a:t>
            </a:r>
            <a:endParaRPr kumimoji="0" lang="en-IN" sz="1200" b="1"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8C2184A4-B633-1015-33A0-2AD71B563713}"/>
              </a:ext>
            </a:extLst>
          </p:cNvPr>
          <p:cNvSpPr/>
          <p:nvPr/>
        </p:nvSpPr>
        <p:spPr>
          <a:xfrm>
            <a:off x="1987181" y="2048156"/>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88CC0A0-D674-99D0-CF0A-957FF60C1656}"/>
              </a:ext>
            </a:extLst>
          </p:cNvPr>
          <p:cNvSpPr/>
          <p:nvPr/>
        </p:nvSpPr>
        <p:spPr>
          <a:xfrm>
            <a:off x="3741943" y="2048156"/>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8EC9F910-DEDA-394B-8B03-35E2D3B9B813}"/>
              </a:ext>
            </a:extLst>
          </p:cNvPr>
          <p:cNvSpPr/>
          <p:nvPr/>
        </p:nvSpPr>
        <p:spPr>
          <a:xfrm>
            <a:off x="5496705" y="2048156"/>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F6E0BF2A-3B48-6686-1CD9-F6DDD6869738}"/>
              </a:ext>
            </a:extLst>
          </p:cNvPr>
          <p:cNvSpPr/>
          <p:nvPr/>
        </p:nvSpPr>
        <p:spPr>
          <a:xfrm>
            <a:off x="9383073" y="2039482"/>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Microservices</a:t>
            </a:r>
          </a:p>
        </p:txBody>
      </p:sp>
      <p:sp>
        <p:nvSpPr>
          <p:cNvPr id="24" name="Rectangle 23">
            <a:extLst>
              <a:ext uri="{FF2B5EF4-FFF2-40B4-BE49-F238E27FC236}">
                <a16:creationId xmlns:a16="http://schemas.microsoft.com/office/drawing/2014/main" id="{C9F01D79-0DBF-B1E7-55BA-E59628190F4D}"/>
              </a:ext>
            </a:extLst>
          </p:cNvPr>
          <p:cNvSpPr/>
          <p:nvPr/>
        </p:nvSpPr>
        <p:spPr>
          <a:xfrm>
            <a:off x="7262703" y="2039482"/>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9466E366-3EA0-07C0-2728-71906F2C041F}"/>
              </a:ext>
            </a:extLst>
          </p:cNvPr>
          <p:cNvSpPr/>
          <p:nvPr/>
        </p:nvSpPr>
        <p:spPr>
          <a:xfrm>
            <a:off x="9357515" y="2845219"/>
            <a:ext cx="2458677" cy="2398247"/>
          </a:xfrm>
          <a:prstGeom prst="rect">
            <a:avLst/>
          </a:prstGeom>
          <a:solidFill>
            <a:srgbClr val="EFDAB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72000" bIns="108000" rtlCol="0" anchor="t"/>
          <a:lstStyle/>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Historical data not available </a:t>
            </a:r>
            <a:r>
              <a:rPr kumimoji="0" lang="en-IN" sz="1200" b="0" i="0" u="none" strike="noStrike" kern="1200" cap="none" spc="0" normalizeH="0" baseline="0" noProof="0">
                <a:ln>
                  <a:noFill/>
                </a:ln>
                <a:solidFill>
                  <a:srgbClr val="000000"/>
                </a:solidFill>
                <a:effectLst/>
                <a:uLnTx/>
                <a:uFillTx/>
                <a:latin typeface="Arial"/>
                <a:ea typeface="+mn-ea"/>
                <a:cs typeface="+mn-cs"/>
              </a:rPr>
              <a:t>for trend analysis</a:t>
            </a:r>
          </a:p>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000000"/>
                </a:solidFill>
                <a:effectLst/>
                <a:uLnTx/>
                <a:uFillTx/>
                <a:latin typeface="Arial"/>
                <a:ea typeface="+mn-ea"/>
                <a:cs typeface="+mn-cs"/>
              </a:rPr>
              <a:t>CICD workflow can’t be associated, </a:t>
            </a:r>
            <a:r>
              <a:rPr kumimoji="0" lang="en-IN" sz="1200" b="1" i="0" u="none" strike="noStrike" kern="1200" cap="none" spc="0" normalizeH="0" baseline="0" noProof="0">
                <a:ln>
                  <a:noFill/>
                </a:ln>
                <a:solidFill>
                  <a:srgbClr val="000000"/>
                </a:solidFill>
                <a:effectLst/>
                <a:uLnTx/>
                <a:uFillTx/>
                <a:latin typeface="Arial"/>
                <a:ea typeface="+mn-ea"/>
                <a:cs typeface="+mn-cs"/>
              </a:rPr>
              <a:t>no drift prevention</a:t>
            </a:r>
            <a:endParaRPr kumimoji="0" lang="en-IN" sz="1200" b="0" i="0" u="none" strike="noStrike" kern="1200" cap="none" spc="0" normalizeH="0" baseline="0" noProof="0">
              <a:ln>
                <a:noFill/>
              </a:ln>
              <a:solidFill>
                <a:srgbClr val="000000"/>
              </a:solidFill>
              <a:effectLst/>
              <a:uLnTx/>
              <a:uFillTx/>
              <a:latin typeface="Arial"/>
              <a:ea typeface="+mn-ea"/>
              <a:cs typeface="+mn-cs"/>
            </a:endParaRPr>
          </a:p>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000000"/>
                </a:solidFill>
                <a:effectLst/>
                <a:uLnTx/>
                <a:uFillTx/>
                <a:latin typeface="Arial"/>
                <a:ea typeface="+mn-ea"/>
                <a:cs typeface="+mn-cs"/>
              </a:rPr>
              <a:t>Fetching &amp; review of alert parameters is </a:t>
            </a:r>
            <a:r>
              <a:rPr kumimoji="0" lang="en-IN" sz="1200" b="1" i="0" u="none" strike="noStrike" kern="1200" cap="none" spc="0" normalizeH="0" baseline="0" noProof="0">
                <a:ln>
                  <a:noFill/>
                </a:ln>
                <a:solidFill>
                  <a:srgbClr val="000000"/>
                </a:solidFill>
                <a:effectLst/>
                <a:uLnTx/>
                <a:uFillTx/>
                <a:latin typeface="Arial"/>
                <a:ea typeface="+mn-ea"/>
                <a:cs typeface="+mn-cs"/>
              </a:rPr>
              <a:t>cumbersome </a:t>
            </a:r>
            <a:endParaRPr kumimoji="0" lang="en-IN" sz="1200" b="0" i="0" u="none" strike="noStrike" kern="1200" cap="none" spc="0" normalizeH="0" baseline="0" noProof="0">
              <a:ln>
                <a:noFill/>
              </a:ln>
              <a:solidFill>
                <a:srgbClr val="000000"/>
              </a:solidFill>
              <a:effectLst/>
              <a:uLnTx/>
              <a:uFillTx/>
              <a:latin typeface="Arial"/>
              <a:ea typeface="+mn-ea"/>
              <a:cs typeface="+mn-cs"/>
            </a:endParaRPr>
          </a:p>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No capability for data sharing </a:t>
            </a:r>
            <a:r>
              <a:rPr kumimoji="0" lang="en-IN" sz="1200" b="0" i="0" u="none" strike="noStrike" kern="1200" cap="none" spc="0" normalizeH="0" baseline="0" noProof="0">
                <a:ln>
                  <a:noFill/>
                </a:ln>
                <a:solidFill>
                  <a:srgbClr val="000000"/>
                </a:solidFill>
                <a:effectLst/>
                <a:uLnTx/>
                <a:uFillTx/>
                <a:latin typeface="Arial"/>
                <a:ea typeface="+mn-ea"/>
                <a:cs typeface="+mn-cs"/>
              </a:rPr>
              <a:t>from </a:t>
            </a:r>
            <a:r>
              <a:rPr kumimoji="0" lang="en-IN" sz="1200" b="0" i="0" u="none" strike="noStrike" kern="1200" cap="none" spc="0" normalizeH="0" baseline="0" noProof="0" err="1">
                <a:ln>
                  <a:noFill/>
                </a:ln>
                <a:solidFill>
                  <a:srgbClr val="000000"/>
                </a:solidFill>
                <a:effectLst/>
                <a:uLnTx/>
                <a:uFillTx/>
                <a:latin typeface="Arial"/>
                <a:ea typeface="+mn-ea"/>
                <a:cs typeface="+mn-cs"/>
              </a:rPr>
              <a:t>AppD</a:t>
            </a:r>
            <a:endParaRPr kumimoji="0" lang="en-IN" sz="1200" b="0" i="0" u="none" strike="noStrike" kern="1200" cap="none" spc="0" normalizeH="0" baseline="0" noProof="0">
              <a:ln>
                <a:noFill/>
              </a:ln>
              <a:solidFill>
                <a:srgbClr val="000000"/>
              </a:solidFill>
              <a:effectLst/>
              <a:uLnTx/>
              <a:uFillTx/>
              <a:latin typeface="Arial"/>
              <a:ea typeface="+mn-ea"/>
              <a:cs typeface="+mn-cs"/>
            </a:endParaRPr>
          </a:p>
          <a:p>
            <a:pPr marL="228600" marR="0" lvl="0" indent="-22860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No dashboard capability</a:t>
            </a:r>
          </a:p>
        </p:txBody>
      </p:sp>
      <p:sp>
        <p:nvSpPr>
          <p:cNvPr id="26" name="TextBox 25">
            <a:extLst>
              <a:ext uri="{FF2B5EF4-FFF2-40B4-BE49-F238E27FC236}">
                <a16:creationId xmlns:a16="http://schemas.microsoft.com/office/drawing/2014/main" id="{1FA20BED-7CD6-80EE-8280-22BD6C3DCCE3}"/>
              </a:ext>
            </a:extLst>
          </p:cNvPr>
          <p:cNvSpPr txBox="1"/>
          <p:nvPr/>
        </p:nvSpPr>
        <p:spPr>
          <a:xfrm>
            <a:off x="9592524" y="2519847"/>
            <a:ext cx="2297834" cy="254509"/>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Challenges with Patrol</a:t>
            </a:r>
            <a:endParaRPr kumimoji="0" lang="en-IN" sz="1600" b="1" i="0" u="none" strike="noStrike" kern="1200" cap="none" spc="0" normalizeH="0" baseline="0" noProof="0">
              <a:ln>
                <a:noFill/>
              </a:ln>
              <a:solidFill>
                <a:srgbClr val="000000"/>
              </a:solidFill>
              <a:effectLst/>
              <a:uLnTx/>
              <a:uFillTx/>
              <a:latin typeface="Arial"/>
              <a:ea typeface="+mn-ea"/>
              <a:cs typeface="+mn-cs"/>
            </a:endParaRPr>
          </a:p>
        </p:txBody>
      </p:sp>
      <p:pic>
        <p:nvPicPr>
          <p:cNvPr id="27" name="Picture 4" descr="Oracle Logo, symbol, meaning, history, PNG, brand">
            <a:extLst>
              <a:ext uri="{FF2B5EF4-FFF2-40B4-BE49-F238E27FC236}">
                <a16:creationId xmlns:a16="http://schemas.microsoft.com/office/drawing/2014/main" id="{95941C86-5C19-06EE-60A5-09A5F1D41C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428" y="1667637"/>
            <a:ext cx="555301" cy="3123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Oracle Logo, symbol, meaning, history, PNG, brand">
            <a:extLst>
              <a:ext uri="{FF2B5EF4-FFF2-40B4-BE49-F238E27FC236}">
                <a16:creationId xmlns:a16="http://schemas.microsoft.com/office/drawing/2014/main" id="{55BF8D7B-F2FA-7333-4742-662766F01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6439" y="1685471"/>
            <a:ext cx="555301" cy="31235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BigDataCloud - Crunchbase Company Profile &amp; Funding">
            <a:extLst>
              <a:ext uri="{FF2B5EF4-FFF2-40B4-BE49-F238E27FC236}">
                <a16:creationId xmlns:a16="http://schemas.microsoft.com/office/drawing/2014/main" id="{90B11ADB-F3A0-3F9E-4FE9-687764F083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508" b="31761"/>
          <a:stretch/>
        </p:blipFill>
        <p:spPr bwMode="auto">
          <a:xfrm>
            <a:off x="5633999" y="1739961"/>
            <a:ext cx="519179" cy="1803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Google Cloud Logo, symbol, meaning, history, PNG, brand">
            <a:extLst>
              <a:ext uri="{FF2B5EF4-FFF2-40B4-BE49-F238E27FC236}">
                <a16:creationId xmlns:a16="http://schemas.microsoft.com/office/drawing/2014/main" id="{EC54C005-A9D3-C510-927B-66472DDE89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0439" y="1598607"/>
            <a:ext cx="801256" cy="45070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5467E0BD-38C9-BEFD-194B-A7B5902A2C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7209" y="1769215"/>
            <a:ext cx="638350" cy="1129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Google Cloud Logo, symbol, meaning, history, PNG, brand">
            <a:extLst>
              <a:ext uri="{FF2B5EF4-FFF2-40B4-BE49-F238E27FC236}">
                <a16:creationId xmlns:a16="http://schemas.microsoft.com/office/drawing/2014/main" id="{061E6EC9-AAA4-E130-0CC8-4989D87B4A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5213" y="1596092"/>
            <a:ext cx="801256" cy="4507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Oracle Logo, symbol, meaning, history, PNG, brand">
            <a:extLst>
              <a:ext uri="{FF2B5EF4-FFF2-40B4-BE49-F238E27FC236}">
                <a16:creationId xmlns:a16="http://schemas.microsoft.com/office/drawing/2014/main" id="{633F39DE-E4AF-7237-5EDA-E680917AD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624" y="1658963"/>
            <a:ext cx="555301" cy="31235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BD523BD9-233D-0C0B-3155-FCE5F35A3067}"/>
              </a:ext>
            </a:extLst>
          </p:cNvPr>
          <p:cNvSpPr txBox="1"/>
          <p:nvPr/>
        </p:nvSpPr>
        <p:spPr>
          <a:xfrm>
            <a:off x="2288045" y="1726494"/>
            <a:ext cx="390810" cy="14684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VM</a:t>
            </a: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35" name="TextBox 34">
            <a:extLst>
              <a:ext uri="{FF2B5EF4-FFF2-40B4-BE49-F238E27FC236}">
                <a16:creationId xmlns:a16="http://schemas.microsoft.com/office/drawing/2014/main" id="{76F41519-A29A-8718-66C0-4AC44DFC2C18}"/>
              </a:ext>
            </a:extLst>
          </p:cNvPr>
          <p:cNvSpPr txBox="1"/>
          <p:nvPr/>
        </p:nvSpPr>
        <p:spPr>
          <a:xfrm>
            <a:off x="4039071" y="1737200"/>
            <a:ext cx="390810" cy="14684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VM</a:t>
            </a: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36" name="TextBox 35">
            <a:extLst>
              <a:ext uri="{FF2B5EF4-FFF2-40B4-BE49-F238E27FC236}">
                <a16:creationId xmlns:a16="http://schemas.microsoft.com/office/drawing/2014/main" id="{6E722BBF-592C-0018-20D1-37B9A7C3B7DF}"/>
              </a:ext>
            </a:extLst>
          </p:cNvPr>
          <p:cNvSpPr txBox="1"/>
          <p:nvPr/>
        </p:nvSpPr>
        <p:spPr>
          <a:xfrm>
            <a:off x="2628579" y="2066976"/>
            <a:ext cx="390810" cy="14684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C++</a:t>
            </a: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737C010D-5386-2AD1-A188-01F75B860728}"/>
              </a:ext>
            </a:extLst>
          </p:cNvPr>
          <p:cNvSpPr/>
          <p:nvPr/>
        </p:nvSpPr>
        <p:spPr>
          <a:xfrm>
            <a:off x="1877432" y="1352883"/>
            <a:ext cx="7113087" cy="101083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A9C3B4F0-67E8-43AD-1692-6C3B70044449}"/>
              </a:ext>
            </a:extLst>
          </p:cNvPr>
          <p:cNvSpPr/>
          <p:nvPr/>
        </p:nvSpPr>
        <p:spPr>
          <a:xfrm>
            <a:off x="9197077" y="1360037"/>
            <a:ext cx="1993953" cy="101083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9" name="Rectangle 38">
            <a:extLst>
              <a:ext uri="{FF2B5EF4-FFF2-40B4-BE49-F238E27FC236}">
                <a16:creationId xmlns:a16="http://schemas.microsoft.com/office/drawing/2014/main" id="{4CDE2EF3-4C7D-11DC-BFB0-732A322D5EA2}"/>
              </a:ext>
            </a:extLst>
          </p:cNvPr>
          <p:cNvSpPr/>
          <p:nvPr/>
        </p:nvSpPr>
        <p:spPr>
          <a:xfrm rot="5400000">
            <a:off x="10691637" y="1769881"/>
            <a:ext cx="1026150" cy="1758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IKP Apps</a:t>
            </a:r>
            <a:endParaRPr kumimoji="0" lang="en-IN" sz="1000" b="0" i="0" u="none" strike="noStrike" kern="1200" cap="none" spc="0" normalizeH="0" baseline="0" noProof="0">
              <a:ln>
                <a:noFill/>
              </a:ln>
              <a:solidFill>
                <a:srgbClr val="FFFFFF"/>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6D5D292C-8B83-B61A-9590-FCA7D0F57C38}"/>
              </a:ext>
            </a:extLst>
          </p:cNvPr>
          <p:cNvSpPr/>
          <p:nvPr/>
        </p:nvSpPr>
        <p:spPr>
          <a:xfrm rot="5400000">
            <a:off x="8539148" y="1756659"/>
            <a:ext cx="1026151" cy="20227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Non-IKP Apps</a:t>
            </a:r>
            <a:endParaRPr kumimoji="0" lang="en-IN" sz="1000" b="0" i="0" u="none" strike="noStrike" kern="1200" cap="none" spc="0" normalizeH="0" baseline="0" noProof="0">
              <a:ln>
                <a:noFill/>
              </a:ln>
              <a:solidFill>
                <a:srgbClr val="FFFFFF"/>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C46F9E8F-A1A4-925C-1294-238D1E9D83A1}"/>
              </a:ext>
            </a:extLst>
          </p:cNvPr>
          <p:cNvSpPr/>
          <p:nvPr/>
        </p:nvSpPr>
        <p:spPr>
          <a:xfrm>
            <a:off x="499021" y="4686685"/>
            <a:ext cx="1225485" cy="12202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Dashboards</a:t>
            </a: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E8A96C16-F84E-AD2A-4F81-6E1FE86F6D7B}"/>
              </a:ext>
            </a:extLst>
          </p:cNvPr>
          <p:cNvSpPr/>
          <p:nvPr/>
        </p:nvSpPr>
        <p:spPr>
          <a:xfrm>
            <a:off x="812811" y="4158053"/>
            <a:ext cx="911378"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Infra</a:t>
            </a: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428B6289-4723-02E5-97B0-CC48027353F4}"/>
              </a:ext>
            </a:extLst>
          </p:cNvPr>
          <p:cNvSpPr/>
          <p:nvPr/>
        </p:nvSpPr>
        <p:spPr>
          <a:xfrm>
            <a:off x="806396" y="3580750"/>
            <a:ext cx="917060"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Log</a:t>
            </a: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469D21F5-4F53-30B1-FC22-D2D73B67D49D}"/>
              </a:ext>
            </a:extLst>
          </p:cNvPr>
          <p:cNvSpPr/>
          <p:nvPr/>
        </p:nvSpPr>
        <p:spPr>
          <a:xfrm>
            <a:off x="499021" y="6073166"/>
            <a:ext cx="1225485"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Automation</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45" name="Rectangle 44">
            <a:extLst>
              <a:ext uri="{FF2B5EF4-FFF2-40B4-BE49-F238E27FC236}">
                <a16:creationId xmlns:a16="http://schemas.microsoft.com/office/drawing/2014/main" id="{A4DABA49-DBF7-4D48-27D7-F7E4691D2505}"/>
              </a:ext>
            </a:extLst>
          </p:cNvPr>
          <p:cNvSpPr/>
          <p:nvPr/>
        </p:nvSpPr>
        <p:spPr>
          <a:xfrm>
            <a:off x="812811" y="3029457"/>
            <a:ext cx="911378"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Process</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46" name="Rectangle 45">
            <a:extLst>
              <a:ext uri="{FF2B5EF4-FFF2-40B4-BE49-F238E27FC236}">
                <a16:creationId xmlns:a16="http://schemas.microsoft.com/office/drawing/2014/main" id="{DD2AB7F3-D6F0-8A2C-858B-728FA487CDCE}"/>
              </a:ext>
            </a:extLst>
          </p:cNvPr>
          <p:cNvSpPr/>
          <p:nvPr/>
        </p:nvSpPr>
        <p:spPr>
          <a:xfrm rot="16200000">
            <a:off x="-145691" y="3674168"/>
            <a:ext cx="1559836" cy="270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Monitoring Layer</a:t>
            </a: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47" name="Rectangle 46">
            <a:extLst>
              <a:ext uri="{FF2B5EF4-FFF2-40B4-BE49-F238E27FC236}">
                <a16:creationId xmlns:a16="http://schemas.microsoft.com/office/drawing/2014/main" id="{887919FB-E7CB-2C4F-BDF5-A539F06B535F}"/>
              </a:ext>
            </a:extLst>
          </p:cNvPr>
          <p:cNvSpPr/>
          <p:nvPr/>
        </p:nvSpPr>
        <p:spPr>
          <a:xfrm>
            <a:off x="1779551" y="3029456"/>
            <a:ext cx="832314" cy="155983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4D2081BA-C682-804B-B897-65C59CC4961A}"/>
              </a:ext>
            </a:extLst>
          </p:cNvPr>
          <p:cNvSpPr/>
          <p:nvPr/>
        </p:nvSpPr>
        <p:spPr>
          <a:xfrm>
            <a:off x="3617498" y="3019936"/>
            <a:ext cx="993556" cy="15598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34FF1022-F0BB-8D3E-9CC2-DC262BCA1CDC}"/>
              </a:ext>
            </a:extLst>
          </p:cNvPr>
          <p:cNvSpPr/>
          <p:nvPr/>
        </p:nvSpPr>
        <p:spPr>
          <a:xfrm>
            <a:off x="1761383" y="2845219"/>
            <a:ext cx="850482"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IKP Apps</a:t>
            </a:r>
            <a:endParaRPr kumimoji="0" lang="en-IN" sz="1000" b="1" i="0" u="none" strike="noStrike" kern="1200" cap="none" spc="0" normalizeH="0" baseline="0" noProof="0">
              <a:ln>
                <a:noFill/>
              </a:ln>
              <a:solidFill>
                <a:srgbClr val="FFFFFF"/>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9B65EB1C-9C62-DA16-F829-D6430A74ADA4}"/>
              </a:ext>
            </a:extLst>
          </p:cNvPr>
          <p:cNvSpPr/>
          <p:nvPr/>
        </p:nvSpPr>
        <p:spPr>
          <a:xfrm>
            <a:off x="4660874" y="3011306"/>
            <a:ext cx="1146895" cy="15684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AE303F69-2A21-4EE0-3B2E-BAB78C2C7D94}"/>
              </a:ext>
            </a:extLst>
          </p:cNvPr>
          <p:cNvSpPr/>
          <p:nvPr/>
        </p:nvSpPr>
        <p:spPr>
          <a:xfrm>
            <a:off x="2659383" y="3029462"/>
            <a:ext cx="824114" cy="155983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pic>
        <p:nvPicPr>
          <p:cNvPr id="52" name="Picture 51">
            <a:extLst>
              <a:ext uri="{FF2B5EF4-FFF2-40B4-BE49-F238E27FC236}">
                <a16:creationId xmlns:a16="http://schemas.microsoft.com/office/drawing/2014/main" id="{8B316A1A-1F4F-42B4-2B73-25C2F9F7017A}"/>
              </a:ext>
            </a:extLst>
          </p:cNvPr>
          <p:cNvPicPr>
            <a:picLocks noChangeAspect="1"/>
          </p:cNvPicPr>
          <p:nvPr/>
        </p:nvPicPr>
        <p:blipFill>
          <a:blip r:embed="rId8"/>
          <a:stretch>
            <a:fillRect/>
          </a:stretch>
        </p:blipFill>
        <p:spPr>
          <a:xfrm>
            <a:off x="2798381" y="3090585"/>
            <a:ext cx="538388" cy="361360"/>
          </a:xfrm>
          <a:prstGeom prst="rect">
            <a:avLst/>
          </a:prstGeom>
        </p:spPr>
      </p:pic>
      <p:pic>
        <p:nvPicPr>
          <p:cNvPr id="53" name="Picture 12" descr="Appdynamics Logo PNG Vector (EPS) Free Download">
            <a:extLst>
              <a:ext uri="{FF2B5EF4-FFF2-40B4-BE49-F238E27FC236}">
                <a16:creationId xmlns:a16="http://schemas.microsoft.com/office/drawing/2014/main" id="{FD01B1F9-CC4F-CB54-4A38-414C8BE6CE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8102" y="4172405"/>
            <a:ext cx="290075" cy="363358"/>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895EDF04-0B7D-EA47-B258-67827756E9C4}"/>
              </a:ext>
            </a:extLst>
          </p:cNvPr>
          <p:cNvSpPr/>
          <p:nvPr/>
        </p:nvSpPr>
        <p:spPr>
          <a:xfrm>
            <a:off x="1761831" y="6073164"/>
            <a:ext cx="1765222" cy="431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A225F609-F78C-2656-1F2C-F2587065A77F}"/>
              </a:ext>
            </a:extLst>
          </p:cNvPr>
          <p:cNvSpPr/>
          <p:nvPr/>
        </p:nvSpPr>
        <p:spPr>
          <a:xfrm>
            <a:off x="3618448" y="6073164"/>
            <a:ext cx="2210723" cy="431242"/>
          </a:xfrm>
          <a:prstGeom prst="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pic>
        <p:nvPicPr>
          <p:cNvPr id="56" name="Picture 2">
            <a:extLst>
              <a:ext uri="{FF2B5EF4-FFF2-40B4-BE49-F238E27FC236}">
                <a16:creationId xmlns:a16="http://schemas.microsoft.com/office/drawing/2014/main" id="{F459F658-073B-A8AB-A6FD-7E0F11B992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0646"/>
          <a:stretch/>
        </p:blipFill>
        <p:spPr bwMode="auto">
          <a:xfrm>
            <a:off x="2497899" y="6222848"/>
            <a:ext cx="368636" cy="1402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a:extLst>
              <a:ext uri="{FF2B5EF4-FFF2-40B4-BE49-F238E27FC236}">
                <a16:creationId xmlns:a16="http://schemas.microsoft.com/office/drawing/2014/main" id="{ACB0C074-BF0D-2320-097E-D01326BADB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16796" y="6171031"/>
            <a:ext cx="194560" cy="26216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Jenkins is Getting Old. Jenkins has become a victim of its own… | by Erik  Englund | ITNEXT">
            <a:extLst>
              <a:ext uri="{FF2B5EF4-FFF2-40B4-BE49-F238E27FC236}">
                <a16:creationId xmlns:a16="http://schemas.microsoft.com/office/drawing/2014/main" id="{56A7390D-EF79-B20E-80CC-CC0E1D9015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9784" y="6143510"/>
            <a:ext cx="298276" cy="32656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6" descr="Python Logo, symbol, meaning, history, PNG, brand">
            <a:extLst>
              <a:ext uri="{FF2B5EF4-FFF2-40B4-BE49-F238E27FC236}">
                <a16:creationId xmlns:a16="http://schemas.microsoft.com/office/drawing/2014/main" id="{1CB5CF19-CC2B-E730-4CB4-D209F291EB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747" y="6158451"/>
            <a:ext cx="541327" cy="33337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28313BA4-B32A-48AD-4C13-5F91F0EF18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0646"/>
          <a:stretch/>
        </p:blipFill>
        <p:spPr bwMode="auto">
          <a:xfrm>
            <a:off x="4326018" y="6202627"/>
            <a:ext cx="368636" cy="14021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a:extLst>
              <a:ext uri="{FF2B5EF4-FFF2-40B4-BE49-F238E27FC236}">
                <a16:creationId xmlns:a16="http://schemas.microsoft.com/office/drawing/2014/main" id="{EB8777A6-95CA-0C6F-BBE0-3B9E9C3CE4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3501" y="6179073"/>
            <a:ext cx="194560" cy="26216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Jenkins is Getting Old. Jenkins has become a victim of its own… | by Erik  Englund | ITNEXT">
            <a:extLst>
              <a:ext uri="{FF2B5EF4-FFF2-40B4-BE49-F238E27FC236}">
                <a16:creationId xmlns:a16="http://schemas.microsoft.com/office/drawing/2014/main" id="{AFE68971-1574-894C-1635-4235FC36B4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1073" y="6151552"/>
            <a:ext cx="298276" cy="32656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6" descr="Python Logo, symbol, meaning, history, PNG, brand">
            <a:extLst>
              <a:ext uri="{FF2B5EF4-FFF2-40B4-BE49-F238E27FC236}">
                <a16:creationId xmlns:a16="http://schemas.microsoft.com/office/drawing/2014/main" id="{A9452FA5-733E-0E57-6D1A-30C02B8901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3616" y="6123358"/>
            <a:ext cx="541327" cy="33337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a:extLst>
              <a:ext uri="{FF2B5EF4-FFF2-40B4-BE49-F238E27FC236}">
                <a16:creationId xmlns:a16="http://schemas.microsoft.com/office/drawing/2014/main" id="{41C487DD-BB2E-266D-9E98-2A85472B09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6556" y="6204852"/>
            <a:ext cx="522616" cy="135763"/>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7F8003F8-CF8C-35C7-7601-2A0193545AD1}"/>
              </a:ext>
            </a:extLst>
          </p:cNvPr>
          <p:cNvSpPr/>
          <p:nvPr/>
        </p:nvSpPr>
        <p:spPr>
          <a:xfrm>
            <a:off x="1771584" y="4695454"/>
            <a:ext cx="1734144" cy="121474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100" b="1" i="0" u="none" strike="noStrike" kern="1200" cap="none" spc="0" normalizeH="0" baseline="0" noProof="0">
              <a:ln>
                <a:noFill/>
              </a:ln>
              <a:solidFill>
                <a:srgbClr val="000000"/>
              </a:solidFill>
              <a:effectLst/>
              <a:uLnTx/>
              <a:uFillTx/>
              <a:latin typeface="Arial"/>
              <a:ea typeface="+mn-ea"/>
              <a:cs typeface="+mn-cs"/>
            </a:endParaRPr>
          </a:p>
        </p:txBody>
      </p:sp>
      <p:sp>
        <p:nvSpPr>
          <p:cNvPr id="66" name="Rectangle 65">
            <a:extLst>
              <a:ext uri="{FF2B5EF4-FFF2-40B4-BE49-F238E27FC236}">
                <a16:creationId xmlns:a16="http://schemas.microsoft.com/office/drawing/2014/main" id="{E6CC0713-8E17-8DE2-77D7-D053E5EBE2F6}"/>
              </a:ext>
            </a:extLst>
          </p:cNvPr>
          <p:cNvSpPr/>
          <p:nvPr/>
        </p:nvSpPr>
        <p:spPr>
          <a:xfrm>
            <a:off x="3618449" y="4692227"/>
            <a:ext cx="2210722" cy="1214747"/>
          </a:xfrm>
          <a:prstGeom prst="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IN" sz="1200" b="1" i="0" u="none" strike="noStrike" kern="1200" cap="none" spc="0" normalizeH="0" baseline="0" noProof="0">
              <a:ln>
                <a:noFill/>
              </a:ln>
              <a:solidFill>
                <a:srgbClr val="000000"/>
              </a:solidFill>
              <a:effectLst/>
              <a:uLnTx/>
              <a:uFillTx/>
              <a:latin typeface="Arial"/>
              <a:ea typeface="+mn-ea"/>
              <a:cs typeface="+mn-cs"/>
            </a:endParaRPr>
          </a:p>
        </p:txBody>
      </p:sp>
      <p:sp>
        <p:nvSpPr>
          <p:cNvPr id="67" name="Flowchart: Connector 66">
            <a:extLst>
              <a:ext uri="{FF2B5EF4-FFF2-40B4-BE49-F238E27FC236}">
                <a16:creationId xmlns:a16="http://schemas.microsoft.com/office/drawing/2014/main" id="{F3522F57-52F3-E4F4-BD94-ADF655573C22}"/>
              </a:ext>
            </a:extLst>
          </p:cNvPr>
          <p:cNvSpPr/>
          <p:nvPr/>
        </p:nvSpPr>
        <p:spPr>
          <a:xfrm>
            <a:off x="3365460" y="5938253"/>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B4A7DABD-5703-C526-314F-2254A1D169C2}"/>
              </a:ext>
            </a:extLst>
          </p:cNvPr>
          <p:cNvSpPr/>
          <p:nvPr/>
        </p:nvSpPr>
        <p:spPr>
          <a:xfrm>
            <a:off x="2345327" y="5863462"/>
            <a:ext cx="1191050" cy="255566"/>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1" i="0" u="none" strike="noStrike" kern="0" cap="none" spc="0" normalizeH="0" baseline="0" noProof="0">
                <a:ln>
                  <a:noFill/>
                </a:ln>
                <a:solidFill>
                  <a:srgbClr val="000000"/>
                </a:solidFill>
                <a:effectLst/>
                <a:uLnTx/>
                <a:uFillTx/>
                <a:latin typeface="Arial"/>
                <a:ea typeface="+mn-ea"/>
                <a:cs typeface="+mn-cs"/>
              </a:rPr>
              <a:t>In-house Tools</a:t>
            </a:r>
          </a:p>
        </p:txBody>
      </p:sp>
      <p:sp>
        <p:nvSpPr>
          <p:cNvPr id="69" name="Rectangle 68">
            <a:extLst>
              <a:ext uri="{FF2B5EF4-FFF2-40B4-BE49-F238E27FC236}">
                <a16:creationId xmlns:a16="http://schemas.microsoft.com/office/drawing/2014/main" id="{02B470E5-FAE4-B289-D053-0D617DBD2894}"/>
              </a:ext>
            </a:extLst>
          </p:cNvPr>
          <p:cNvSpPr/>
          <p:nvPr/>
        </p:nvSpPr>
        <p:spPr>
          <a:xfrm>
            <a:off x="1955144" y="4792976"/>
            <a:ext cx="1441572" cy="208129"/>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Service Health</a:t>
            </a:r>
          </a:p>
        </p:txBody>
      </p:sp>
      <p:sp>
        <p:nvSpPr>
          <p:cNvPr id="70" name="Rectangle 69">
            <a:extLst>
              <a:ext uri="{FF2B5EF4-FFF2-40B4-BE49-F238E27FC236}">
                <a16:creationId xmlns:a16="http://schemas.microsoft.com/office/drawing/2014/main" id="{DBBBEE4E-9A07-CDDA-0769-6B5FCAE6B733}"/>
              </a:ext>
            </a:extLst>
          </p:cNvPr>
          <p:cNvSpPr/>
          <p:nvPr/>
        </p:nvSpPr>
        <p:spPr>
          <a:xfrm>
            <a:off x="1965808" y="5041234"/>
            <a:ext cx="1441572" cy="158573"/>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AppD Dashboard</a:t>
            </a:r>
          </a:p>
        </p:txBody>
      </p:sp>
      <p:sp>
        <p:nvSpPr>
          <p:cNvPr id="71" name="Rectangle 70">
            <a:extLst>
              <a:ext uri="{FF2B5EF4-FFF2-40B4-BE49-F238E27FC236}">
                <a16:creationId xmlns:a16="http://schemas.microsoft.com/office/drawing/2014/main" id="{32B6529C-5AFF-018E-1FC1-39EA858465C2}"/>
              </a:ext>
            </a:extLst>
          </p:cNvPr>
          <p:cNvSpPr/>
          <p:nvPr/>
        </p:nvSpPr>
        <p:spPr>
          <a:xfrm>
            <a:off x="1958031" y="5234395"/>
            <a:ext cx="1441572" cy="172125"/>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Log Watcher Tool</a:t>
            </a:r>
          </a:p>
        </p:txBody>
      </p:sp>
      <p:sp>
        <p:nvSpPr>
          <p:cNvPr id="72" name="Rectangle 71">
            <a:extLst>
              <a:ext uri="{FF2B5EF4-FFF2-40B4-BE49-F238E27FC236}">
                <a16:creationId xmlns:a16="http://schemas.microsoft.com/office/drawing/2014/main" id="{BF5A4EA9-662B-5B3E-E87A-970B836365BD}"/>
              </a:ext>
            </a:extLst>
          </p:cNvPr>
          <p:cNvSpPr/>
          <p:nvPr/>
        </p:nvSpPr>
        <p:spPr>
          <a:xfrm>
            <a:off x="1955144" y="5455103"/>
            <a:ext cx="1462900" cy="192653"/>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IDRS – DC monitoring</a:t>
            </a:r>
          </a:p>
        </p:txBody>
      </p:sp>
      <p:sp>
        <p:nvSpPr>
          <p:cNvPr id="73" name="Rectangle 72">
            <a:extLst>
              <a:ext uri="{FF2B5EF4-FFF2-40B4-BE49-F238E27FC236}">
                <a16:creationId xmlns:a16="http://schemas.microsoft.com/office/drawing/2014/main" id="{AD3F115C-F99C-7536-1443-9CE39D57D612}"/>
              </a:ext>
            </a:extLst>
          </p:cNvPr>
          <p:cNvSpPr/>
          <p:nvPr/>
        </p:nvSpPr>
        <p:spPr>
          <a:xfrm>
            <a:off x="1955144" y="5675811"/>
            <a:ext cx="1462900" cy="197403"/>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ea typeface="+mn-ea"/>
                <a:cs typeface="+mn-cs"/>
              </a:rPr>
              <a:t>IKP - Grafana</a:t>
            </a:r>
          </a:p>
        </p:txBody>
      </p:sp>
      <p:sp>
        <p:nvSpPr>
          <p:cNvPr id="74" name="Flowchart: Connector 73">
            <a:extLst>
              <a:ext uri="{FF2B5EF4-FFF2-40B4-BE49-F238E27FC236}">
                <a16:creationId xmlns:a16="http://schemas.microsoft.com/office/drawing/2014/main" id="{374AA34B-33B7-BB21-DC49-375CB1871EA8}"/>
              </a:ext>
            </a:extLst>
          </p:cNvPr>
          <p:cNvSpPr/>
          <p:nvPr/>
        </p:nvSpPr>
        <p:spPr>
          <a:xfrm>
            <a:off x="3362942" y="4820253"/>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5" name="Flowchart: Connector 74">
            <a:extLst>
              <a:ext uri="{FF2B5EF4-FFF2-40B4-BE49-F238E27FC236}">
                <a16:creationId xmlns:a16="http://schemas.microsoft.com/office/drawing/2014/main" id="{59059756-F61A-505C-AC43-99BD900E2340}"/>
              </a:ext>
            </a:extLst>
          </p:cNvPr>
          <p:cNvSpPr/>
          <p:nvPr/>
        </p:nvSpPr>
        <p:spPr>
          <a:xfrm>
            <a:off x="3362942" y="5243466"/>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6" name="Flowchart: Connector 75">
            <a:extLst>
              <a:ext uri="{FF2B5EF4-FFF2-40B4-BE49-F238E27FC236}">
                <a16:creationId xmlns:a16="http://schemas.microsoft.com/office/drawing/2014/main" id="{F4CFB61C-6C64-2582-D9CD-4887BE270AC5}"/>
              </a:ext>
            </a:extLst>
          </p:cNvPr>
          <p:cNvSpPr/>
          <p:nvPr/>
        </p:nvSpPr>
        <p:spPr>
          <a:xfrm>
            <a:off x="3362942" y="5486765"/>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A4176E84-CDD6-97DD-835D-050BEE9E1A64}"/>
              </a:ext>
            </a:extLst>
          </p:cNvPr>
          <p:cNvSpPr/>
          <p:nvPr/>
        </p:nvSpPr>
        <p:spPr>
          <a:xfrm rot="16200000">
            <a:off x="1589496" y="5053509"/>
            <a:ext cx="629068" cy="1080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600" b="0" i="0" u="none" strike="noStrike" kern="1200" cap="none" spc="0" normalizeH="0" baseline="0" noProof="0">
                <a:ln>
                  <a:noFill/>
                </a:ln>
                <a:solidFill>
                  <a:srgbClr val="00CB5D">
                    <a:lumMod val="75000"/>
                  </a:srgbClr>
                </a:solidFill>
                <a:effectLst/>
                <a:uLnTx/>
                <a:uFillTx/>
                <a:latin typeface="Arial"/>
                <a:ea typeface="+mn-ea"/>
                <a:cs typeface="+mn-cs"/>
              </a:rPr>
              <a:t>App 1</a:t>
            </a:r>
            <a:endParaRPr kumimoji="0" lang="en-IN" sz="600" b="0"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7825EC9-0C00-FE35-0BCE-1A7FBE0A97F8}"/>
              </a:ext>
            </a:extLst>
          </p:cNvPr>
          <p:cNvSpPr/>
          <p:nvPr/>
        </p:nvSpPr>
        <p:spPr>
          <a:xfrm rot="16200000">
            <a:off x="1800249" y="5722707"/>
            <a:ext cx="201794" cy="10799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400" b="0" i="0" u="none" strike="noStrike" kern="1200" cap="none" spc="0" normalizeH="0" baseline="0" noProof="0">
                <a:ln>
                  <a:noFill/>
                </a:ln>
                <a:solidFill>
                  <a:srgbClr val="00CB5D">
                    <a:lumMod val="75000"/>
                  </a:srgbClr>
                </a:solidFill>
                <a:effectLst/>
                <a:uLnTx/>
                <a:uFillTx/>
                <a:latin typeface="Arial"/>
                <a:ea typeface="+mn-ea"/>
                <a:cs typeface="+mn-cs"/>
              </a:rPr>
              <a:t>App 3</a:t>
            </a:r>
            <a:endParaRPr kumimoji="0" lang="en-IN" sz="400" b="0"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79" name="Rectangle 78">
            <a:extLst>
              <a:ext uri="{FF2B5EF4-FFF2-40B4-BE49-F238E27FC236}">
                <a16:creationId xmlns:a16="http://schemas.microsoft.com/office/drawing/2014/main" id="{EEE141D1-6B9B-35AE-5B2D-E19FE24A9607}"/>
              </a:ext>
            </a:extLst>
          </p:cNvPr>
          <p:cNvSpPr/>
          <p:nvPr/>
        </p:nvSpPr>
        <p:spPr>
          <a:xfrm rot="16200000">
            <a:off x="1807319" y="5494928"/>
            <a:ext cx="187651" cy="10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400" b="0" i="0" u="none" strike="noStrike" kern="1200" cap="none" spc="0" normalizeH="0" baseline="0" noProof="0">
                <a:ln>
                  <a:noFill/>
                </a:ln>
                <a:solidFill>
                  <a:srgbClr val="00CB5D">
                    <a:lumMod val="75000"/>
                  </a:srgbClr>
                </a:solidFill>
                <a:effectLst/>
                <a:uLnTx/>
                <a:uFillTx/>
                <a:latin typeface="Arial"/>
                <a:ea typeface="+mn-ea"/>
                <a:cs typeface="+mn-cs"/>
              </a:rPr>
              <a:t>App 2</a:t>
            </a:r>
            <a:endParaRPr kumimoji="0" lang="en-IN" sz="400" b="0" i="0"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80" name="TextBox 79">
            <a:extLst>
              <a:ext uri="{FF2B5EF4-FFF2-40B4-BE49-F238E27FC236}">
                <a16:creationId xmlns:a16="http://schemas.microsoft.com/office/drawing/2014/main" id="{C0D62D0F-A698-6F7D-CB3D-D89C157A0303}"/>
              </a:ext>
            </a:extLst>
          </p:cNvPr>
          <p:cNvSpPr txBox="1"/>
          <p:nvPr/>
        </p:nvSpPr>
        <p:spPr>
          <a:xfrm>
            <a:off x="1771584" y="2475140"/>
            <a:ext cx="1711913" cy="319288"/>
          </a:xfrm>
          <a:prstGeom prst="rect">
            <a:avLst/>
          </a:prstGeom>
          <a:solidFill>
            <a:schemeClr val="bg1">
              <a:lumMod val="95000"/>
            </a:schemeClr>
          </a:solid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Current State</a:t>
            </a:r>
            <a:endParaRPr kumimoji="0" lang="en-IN" sz="2000" b="1" i="0" u="none" strike="noStrike" kern="1200" cap="none" spc="0" normalizeH="0" baseline="0" noProof="0">
              <a:ln>
                <a:noFill/>
              </a:ln>
              <a:solidFill>
                <a:srgbClr val="000000"/>
              </a:solidFill>
              <a:effectLst/>
              <a:uLnTx/>
              <a:uFillTx/>
              <a:latin typeface="Arial"/>
              <a:ea typeface="+mn-ea"/>
              <a:cs typeface="+mn-cs"/>
            </a:endParaRPr>
          </a:p>
        </p:txBody>
      </p:sp>
      <p:sp>
        <p:nvSpPr>
          <p:cNvPr id="81" name="TextBox 80">
            <a:extLst>
              <a:ext uri="{FF2B5EF4-FFF2-40B4-BE49-F238E27FC236}">
                <a16:creationId xmlns:a16="http://schemas.microsoft.com/office/drawing/2014/main" id="{06377692-FD35-BC8A-BD20-FB0EB5F4AB79}"/>
              </a:ext>
            </a:extLst>
          </p:cNvPr>
          <p:cNvSpPr txBox="1"/>
          <p:nvPr/>
        </p:nvSpPr>
        <p:spPr>
          <a:xfrm>
            <a:off x="3617498" y="2476173"/>
            <a:ext cx="2186957" cy="315735"/>
          </a:xfrm>
          <a:prstGeom prst="rect">
            <a:avLst/>
          </a:prstGeom>
          <a:solidFill>
            <a:schemeClr val="bg2">
              <a:lumMod val="20000"/>
              <a:lumOff val="80000"/>
            </a:schemeClr>
          </a:solidFill>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a:ea typeface="+mn-ea"/>
                <a:cs typeface="+mn-cs"/>
              </a:rPr>
              <a:t>Target State</a:t>
            </a:r>
            <a:endParaRPr kumimoji="0" lang="en-IN" sz="2000" b="1" i="0" u="none" strike="noStrike" kern="1200" cap="none" spc="0" normalizeH="0" baseline="0" noProof="0">
              <a:ln>
                <a:noFill/>
              </a:ln>
              <a:solidFill>
                <a:srgbClr val="000000"/>
              </a:solidFill>
              <a:effectLst/>
              <a:uLnTx/>
              <a:uFillTx/>
              <a:latin typeface="Arial"/>
              <a:ea typeface="+mn-ea"/>
              <a:cs typeface="+mn-cs"/>
            </a:endParaRPr>
          </a:p>
        </p:txBody>
      </p:sp>
      <p:pic>
        <p:nvPicPr>
          <p:cNvPr id="82" name="Graphic 81" descr="Warning with solid fill">
            <a:extLst>
              <a:ext uri="{FF2B5EF4-FFF2-40B4-BE49-F238E27FC236}">
                <a16:creationId xmlns:a16="http://schemas.microsoft.com/office/drawing/2014/main" id="{2FBA7D6F-D3CD-2221-A85F-9FC2452000A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92527" y="2461446"/>
            <a:ext cx="301146" cy="301146"/>
          </a:xfrm>
          <a:prstGeom prst="rect">
            <a:avLst/>
          </a:prstGeom>
        </p:spPr>
      </p:pic>
      <p:sp>
        <p:nvSpPr>
          <p:cNvPr id="162" name="Rectangle 161">
            <a:extLst>
              <a:ext uri="{FF2B5EF4-FFF2-40B4-BE49-F238E27FC236}">
                <a16:creationId xmlns:a16="http://schemas.microsoft.com/office/drawing/2014/main" id="{611ED57B-6901-60C0-FC34-2F66540D765B}"/>
              </a:ext>
            </a:extLst>
          </p:cNvPr>
          <p:cNvSpPr/>
          <p:nvPr/>
        </p:nvSpPr>
        <p:spPr>
          <a:xfrm>
            <a:off x="6287327" y="2852451"/>
            <a:ext cx="2929791" cy="2391015"/>
          </a:xfrm>
          <a:prstGeom prst="rect">
            <a:avLst/>
          </a:prstGeom>
          <a:solidFill>
            <a:schemeClr val="accent2">
              <a:lumMod val="20000"/>
              <a:lumOff val="8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72000" bIns="108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Arial"/>
              <a:ea typeface="+mn-ea"/>
              <a:cs typeface="+mn-cs"/>
            </a:endParaRPr>
          </a:p>
        </p:txBody>
      </p:sp>
      <p:sp>
        <p:nvSpPr>
          <p:cNvPr id="163" name="TextBox 162">
            <a:extLst>
              <a:ext uri="{FF2B5EF4-FFF2-40B4-BE49-F238E27FC236}">
                <a16:creationId xmlns:a16="http://schemas.microsoft.com/office/drawing/2014/main" id="{0799B61F-B50D-0EE2-5531-0C2423603FD6}"/>
              </a:ext>
            </a:extLst>
          </p:cNvPr>
          <p:cNvSpPr txBox="1"/>
          <p:nvPr/>
        </p:nvSpPr>
        <p:spPr>
          <a:xfrm>
            <a:off x="6775564" y="2525789"/>
            <a:ext cx="1857194" cy="303766"/>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5B96"/>
                </a:solidFill>
                <a:effectLst/>
                <a:uLnTx/>
                <a:uFillTx/>
                <a:latin typeface="Arial"/>
                <a:ea typeface="+mn-ea"/>
                <a:cs typeface="+mn-cs"/>
              </a:rPr>
              <a:t>What is Changing?</a:t>
            </a:r>
            <a:endParaRPr kumimoji="0" lang="en-IN" sz="1600" b="1" i="0" u="none" strike="noStrike" kern="1200" cap="none" spc="0" normalizeH="0" baseline="0" noProof="0">
              <a:ln>
                <a:noFill/>
              </a:ln>
              <a:solidFill>
                <a:srgbClr val="005B96"/>
              </a:solidFill>
              <a:effectLst/>
              <a:uLnTx/>
              <a:uFillTx/>
              <a:latin typeface="Arial"/>
              <a:ea typeface="+mn-ea"/>
              <a:cs typeface="+mn-cs"/>
            </a:endParaRPr>
          </a:p>
        </p:txBody>
      </p:sp>
      <p:pic>
        <p:nvPicPr>
          <p:cNvPr id="164" name="Graphic 163" descr="Chevron arrows with solid fill">
            <a:extLst>
              <a:ext uri="{FF2B5EF4-FFF2-40B4-BE49-F238E27FC236}">
                <a16:creationId xmlns:a16="http://schemas.microsoft.com/office/drawing/2014/main" id="{32C70657-F500-0EDE-E139-5A535D3937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15914" y="2478376"/>
            <a:ext cx="371039" cy="371039"/>
          </a:xfrm>
          <a:prstGeom prst="rect">
            <a:avLst/>
          </a:prstGeom>
        </p:spPr>
      </p:pic>
      <p:sp>
        <p:nvSpPr>
          <p:cNvPr id="165" name="Rectangle 164">
            <a:extLst>
              <a:ext uri="{FF2B5EF4-FFF2-40B4-BE49-F238E27FC236}">
                <a16:creationId xmlns:a16="http://schemas.microsoft.com/office/drawing/2014/main" id="{0FA2CB13-6B4B-2A35-3528-AF5D0B9778A2}"/>
              </a:ext>
            </a:extLst>
          </p:cNvPr>
          <p:cNvSpPr/>
          <p:nvPr/>
        </p:nvSpPr>
        <p:spPr>
          <a:xfrm>
            <a:off x="2664688" y="2845220"/>
            <a:ext cx="818809"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Non-IKP</a:t>
            </a:r>
            <a:endParaRPr kumimoji="0" lang="en-IN" sz="1000" b="1" i="0" u="none" strike="noStrike" kern="1200" cap="none" spc="0" normalizeH="0" baseline="0" noProof="0">
              <a:ln>
                <a:noFill/>
              </a:ln>
              <a:solidFill>
                <a:srgbClr val="FFFFFF"/>
              </a:solidFill>
              <a:effectLst/>
              <a:uLnTx/>
              <a:uFillTx/>
              <a:latin typeface="Arial"/>
              <a:ea typeface="+mn-ea"/>
              <a:cs typeface="+mn-cs"/>
            </a:endParaRPr>
          </a:p>
        </p:txBody>
      </p:sp>
      <p:sp>
        <p:nvSpPr>
          <p:cNvPr id="166" name="Rectangle 165">
            <a:extLst>
              <a:ext uri="{FF2B5EF4-FFF2-40B4-BE49-F238E27FC236}">
                <a16:creationId xmlns:a16="http://schemas.microsoft.com/office/drawing/2014/main" id="{A10B92AA-C1A5-0844-D20D-45856976D04B}"/>
              </a:ext>
            </a:extLst>
          </p:cNvPr>
          <p:cNvSpPr/>
          <p:nvPr/>
        </p:nvSpPr>
        <p:spPr>
          <a:xfrm>
            <a:off x="3631790" y="2845219"/>
            <a:ext cx="972000"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IKP Apps</a:t>
            </a:r>
            <a:endParaRPr kumimoji="0" lang="en-IN" sz="1000" b="1" i="0" u="none" strike="noStrike" kern="1200" cap="none" spc="0" normalizeH="0" baseline="0" noProof="0">
              <a:ln>
                <a:noFill/>
              </a:ln>
              <a:solidFill>
                <a:srgbClr val="FFFFFF"/>
              </a:solidFill>
              <a:effectLst/>
              <a:uLnTx/>
              <a:uFillTx/>
              <a:latin typeface="Arial"/>
              <a:ea typeface="+mn-ea"/>
              <a:cs typeface="+mn-cs"/>
            </a:endParaRPr>
          </a:p>
        </p:txBody>
      </p:sp>
      <p:sp>
        <p:nvSpPr>
          <p:cNvPr id="167" name="Rectangle 166">
            <a:extLst>
              <a:ext uri="{FF2B5EF4-FFF2-40B4-BE49-F238E27FC236}">
                <a16:creationId xmlns:a16="http://schemas.microsoft.com/office/drawing/2014/main" id="{0A7FB6B9-3535-9F0A-EB54-E57F77BDD040}"/>
              </a:ext>
            </a:extLst>
          </p:cNvPr>
          <p:cNvSpPr/>
          <p:nvPr/>
        </p:nvSpPr>
        <p:spPr>
          <a:xfrm>
            <a:off x="4657560" y="2845220"/>
            <a:ext cx="1146895" cy="1836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Non-IKP</a:t>
            </a:r>
            <a:endParaRPr kumimoji="0" lang="en-IN" sz="1000" b="1" i="0" u="none" strike="noStrike" kern="1200" cap="none" spc="0" normalizeH="0" baseline="0" noProof="0">
              <a:ln>
                <a:noFill/>
              </a:ln>
              <a:solidFill>
                <a:srgbClr val="FFFFFF"/>
              </a:solidFill>
              <a:effectLst/>
              <a:uLnTx/>
              <a:uFillTx/>
              <a:latin typeface="Arial"/>
              <a:ea typeface="+mn-ea"/>
              <a:cs typeface="+mn-cs"/>
            </a:endParaRPr>
          </a:p>
        </p:txBody>
      </p:sp>
      <p:sp>
        <p:nvSpPr>
          <p:cNvPr id="168" name="Rectangle 167">
            <a:extLst>
              <a:ext uri="{FF2B5EF4-FFF2-40B4-BE49-F238E27FC236}">
                <a16:creationId xmlns:a16="http://schemas.microsoft.com/office/drawing/2014/main" id="{E93F4F83-37F1-A500-D6B0-3491A03849D5}"/>
              </a:ext>
            </a:extLst>
          </p:cNvPr>
          <p:cNvSpPr/>
          <p:nvPr/>
        </p:nvSpPr>
        <p:spPr>
          <a:xfrm>
            <a:off x="3783888" y="3610459"/>
            <a:ext cx="1811008" cy="363358"/>
          </a:xfrm>
          <a:prstGeom prst="rect">
            <a:avLst/>
          </a:prstGeom>
          <a:solidFill>
            <a:schemeClr val="bg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pic>
        <p:nvPicPr>
          <p:cNvPr id="169" name="Picture 14">
            <a:extLst>
              <a:ext uri="{FF2B5EF4-FFF2-40B4-BE49-F238E27FC236}">
                <a16:creationId xmlns:a16="http://schemas.microsoft.com/office/drawing/2014/main" id="{0A208CD3-8751-5A6F-573F-704C89A8B06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96350" y="3654733"/>
            <a:ext cx="803182" cy="275947"/>
          </a:xfrm>
          <a:prstGeom prst="rect">
            <a:avLst/>
          </a:prstGeom>
          <a:noFill/>
          <a:extLst>
            <a:ext uri="{909E8E84-426E-40DD-AFC4-6F175D3DCCD1}">
              <a14:hiddenFill xmlns:a14="http://schemas.microsoft.com/office/drawing/2010/main">
                <a:solidFill>
                  <a:srgbClr val="FFFFFF"/>
                </a:solidFill>
              </a14:hiddenFill>
            </a:ext>
          </a:extLst>
        </p:spPr>
      </p:pic>
      <p:sp>
        <p:nvSpPr>
          <p:cNvPr id="170" name="Rectangle 169">
            <a:extLst>
              <a:ext uri="{FF2B5EF4-FFF2-40B4-BE49-F238E27FC236}">
                <a16:creationId xmlns:a16="http://schemas.microsoft.com/office/drawing/2014/main" id="{282047D3-AD66-2117-F8DA-8DBE45426D18}"/>
              </a:ext>
            </a:extLst>
          </p:cNvPr>
          <p:cNvSpPr/>
          <p:nvPr/>
        </p:nvSpPr>
        <p:spPr>
          <a:xfrm>
            <a:off x="3788630" y="3089292"/>
            <a:ext cx="1811008" cy="421026"/>
          </a:xfrm>
          <a:prstGeom prst="rect">
            <a:avLst/>
          </a:prstGeom>
          <a:solidFill>
            <a:schemeClr val="bg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pic>
        <p:nvPicPr>
          <p:cNvPr id="171" name="Picture 14">
            <a:extLst>
              <a:ext uri="{FF2B5EF4-FFF2-40B4-BE49-F238E27FC236}">
                <a16:creationId xmlns:a16="http://schemas.microsoft.com/office/drawing/2014/main" id="{65926998-CC6A-76CC-B4EA-F8E5AB38ADB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79097" y="3203961"/>
            <a:ext cx="644951" cy="221584"/>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2" descr="Appdynamics Logo PNG Vector (EPS) Free Download">
            <a:extLst>
              <a:ext uri="{FF2B5EF4-FFF2-40B4-BE49-F238E27FC236}">
                <a16:creationId xmlns:a16="http://schemas.microsoft.com/office/drawing/2014/main" id="{78745631-7DB0-96C1-863F-DAAC34A7E6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4081" y="3123387"/>
            <a:ext cx="280625" cy="35152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Discover 66+ grafana logo super hot - ceg.edu.vn">
            <a:extLst>
              <a:ext uri="{FF2B5EF4-FFF2-40B4-BE49-F238E27FC236}">
                <a16:creationId xmlns:a16="http://schemas.microsoft.com/office/drawing/2014/main" id="{0062D23F-5391-1DAF-696E-7C7A24C8664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6473" r="48797" b="19455"/>
          <a:stretch/>
        </p:blipFill>
        <p:spPr bwMode="auto">
          <a:xfrm>
            <a:off x="3937833" y="4121148"/>
            <a:ext cx="519104" cy="417196"/>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4">
            <a:extLst>
              <a:ext uri="{FF2B5EF4-FFF2-40B4-BE49-F238E27FC236}">
                <a16:creationId xmlns:a16="http://schemas.microsoft.com/office/drawing/2014/main" id="{A11E7E4D-08A0-6E7F-3F41-61A8054F278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95583" y="3174291"/>
            <a:ext cx="705365" cy="24234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Discover 66+ grafana logo super hot - ceg.edu.vn">
            <a:extLst>
              <a:ext uri="{FF2B5EF4-FFF2-40B4-BE49-F238E27FC236}">
                <a16:creationId xmlns:a16="http://schemas.microsoft.com/office/drawing/2014/main" id="{E0402CDE-718D-3680-25A2-21C22292A75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6473" r="48797" b="19455"/>
          <a:stretch/>
        </p:blipFill>
        <p:spPr bwMode="auto">
          <a:xfrm>
            <a:off x="1980083" y="4139560"/>
            <a:ext cx="483832" cy="388849"/>
          </a:xfrm>
          <a:prstGeom prst="rect">
            <a:avLst/>
          </a:prstGeom>
          <a:noFill/>
          <a:extLst>
            <a:ext uri="{909E8E84-426E-40DD-AFC4-6F175D3DCCD1}">
              <a14:hiddenFill xmlns:a14="http://schemas.microsoft.com/office/drawing/2010/main">
                <a:solidFill>
                  <a:srgbClr val="FFFFFF"/>
                </a:solidFill>
              </a14:hiddenFill>
            </a:ext>
          </a:extLst>
        </p:spPr>
      </p:pic>
      <p:sp>
        <p:nvSpPr>
          <p:cNvPr id="176" name="Plus Sign 175">
            <a:extLst>
              <a:ext uri="{FF2B5EF4-FFF2-40B4-BE49-F238E27FC236}">
                <a16:creationId xmlns:a16="http://schemas.microsoft.com/office/drawing/2014/main" id="{F2FD5CB3-91D9-DCD5-0790-267E5DC9E720}"/>
              </a:ext>
            </a:extLst>
          </p:cNvPr>
          <p:cNvSpPr/>
          <p:nvPr/>
        </p:nvSpPr>
        <p:spPr>
          <a:xfrm>
            <a:off x="4604193" y="3173470"/>
            <a:ext cx="215069" cy="273540"/>
          </a:xfrm>
          <a:prstGeom prst="mathPlus">
            <a:avLst>
              <a:gd name="adj1" fmla="val 1366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77" name="TextBox 176">
            <a:extLst>
              <a:ext uri="{FF2B5EF4-FFF2-40B4-BE49-F238E27FC236}">
                <a16:creationId xmlns:a16="http://schemas.microsoft.com/office/drawing/2014/main" id="{3221D6A6-A13A-6487-9159-D44CCCF61E12}"/>
              </a:ext>
            </a:extLst>
          </p:cNvPr>
          <p:cNvSpPr txBox="1"/>
          <p:nvPr/>
        </p:nvSpPr>
        <p:spPr>
          <a:xfrm>
            <a:off x="4039655" y="5002731"/>
            <a:ext cx="1178765" cy="39721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8" name="TextBox 177">
            <a:extLst>
              <a:ext uri="{FF2B5EF4-FFF2-40B4-BE49-F238E27FC236}">
                <a16:creationId xmlns:a16="http://schemas.microsoft.com/office/drawing/2014/main" id="{D49A72F9-EC4D-2B46-7C60-BCDD9B2CC99A}"/>
              </a:ext>
            </a:extLst>
          </p:cNvPr>
          <p:cNvSpPr txBox="1"/>
          <p:nvPr/>
        </p:nvSpPr>
        <p:spPr>
          <a:xfrm>
            <a:off x="3825866" y="4973166"/>
            <a:ext cx="611626" cy="174324"/>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Operations</a:t>
            </a: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179" name="Rectangle 178">
            <a:extLst>
              <a:ext uri="{FF2B5EF4-FFF2-40B4-BE49-F238E27FC236}">
                <a16:creationId xmlns:a16="http://schemas.microsoft.com/office/drawing/2014/main" id="{AE689B0F-D888-2155-C31B-CB361FC8C81B}"/>
              </a:ext>
            </a:extLst>
          </p:cNvPr>
          <p:cNvSpPr/>
          <p:nvPr/>
        </p:nvSpPr>
        <p:spPr>
          <a:xfrm>
            <a:off x="3800848" y="4779498"/>
            <a:ext cx="1863212" cy="179375"/>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0F1C50"/>
                </a:solidFill>
                <a:effectLst/>
                <a:uLnTx/>
                <a:uFillTx/>
                <a:latin typeface="Arial"/>
                <a:ea typeface="+mn-ea"/>
                <a:cs typeface="+mn-cs"/>
              </a:rPr>
              <a:t>User/ Persona Layers</a:t>
            </a:r>
          </a:p>
        </p:txBody>
      </p:sp>
      <p:sp>
        <p:nvSpPr>
          <p:cNvPr id="180" name="TextBox 179">
            <a:extLst>
              <a:ext uri="{FF2B5EF4-FFF2-40B4-BE49-F238E27FC236}">
                <a16:creationId xmlns:a16="http://schemas.microsoft.com/office/drawing/2014/main" id="{B128FC27-FC22-FEF9-6F23-A1780CC6DA15}"/>
              </a:ext>
            </a:extLst>
          </p:cNvPr>
          <p:cNvSpPr txBox="1"/>
          <p:nvPr/>
        </p:nvSpPr>
        <p:spPr>
          <a:xfrm>
            <a:off x="4447543" y="4967224"/>
            <a:ext cx="631671" cy="150886"/>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Engineering</a:t>
            </a: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181" name="TextBox 180">
            <a:extLst>
              <a:ext uri="{FF2B5EF4-FFF2-40B4-BE49-F238E27FC236}">
                <a16:creationId xmlns:a16="http://schemas.microsoft.com/office/drawing/2014/main" id="{57E5F243-F326-193D-4113-908411698986}"/>
              </a:ext>
            </a:extLst>
          </p:cNvPr>
          <p:cNvSpPr txBox="1"/>
          <p:nvPr/>
        </p:nvSpPr>
        <p:spPr>
          <a:xfrm>
            <a:off x="5097101" y="4972344"/>
            <a:ext cx="526992" cy="14889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Support</a:t>
            </a:r>
          </a:p>
        </p:txBody>
      </p:sp>
      <p:sp>
        <p:nvSpPr>
          <p:cNvPr id="182" name="TextBox 181">
            <a:extLst>
              <a:ext uri="{FF2B5EF4-FFF2-40B4-BE49-F238E27FC236}">
                <a16:creationId xmlns:a16="http://schemas.microsoft.com/office/drawing/2014/main" id="{7B8DEE2C-0364-85F5-FEBE-B34AB1EDB91A}"/>
              </a:ext>
            </a:extLst>
          </p:cNvPr>
          <p:cNvSpPr txBox="1"/>
          <p:nvPr/>
        </p:nvSpPr>
        <p:spPr>
          <a:xfrm>
            <a:off x="7479759" y="1718612"/>
            <a:ext cx="390810" cy="14684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VM</a:t>
            </a:r>
            <a:endParaRPr kumimoji="0" lang="en-IN" sz="1400" b="0" i="0" u="none" strike="noStrike" kern="1200" cap="none" spc="0" normalizeH="0" baseline="0" noProof="0">
              <a:ln>
                <a:noFill/>
              </a:ln>
              <a:solidFill>
                <a:srgbClr val="000000"/>
              </a:solidFill>
              <a:effectLst/>
              <a:uLnTx/>
              <a:uFillTx/>
              <a:latin typeface="Arial"/>
              <a:ea typeface="+mn-ea"/>
              <a:cs typeface="+mn-cs"/>
            </a:endParaRPr>
          </a:p>
        </p:txBody>
      </p:sp>
      <p:pic>
        <p:nvPicPr>
          <p:cNvPr id="184" name="Picture 183">
            <a:extLst>
              <a:ext uri="{FF2B5EF4-FFF2-40B4-BE49-F238E27FC236}">
                <a16:creationId xmlns:a16="http://schemas.microsoft.com/office/drawing/2014/main" id="{DCC3C4F0-20AF-B0AB-06F5-99C045D62793}"/>
              </a:ext>
            </a:extLst>
          </p:cNvPr>
          <p:cNvPicPr>
            <a:picLocks noChangeAspect="1"/>
          </p:cNvPicPr>
          <p:nvPr/>
        </p:nvPicPr>
        <p:blipFill>
          <a:blip r:embed="rId8"/>
          <a:stretch>
            <a:fillRect/>
          </a:stretch>
        </p:blipFill>
        <p:spPr>
          <a:xfrm>
            <a:off x="2806389" y="3612492"/>
            <a:ext cx="538388" cy="361360"/>
          </a:xfrm>
          <a:prstGeom prst="rect">
            <a:avLst/>
          </a:prstGeom>
        </p:spPr>
      </p:pic>
      <p:pic>
        <p:nvPicPr>
          <p:cNvPr id="185" name="Picture 14">
            <a:extLst>
              <a:ext uri="{FF2B5EF4-FFF2-40B4-BE49-F238E27FC236}">
                <a16:creationId xmlns:a16="http://schemas.microsoft.com/office/drawing/2014/main" id="{FC1B236E-FA94-F87D-097E-428D9235C0D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591" y="3696198"/>
            <a:ext cx="705365" cy="24234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2" descr="Appdynamics Logo PNG Vector (EPS) Free Download">
            <a:extLst>
              <a:ext uri="{FF2B5EF4-FFF2-40B4-BE49-F238E27FC236}">
                <a16:creationId xmlns:a16="http://schemas.microsoft.com/office/drawing/2014/main" id="{8B38C0EE-830E-7776-C182-5481500D41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0603" y="4145670"/>
            <a:ext cx="322166" cy="403556"/>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FEBF43F-F51D-A4FD-0819-5532142BF863}"/>
              </a:ext>
            </a:extLst>
          </p:cNvPr>
          <p:cNvSpPr/>
          <p:nvPr/>
        </p:nvSpPr>
        <p:spPr>
          <a:xfrm>
            <a:off x="3807391" y="5177774"/>
            <a:ext cx="1830628" cy="685688"/>
          </a:xfrm>
          <a:prstGeom prst="rect">
            <a:avLst/>
          </a:prstGeom>
          <a:solidFill>
            <a:schemeClr val="bg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88" name="Rectangle 187">
            <a:extLst>
              <a:ext uri="{FF2B5EF4-FFF2-40B4-BE49-F238E27FC236}">
                <a16:creationId xmlns:a16="http://schemas.microsoft.com/office/drawing/2014/main" id="{8ED7E9D7-9C18-8979-58F6-05745A5D24E2}"/>
              </a:ext>
            </a:extLst>
          </p:cNvPr>
          <p:cNvSpPr/>
          <p:nvPr/>
        </p:nvSpPr>
        <p:spPr>
          <a:xfrm>
            <a:off x="3825833" y="5172530"/>
            <a:ext cx="1812186" cy="23399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a:ea typeface="+mn-ea"/>
                <a:cs typeface="+mn-cs"/>
              </a:rPr>
              <a:t>SPLUNK ITSI</a:t>
            </a:r>
          </a:p>
        </p:txBody>
      </p:sp>
      <p:sp>
        <p:nvSpPr>
          <p:cNvPr id="189" name="Rectangle 188">
            <a:extLst>
              <a:ext uri="{FF2B5EF4-FFF2-40B4-BE49-F238E27FC236}">
                <a16:creationId xmlns:a16="http://schemas.microsoft.com/office/drawing/2014/main" id="{F0DD1139-984D-7001-0AD0-1D28651BF905}"/>
              </a:ext>
            </a:extLst>
          </p:cNvPr>
          <p:cNvSpPr/>
          <p:nvPr/>
        </p:nvSpPr>
        <p:spPr>
          <a:xfrm>
            <a:off x="3916724" y="5662724"/>
            <a:ext cx="1556437" cy="142464"/>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0F1C50"/>
                </a:solidFill>
                <a:effectLst/>
                <a:uLnTx/>
                <a:uFillTx/>
                <a:latin typeface="Arial"/>
                <a:ea typeface="+mn-ea"/>
                <a:cs typeface="+mn-cs"/>
              </a:rPr>
              <a:t>Central Reference Data</a:t>
            </a:r>
            <a:endParaRPr kumimoji="1" lang="en-IN" sz="1000" b="1" i="0" u="none" strike="noStrike" kern="0" cap="none" spc="0" normalizeH="0" baseline="0" noProof="0">
              <a:ln>
                <a:noFill/>
              </a:ln>
              <a:solidFill>
                <a:srgbClr val="0F1C50"/>
              </a:solidFill>
              <a:effectLst/>
              <a:uLnTx/>
              <a:uFillTx/>
              <a:latin typeface="Arial"/>
              <a:ea typeface="+mn-ea"/>
              <a:cs typeface="+mn-cs"/>
            </a:endParaRPr>
          </a:p>
        </p:txBody>
      </p:sp>
      <p:sp>
        <p:nvSpPr>
          <p:cNvPr id="190" name="Rectangle 189">
            <a:extLst>
              <a:ext uri="{FF2B5EF4-FFF2-40B4-BE49-F238E27FC236}">
                <a16:creationId xmlns:a16="http://schemas.microsoft.com/office/drawing/2014/main" id="{A38C9E6C-62C0-F379-EA4B-D56B0F46FEE7}"/>
              </a:ext>
            </a:extLst>
          </p:cNvPr>
          <p:cNvSpPr/>
          <p:nvPr/>
        </p:nvSpPr>
        <p:spPr>
          <a:xfrm>
            <a:off x="3916725" y="5466951"/>
            <a:ext cx="1556436" cy="142464"/>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0F1C50"/>
                </a:solidFill>
                <a:effectLst/>
                <a:uLnTx/>
                <a:uFillTx/>
                <a:latin typeface="Arial"/>
                <a:ea typeface="+mn-ea"/>
                <a:cs typeface="+mn-cs"/>
              </a:rPr>
              <a:t>Unified Dashboards</a:t>
            </a:r>
            <a:endParaRPr kumimoji="1" lang="en-IN" sz="1000" b="1" i="0" u="none" strike="noStrike" kern="0" cap="none" spc="0" normalizeH="0" baseline="0" noProof="0">
              <a:ln>
                <a:noFill/>
              </a:ln>
              <a:solidFill>
                <a:srgbClr val="0F1C50"/>
              </a:solidFill>
              <a:effectLst/>
              <a:uLnTx/>
              <a:uFillTx/>
              <a:latin typeface="Arial"/>
              <a:ea typeface="+mn-ea"/>
              <a:cs typeface="+mn-cs"/>
            </a:endParaRPr>
          </a:p>
        </p:txBody>
      </p:sp>
      <p:sp>
        <p:nvSpPr>
          <p:cNvPr id="191" name="TextBox 190">
            <a:extLst>
              <a:ext uri="{FF2B5EF4-FFF2-40B4-BE49-F238E27FC236}">
                <a16:creationId xmlns:a16="http://schemas.microsoft.com/office/drawing/2014/main" id="{DFA52B67-7D17-D18D-1D7E-BE871E7580F0}"/>
              </a:ext>
            </a:extLst>
          </p:cNvPr>
          <p:cNvSpPr txBox="1"/>
          <p:nvPr/>
        </p:nvSpPr>
        <p:spPr>
          <a:xfrm>
            <a:off x="6537084" y="2924048"/>
            <a:ext cx="2629527" cy="2277547"/>
          </a:xfrm>
          <a:prstGeom prst="rect">
            <a:avLst/>
          </a:prstGeom>
          <a:noFill/>
        </p:spPr>
        <p:txBody>
          <a:bodyPr wrap="square">
            <a:sp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Process monitoring </a:t>
            </a:r>
            <a:r>
              <a:rPr kumimoji="0" lang="en-IN" sz="1200" b="0" i="0" u="none" strike="noStrike" kern="1200" cap="none" spc="0" normalizeH="0" baseline="0" noProof="0">
                <a:ln>
                  <a:noFill/>
                </a:ln>
                <a:solidFill>
                  <a:srgbClr val="000000"/>
                </a:solidFill>
                <a:effectLst/>
                <a:uLnTx/>
                <a:uFillTx/>
                <a:latin typeface="Arial"/>
                <a:ea typeface="+mn-ea"/>
                <a:cs typeface="+mn-cs"/>
              </a:rPr>
              <a:t>to be switched from </a:t>
            </a:r>
            <a:r>
              <a:rPr kumimoji="0" lang="en-IN" sz="1200" b="1" i="0" u="none" strike="noStrike" kern="1200" cap="none" spc="0" normalizeH="0" baseline="0" noProof="0">
                <a:ln>
                  <a:noFill/>
                </a:ln>
                <a:solidFill>
                  <a:srgbClr val="000000"/>
                </a:solidFill>
                <a:effectLst/>
                <a:uLnTx/>
                <a:uFillTx/>
                <a:latin typeface="Arial"/>
                <a:ea typeface="+mn-ea"/>
                <a:cs typeface="+mn-cs"/>
              </a:rPr>
              <a:t>Patrol to AppDynamics</a:t>
            </a: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Log monitoring </a:t>
            </a:r>
            <a:r>
              <a:rPr kumimoji="0" lang="en-IN" sz="1200" b="0" i="0" u="none" strike="noStrike" kern="1200" cap="none" spc="0" normalizeH="0" baseline="0" noProof="0">
                <a:ln>
                  <a:noFill/>
                </a:ln>
                <a:solidFill>
                  <a:srgbClr val="000000"/>
                </a:solidFill>
                <a:effectLst/>
                <a:uLnTx/>
                <a:uFillTx/>
                <a:latin typeface="Arial"/>
                <a:ea typeface="+mn-ea"/>
                <a:cs typeface="+mn-cs"/>
              </a:rPr>
              <a:t>to be switched from </a:t>
            </a:r>
            <a:r>
              <a:rPr kumimoji="0" lang="en-IN" sz="1200" b="1" i="0" u="none" strike="noStrike" kern="1200" cap="none" spc="0" normalizeH="0" baseline="0" noProof="0">
                <a:ln>
                  <a:noFill/>
                </a:ln>
                <a:solidFill>
                  <a:srgbClr val="000000"/>
                </a:solidFill>
                <a:effectLst/>
                <a:uLnTx/>
                <a:uFillTx/>
                <a:latin typeface="Arial"/>
                <a:ea typeface="+mn-ea"/>
                <a:cs typeface="+mn-cs"/>
              </a:rPr>
              <a:t>Patrol to Splunk</a:t>
            </a:r>
            <a:endParaRPr kumimoji="0" lang="en-IN" sz="12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One dashboard tool (Splunk ITSI) </a:t>
            </a:r>
            <a:r>
              <a:rPr kumimoji="0" lang="en-IN" sz="1200" b="0" i="0" u="none" strike="noStrike" kern="1200" cap="none" spc="0" normalizeH="0" baseline="0" noProof="0">
                <a:ln>
                  <a:noFill/>
                </a:ln>
                <a:solidFill>
                  <a:srgbClr val="000000"/>
                </a:solidFill>
                <a:effectLst/>
                <a:uLnTx/>
                <a:uFillTx/>
                <a:latin typeface="Arial"/>
                <a:ea typeface="+mn-ea"/>
                <a:cs typeface="+mn-cs"/>
              </a:rPr>
              <a:t>for all applications with consolidated data from all monitoring tools.</a:t>
            </a:r>
            <a:endParaRPr kumimoji="0" lang="en-IN" sz="1200" b="1"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IN" sz="1200" b="1" i="0" u="none" strike="noStrike" kern="1200" cap="none" spc="0" normalizeH="0" baseline="0" noProof="0">
                <a:ln>
                  <a:noFill/>
                </a:ln>
                <a:solidFill>
                  <a:srgbClr val="000000"/>
                </a:solidFill>
                <a:effectLst/>
                <a:uLnTx/>
                <a:uFillTx/>
                <a:latin typeface="Arial"/>
                <a:ea typeface="+mn-ea"/>
                <a:cs typeface="+mn-cs"/>
              </a:rPr>
              <a:t>Automation</a:t>
            </a:r>
            <a:r>
              <a:rPr kumimoji="0" lang="en-IN" sz="1200" b="0" i="0" u="none" strike="noStrike" kern="1200" cap="none" spc="0" normalizeH="0" baseline="0" noProof="0">
                <a:ln>
                  <a:noFill/>
                </a:ln>
                <a:solidFill>
                  <a:srgbClr val="000000"/>
                </a:solidFill>
                <a:effectLst/>
                <a:uLnTx/>
                <a:uFillTx/>
                <a:latin typeface="Arial"/>
                <a:ea typeface="+mn-ea"/>
                <a:cs typeface="+mn-cs"/>
              </a:rPr>
              <a:t> use cases to be implemented with improved tool utilisation, </a:t>
            </a:r>
            <a:r>
              <a:rPr kumimoji="0" lang="en-IN" sz="1200" b="1" i="0" u="none" strike="noStrike" kern="1200" cap="none" spc="0" normalizeH="0" baseline="0" noProof="0" err="1">
                <a:ln>
                  <a:noFill/>
                </a:ln>
                <a:solidFill>
                  <a:srgbClr val="000000"/>
                </a:solidFill>
                <a:effectLst/>
                <a:uLnTx/>
                <a:uFillTx/>
                <a:latin typeface="Arial"/>
                <a:ea typeface="+mn-ea"/>
                <a:cs typeface="+mn-cs"/>
              </a:rPr>
              <a:t>xMatters</a:t>
            </a:r>
            <a:r>
              <a:rPr kumimoji="0" lang="en-IN" sz="1200" b="0" i="0" u="none" strike="noStrike" kern="1200" cap="none" spc="0" normalizeH="0" baseline="0" noProof="0">
                <a:ln>
                  <a:noFill/>
                </a:ln>
                <a:solidFill>
                  <a:srgbClr val="000000"/>
                </a:solidFill>
                <a:effectLst/>
                <a:uLnTx/>
                <a:uFillTx/>
                <a:latin typeface="Arial"/>
                <a:ea typeface="+mn-ea"/>
                <a:cs typeface="+mn-cs"/>
              </a:rPr>
              <a:t> to be leveraged </a:t>
            </a:r>
            <a:r>
              <a:rPr kumimoji="0" lang="en-IN" sz="1200" b="1" i="0" u="none" strike="noStrike" kern="1200" cap="none" spc="0" normalizeH="0" baseline="0" noProof="0">
                <a:ln>
                  <a:noFill/>
                </a:ln>
                <a:solidFill>
                  <a:srgbClr val="000000"/>
                </a:solidFill>
                <a:effectLst/>
                <a:uLnTx/>
                <a:uFillTx/>
                <a:latin typeface="Arial"/>
                <a:ea typeface="+mn-ea"/>
                <a:cs typeface="+mn-cs"/>
              </a:rPr>
              <a:t>for self-healing.</a:t>
            </a:r>
          </a:p>
        </p:txBody>
      </p:sp>
      <p:sp>
        <p:nvSpPr>
          <p:cNvPr id="192" name="TextBox 191">
            <a:extLst>
              <a:ext uri="{FF2B5EF4-FFF2-40B4-BE49-F238E27FC236}">
                <a16:creationId xmlns:a16="http://schemas.microsoft.com/office/drawing/2014/main" id="{BBCB970F-7167-758C-0846-9F0E2B36557D}"/>
              </a:ext>
            </a:extLst>
          </p:cNvPr>
          <p:cNvSpPr txBox="1"/>
          <p:nvPr/>
        </p:nvSpPr>
        <p:spPr>
          <a:xfrm>
            <a:off x="6272124" y="2907207"/>
            <a:ext cx="53173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3" name="TextBox 192">
            <a:extLst>
              <a:ext uri="{FF2B5EF4-FFF2-40B4-BE49-F238E27FC236}">
                <a16:creationId xmlns:a16="http://schemas.microsoft.com/office/drawing/2014/main" id="{26852A84-B19C-DFFE-D235-75AD8E364129}"/>
              </a:ext>
            </a:extLst>
          </p:cNvPr>
          <p:cNvSpPr txBox="1"/>
          <p:nvPr/>
        </p:nvSpPr>
        <p:spPr>
          <a:xfrm>
            <a:off x="6246249" y="3950011"/>
            <a:ext cx="2928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4" name="TextBox 193">
            <a:extLst>
              <a:ext uri="{FF2B5EF4-FFF2-40B4-BE49-F238E27FC236}">
                <a16:creationId xmlns:a16="http://schemas.microsoft.com/office/drawing/2014/main" id="{A92DE9BC-4400-B437-A394-E00E1EF40D3F}"/>
              </a:ext>
            </a:extLst>
          </p:cNvPr>
          <p:cNvSpPr txBox="1"/>
          <p:nvPr/>
        </p:nvSpPr>
        <p:spPr>
          <a:xfrm>
            <a:off x="6238919" y="4680759"/>
            <a:ext cx="8115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5" name="TextBox 194">
            <a:extLst>
              <a:ext uri="{FF2B5EF4-FFF2-40B4-BE49-F238E27FC236}">
                <a16:creationId xmlns:a16="http://schemas.microsoft.com/office/drawing/2014/main" id="{D132FF6E-3BBE-CFEB-47B4-16F6165AFEB1}"/>
              </a:ext>
            </a:extLst>
          </p:cNvPr>
          <p:cNvSpPr txBox="1"/>
          <p:nvPr/>
        </p:nvSpPr>
        <p:spPr>
          <a:xfrm>
            <a:off x="6252836" y="3540480"/>
            <a:ext cx="495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6" name="TextBox 195">
            <a:extLst>
              <a:ext uri="{FF2B5EF4-FFF2-40B4-BE49-F238E27FC236}">
                <a16:creationId xmlns:a16="http://schemas.microsoft.com/office/drawing/2014/main" id="{62D2C5F6-4590-BB4B-6482-78ADBB1E551C}"/>
              </a:ext>
            </a:extLst>
          </p:cNvPr>
          <p:cNvSpPr txBox="1"/>
          <p:nvPr/>
        </p:nvSpPr>
        <p:spPr>
          <a:xfrm>
            <a:off x="5536355" y="3102379"/>
            <a:ext cx="53173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7" name="TextBox 196">
            <a:extLst>
              <a:ext uri="{FF2B5EF4-FFF2-40B4-BE49-F238E27FC236}">
                <a16:creationId xmlns:a16="http://schemas.microsoft.com/office/drawing/2014/main" id="{DB8F5940-80F5-0C23-0EEC-14478A7C828C}"/>
              </a:ext>
            </a:extLst>
          </p:cNvPr>
          <p:cNvSpPr txBox="1"/>
          <p:nvPr/>
        </p:nvSpPr>
        <p:spPr>
          <a:xfrm>
            <a:off x="5534964" y="3598776"/>
            <a:ext cx="49594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8" name="TextBox 197">
            <a:extLst>
              <a:ext uri="{FF2B5EF4-FFF2-40B4-BE49-F238E27FC236}">
                <a16:creationId xmlns:a16="http://schemas.microsoft.com/office/drawing/2014/main" id="{8C68BAD5-B584-8CC2-C640-0F31CB59999D}"/>
              </a:ext>
            </a:extLst>
          </p:cNvPr>
          <p:cNvSpPr txBox="1"/>
          <p:nvPr/>
        </p:nvSpPr>
        <p:spPr>
          <a:xfrm>
            <a:off x="5554954" y="5099499"/>
            <a:ext cx="2928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99" name="TextBox 198">
            <a:extLst>
              <a:ext uri="{FF2B5EF4-FFF2-40B4-BE49-F238E27FC236}">
                <a16:creationId xmlns:a16="http://schemas.microsoft.com/office/drawing/2014/main" id="{35107259-0125-4F11-C4DB-FA473C24291D}"/>
              </a:ext>
            </a:extLst>
          </p:cNvPr>
          <p:cNvSpPr txBox="1"/>
          <p:nvPr/>
        </p:nvSpPr>
        <p:spPr>
          <a:xfrm>
            <a:off x="5534964" y="5934677"/>
            <a:ext cx="8115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000000"/>
                </a:solidFill>
                <a:effectLst/>
                <a:uLnTx/>
                <a:uFillTx/>
                <a:latin typeface="Arial"/>
                <a:ea typeface="+mn-ea"/>
                <a:cs typeface="+mn-cs"/>
                <a:sym typeface="Wingdings" panose="05000000000000000000" pitchFamily="2" charset="2"/>
              </a:rPr>
              <a:t></a:t>
            </a: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200" name="Rectangle 199">
            <a:extLst>
              <a:ext uri="{FF2B5EF4-FFF2-40B4-BE49-F238E27FC236}">
                <a16:creationId xmlns:a16="http://schemas.microsoft.com/office/drawing/2014/main" id="{631F563A-E766-48F0-F912-E12CCED8964F}"/>
              </a:ext>
            </a:extLst>
          </p:cNvPr>
          <p:cNvSpPr/>
          <p:nvPr/>
        </p:nvSpPr>
        <p:spPr>
          <a:xfrm>
            <a:off x="3782854" y="4777265"/>
            <a:ext cx="1881205" cy="33483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01" name="Rectangle 200">
            <a:extLst>
              <a:ext uri="{FF2B5EF4-FFF2-40B4-BE49-F238E27FC236}">
                <a16:creationId xmlns:a16="http://schemas.microsoft.com/office/drawing/2014/main" id="{1F9EAADA-ADBD-B862-CA0F-F4A8409EF76D}"/>
              </a:ext>
            </a:extLst>
          </p:cNvPr>
          <p:cNvSpPr/>
          <p:nvPr/>
        </p:nvSpPr>
        <p:spPr>
          <a:xfrm>
            <a:off x="6018112" y="5354739"/>
            <a:ext cx="4216645" cy="20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CB5D"/>
                </a:solidFill>
                <a:effectLst/>
                <a:uLnTx/>
                <a:uFillTx/>
                <a:latin typeface="Arial"/>
                <a:ea typeface="+mn-ea"/>
                <a:cs typeface="+mn-cs"/>
              </a:rPr>
              <a:t>2024</a:t>
            </a:r>
          </a:p>
        </p:txBody>
      </p:sp>
      <p:sp>
        <p:nvSpPr>
          <p:cNvPr id="202" name="Rectangle 201">
            <a:extLst>
              <a:ext uri="{FF2B5EF4-FFF2-40B4-BE49-F238E27FC236}">
                <a16:creationId xmlns:a16="http://schemas.microsoft.com/office/drawing/2014/main" id="{CA1995ED-F2F3-D0E4-462E-C7297A77AFA9}"/>
              </a:ext>
            </a:extLst>
          </p:cNvPr>
          <p:cNvSpPr/>
          <p:nvPr/>
        </p:nvSpPr>
        <p:spPr>
          <a:xfrm>
            <a:off x="10335260" y="5347030"/>
            <a:ext cx="1480932" cy="20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0CB5D"/>
                </a:solidFill>
                <a:effectLst/>
                <a:uLnTx/>
                <a:uFillTx/>
                <a:latin typeface="Arial"/>
                <a:ea typeface="+mn-ea"/>
                <a:cs typeface="+mn-cs"/>
              </a:rPr>
              <a:t>After 2024</a:t>
            </a:r>
          </a:p>
        </p:txBody>
      </p:sp>
      <p:sp>
        <p:nvSpPr>
          <p:cNvPr id="203" name="Rectangle 202">
            <a:extLst>
              <a:ext uri="{FF2B5EF4-FFF2-40B4-BE49-F238E27FC236}">
                <a16:creationId xmlns:a16="http://schemas.microsoft.com/office/drawing/2014/main" id="{2515F8B1-6D65-A540-E29D-AF43353FE725}"/>
              </a:ext>
            </a:extLst>
          </p:cNvPr>
          <p:cNvSpPr/>
          <p:nvPr/>
        </p:nvSpPr>
        <p:spPr>
          <a:xfrm>
            <a:off x="7238671" y="5594765"/>
            <a:ext cx="1545353" cy="853186"/>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Post approval from ITSOs and App owners, </a:t>
            </a:r>
            <a:r>
              <a:rPr kumimoji="0" lang="en-US" sz="900" b="1" i="0" u="none" strike="noStrike" kern="1200" cap="none" spc="0" normalizeH="0" baseline="0" noProof="0">
                <a:ln>
                  <a:noFill/>
                </a:ln>
                <a:solidFill>
                  <a:srgbClr val="000000"/>
                </a:solidFill>
                <a:effectLst/>
                <a:uLnTx/>
                <a:uFillTx/>
                <a:latin typeface="Arial"/>
                <a:ea typeface="+mn-ea"/>
                <a:cs typeface="+mn-cs"/>
              </a:rPr>
              <a:t>incident creation</a:t>
            </a:r>
            <a:r>
              <a:rPr kumimoji="0" lang="en-US" sz="900" b="0" i="0" u="none" strike="noStrike" kern="1200" cap="none" spc="0" normalizeH="0" baseline="0" noProof="0">
                <a:ln>
                  <a:noFill/>
                </a:ln>
                <a:solidFill>
                  <a:srgbClr val="000000"/>
                </a:solidFill>
                <a:effectLst/>
                <a:uLnTx/>
                <a:uFillTx/>
                <a:latin typeface="Arial"/>
                <a:ea typeface="+mn-ea"/>
                <a:cs typeface="+mn-cs"/>
              </a:rPr>
              <a:t> in SNOW will be migrated to Splunk/AppD from PATROL</a:t>
            </a:r>
          </a:p>
        </p:txBody>
      </p:sp>
      <p:sp>
        <p:nvSpPr>
          <p:cNvPr id="204" name="Rectangle 203">
            <a:extLst>
              <a:ext uri="{FF2B5EF4-FFF2-40B4-BE49-F238E27FC236}">
                <a16:creationId xmlns:a16="http://schemas.microsoft.com/office/drawing/2014/main" id="{26342D11-C70B-72E6-4324-46AD4497747D}"/>
              </a:ext>
            </a:extLst>
          </p:cNvPr>
          <p:cNvSpPr/>
          <p:nvPr/>
        </p:nvSpPr>
        <p:spPr>
          <a:xfrm>
            <a:off x="6030913" y="5594766"/>
            <a:ext cx="1139549" cy="861968"/>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Monitoring setup </a:t>
            </a:r>
            <a:r>
              <a:rPr kumimoji="0" lang="en-US" sz="900" b="0" i="0" u="none" strike="noStrike" kern="1200" cap="none" spc="0" normalizeH="0" baseline="0" noProof="0">
                <a:ln>
                  <a:noFill/>
                </a:ln>
                <a:solidFill>
                  <a:srgbClr val="000000"/>
                </a:solidFill>
                <a:effectLst/>
                <a:uLnTx/>
                <a:uFillTx/>
                <a:latin typeface="Arial"/>
                <a:ea typeface="+mn-ea"/>
                <a:cs typeface="+mn-cs"/>
              </a:rPr>
              <a:t>in Splunk/AppD for Tier 0 services</a:t>
            </a:r>
          </a:p>
        </p:txBody>
      </p:sp>
      <p:sp>
        <p:nvSpPr>
          <p:cNvPr id="205" name="Rectangle 204">
            <a:extLst>
              <a:ext uri="{FF2B5EF4-FFF2-40B4-BE49-F238E27FC236}">
                <a16:creationId xmlns:a16="http://schemas.microsoft.com/office/drawing/2014/main" id="{8A8412F6-6E7C-25F5-4E24-1D71FC6C6A98}"/>
              </a:ext>
            </a:extLst>
          </p:cNvPr>
          <p:cNvSpPr/>
          <p:nvPr/>
        </p:nvSpPr>
        <p:spPr>
          <a:xfrm>
            <a:off x="8846703" y="5594765"/>
            <a:ext cx="1388054" cy="478399"/>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Incident Generation </a:t>
            </a:r>
            <a:r>
              <a:rPr kumimoji="0" lang="en-US" sz="900" b="0" i="0" u="none" strike="noStrike" kern="1200" cap="none" spc="0" normalizeH="0" baseline="0" noProof="0">
                <a:ln>
                  <a:noFill/>
                </a:ln>
                <a:solidFill>
                  <a:srgbClr val="000000"/>
                </a:solidFill>
                <a:effectLst/>
                <a:uLnTx/>
                <a:uFillTx/>
                <a:latin typeface="Arial"/>
                <a:ea typeface="+mn-ea"/>
                <a:cs typeface="+mn-cs"/>
              </a:rPr>
              <a:t>via SNOW through Splunk/AppD </a:t>
            </a:r>
          </a:p>
        </p:txBody>
      </p:sp>
      <p:sp>
        <p:nvSpPr>
          <p:cNvPr id="206" name="Rectangle 205">
            <a:extLst>
              <a:ext uri="{FF2B5EF4-FFF2-40B4-BE49-F238E27FC236}">
                <a16:creationId xmlns:a16="http://schemas.microsoft.com/office/drawing/2014/main" id="{F49D76FA-CF31-C39C-E038-3E06AD44927E}"/>
              </a:ext>
            </a:extLst>
          </p:cNvPr>
          <p:cNvSpPr/>
          <p:nvPr/>
        </p:nvSpPr>
        <p:spPr>
          <a:xfrm>
            <a:off x="10335260" y="5594765"/>
            <a:ext cx="1496339" cy="838434"/>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Post Splunk/AppD alerting approvals for working &amp; coverage, PATROL alert monitoring to be switched off</a:t>
            </a:r>
          </a:p>
        </p:txBody>
      </p:sp>
      <p:sp>
        <p:nvSpPr>
          <p:cNvPr id="207" name="Rectangle 206">
            <a:extLst>
              <a:ext uri="{FF2B5EF4-FFF2-40B4-BE49-F238E27FC236}">
                <a16:creationId xmlns:a16="http://schemas.microsoft.com/office/drawing/2014/main" id="{E4237394-DB48-8E1C-D223-6D180ACDE263}"/>
              </a:ext>
            </a:extLst>
          </p:cNvPr>
          <p:cNvSpPr/>
          <p:nvPr/>
        </p:nvSpPr>
        <p:spPr>
          <a:xfrm>
            <a:off x="8846702" y="6139315"/>
            <a:ext cx="1388055" cy="313128"/>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Alert setup continues </a:t>
            </a:r>
            <a:r>
              <a:rPr kumimoji="0" lang="en-US" sz="900" b="0" i="0" u="none" strike="noStrike" kern="1200" cap="none" spc="0" normalizeH="0" baseline="0" noProof="0">
                <a:ln>
                  <a:noFill/>
                </a:ln>
                <a:solidFill>
                  <a:srgbClr val="000000"/>
                </a:solidFill>
                <a:effectLst/>
                <a:uLnTx/>
                <a:uFillTx/>
                <a:latin typeface="Arial"/>
                <a:ea typeface="+mn-ea"/>
                <a:cs typeface="+mn-cs"/>
              </a:rPr>
              <a:t>in PATROL</a:t>
            </a:r>
          </a:p>
        </p:txBody>
      </p:sp>
    </p:spTree>
    <p:extLst>
      <p:ext uri="{BB962C8B-B14F-4D97-AF65-F5344CB8AC3E}">
        <p14:creationId xmlns:p14="http://schemas.microsoft.com/office/powerpoint/2010/main" val="203129078"/>
      </p:ext>
    </p:extLst>
  </p:cSld>
  <p:clrMapOvr>
    <a:masterClrMapping/>
  </p:clrMapOvr>
</p:sld>
</file>

<file path=ppt/theme/theme1.xml><?xml version="1.0" encoding="utf-8"?>
<a:theme xmlns:a="http://schemas.openxmlformats.org/drawingml/2006/main" name="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95279F7A-F980-4B91-BD47-D55E3B153C03}" vid="{1CDBC4A0-7BAD-4595-A1AB-2A5BC8BBA6AC}"/>
    </a:ext>
  </a:extLst>
</a:theme>
</file>

<file path=ppt/theme/theme2.xml><?xml version="1.0" encoding="utf-8"?>
<a:theme xmlns:a="http://schemas.openxmlformats.org/drawingml/2006/main" name="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3.xml><?xml version="1.0" encoding="utf-8"?>
<a:theme xmlns:a="http://schemas.openxmlformats.org/drawingml/2006/main" name="NTT DATA DARK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9525">
          <a:solidFill>
            <a:schemeClr val="accent2"/>
          </a:solidFill>
        </a:ln>
      </a:spPr>
      <a:bodyPr lIns="108000" tIns="72000" rIns="108000" bIns="72000" rtlCol="0" anchor="ctr"/>
      <a:lstStyle>
        <a:defPPr algn="ctr">
          <a:lnSpc>
            <a:spcPct val="110000"/>
          </a:lnSpc>
          <a:spcBef>
            <a:spcPts val="600"/>
          </a:spcBef>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F9491D1B-9ED3-424C-8FF7-D73B7E1F1C01}"/>
    </a:ext>
  </a:extLst>
</a:theme>
</file>

<file path=ppt/theme/theme4.xml><?xml version="1.0" encoding="utf-8"?>
<a:theme xmlns:a="http://schemas.openxmlformats.org/drawingml/2006/main" name="2_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20000"/>
            <a:lumOff val="80000"/>
          </a:schemeClr>
        </a:solidFill>
        <a:ln>
          <a:solidFill>
            <a:schemeClr val="accent6">
              <a:lumMod val="40000"/>
              <a:lumOff val="60000"/>
            </a:schemeClr>
          </a:solidFill>
        </a:ln>
      </a:spPr>
      <a:bodyPr lIns="108000" tIns="72000" rIns="108000" bIns="72000" rtlCol="0" anchor="ctr"/>
      <a:lstStyle>
        <a:defPPr algn="ctr">
          <a:lnSpc>
            <a:spcPct val="110000"/>
          </a:lnSpc>
          <a:spcBef>
            <a:spcPts val="600"/>
          </a:spcBef>
          <a:defRPr sz="2000" dirty="0" err="1"/>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3997</Words>
  <Application>Microsoft Office PowerPoint</Application>
  <PresentationFormat>Widescreen</PresentationFormat>
  <Paragraphs>796</Paragraphs>
  <Slides>18</Slides>
  <Notes>16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18</vt:i4>
      </vt:variant>
    </vt:vector>
  </HeadingPairs>
  <TitlesOfParts>
    <vt:vector size="32" baseType="lpstr">
      <vt:lpstr>HGPGothicE</vt:lpstr>
      <vt:lpstr>Microsoft GothicNeo</vt:lpstr>
      <vt:lpstr>MS PGothic</vt:lpstr>
      <vt:lpstr>-apple-system</vt:lpstr>
      <vt:lpstr>Aptos</vt:lpstr>
      <vt:lpstr>Arial</vt:lpstr>
      <vt:lpstr>Calibri</vt:lpstr>
      <vt:lpstr>Georgia</vt:lpstr>
      <vt:lpstr>Roboto</vt:lpstr>
      <vt:lpstr>Wingdings</vt:lpstr>
      <vt:lpstr>TokyoPRD_2016PPTTemplate_v1</vt:lpstr>
      <vt:lpstr>NTT DATA LIGHT </vt:lpstr>
      <vt:lpstr>NTT DATA DARK </vt:lpstr>
      <vt:lpstr>2_NTT DATA LIGHT </vt:lpstr>
      <vt:lpstr> Site Reliability Engineering (SRE) Capabilities</vt:lpstr>
      <vt:lpstr>Site Reliability Engineering : Challenges &amp; Impact</vt:lpstr>
      <vt:lpstr>NTT DATA’s Approach to Transformation</vt:lpstr>
      <vt:lpstr>NTT DATA’s SRE Accelerators</vt:lpstr>
      <vt:lpstr>Engagement Overview 1</vt:lpstr>
      <vt:lpstr>Engagement Overview 2 </vt:lpstr>
      <vt:lpstr>Current State Assessment &amp; Gap Analysis 1/2</vt:lpstr>
      <vt:lpstr>Current State Assessment &amp; Gap Analysis  2/2</vt:lpstr>
      <vt:lpstr>Current vs Target State Architecture</vt:lpstr>
      <vt:lpstr>Key Challenges, Proposed Solution &amp; Expected Benefits</vt:lpstr>
      <vt:lpstr>Risk Impact Ranking with Benefit(s) Mapping</vt:lpstr>
      <vt:lpstr>Illustration - End State Architecture &amp; Near Real-Time Dashboards</vt:lpstr>
      <vt:lpstr>API Buckets</vt:lpstr>
      <vt:lpstr>Data Model</vt:lpstr>
      <vt:lpstr>Industry Standard Metrics for Measuring the Effectiveness of an entire IT Estate</vt:lpstr>
      <vt:lpstr>PowerPoint Presentation</vt:lpstr>
      <vt:lpstr>Observability Dashboards in Grafana</vt:lpstr>
      <vt:lpstr>Target State: Tools, Automation &amp; E2E observability</vt:lpstr>
    </vt:vector>
  </TitlesOfParts>
  <Company>NTT DATA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Reliability Engineering : Challenges &amp; Impact</dc:title>
  <dc:creator>Sharang Goyal</dc:creator>
  <cp:lastModifiedBy>Janvi Gupta</cp:lastModifiedBy>
  <cp:revision>2</cp:revision>
  <dcterms:created xsi:type="dcterms:W3CDTF">2024-05-08T12:20:58Z</dcterms:created>
  <dcterms:modified xsi:type="dcterms:W3CDTF">2025-03-19T09:59:25Z</dcterms:modified>
</cp:coreProperties>
</file>